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63" r:id="rId7"/>
    <p:sldId id="266" r:id="rId8"/>
    <p:sldId id="264" r:id="rId9"/>
    <p:sldId id="271" r:id="rId10"/>
    <p:sldId id="265" r:id="rId11"/>
    <p:sldId id="267" r:id="rId12"/>
    <p:sldId id="268" r:id="rId13"/>
    <p:sldId id="269" r:id="rId14"/>
    <p:sldId id="258" r:id="rId15"/>
    <p:sldId id="259" r:id="rId16"/>
    <p:sldId id="272" r:id="rId17"/>
    <p:sldId id="273" r:id="rId18"/>
    <p:sldId id="274" r:id="rId19"/>
    <p:sldId id="275" r:id="rId20"/>
    <p:sldId id="276" r:id="rId21"/>
    <p:sldId id="260" r:id="rId22"/>
    <p:sldId id="278" r:id="rId23"/>
    <p:sldId id="279" r:id="rId24"/>
    <p:sldId id="280" r:id="rId25"/>
    <p:sldId id="283" r:id="rId26"/>
    <p:sldId id="281" r:id="rId27"/>
    <p:sldId id="284" r:id="rId28"/>
    <p:sldId id="282" r:id="rId29"/>
    <p:sldId id="277" r:id="rId30"/>
    <p:sldId id="261" r:id="rId31"/>
    <p:sldId id="287" r:id="rId32"/>
    <p:sldId id="288" r:id="rId33"/>
    <p:sldId id="289" r:id="rId34"/>
    <p:sldId id="290" r:id="rId35"/>
    <p:sldId id="286" r:id="rId36"/>
    <p:sldId id="291" r:id="rId37"/>
    <p:sldId id="292" r:id="rId38"/>
    <p:sldId id="293" r:id="rId39"/>
    <p:sldId id="294" r:id="rId40"/>
    <p:sldId id="295" r:id="rId41"/>
    <p:sldId id="296" r:id="rId42"/>
    <p:sldId id="297" r:id="rId43"/>
    <p:sldId id="298" r:id="rId44"/>
    <p:sldId id="27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0DC26-B121-4D83-AA78-B25E710FE2EB}" v="1" dt="2022-01-27T19:33:31.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customXml" Target="../customXml/item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99F1-3318-4ED1-88A5-DF24046D4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976DC-D895-4F95-BB1B-A2CCBF4A0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AA47CE-5C19-4CA1-99D1-3D906D33A0D3}"/>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5" name="Footer Placeholder 4">
            <a:extLst>
              <a:ext uri="{FF2B5EF4-FFF2-40B4-BE49-F238E27FC236}">
                <a16:creationId xmlns:a16="http://schemas.microsoft.com/office/drawing/2014/main" id="{788C80FA-3F2C-4C76-A7C5-EC5B5CDBD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871E6-84DD-4331-B2B7-3185F1011A83}"/>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190419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C087-41F8-4AD5-930C-775C837F59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08362-8B6F-49C0-9C6A-8E0EEB0E4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4107D-C7E2-4110-9463-9E5FBAE26BAD}"/>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5" name="Footer Placeholder 4">
            <a:extLst>
              <a:ext uri="{FF2B5EF4-FFF2-40B4-BE49-F238E27FC236}">
                <a16:creationId xmlns:a16="http://schemas.microsoft.com/office/drawing/2014/main" id="{371EC89D-1C28-4C5A-A602-39EEF334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FB7BC-8C6E-4505-9667-A41FB4202066}"/>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370009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30028-ECFA-4AA0-BFE5-3D52EA2F3D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B7E13-5576-4815-95E4-D2E6E8D4F4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36B20-F24E-41FC-A131-2B0B009D63EB}"/>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5" name="Footer Placeholder 4">
            <a:extLst>
              <a:ext uri="{FF2B5EF4-FFF2-40B4-BE49-F238E27FC236}">
                <a16:creationId xmlns:a16="http://schemas.microsoft.com/office/drawing/2014/main" id="{C928F833-5E30-405B-A8E1-952B7AE15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37D0F-76EC-431C-87D0-271D35DA6FD7}"/>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364140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A016-5BC3-436B-B666-7CC1D8F66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0EF82-2C38-4124-87ED-5A51BF1F3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30411-4A98-4C36-96B0-2CADEDB2BD32}"/>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5" name="Footer Placeholder 4">
            <a:extLst>
              <a:ext uri="{FF2B5EF4-FFF2-40B4-BE49-F238E27FC236}">
                <a16:creationId xmlns:a16="http://schemas.microsoft.com/office/drawing/2014/main" id="{48B3C76F-404A-4053-A701-7DE11576A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71B19-68E3-4BF8-96C0-AB944AAADFE7}"/>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255890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4F51-8C0B-4FC5-97D2-B263B3932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516708-F03F-455A-B7D5-C2F9B5930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7F2B1-015D-4C3C-A48A-5143E619BA75}"/>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5" name="Footer Placeholder 4">
            <a:extLst>
              <a:ext uri="{FF2B5EF4-FFF2-40B4-BE49-F238E27FC236}">
                <a16:creationId xmlns:a16="http://schemas.microsoft.com/office/drawing/2014/main" id="{161C8DED-AB05-474B-8350-7E64ADEDF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C3551-B13F-4908-A78D-AB7F0BAC10FE}"/>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180533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F2C3-413D-46CA-8FCD-E9E952FCD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1A443-29D2-4153-AFDC-44B4BCEED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6F1F5-5120-47D2-9ACC-D5B0280F3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36B49-F1BF-4E63-8670-D562730E2FA5}"/>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6" name="Footer Placeholder 5">
            <a:extLst>
              <a:ext uri="{FF2B5EF4-FFF2-40B4-BE49-F238E27FC236}">
                <a16:creationId xmlns:a16="http://schemas.microsoft.com/office/drawing/2014/main" id="{C90ABDCA-7043-4B31-BA3F-697932A8F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548DA-BB3D-4F80-8783-4E87A2FA2448}"/>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19810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534D-6C04-428E-9178-58F4773B0E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EAA6BB-F340-4DDD-9049-BB3B29596A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79A92-6596-46DC-8A53-FC9C522D6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AA5150-1EFA-47A6-AB25-D06BBE5F7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E3329-772C-4B97-A754-701D84913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F5D3A9-0720-4245-8E65-B4F29AB2CC47}"/>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8" name="Footer Placeholder 7">
            <a:extLst>
              <a:ext uri="{FF2B5EF4-FFF2-40B4-BE49-F238E27FC236}">
                <a16:creationId xmlns:a16="http://schemas.microsoft.com/office/drawing/2014/main" id="{0A4AB1E1-4D17-4ED4-872C-081F7920D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9869-9AE3-4BC5-A5E2-D50FF870BB53}"/>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13561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795F-51E2-441C-AD22-389570E471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180306-ED25-465D-9199-70DF55626B76}"/>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4" name="Footer Placeholder 3">
            <a:extLst>
              <a:ext uri="{FF2B5EF4-FFF2-40B4-BE49-F238E27FC236}">
                <a16:creationId xmlns:a16="http://schemas.microsoft.com/office/drawing/2014/main" id="{9C3C5A45-3B01-47F7-9C7C-9061CA5342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4BB09D-BFCB-4A8D-9189-A58F25C0A99A}"/>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263897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CC385-E5E2-4452-BBCB-6026BBD42093}"/>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3" name="Footer Placeholder 2">
            <a:extLst>
              <a:ext uri="{FF2B5EF4-FFF2-40B4-BE49-F238E27FC236}">
                <a16:creationId xmlns:a16="http://schemas.microsoft.com/office/drawing/2014/main" id="{F533D6CA-F2AC-4C0D-B7EC-0F56DF45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8145D9-64A3-4FDB-A6ED-3330A84003D5}"/>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92309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1FD1-6BF4-4D71-BEE7-D8BCD66C0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DB3CAB-59B2-4464-B0B5-F774F01D8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E47AD-78EE-46F9-BD4C-8B2C31456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F2F39-157D-45A9-B5DC-068729357D66}"/>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6" name="Footer Placeholder 5">
            <a:extLst>
              <a:ext uri="{FF2B5EF4-FFF2-40B4-BE49-F238E27FC236}">
                <a16:creationId xmlns:a16="http://schemas.microsoft.com/office/drawing/2014/main" id="{C2AC765C-096A-42EC-A0FC-B5C392F45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33C99-2571-4CF8-8B00-47C3BC306E36}"/>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153120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A109-87F7-4EBD-95A0-FFE673859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7FBA05-0DB7-418E-99D6-75F1BC8F2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A18BF-2621-4785-B912-5EDCEDB61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E77E8-8C35-459E-85FF-4E89A5665D78}"/>
              </a:ext>
            </a:extLst>
          </p:cNvPr>
          <p:cNvSpPr>
            <a:spLocks noGrp="1"/>
          </p:cNvSpPr>
          <p:nvPr>
            <p:ph type="dt" sz="half" idx="10"/>
          </p:nvPr>
        </p:nvSpPr>
        <p:spPr/>
        <p:txBody>
          <a:bodyPr/>
          <a:lstStyle/>
          <a:p>
            <a:fld id="{047826B6-703D-40E2-961A-949C3DF582C8}" type="datetimeFigureOut">
              <a:rPr lang="en-US" smtClean="0"/>
              <a:t>1/27/2022</a:t>
            </a:fld>
            <a:endParaRPr lang="en-US"/>
          </a:p>
        </p:txBody>
      </p:sp>
      <p:sp>
        <p:nvSpPr>
          <p:cNvPr id="6" name="Footer Placeholder 5">
            <a:extLst>
              <a:ext uri="{FF2B5EF4-FFF2-40B4-BE49-F238E27FC236}">
                <a16:creationId xmlns:a16="http://schemas.microsoft.com/office/drawing/2014/main" id="{A1AEC797-B60B-408B-8043-797C69AF7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9CFEE-068C-455C-ACEA-8015FC2EE7A0}"/>
              </a:ext>
            </a:extLst>
          </p:cNvPr>
          <p:cNvSpPr>
            <a:spLocks noGrp="1"/>
          </p:cNvSpPr>
          <p:nvPr>
            <p:ph type="sldNum" sz="quarter" idx="12"/>
          </p:nvPr>
        </p:nvSpPr>
        <p:spPr/>
        <p:txBody>
          <a:bodyPr/>
          <a:lstStyle/>
          <a:p>
            <a:fld id="{2ECAF6F0-991D-4DDD-BA63-8A2F24908409}" type="slidenum">
              <a:rPr lang="en-US" smtClean="0"/>
              <a:t>‹#›</a:t>
            </a:fld>
            <a:endParaRPr lang="en-US"/>
          </a:p>
        </p:txBody>
      </p:sp>
    </p:spTree>
    <p:extLst>
      <p:ext uri="{BB962C8B-B14F-4D97-AF65-F5344CB8AC3E}">
        <p14:creationId xmlns:p14="http://schemas.microsoft.com/office/powerpoint/2010/main" val="304132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7A4B9-0FB3-4A85-A4C2-C43E78AF3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900D7B-422C-45FF-B16E-A2700C9F9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C1221-212F-49DF-85EC-7ED284F05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826B6-703D-40E2-961A-949C3DF582C8}" type="datetimeFigureOut">
              <a:rPr lang="en-US" smtClean="0"/>
              <a:t>1/27/2022</a:t>
            </a:fld>
            <a:endParaRPr lang="en-US"/>
          </a:p>
        </p:txBody>
      </p:sp>
      <p:sp>
        <p:nvSpPr>
          <p:cNvPr id="5" name="Footer Placeholder 4">
            <a:extLst>
              <a:ext uri="{FF2B5EF4-FFF2-40B4-BE49-F238E27FC236}">
                <a16:creationId xmlns:a16="http://schemas.microsoft.com/office/drawing/2014/main" id="{FE93CF5C-9620-490F-8DA6-8EA769EAE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936699-70E3-4EE2-8FBF-D3234CD8D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AF6F0-991D-4DDD-BA63-8A2F24908409}" type="slidenum">
              <a:rPr lang="en-US" smtClean="0"/>
              <a:t>‹#›</a:t>
            </a:fld>
            <a:endParaRPr lang="en-US"/>
          </a:p>
        </p:txBody>
      </p:sp>
    </p:spTree>
    <p:extLst>
      <p:ext uri="{BB962C8B-B14F-4D97-AF65-F5344CB8AC3E}">
        <p14:creationId xmlns:p14="http://schemas.microsoft.com/office/powerpoint/2010/main" val="69329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BCF7-A23A-46CF-9FE8-2A9911C16388}"/>
              </a:ext>
            </a:extLst>
          </p:cNvPr>
          <p:cNvSpPr>
            <a:spLocks noGrp="1"/>
          </p:cNvSpPr>
          <p:nvPr>
            <p:ph type="ctrTitle"/>
          </p:nvPr>
        </p:nvSpPr>
        <p:spPr>
          <a:xfrm>
            <a:off x="1524000" y="216821"/>
            <a:ext cx="9144000" cy="875132"/>
          </a:xfrm>
        </p:spPr>
        <p:txBody>
          <a:bodyPr>
            <a:normAutofit fontScale="90000"/>
          </a:bodyPr>
          <a:lstStyle/>
          <a:p>
            <a:r>
              <a:rPr lang="en-US" sz="4800" i="1" dirty="0"/>
              <a:t>Using The MySQL Library In C969/C195</a:t>
            </a:r>
            <a:endParaRPr lang="en-US" sz="2000" i="1" dirty="0"/>
          </a:p>
        </p:txBody>
      </p:sp>
      <p:sp>
        <p:nvSpPr>
          <p:cNvPr id="5" name="Subtitle 4">
            <a:extLst>
              <a:ext uri="{FF2B5EF4-FFF2-40B4-BE49-F238E27FC236}">
                <a16:creationId xmlns:a16="http://schemas.microsoft.com/office/drawing/2014/main" id="{D45102B0-850B-46A7-B35B-69F8AAE610EA}"/>
              </a:ext>
            </a:extLst>
          </p:cNvPr>
          <p:cNvSpPr>
            <a:spLocks noGrp="1"/>
          </p:cNvSpPr>
          <p:nvPr>
            <p:ph type="subTitle" idx="1"/>
          </p:nvPr>
        </p:nvSpPr>
        <p:spPr>
          <a:xfrm>
            <a:off x="139083" y="1125148"/>
            <a:ext cx="11913833" cy="987718"/>
          </a:xfrm>
        </p:spPr>
        <p:txBody>
          <a:bodyPr>
            <a:normAutofit/>
          </a:bodyPr>
          <a:lstStyle/>
          <a:p>
            <a:r>
              <a:rPr lang="en-US" sz="5400" dirty="0"/>
              <a:t>Part I – SQL Boot Camp</a:t>
            </a:r>
            <a:endParaRPr lang="en-US" sz="4000" i="1" dirty="0">
              <a:solidFill>
                <a:srgbClr val="FF0000"/>
              </a:solidFill>
            </a:endParaRPr>
          </a:p>
        </p:txBody>
      </p:sp>
      <p:sp>
        <p:nvSpPr>
          <p:cNvPr id="6" name="TextBox 5">
            <a:extLst>
              <a:ext uri="{FF2B5EF4-FFF2-40B4-BE49-F238E27FC236}">
                <a16:creationId xmlns:a16="http://schemas.microsoft.com/office/drawing/2014/main" id="{61DBA9BA-C12F-4025-BEF5-39B28D74EA09}"/>
              </a:ext>
            </a:extLst>
          </p:cNvPr>
          <p:cNvSpPr txBox="1"/>
          <p:nvPr/>
        </p:nvSpPr>
        <p:spPr>
          <a:xfrm>
            <a:off x="3892961" y="1913021"/>
            <a:ext cx="4406079" cy="1384995"/>
          </a:xfrm>
          <a:prstGeom prst="rect">
            <a:avLst/>
          </a:prstGeom>
          <a:noFill/>
        </p:spPr>
        <p:txBody>
          <a:bodyPr wrap="none" rtlCol="0">
            <a:spAutoFit/>
          </a:bodyPr>
          <a:lstStyle/>
          <a:p>
            <a:pPr algn="ctr"/>
            <a:r>
              <a:rPr lang="en-US" sz="2800" dirty="0"/>
              <a:t>Mark Kinkead</a:t>
            </a:r>
          </a:p>
          <a:p>
            <a:pPr algn="ctr"/>
            <a:r>
              <a:rPr lang="en-US" sz="2800" dirty="0"/>
              <a:t>Course Instructor C969/C195</a:t>
            </a:r>
          </a:p>
          <a:p>
            <a:pPr algn="ctr"/>
            <a:r>
              <a:rPr lang="en-US" sz="2800" dirty="0"/>
              <a:t>Software II – C#/Java</a:t>
            </a:r>
          </a:p>
        </p:txBody>
      </p:sp>
      <p:sp>
        <p:nvSpPr>
          <p:cNvPr id="7" name="TextBox 6">
            <a:extLst>
              <a:ext uri="{FF2B5EF4-FFF2-40B4-BE49-F238E27FC236}">
                <a16:creationId xmlns:a16="http://schemas.microsoft.com/office/drawing/2014/main" id="{EEF533D4-D257-4145-A8F3-FCE003FE51F8}"/>
              </a:ext>
            </a:extLst>
          </p:cNvPr>
          <p:cNvSpPr txBox="1"/>
          <p:nvPr/>
        </p:nvSpPr>
        <p:spPr>
          <a:xfrm>
            <a:off x="1095516" y="3429000"/>
            <a:ext cx="9876678" cy="3416320"/>
          </a:xfrm>
          <a:prstGeom prst="rect">
            <a:avLst/>
          </a:prstGeom>
          <a:noFill/>
        </p:spPr>
        <p:txBody>
          <a:bodyPr wrap="none" rtlCol="0">
            <a:spAutoFit/>
          </a:bodyPr>
          <a:lstStyle/>
          <a:p>
            <a:pPr algn="ctr"/>
            <a:r>
              <a:rPr lang="en-US" sz="2400" b="1" i="1" dirty="0"/>
              <a:t>Today’s Goals</a:t>
            </a:r>
          </a:p>
          <a:p>
            <a:pPr marL="342900" indent="-342900">
              <a:buFontTx/>
              <a:buChar char="-"/>
            </a:pPr>
            <a:r>
              <a:rPr lang="en-US" sz="2400" dirty="0"/>
              <a:t>Understand MYSQL Workbench</a:t>
            </a:r>
          </a:p>
          <a:p>
            <a:pPr marL="342900" indent="-342900">
              <a:buFontTx/>
              <a:buChar char="-"/>
            </a:pPr>
            <a:r>
              <a:rPr lang="en-US" sz="2400" dirty="0"/>
              <a:t>Understand The Difference Between A “Query”/”Non-Query”</a:t>
            </a:r>
          </a:p>
          <a:p>
            <a:pPr marL="342900" indent="-342900">
              <a:buFontTx/>
              <a:buChar char="-"/>
            </a:pPr>
            <a:r>
              <a:rPr lang="en-US" sz="2400" dirty="0"/>
              <a:t>Understanding Keys</a:t>
            </a:r>
          </a:p>
          <a:p>
            <a:pPr marL="342900" indent="-342900">
              <a:buFontTx/>
              <a:buChar char="-"/>
            </a:pPr>
            <a:r>
              <a:rPr lang="en-US" sz="2400" dirty="0"/>
              <a:t>A Quick Overview Of what is needed to manipulate the data for the project</a:t>
            </a:r>
          </a:p>
          <a:p>
            <a:pPr marL="342900" indent="-342900">
              <a:buFontTx/>
              <a:buChar char="-"/>
            </a:pPr>
            <a:r>
              <a:rPr lang="en-US" sz="2400" dirty="0"/>
              <a:t>Queries across more than one table</a:t>
            </a:r>
          </a:p>
          <a:p>
            <a:pPr marL="342900" indent="-342900">
              <a:buFontTx/>
              <a:buChar char="-"/>
            </a:pPr>
            <a:r>
              <a:rPr lang="en-US" sz="2400" dirty="0"/>
              <a:t>Insert/Update/Delete Across Tables</a:t>
            </a:r>
          </a:p>
          <a:p>
            <a:pPr marL="342900" indent="-342900">
              <a:buFontTx/>
              <a:buChar char="-"/>
            </a:pPr>
            <a:r>
              <a:rPr lang="en-US" sz="2400" dirty="0"/>
              <a:t>Using Count and Distinct when Needed</a:t>
            </a:r>
          </a:p>
          <a:p>
            <a:pPr marL="342900" indent="-342900">
              <a:buFontTx/>
              <a:buChar char="-"/>
            </a:pPr>
            <a:r>
              <a:rPr lang="en-US" sz="2400" dirty="0"/>
              <a:t>Functions and operators</a:t>
            </a:r>
          </a:p>
        </p:txBody>
      </p:sp>
      <p:sp>
        <p:nvSpPr>
          <p:cNvPr id="3" name="TextBox 2">
            <a:extLst>
              <a:ext uri="{FF2B5EF4-FFF2-40B4-BE49-F238E27FC236}">
                <a16:creationId xmlns:a16="http://schemas.microsoft.com/office/drawing/2014/main" id="{FE33B36C-5170-4DD6-921F-756A0F229F1E}"/>
              </a:ext>
            </a:extLst>
          </p:cNvPr>
          <p:cNvSpPr txBox="1"/>
          <p:nvPr/>
        </p:nvSpPr>
        <p:spPr>
          <a:xfrm>
            <a:off x="0" y="78321"/>
            <a:ext cx="1370888" cy="276999"/>
          </a:xfrm>
          <a:prstGeom prst="rect">
            <a:avLst/>
          </a:prstGeom>
          <a:noFill/>
        </p:spPr>
        <p:txBody>
          <a:bodyPr wrap="none" rtlCol="0">
            <a:spAutoFit/>
          </a:bodyPr>
          <a:lstStyle/>
          <a:p>
            <a:r>
              <a:rPr lang="en-US" sz="1200" b="1" dirty="0">
                <a:solidFill>
                  <a:srgbClr val="FF0000"/>
                </a:solidFill>
              </a:rPr>
              <a:t>V 1.0 – 01-27-2022</a:t>
            </a:r>
          </a:p>
        </p:txBody>
      </p:sp>
    </p:spTree>
    <p:extLst>
      <p:ext uri="{BB962C8B-B14F-4D97-AF65-F5344CB8AC3E}">
        <p14:creationId xmlns:p14="http://schemas.microsoft.com/office/powerpoint/2010/main" val="363155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Non-Query # 4</a:t>
            </a:r>
            <a:br>
              <a:rPr lang="en-US" dirty="0"/>
            </a:br>
            <a:r>
              <a:rPr lang="en-US" dirty="0"/>
              <a:t>DELETE</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1" y="1780327"/>
            <a:ext cx="12192001" cy="2902997"/>
          </a:xfrm>
        </p:spPr>
        <p:txBody>
          <a:bodyPr>
            <a:normAutofit/>
          </a:bodyPr>
          <a:lstStyle/>
          <a:p>
            <a:pPr marL="0" indent="0" algn="ctr">
              <a:buNone/>
            </a:pPr>
            <a:r>
              <a:rPr lang="en-US" i="1" dirty="0"/>
              <a:t>DELETE FROM </a:t>
            </a:r>
            <a:r>
              <a:rPr lang="en-US" i="1" dirty="0" err="1"/>
              <a:t>aa_toyinfo</a:t>
            </a:r>
            <a:r>
              <a:rPr lang="en-US" i="1" dirty="0"/>
              <a:t> where </a:t>
            </a:r>
            <a:r>
              <a:rPr lang="en-US" i="1" dirty="0" err="1"/>
              <a:t>toyinfoid</a:t>
            </a:r>
            <a:r>
              <a:rPr lang="en-US" i="1" dirty="0"/>
              <a:t> = 1</a:t>
            </a:r>
          </a:p>
          <a:p>
            <a:pPr marL="0" indent="0">
              <a:buNone/>
            </a:pPr>
            <a:endParaRPr lang="en-US" sz="2400" dirty="0"/>
          </a:p>
          <a:p>
            <a:pPr marL="0" indent="0" algn="ctr">
              <a:buNone/>
            </a:pPr>
            <a:r>
              <a:rPr lang="en-US" sz="2400" dirty="0"/>
              <a:t>	With a delete, you must identify the row being deleted.</a:t>
            </a:r>
          </a:p>
          <a:p>
            <a:pPr marL="0" indent="0">
              <a:buNone/>
            </a:pPr>
            <a:endParaRPr lang="en-US" sz="2400" dirty="0"/>
          </a:p>
          <a:p>
            <a:pPr marL="0" indent="0" algn="ctr">
              <a:buNone/>
            </a:pPr>
            <a:r>
              <a:rPr lang="en-US" sz="2400" dirty="0"/>
              <a:t>	You must be away of “foreign key references”. If another table has the row </a:t>
            </a:r>
          </a:p>
          <a:p>
            <a:pPr marL="0" indent="0" algn="ctr">
              <a:buNone/>
            </a:pPr>
            <a:r>
              <a:rPr lang="en-US" sz="2400" dirty="0"/>
              <a:t>	being deleted 	as a foreign key link, the delete will fail.</a:t>
            </a:r>
            <a:endParaRPr lang="en-US" dirty="0"/>
          </a:p>
          <a:p>
            <a:pPr marL="0" indent="0">
              <a:buNone/>
            </a:pPr>
            <a:endParaRPr lang="en-US" dirty="0"/>
          </a:p>
        </p:txBody>
      </p:sp>
      <p:grpSp>
        <p:nvGrpSpPr>
          <p:cNvPr id="9" name="Group 8">
            <a:extLst>
              <a:ext uri="{FF2B5EF4-FFF2-40B4-BE49-F238E27FC236}">
                <a16:creationId xmlns:a16="http://schemas.microsoft.com/office/drawing/2014/main" id="{BF34F7B6-CB73-4B56-BBFD-620BB86C778F}"/>
              </a:ext>
            </a:extLst>
          </p:cNvPr>
          <p:cNvGrpSpPr/>
          <p:nvPr/>
        </p:nvGrpSpPr>
        <p:grpSpPr>
          <a:xfrm>
            <a:off x="2666999" y="4802819"/>
            <a:ext cx="6858000" cy="1760174"/>
            <a:chOff x="3124200" y="4927553"/>
            <a:chExt cx="6858000" cy="1760174"/>
          </a:xfrm>
        </p:grpSpPr>
        <p:pic>
          <p:nvPicPr>
            <p:cNvPr id="5" name="Picture 4">
              <a:extLst>
                <a:ext uri="{FF2B5EF4-FFF2-40B4-BE49-F238E27FC236}">
                  <a16:creationId xmlns:a16="http://schemas.microsoft.com/office/drawing/2014/main" id="{631D6B5A-9826-4985-99FD-488F179EF272}"/>
                </a:ext>
              </a:extLst>
            </p:cNvPr>
            <p:cNvPicPr>
              <a:picLocks noChangeAspect="1"/>
            </p:cNvPicPr>
            <p:nvPr/>
          </p:nvPicPr>
          <p:blipFill>
            <a:blip r:embed="rId2"/>
            <a:stretch>
              <a:fillRect/>
            </a:stretch>
          </p:blipFill>
          <p:spPr>
            <a:xfrm>
              <a:off x="7596187" y="4927553"/>
              <a:ext cx="2386013" cy="1760174"/>
            </a:xfrm>
            <a:prstGeom prst="rect">
              <a:avLst/>
            </a:prstGeom>
          </p:spPr>
        </p:pic>
        <p:pic>
          <p:nvPicPr>
            <p:cNvPr id="6" name="Picture 5">
              <a:extLst>
                <a:ext uri="{FF2B5EF4-FFF2-40B4-BE49-F238E27FC236}">
                  <a16:creationId xmlns:a16="http://schemas.microsoft.com/office/drawing/2014/main" id="{351F4449-A987-4803-A24C-249FE349DF78}"/>
                </a:ext>
              </a:extLst>
            </p:cNvPr>
            <p:cNvPicPr>
              <a:picLocks noChangeAspect="1"/>
            </p:cNvPicPr>
            <p:nvPr/>
          </p:nvPicPr>
          <p:blipFill>
            <a:blip r:embed="rId3"/>
            <a:stretch>
              <a:fillRect/>
            </a:stretch>
          </p:blipFill>
          <p:spPr>
            <a:xfrm>
              <a:off x="3124200" y="5095875"/>
              <a:ext cx="2281237" cy="1591852"/>
            </a:xfrm>
            <a:prstGeom prst="rect">
              <a:avLst/>
            </a:prstGeom>
          </p:spPr>
        </p:pic>
        <p:cxnSp>
          <p:nvCxnSpPr>
            <p:cNvPr id="8" name="Straight Arrow Connector 7">
              <a:extLst>
                <a:ext uri="{FF2B5EF4-FFF2-40B4-BE49-F238E27FC236}">
                  <a16:creationId xmlns:a16="http://schemas.microsoft.com/office/drawing/2014/main" id="{6E24D62D-9BD5-443A-B39D-82DE8316D215}"/>
                </a:ext>
              </a:extLst>
            </p:cNvPr>
            <p:cNvCxnSpPr/>
            <p:nvPr/>
          </p:nvCxnSpPr>
          <p:spPr>
            <a:xfrm flipV="1">
              <a:off x="5405437" y="5610225"/>
              <a:ext cx="2338388"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6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i="1" dirty="0"/>
              <a:t>Thanks For Watching</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p:txBody>
          <a:bodyPr/>
          <a:lstStyle/>
          <a:p>
            <a:pPr marL="0" indent="0" algn="ctr">
              <a:buNone/>
            </a:pPr>
            <a:r>
              <a:rPr lang="en-US" dirty="0"/>
              <a:t>Mark.Kinkead@wgu.edu</a:t>
            </a:r>
          </a:p>
        </p:txBody>
      </p:sp>
    </p:spTree>
    <p:extLst>
      <p:ext uri="{BB962C8B-B14F-4D97-AF65-F5344CB8AC3E}">
        <p14:creationId xmlns:p14="http://schemas.microsoft.com/office/powerpoint/2010/main" val="179941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BCF7-A23A-46CF-9FE8-2A9911C16388}"/>
              </a:ext>
            </a:extLst>
          </p:cNvPr>
          <p:cNvSpPr>
            <a:spLocks noGrp="1"/>
          </p:cNvSpPr>
          <p:nvPr>
            <p:ph type="ctrTitle"/>
          </p:nvPr>
        </p:nvSpPr>
        <p:spPr>
          <a:xfrm>
            <a:off x="1524000" y="216821"/>
            <a:ext cx="9144000" cy="875132"/>
          </a:xfrm>
        </p:spPr>
        <p:txBody>
          <a:bodyPr>
            <a:normAutofit/>
          </a:bodyPr>
          <a:lstStyle/>
          <a:p>
            <a:r>
              <a:rPr lang="en-US" sz="4800" i="1" dirty="0"/>
              <a:t>Using The MySQL Library In C969</a:t>
            </a:r>
            <a:endParaRPr lang="en-US" sz="2000" i="1" dirty="0"/>
          </a:p>
        </p:txBody>
      </p:sp>
      <p:sp>
        <p:nvSpPr>
          <p:cNvPr id="5" name="Subtitle 4">
            <a:extLst>
              <a:ext uri="{FF2B5EF4-FFF2-40B4-BE49-F238E27FC236}">
                <a16:creationId xmlns:a16="http://schemas.microsoft.com/office/drawing/2014/main" id="{D45102B0-850B-46A7-B35B-69F8AAE610EA}"/>
              </a:ext>
            </a:extLst>
          </p:cNvPr>
          <p:cNvSpPr>
            <a:spLocks noGrp="1"/>
          </p:cNvSpPr>
          <p:nvPr>
            <p:ph type="subTitle" idx="1"/>
          </p:nvPr>
        </p:nvSpPr>
        <p:spPr>
          <a:xfrm>
            <a:off x="0" y="1203896"/>
            <a:ext cx="11913833" cy="1867778"/>
          </a:xfrm>
        </p:spPr>
        <p:txBody>
          <a:bodyPr>
            <a:normAutofit/>
          </a:bodyPr>
          <a:lstStyle/>
          <a:p>
            <a:r>
              <a:rPr lang="en-US" sz="5400" dirty="0"/>
              <a:t>Part II – Connecting To The Database </a:t>
            </a:r>
          </a:p>
          <a:p>
            <a:r>
              <a:rPr lang="en-US" sz="5400" dirty="0"/>
              <a:t>In Visual Studio</a:t>
            </a:r>
            <a:endParaRPr lang="en-US" sz="4000" i="1" dirty="0">
              <a:solidFill>
                <a:srgbClr val="FF0000"/>
              </a:solidFill>
            </a:endParaRPr>
          </a:p>
        </p:txBody>
      </p:sp>
      <p:sp>
        <p:nvSpPr>
          <p:cNvPr id="6" name="TextBox 5">
            <a:extLst>
              <a:ext uri="{FF2B5EF4-FFF2-40B4-BE49-F238E27FC236}">
                <a16:creationId xmlns:a16="http://schemas.microsoft.com/office/drawing/2014/main" id="{61DBA9BA-C12F-4025-BEF5-39B28D74EA09}"/>
              </a:ext>
            </a:extLst>
          </p:cNvPr>
          <p:cNvSpPr txBox="1"/>
          <p:nvPr/>
        </p:nvSpPr>
        <p:spPr>
          <a:xfrm>
            <a:off x="4332183" y="3306894"/>
            <a:ext cx="3527632" cy="1384995"/>
          </a:xfrm>
          <a:prstGeom prst="rect">
            <a:avLst/>
          </a:prstGeom>
          <a:noFill/>
        </p:spPr>
        <p:txBody>
          <a:bodyPr wrap="none" rtlCol="0">
            <a:spAutoFit/>
          </a:bodyPr>
          <a:lstStyle/>
          <a:p>
            <a:pPr algn="ctr"/>
            <a:r>
              <a:rPr lang="en-US" sz="2800" dirty="0"/>
              <a:t>Mark Kinkead</a:t>
            </a:r>
          </a:p>
          <a:p>
            <a:pPr algn="ctr"/>
            <a:r>
              <a:rPr lang="en-US" sz="2800" dirty="0"/>
              <a:t>Course Instructor C969</a:t>
            </a:r>
          </a:p>
          <a:p>
            <a:pPr algn="ctr"/>
            <a:r>
              <a:rPr lang="en-US" sz="2800" dirty="0"/>
              <a:t>Software II – C#</a:t>
            </a:r>
          </a:p>
        </p:txBody>
      </p:sp>
      <p:sp>
        <p:nvSpPr>
          <p:cNvPr id="7" name="TextBox 6">
            <a:extLst>
              <a:ext uri="{FF2B5EF4-FFF2-40B4-BE49-F238E27FC236}">
                <a16:creationId xmlns:a16="http://schemas.microsoft.com/office/drawing/2014/main" id="{EEF533D4-D257-4145-A8F3-FCE003FE51F8}"/>
              </a:ext>
            </a:extLst>
          </p:cNvPr>
          <p:cNvSpPr txBox="1"/>
          <p:nvPr/>
        </p:nvSpPr>
        <p:spPr>
          <a:xfrm>
            <a:off x="2031312" y="5042125"/>
            <a:ext cx="8129405" cy="1569660"/>
          </a:xfrm>
          <a:prstGeom prst="rect">
            <a:avLst/>
          </a:prstGeom>
          <a:noFill/>
        </p:spPr>
        <p:txBody>
          <a:bodyPr wrap="none" rtlCol="0">
            <a:spAutoFit/>
          </a:bodyPr>
          <a:lstStyle/>
          <a:p>
            <a:pPr algn="ctr"/>
            <a:r>
              <a:rPr lang="en-US" sz="2400" b="1" i="1" dirty="0"/>
              <a:t>Today’s Goals</a:t>
            </a:r>
          </a:p>
          <a:p>
            <a:pPr marL="342900" indent="-342900">
              <a:buFontTx/>
              <a:buChar char="-"/>
            </a:pPr>
            <a:r>
              <a:rPr lang="en-US" sz="2400" dirty="0"/>
              <a:t>Build A Connection String and Connect To the Local Database</a:t>
            </a:r>
          </a:p>
          <a:p>
            <a:pPr marL="342900" indent="-342900">
              <a:buFontTx/>
              <a:buChar char="-"/>
            </a:pPr>
            <a:r>
              <a:rPr lang="en-US" sz="2400" dirty="0"/>
              <a:t>Look At Connection Errors</a:t>
            </a:r>
          </a:p>
          <a:p>
            <a:pPr marL="342900" indent="-342900">
              <a:buFontTx/>
              <a:buChar char="-"/>
            </a:pPr>
            <a:r>
              <a:rPr lang="en-US" sz="2400" dirty="0"/>
              <a:t>Reuse of the connection and connection string</a:t>
            </a:r>
          </a:p>
        </p:txBody>
      </p:sp>
    </p:spTree>
    <p:extLst>
      <p:ext uri="{BB962C8B-B14F-4D97-AF65-F5344CB8AC3E}">
        <p14:creationId xmlns:p14="http://schemas.microsoft.com/office/powerpoint/2010/main" val="381173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sz="4400" dirty="0"/>
              <a:t>Build A Connection String</a:t>
            </a:r>
            <a:endParaRPr lang="en-US" dirty="0"/>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754310" y="1780327"/>
            <a:ext cx="10515600" cy="2902997"/>
          </a:xfrm>
        </p:spPr>
        <p:txBody>
          <a:bodyPr>
            <a:normAutofit lnSpcReduction="10000"/>
          </a:bodyPr>
          <a:lstStyle/>
          <a:p>
            <a:pPr>
              <a:buFontTx/>
              <a:buChar char="-"/>
            </a:pPr>
            <a:r>
              <a:rPr lang="en-US" dirty="0"/>
              <a:t>Add </a:t>
            </a:r>
            <a:r>
              <a:rPr lang="en-US" dirty="0" err="1"/>
              <a:t>MySql.Data</a:t>
            </a:r>
            <a:r>
              <a:rPr lang="en-US" dirty="0"/>
              <a:t> To the Project via NuGet Package Manager</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r>
              <a:rPr lang="en-US" dirty="0"/>
              <a:t>Add A connection string to </a:t>
            </a:r>
            <a:r>
              <a:rPr lang="en-US" dirty="0" err="1"/>
              <a:t>App.config</a:t>
            </a:r>
            <a:endParaRPr lang="en-US" dirty="0"/>
          </a:p>
          <a:p>
            <a:pPr>
              <a:buFontTx/>
              <a:buChar char="-"/>
            </a:pPr>
            <a:endParaRPr lang="en-US" dirty="0"/>
          </a:p>
        </p:txBody>
      </p:sp>
      <p:pic>
        <p:nvPicPr>
          <p:cNvPr id="11" name="Picture 10">
            <a:extLst>
              <a:ext uri="{FF2B5EF4-FFF2-40B4-BE49-F238E27FC236}">
                <a16:creationId xmlns:a16="http://schemas.microsoft.com/office/drawing/2014/main" id="{66B422A1-890E-4408-BBB1-3C348A484383}"/>
              </a:ext>
            </a:extLst>
          </p:cNvPr>
          <p:cNvPicPr>
            <a:picLocks noChangeAspect="1"/>
          </p:cNvPicPr>
          <p:nvPr/>
        </p:nvPicPr>
        <p:blipFill>
          <a:blip r:embed="rId2"/>
          <a:stretch>
            <a:fillRect/>
          </a:stretch>
        </p:blipFill>
        <p:spPr>
          <a:xfrm>
            <a:off x="754310" y="2352675"/>
            <a:ext cx="4486275" cy="1504950"/>
          </a:xfrm>
          <a:prstGeom prst="rect">
            <a:avLst/>
          </a:prstGeom>
        </p:spPr>
      </p:pic>
      <p:pic>
        <p:nvPicPr>
          <p:cNvPr id="12" name="Picture 11">
            <a:extLst>
              <a:ext uri="{FF2B5EF4-FFF2-40B4-BE49-F238E27FC236}">
                <a16:creationId xmlns:a16="http://schemas.microsoft.com/office/drawing/2014/main" id="{12BAE44B-798F-4964-8E12-BE269DDD4157}"/>
              </a:ext>
            </a:extLst>
          </p:cNvPr>
          <p:cNvPicPr>
            <a:picLocks noChangeAspect="1"/>
          </p:cNvPicPr>
          <p:nvPr/>
        </p:nvPicPr>
        <p:blipFill>
          <a:blip r:embed="rId3"/>
          <a:stretch>
            <a:fillRect/>
          </a:stretch>
        </p:blipFill>
        <p:spPr>
          <a:xfrm>
            <a:off x="754310" y="4710411"/>
            <a:ext cx="10807890" cy="1080789"/>
          </a:xfrm>
          <a:prstGeom prst="rect">
            <a:avLst/>
          </a:prstGeom>
        </p:spPr>
      </p:pic>
    </p:spTree>
    <p:extLst>
      <p:ext uri="{BB962C8B-B14F-4D97-AF65-F5344CB8AC3E}">
        <p14:creationId xmlns:p14="http://schemas.microsoft.com/office/powerpoint/2010/main" val="317666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sz="4400" dirty="0"/>
              <a:t>Write Code To Connect To the Database</a:t>
            </a:r>
            <a:endParaRPr lang="en-US" dirty="0"/>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754310" y="1256452"/>
            <a:ext cx="10515600" cy="4563323"/>
          </a:xfrm>
        </p:spPr>
        <p:txBody>
          <a:bodyPr>
            <a:normAutofit lnSpcReduction="10000"/>
          </a:bodyPr>
          <a:lstStyle/>
          <a:p>
            <a:pPr>
              <a:buFontTx/>
              <a:buChar char="-"/>
            </a:pPr>
            <a:r>
              <a:rPr lang="en-US" dirty="0"/>
              <a:t>Grab The Connection String</a:t>
            </a:r>
          </a:p>
          <a:p>
            <a:pPr>
              <a:buFontTx/>
              <a:buChar char="-"/>
            </a:pPr>
            <a:endParaRPr lang="en-US" dirty="0"/>
          </a:p>
          <a:p>
            <a:pPr>
              <a:buFontTx/>
              <a:buChar char="-"/>
            </a:pPr>
            <a:r>
              <a:rPr lang="en-US" dirty="0"/>
              <a:t>Declare A </a:t>
            </a:r>
            <a:r>
              <a:rPr lang="en-US" dirty="0" err="1"/>
              <a:t>MySqlConnection</a:t>
            </a:r>
            <a:r>
              <a:rPr lang="en-US" dirty="0"/>
              <a:t> and initialize it</a:t>
            </a:r>
          </a:p>
          <a:p>
            <a:pPr>
              <a:buFontTx/>
              <a:buChar char="-"/>
            </a:pPr>
            <a:endParaRPr lang="en-US" dirty="0"/>
          </a:p>
          <a:p>
            <a:pPr>
              <a:buFontTx/>
              <a:buChar char="-"/>
            </a:pPr>
            <a:endParaRPr lang="en-US" dirty="0"/>
          </a:p>
          <a:p>
            <a:pPr>
              <a:buFontTx/>
              <a:buChar char="-"/>
            </a:pPr>
            <a:r>
              <a:rPr lang="en-US" dirty="0"/>
              <a:t>Open The Connection</a:t>
            </a:r>
          </a:p>
          <a:p>
            <a:pPr>
              <a:buFontTx/>
              <a:buChar char="-"/>
            </a:pPr>
            <a:endParaRPr lang="en-US" dirty="0"/>
          </a:p>
          <a:p>
            <a:pPr>
              <a:buFontTx/>
              <a:buChar char="-"/>
            </a:pPr>
            <a:endParaRPr lang="en-US" dirty="0"/>
          </a:p>
          <a:p>
            <a:pPr>
              <a:buFontTx/>
              <a:buChar char="-"/>
            </a:pPr>
            <a:r>
              <a:rPr lang="en-US" dirty="0"/>
              <a:t>Close The Connection</a:t>
            </a:r>
          </a:p>
          <a:p>
            <a:pPr>
              <a:buFontTx/>
              <a:buChar char="-"/>
            </a:pPr>
            <a:endParaRPr lang="en-US" dirty="0"/>
          </a:p>
          <a:p>
            <a:pPr marL="0" indent="0">
              <a:buNone/>
            </a:pPr>
            <a:endParaRPr lang="en-US" dirty="0"/>
          </a:p>
        </p:txBody>
      </p:sp>
      <p:pic>
        <p:nvPicPr>
          <p:cNvPr id="10" name="Picture 9">
            <a:extLst>
              <a:ext uri="{FF2B5EF4-FFF2-40B4-BE49-F238E27FC236}">
                <a16:creationId xmlns:a16="http://schemas.microsoft.com/office/drawing/2014/main" id="{4D1371A3-576B-471F-B850-9374B9FB06E7}"/>
              </a:ext>
            </a:extLst>
          </p:cNvPr>
          <p:cNvPicPr>
            <a:picLocks noChangeAspect="1"/>
          </p:cNvPicPr>
          <p:nvPr/>
        </p:nvPicPr>
        <p:blipFill>
          <a:blip r:embed="rId2"/>
          <a:stretch>
            <a:fillRect/>
          </a:stretch>
        </p:blipFill>
        <p:spPr>
          <a:xfrm>
            <a:off x="754310" y="1681162"/>
            <a:ext cx="11682777" cy="509588"/>
          </a:xfrm>
          <a:prstGeom prst="rect">
            <a:avLst/>
          </a:prstGeom>
        </p:spPr>
      </p:pic>
      <p:pic>
        <p:nvPicPr>
          <p:cNvPr id="13" name="Picture 12">
            <a:extLst>
              <a:ext uri="{FF2B5EF4-FFF2-40B4-BE49-F238E27FC236}">
                <a16:creationId xmlns:a16="http://schemas.microsoft.com/office/drawing/2014/main" id="{C4F61AB8-5F27-4DFF-A14B-E9AD4B0D15F1}"/>
              </a:ext>
            </a:extLst>
          </p:cNvPr>
          <p:cNvPicPr>
            <a:picLocks noChangeAspect="1"/>
          </p:cNvPicPr>
          <p:nvPr/>
        </p:nvPicPr>
        <p:blipFill>
          <a:blip r:embed="rId3"/>
          <a:stretch>
            <a:fillRect/>
          </a:stretch>
        </p:blipFill>
        <p:spPr>
          <a:xfrm>
            <a:off x="1001960" y="2895736"/>
            <a:ext cx="11351324" cy="714284"/>
          </a:xfrm>
          <a:prstGeom prst="rect">
            <a:avLst/>
          </a:prstGeom>
        </p:spPr>
      </p:pic>
      <p:pic>
        <p:nvPicPr>
          <p:cNvPr id="15" name="Picture 14">
            <a:extLst>
              <a:ext uri="{FF2B5EF4-FFF2-40B4-BE49-F238E27FC236}">
                <a16:creationId xmlns:a16="http://schemas.microsoft.com/office/drawing/2014/main" id="{145BBC8B-9523-4500-933E-8EFE2040D390}"/>
              </a:ext>
            </a:extLst>
          </p:cNvPr>
          <p:cNvPicPr>
            <a:picLocks noChangeAspect="1"/>
          </p:cNvPicPr>
          <p:nvPr/>
        </p:nvPicPr>
        <p:blipFill>
          <a:blip r:embed="rId4"/>
          <a:stretch>
            <a:fillRect/>
          </a:stretch>
        </p:blipFill>
        <p:spPr>
          <a:xfrm>
            <a:off x="1001960" y="4057831"/>
            <a:ext cx="2912815" cy="574058"/>
          </a:xfrm>
          <a:prstGeom prst="rect">
            <a:avLst/>
          </a:prstGeom>
        </p:spPr>
      </p:pic>
      <p:pic>
        <p:nvPicPr>
          <p:cNvPr id="17" name="Picture 16">
            <a:extLst>
              <a:ext uri="{FF2B5EF4-FFF2-40B4-BE49-F238E27FC236}">
                <a16:creationId xmlns:a16="http://schemas.microsoft.com/office/drawing/2014/main" id="{9CDC55DD-6B1B-4A0A-8FF5-95F29884BE4A}"/>
              </a:ext>
            </a:extLst>
          </p:cNvPr>
          <p:cNvPicPr>
            <a:picLocks noChangeAspect="1"/>
          </p:cNvPicPr>
          <p:nvPr/>
        </p:nvPicPr>
        <p:blipFill>
          <a:blip r:embed="rId5"/>
          <a:stretch>
            <a:fillRect/>
          </a:stretch>
        </p:blipFill>
        <p:spPr>
          <a:xfrm>
            <a:off x="1233487" y="5495925"/>
            <a:ext cx="3036094" cy="476250"/>
          </a:xfrm>
          <a:prstGeom prst="rect">
            <a:avLst/>
          </a:prstGeom>
        </p:spPr>
      </p:pic>
      <p:sp>
        <p:nvSpPr>
          <p:cNvPr id="18" name="TextBox 17">
            <a:extLst>
              <a:ext uri="{FF2B5EF4-FFF2-40B4-BE49-F238E27FC236}">
                <a16:creationId xmlns:a16="http://schemas.microsoft.com/office/drawing/2014/main" id="{ED081E5C-0EA3-4ECE-B232-407FCC2C827C}"/>
              </a:ext>
            </a:extLst>
          </p:cNvPr>
          <p:cNvSpPr txBox="1"/>
          <p:nvPr/>
        </p:nvSpPr>
        <p:spPr>
          <a:xfrm>
            <a:off x="3371850" y="6229052"/>
            <a:ext cx="5523628" cy="369332"/>
          </a:xfrm>
          <a:prstGeom prst="rect">
            <a:avLst/>
          </a:prstGeom>
          <a:noFill/>
        </p:spPr>
        <p:txBody>
          <a:bodyPr wrap="none" rtlCol="0">
            <a:spAutoFit/>
          </a:bodyPr>
          <a:lstStyle/>
          <a:p>
            <a:r>
              <a:rPr lang="en-US" dirty="0"/>
              <a:t>What </a:t>
            </a:r>
            <a:r>
              <a:rPr lang="en-US"/>
              <a:t>Happens When </a:t>
            </a:r>
            <a:r>
              <a:rPr lang="en-US" dirty="0"/>
              <a:t>The Connection String is Incorrect?</a:t>
            </a:r>
          </a:p>
        </p:txBody>
      </p:sp>
    </p:spTree>
    <p:extLst>
      <p:ext uri="{BB962C8B-B14F-4D97-AF65-F5344CB8AC3E}">
        <p14:creationId xmlns:p14="http://schemas.microsoft.com/office/powerpoint/2010/main" val="336018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sz="4400" dirty="0"/>
              <a:t>Creating A Reusable Connection #1</a:t>
            </a:r>
            <a:endParaRPr lang="en-US" dirty="0"/>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754310" y="1351702"/>
            <a:ext cx="10515600" cy="5393678"/>
          </a:xfrm>
        </p:spPr>
        <p:txBody>
          <a:bodyPr>
            <a:normAutofit/>
          </a:bodyPr>
          <a:lstStyle/>
          <a:p>
            <a:pPr marL="0" indent="0">
              <a:buNone/>
            </a:pPr>
            <a:r>
              <a:rPr lang="en-US" dirty="0"/>
              <a:t>A database connection should be considered a “resource”…So it is important within the context of you program </a:t>
            </a:r>
            <a:r>
              <a:rPr lang="en-US" b="1" i="1" dirty="0"/>
              <a:t>to know and understand </a:t>
            </a:r>
            <a:r>
              <a:rPr lang="en-US" dirty="0"/>
              <a:t>how you are using it. </a:t>
            </a:r>
          </a:p>
          <a:p>
            <a:pPr marL="0" indent="0">
              <a:buNone/>
            </a:pPr>
            <a:endParaRPr lang="en-US" dirty="0"/>
          </a:p>
          <a:p>
            <a:pPr marL="0" indent="0">
              <a:buNone/>
            </a:pPr>
            <a:r>
              <a:rPr lang="en-US" dirty="0"/>
              <a:t>Improper Use can result in performance issues, sharing issues, availability issues. </a:t>
            </a:r>
          </a:p>
          <a:p>
            <a:pPr marL="0" indent="0">
              <a:buNone/>
            </a:pPr>
            <a:endParaRPr lang="en-US" dirty="0"/>
          </a:p>
          <a:p>
            <a:pPr marL="0" indent="0">
              <a:buNone/>
            </a:pPr>
            <a:r>
              <a:rPr lang="en-US" dirty="0"/>
              <a:t>In a single user application, you can be pretty greedy. In a multi use application, you must be more careful. It is a good idea in any application to minimize how a resource is accessed in a code-base.</a:t>
            </a:r>
          </a:p>
          <a:p>
            <a:pPr marL="0" indent="0">
              <a:buNone/>
            </a:pPr>
            <a:endParaRPr lang="en-US" dirty="0"/>
          </a:p>
        </p:txBody>
      </p:sp>
    </p:spTree>
    <p:extLst>
      <p:ext uri="{BB962C8B-B14F-4D97-AF65-F5344CB8AC3E}">
        <p14:creationId xmlns:p14="http://schemas.microsoft.com/office/powerpoint/2010/main" val="267230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688959"/>
          </a:xfrm>
        </p:spPr>
        <p:txBody>
          <a:bodyPr>
            <a:normAutofit fontScale="90000"/>
          </a:bodyPr>
          <a:lstStyle/>
          <a:p>
            <a:pPr algn="ctr"/>
            <a:r>
              <a:rPr lang="en-US" sz="4400" dirty="0"/>
              <a:t>Creating A Reusable Connection #2</a:t>
            </a:r>
            <a:endParaRPr lang="en-US" dirty="0"/>
          </a:p>
        </p:txBody>
      </p:sp>
      <p:sp>
        <p:nvSpPr>
          <p:cNvPr id="6" name="Rectangle 5">
            <a:extLst>
              <a:ext uri="{FF2B5EF4-FFF2-40B4-BE49-F238E27FC236}">
                <a16:creationId xmlns:a16="http://schemas.microsoft.com/office/drawing/2014/main" id="{0D6EF95F-7DB4-46FD-9A55-8DC1714CB8EC}"/>
              </a:ext>
            </a:extLst>
          </p:cNvPr>
          <p:cNvSpPr/>
          <p:nvPr/>
        </p:nvSpPr>
        <p:spPr>
          <a:xfrm>
            <a:off x="1220590" y="1141151"/>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A</a:t>
            </a:r>
          </a:p>
        </p:txBody>
      </p:sp>
      <p:sp>
        <p:nvSpPr>
          <p:cNvPr id="7" name="Rectangle 6">
            <a:extLst>
              <a:ext uri="{FF2B5EF4-FFF2-40B4-BE49-F238E27FC236}">
                <a16:creationId xmlns:a16="http://schemas.microsoft.com/office/drawing/2014/main" id="{EF1AC923-6736-40B1-BF11-4D8338BB85BC}"/>
              </a:ext>
            </a:extLst>
          </p:cNvPr>
          <p:cNvSpPr/>
          <p:nvPr/>
        </p:nvSpPr>
        <p:spPr>
          <a:xfrm>
            <a:off x="3612245" y="1141151"/>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B</a:t>
            </a:r>
          </a:p>
        </p:txBody>
      </p:sp>
      <p:sp>
        <p:nvSpPr>
          <p:cNvPr id="8" name="Rectangle 7">
            <a:extLst>
              <a:ext uri="{FF2B5EF4-FFF2-40B4-BE49-F238E27FC236}">
                <a16:creationId xmlns:a16="http://schemas.microsoft.com/office/drawing/2014/main" id="{4928B84B-A7F4-4FEA-AC6F-5F8312913C23}"/>
              </a:ext>
            </a:extLst>
          </p:cNvPr>
          <p:cNvSpPr/>
          <p:nvPr/>
        </p:nvSpPr>
        <p:spPr>
          <a:xfrm>
            <a:off x="6281186" y="1132181"/>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C</a:t>
            </a:r>
          </a:p>
        </p:txBody>
      </p:sp>
      <p:sp>
        <p:nvSpPr>
          <p:cNvPr id="9" name="Rectangle 8">
            <a:extLst>
              <a:ext uri="{FF2B5EF4-FFF2-40B4-BE49-F238E27FC236}">
                <a16:creationId xmlns:a16="http://schemas.microsoft.com/office/drawing/2014/main" id="{FC4F344E-7F06-4CB8-B1A6-B0A5A4074E1E}"/>
              </a:ext>
            </a:extLst>
          </p:cNvPr>
          <p:cNvSpPr/>
          <p:nvPr/>
        </p:nvSpPr>
        <p:spPr>
          <a:xfrm>
            <a:off x="8936518" y="1132181"/>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D</a:t>
            </a:r>
          </a:p>
        </p:txBody>
      </p:sp>
      <p:sp>
        <p:nvSpPr>
          <p:cNvPr id="10" name="Rectangle 9">
            <a:extLst>
              <a:ext uri="{FF2B5EF4-FFF2-40B4-BE49-F238E27FC236}">
                <a16:creationId xmlns:a16="http://schemas.microsoft.com/office/drawing/2014/main" id="{F2C86FDB-2BFA-465A-84DD-CAB08DCF66BD}"/>
              </a:ext>
            </a:extLst>
          </p:cNvPr>
          <p:cNvSpPr/>
          <p:nvPr/>
        </p:nvSpPr>
        <p:spPr>
          <a:xfrm>
            <a:off x="1106798" y="2354802"/>
            <a:ext cx="2104008" cy="1089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Conn</a:t>
            </a:r>
          </a:p>
          <a:p>
            <a:pPr algn="ctr"/>
            <a:r>
              <a:rPr lang="en-US" dirty="0"/>
              <a:t>Use Conn</a:t>
            </a:r>
          </a:p>
          <a:p>
            <a:pPr algn="ctr"/>
            <a:r>
              <a:rPr lang="en-US" dirty="0"/>
              <a:t>Close Conn</a:t>
            </a:r>
          </a:p>
        </p:txBody>
      </p:sp>
      <p:sp>
        <p:nvSpPr>
          <p:cNvPr id="11" name="Rectangle 10">
            <a:extLst>
              <a:ext uri="{FF2B5EF4-FFF2-40B4-BE49-F238E27FC236}">
                <a16:creationId xmlns:a16="http://schemas.microsoft.com/office/drawing/2014/main" id="{6A24CAA5-6A68-46C0-A203-F40451DE8608}"/>
              </a:ext>
            </a:extLst>
          </p:cNvPr>
          <p:cNvSpPr/>
          <p:nvPr/>
        </p:nvSpPr>
        <p:spPr>
          <a:xfrm>
            <a:off x="3498453" y="2354802"/>
            <a:ext cx="2104008" cy="1089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Conn</a:t>
            </a:r>
          </a:p>
          <a:p>
            <a:pPr algn="ctr"/>
            <a:r>
              <a:rPr lang="en-US" dirty="0"/>
              <a:t>Use Conn</a:t>
            </a:r>
          </a:p>
          <a:p>
            <a:pPr algn="ctr"/>
            <a:r>
              <a:rPr lang="en-US" dirty="0"/>
              <a:t>Close Conn</a:t>
            </a:r>
          </a:p>
        </p:txBody>
      </p:sp>
      <p:sp>
        <p:nvSpPr>
          <p:cNvPr id="12" name="Rectangle 11">
            <a:extLst>
              <a:ext uri="{FF2B5EF4-FFF2-40B4-BE49-F238E27FC236}">
                <a16:creationId xmlns:a16="http://schemas.microsoft.com/office/drawing/2014/main" id="{A02456F8-C087-418C-AE2C-61FDCC44B35F}"/>
              </a:ext>
            </a:extLst>
          </p:cNvPr>
          <p:cNvSpPr/>
          <p:nvPr/>
        </p:nvSpPr>
        <p:spPr>
          <a:xfrm>
            <a:off x="6167394" y="2354802"/>
            <a:ext cx="2104008" cy="1089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Conn</a:t>
            </a:r>
          </a:p>
          <a:p>
            <a:pPr algn="ctr"/>
            <a:r>
              <a:rPr lang="en-US" dirty="0"/>
              <a:t>Use Conn</a:t>
            </a:r>
          </a:p>
          <a:p>
            <a:pPr algn="ctr"/>
            <a:r>
              <a:rPr lang="en-US" dirty="0"/>
              <a:t>Close Conn</a:t>
            </a:r>
          </a:p>
        </p:txBody>
      </p:sp>
      <p:sp>
        <p:nvSpPr>
          <p:cNvPr id="13" name="Rectangle 12">
            <a:extLst>
              <a:ext uri="{FF2B5EF4-FFF2-40B4-BE49-F238E27FC236}">
                <a16:creationId xmlns:a16="http://schemas.microsoft.com/office/drawing/2014/main" id="{9A416A5F-5F22-4E81-AB63-0E7F676BB7B7}"/>
              </a:ext>
            </a:extLst>
          </p:cNvPr>
          <p:cNvSpPr/>
          <p:nvPr/>
        </p:nvSpPr>
        <p:spPr>
          <a:xfrm>
            <a:off x="8822727" y="2354802"/>
            <a:ext cx="2104008" cy="1089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Conn</a:t>
            </a:r>
          </a:p>
          <a:p>
            <a:pPr algn="ctr"/>
            <a:r>
              <a:rPr lang="en-US" dirty="0"/>
              <a:t>Use Conn</a:t>
            </a:r>
          </a:p>
          <a:p>
            <a:pPr algn="ctr"/>
            <a:r>
              <a:rPr lang="en-US" dirty="0"/>
              <a:t>Close Conn</a:t>
            </a:r>
          </a:p>
        </p:txBody>
      </p:sp>
      <p:sp>
        <p:nvSpPr>
          <p:cNvPr id="14" name="Arrow: Down 13">
            <a:extLst>
              <a:ext uri="{FF2B5EF4-FFF2-40B4-BE49-F238E27FC236}">
                <a16:creationId xmlns:a16="http://schemas.microsoft.com/office/drawing/2014/main" id="{6398BA04-F9CE-47A6-8074-7E0FD04AF6FB}"/>
              </a:ext>
            </a:extLst>
          </p:cNvPr>
          <p:cNvSpPr/>
          <p:nvPr/>
        </p:nvSpPr>
        <p:spPr>
          <a:xfrm>
            <a:off x="2077378" y="1884101"/>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FCE4828-8B0B-4A55-A16B-10377CF8A91C}"/>
              </a:ext>
            </a:extLst>
          </p:cNvPr>
          <p:cNvSpPr/>
          <p:nvPr/>
        </p:nvSpPr>
        <p:spPr>
          <a:xfrm>
            <a:off x="9750736" y="1884101"/>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95CA4479-D063-4E12-8C92-DD6DA986D80D}"/>
              </a:ext>
            </a:extLst>
          </p:cNvPr>
          <p:cNvSpPr/>
          <p:nvPr/>
        </p:nvSpPr>
        <p:spPr>
          <a:xfrm>
            <a:off x="7160351" y="1887707"/>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AD404775-429E-4BB4-89B0-C807E6A24AC4}"/>
              </a:ext>
            </a:extLst>
          </p:cNvPr>
          <p:cNvSpPr/>
          <p:nvPr/>
        </p:nvSpPr>
        <p:spPr>
          <a:xfrm>
            <a:off x="4378536" y="1884101"/>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511AB17-541D-4B93-9018-6FBE3EED166D}"/>
              </a:ext>
            </a:extLst>
          </p:cNvPr>
          <p:cNvSpPr txBox="1"/>
          <p:nvPr/>
        </p:nvSpPr>
        <p:spPr>
          <a:xfrm>
            <a:off x="1473693" y="3701985"/>
            <a:ext cx="9667783" cy="646331"/>
          </a:xfrm>
          <a:prstGeom prst="rect">
            <a:avLst/>
          </a:prstGeom>
          <a:noFill/>
        </p:spPr>
        <p:txBody>
          <a:bodyPr wrap="square" rtlCol="0">
            <a:spAutoFit/>
          </a:bodyPr>
          <a:lstStyle/>
          <a:p>
            <a:r>
              <a:rPr lang="en-US" dirty="0"/>
              <a:t>A database connection “open” is expensive time wise, in that a socket connection and credential verification is needed.  Removing this aspect will save </a:t>
            </a:r>
            <a:r>
              <a:rPr lang="en-US" b="1" dirty="0"/>
              <a:t>time</a:t>
            </a:r>
            <a:r>
              <a:rPr lang="en-US" dirty="0"/>
              <a:t>. </a:t>
            </a:r>
          </a:p>
        </p:txBody>
      </p:sp>
      <p:sp>
        <p:nvSpPr>
          <p:cNvPr id="19" name="Rectangle 18">
            <a:extLst>
              <a:ext uri="{FF2B5EF4-FFF2-40B4-BE49-F238E27FC236}">
                <a16:creationId xmlns:a16="http://schemas.microsoft.com/office/drawing/2014/main" id="{AAC4BAC7-2387-4398-BB86-8EA01DC664E4}"/>
              </a:ext>
            </a:extLst>
          </p:cNvPr>
          <p:cNvSpPr/>
          <p:nvPr/>
        </p:nvSpPr>
        <p:spPr>
          <a:xfrm>
            <a:off x="1106798" y="4436246"/>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A</a:t>
            </a:r>
          </a:p>
        </p:txBody>
      </p:sp>
      <p:sp>
        <p:nvSpPr>
          <p:cNvPr id="20" name="Rectangle 19">
            <a:extLst>
              <a:ext uri="{FF2B5EF4-FFF2-40B4-BE49-F238E27FC236}">
                <a16:creationId xmlns:a16="http://schemas.microsoft.com/office/drawing/2014/main" id="{D6C97D94-6BD4-4160-8CD2-9C3756D44465}"/>
              </a:ext>
            </a:extLst>
          </p:cNvPr>
          <p:cNvSpPr/>
          <p:nvPr/>
        </p:nvSpPr>
        <p:spPr>
          <a:xfrm>
            <a:off x="3498453" y="4436246"/>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B</a:t>
            </a:r>
          </a:p>
        </p:txBody>
      </p:sp>
      <p:sp>
        <p:nvSpPr>
          <p:cNvPr id="21" name="Rectangle 20">
            <a:extLst>
              <a:ext uri="{FF2B5EF4-FFF2-40B4-BE49-F238E27FC236}">
                <a16:creationId xmlns:a16="http://schemas.microsoft.com/office/drawing/2014/main" id="{780393AF-1796-47A3-ACFE-D5414B167956}"/>
              </a:ext>
            </a:extLst>
          </p:cNvPr>
          <p:cNvSpPr/>
          <p:nvPr/>
        </p:nvSpPr>
        <p:spPr>
          <a:xfrm>
            <a:off x="6167394" y="4427276"/>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C</a:t>
            </a:r>
          </a:p>
        </p:txBody>
      </p:sp>
      <p:sp>
        <p:nvSpPr>
          <p:cNvPr id="22" name="Rectangle 21">
            <a:extLst>
              <a:ext uri="{FF2B5EF4-FFF2-40B4-BE49-F238E27FC236}">
                <a16:creationId xmlns:a16="http://schemas.microsoft.com/office/drawing/2014/main" id="{F0B3BFC1-7C95-4CB8-821A-C38D002DC0CF}"/>
              </a:ext>
            </a:extLst>
          </p:cNvPr>
          <p:cNvSpPr/>
          <p:nvPr/>
        </p:nvSpPr>
        <p:spPr>
          <a:xfrm>
            <a:off x="8822726" y="4427276"/>
            <a:ext cx="1876425"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File D</a:t>
            </a:r>
          </a:p>
        </p:txBody>
      </p:sp>
      <p:sp>
        <p:nvSpPr>
          <p:cNvPr id="23" name="Arrow: Down 22">
            <a:extLst>
              <a:ext uri="{FF2B5EF4-FFF2-40B4-BE49-F238E27FC236}">
                <a16:creationId xmlns:a16="http://schemas.microsoft.com/office/drawing/2014/main" id="{179D165A-BE50-42DC-8B95-5C045AF75D41}"/>
              </a:ext>
            </a:extLst>
          </p:cNvPr>
          <p:cNvSpPr/>
          <p:nvPr/>
        </p:nvSpPr>
        <p:spPr>
          <a:xfrm>
            <a:off x="1939774" y="5179196"/>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CEB98147-8E2E-4ABA-9000-4EC2D966CA21}"/>
              </a:ext>
            </a:extLst>
          </p:cNvPr>
          <p:cNvSpPr/>
          <p:nvPr/>
        </p:nvSpPr>
        <p:spPr>
          <a:xfrm>
            <a:off x="9613132" y="5179196"/>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0A3F83A5-675C-42AB-B5D6-E3CD9849A0FB}"/>
              </a:ext>
            </a:extLst>
          </p:cNvPr>
          <p:cNvSpPr/>
          <p:nvPr/>
        </p:nvSpPr>
        <p:spPr>
          <a:xfrm>
            <a:off x="7022747" y="5182802"/>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8C7AB39-DA72-421A-BBD7-02C5691C6943}"/>
              </a:ext>
            </a:extLst>
          </p:cNvPr>
          <p:cNvSpPr/>
          <p:nvPr/>
        </p:nvSpPr>
        <p:spPr>
          <a:xfrm>
            <a:off x="4240932" y="5179196"/>
            <a:ext cx="275207" cy="470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8E09294-A4B4-43A5-AB0F-2DCEA006DB7E}"/>
              </a:ext>
            </a:extLst>
          </p:cNvPr>
          <p:cNvSpPr/>
          <p:nvPr/>
        </p:nvSpPr>
        <p:spPr>
          <a:xfrm>
            <a:off x="1060923" y="5626039"/>
            <a:ext cx="9638228" cy="5448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GET Already Open Conn</a:t>
            </a:r>
          </a:p>
          <a:p>
            <a:pPr algn="ctr"/>
            <a:r>
              <a:rPr lang="en-US" dirty="0"/>
              <a:t>Use Conn</a:t>
            </a:r>
          </a:p>
        </p:txBody>
      </p:sp>
    </p:spTree>
    <p:extLst>
      <p:ext uri="{BB962C8B-B14F-4D97-AF65-F5344CB8AC3E}">
        <p14:creationId xmlns:p14="http://schemas.microsoft.com/office/powerpoint/2010/main" val="60819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i="1" dirty="0"/>
              <a:t>Thanks For Watching</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p:txBody>
          <a:bodyPr/>
          <a:lstStyle/>
          <a:p>
            <a:pPr marL="0" indent="0" algn="ctr">
              <a:buNone/>
            </a:pPr>
            <a:r>
              <a:rPr lang="en-US" dirty="0"/>
              <a:t>Mark.Kinkead@wgu.edu</a:t>
            </a:r>
          </a:p>
        </p:txBody>
      </p:sp>
    </p:spTree>
    <p:extLst>
      <p:ext uri="{BB962C8B-B14F-4D97-AF65-F5344CB8AC3E}">
        <p14:creationId xmlns:p14="http://schemas.microsoft.com/office/powerpoint/2010/main" val="418800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BCF7-A23A-46CF-9FE8-2A9911C16388}"/>
              </a:ext>
            </a:extLst>
          </p:cNvPr>
          <p:cNvSpPr>
            <a:spLocks noGrp="1"/>
          </p:cNvSpPr>
          <p:nvPr>
            <p:ph type="ctrTitle"/>
          </p:nvPr>
        </p:nvSpPr>
        <p:spPr>
          <a:xfrm>
            <a:off x="1524000" y="216821"/>
            <a:ext cx="9144000" cy="875132"/>
          </a:xfrm>
        </p:spPr>
        <p:txBody>
          <a:bodyPr>
            <a:normAutofit/>
          </a:bodyPr>
          <a:lstStyle/>
          <a:p>
            <a:r>
              <a:rPr lang="en-US" sz="4800" i="1" dirty="0"/>
              <a:t>Using The MySQL Library In C969</a:t>
            </a:r>
            <a:endParaRPr lang="en-US" sz="2000" i="1" dirty="0"/>
          </a:p>
        </p:txBody>
      </p:sp>
      <p:sp>
        <p:nvSpPr>
          <p:cNvPr id="5" name="Subtitle 4">
            <a:extLst>
              <a:ext uri="{FF2B5EF4-FFF2-40B4-BE49-F238E27FC236}">
                <a16:creationId xmlns:a16="http://schemas.microsoft.com/office/drawing/2014/main" id="{D45102B0-850B-46A7-B35B-69F8AAE610EA}"/>
              </a:ext>
            </a:extLst>
          </p:cNvPr>
          <p:cNvSpPr>
            <a:spLocks noGrp="1"/>
          </p:cNvSpPr>
          <p:nvPr>
            <p:ph type="subTitle" idx="1"/>
          </p:nvPr>
        </p:nvSpPr>
        <p:spPr>
          <a:xfrm>
            <a:off x="0" y="1203896"/>
            <a:ext cx="11913833" cy="1006644"/>
          </a:xfrm>
        </p:spPr>
        <p:txBody>
          <a:bodyPr>
            <a:normAutofit/>
          </a:bodyPr>
          <a:lstStyle/>
          <a:p>
            <a:r>
              <a:rPr lang="en-US" sz="5400" dirty="0"/>
              <a:t>Part III – Query Operations</a:t>
            </a:r>
            <a:endParaRPr lang="en-US" sz="4000" i="1" dirty="0">
              <a:solidFill>
                <a:srgbClr val="FF0000"/>
              </a:solidFill>
            </a:endParaRPr>
          </a:p>
        </p:txBody>
      </p:sp>
      <p:sp>
        <p:nvSpPr>
          <p:cNvPr id="6" name="TextBox 5">
            <a:extLst>
              <a:ext uri="{FF2B5EF4-FFF2-40B4-BE49-F238E27FC236}">
                <a16:creationId xmlns:a16="http://schemas.microsoft.com/office/drawing/2014/main" id="{61DBA9BA-C12F-4025-BEF5-39B28D74EA09}"/>
              </a:ext>
            </a:extLst>
          </p:cNvPr>
          <p:cNvSpPr txBox="1"/>
          <p:nvPr/>
        </p:nvSpPr>
        <p:spPr>
          <a:xfrm>
            <a:off x="4332184" y="2210540"/>
            <a:ext cx="3527632" cy="1384995"/>
          </a:xfrm>
          <a:prstGeom prst="rect">
            <a:avLst/>
          </a:prstGeom>
          <a:noFill/>
        </p:spPr>
        <p:txBody>
          <a:bodyPr wrap="none" rtlCol="0">
            <a:spAutoFit/>
          </a:bodyPr>
          <a:lstStyle/>
          <a:p>
            <a:pPr algn="ctr"/>
            <a:r>
              <a:rPr lang="en-US" sz="2800" dirty="0"/>
              <a:t>Mark Kinkead</a:t>
            </a:r>
          </a:p>
          <a:p>
            <a:pPr algn="ctr"/>
            <a:r>
              <a:rPr lang="en-US" sz="2800" dirty="0"/>
              <a:t>Course Instructor C969</a:t>
            </a:r>
          </a:p>
          <a:p>
            <a:pPr algn="ctr"/>
            <a:r>
              <a:rPr lang="en-US" sz="2800" dirty="0"/>
              <a:t>Software II – C#</a:t>
            </a:r>
          </a:p>
        </p:txBody>
      </p:sp>
      <p:sp>
        <p:nvSpPr>
          <p:cNvPr id="7" name="TextBox 6">
            <a:extLst>
              <a:ext uri="{FF2B5EF4-FFF2-40B4-BE49-F238E27FC236}">
                <a16:creationId xmlns:a16="http://schemas.microsoft.com/office/drawing/2014/main" id="{EEF533D4-D257-4145-A8F3-FCE003FE51F8}"/>
              </a:ext>
            </a:extLst>
          </p:cNvPr>
          <p:cNvSpPr txBox="1"/>
          <p:nvPr/>
        </p:nvSpPr>
        <p:spPr>
          <a:xfrm>
            <a:off x="1044111" y="3692722"/>
            <a:ext cx="9825639" cy="3416320"/>
          </a:xfrm>
          <a:prstGeom prst="rect">
            <a:avLst/>
          </a:prstGeom>
          <a:noFill/>
        </p:spPr>
        <p:txBody>
          <a:bodyPr wrap="none" rtlCol="0">
            <a:spAutoFit/>
          </a:bodyPr>
          <a:lstStyle/>
          <a:p>
            <a:pPr algn="ctr"/>
            <a:r>
              <a:rPr lang="en-US" sz="2400" b="1" i="1" dirty="0"/>
              <a:t>Today’s Goals</a:t>
            </a:r>
          </a:p>
          <a:p>
            <a:pPr marL="342900" indent="-342900">
              <a:buFontTx/>
              <a:buChar char="-"/>
            </a:pPr>
            <a:r>
              <a:rPr lang="en-US" sz="2400" dirty="0"/>
              <a:t>Making A Query In C# </a:t>
            </a:r>
            <a:r>
              <a:rPr lang="en-US" sz="2400" dirty="0" err="1"/>
              <a:t>MySql</a:t>
            </a:r>
            <a:endParaRPr lang="en-US" sz="2400" dirty="0"/>
          </a:p>
          <a:p>
            <a:pPr marL="342900" indent="-342900">
              <a:buFontTx/>
              <a:buChar char="-"/>
            </a:pPr>
            <a:r>
              <a:rPr lang="en-US" sz="2400" dirty="0"/>
              <a:t>Using an Adapter to collect data</a:t>
            </a:r>
          </a:p>
          <a:p>
            <a:pPr marL="342900" indent="-342900">
              <a:buFontTx/>
              <a:buChar char="-"/>
            </a:pPr>
            <a:r>
              <a:rPr lang="en-US" sz="2400" dirty="0"/>
              <a:t>Understanding </a:t>
            </a:r>
            <a:r>
              <a:rPr lang="en-US" sz="2400" dirty="0" err="1"/>
              <a:t>DataTables</a:t>
            </a:r>
            <a:r>
              <a:rPr lang="en-US" sz="2400" dirty="0"/>
              <a:t> for </a:t>
            </a:r>
            <a:r>
              <a:rPr lang="en-US" sz="2400" dirty="0" err="1"/>
              <a:t>DataGrids</a:t>
            </a:r>
            <a:r>
              <a:rPr lang="en-US" sz="2400" dirty="0"/>
              <a:t> and accessing data once retrieved</a:t>
            </a:r>
          </a:p>
          <a:p>
            <a:pPr marL="342900" indent="-342900">
              <a:buFontTx/>
              <a:buChar char="-"/>
            </a:pPr>
            <a:r>
              <a:rPr lang="en-US" sz="2400" dirty="0"/>
              <a:t>Understanding Binding List to hold objects or display in data grid</a:t>
            </a:r>
          </a:p>
          <a:p>
            <a:pPr marL="342900" indent="-342900">
              <a:buFontTx/>
              <a:buChar char="-"/>
            </a:pPr>
            <a:r>
              <a:rPr lang="en-US" sz="2400" dirty="0"/>
              <a:t>Using a Reader to collect data</a:t>
            </a:r>
          </a:p>
          <a:p>
            <a:pPr marL="342900" indent="-342900">
              <a:buFontTx/>
              <a:buChar char="-"/>
            </a:pPr>
            <a:r>
              <a:rPr lang="en-US" sz="2400" dirty="0"/>
              <a:t>Execute Scalar for single answer queries</a:t>
            </a:r>
          </a:p>
          <a:p>
            <a:endParaRPr lang="en-US" sz="2400" dirty="0"/>
          </a:p>
          <a:p>
            <a:pPr algn="ctr"/>
            <a:endParaRPr lang="en-US" sz="2400" dirty="0"/>
          </a:p>
        </p:txBody>
      </p:sp>
    </p:spTree>
    <p:extLst>
      <p:ext uri="{BB962C8B-B14F-4D97-AF65-F5344CB8AC3E}">
        <p14:creationId xmlns:p14="http://schemas.microsoft.com/office/powerpoint/2010/main" val="16729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Understanding  A Query #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526742" y="923279"/>
            <a:ext cx="11665258" cy="3949728"/>
          </a:xfrm>
        </p:spPr>
        <p:txBody>
          <a:bodyPr>
            <a:normAutofit/>
          </a:bodyPr>
          <a:lstStyle/>
          <a:p>
            <a:pPr marL="0" indent="0">
              <a:buNone/>
            </a:pPr>
            <a:r>
              <a:rPr lang="en-US" dirty="0"/>
              <a:t>A </a:t>
            </a:r>
            <a:r>
              <a:rPr lang="en-US" b="1" dirty="0"/>
              <a:t>QUERY</a:t>
            </a:r>
            <a:r>
              <a:rPr lang="en-US" dirty="0"/>
              <a:t> requests data from the database.   </a:t>
            </a:r>
          </a:p>
          <a:p>
            <a:pPr marL="0" indent="0">
              <a:buNone/>
            </a:pPr>
            <a:r>
              <a:rPr lang="en-US" dirty="0"/>
              <a:t>(SELECT….FROM….WHERE….)</a:t>
            </a:r>
          </a:p>
          <a:p>
            <a:pPr marL="0" indent="0">
              <a:buNone/>
            </a:pPr>
            <a:endParaRPr lang="en-US" sz="2000" dirty="0"/>
          </a:p>
          <a:p>
            <a:pPr marL="0" indent="0">
              <a:buNone/>
            </a:pPr>
            <a:r>
              <a:rPr lang="en-US" sz="2000" dirty="0"/>
              <a:t>SELECT * FROM </a:t>
            </a:r>
            <a:r>
              <a:rPr lang="en-US" sz="2000" dirty="0" err="1"/>
              <a:t>aa_child</a:t>
            </a:r>
            <a:r>
              <a:rPr lang="en-US" sz="2000" dirty="0"/>
              <a:t>   </a:t>
            </a:r>
            <a:r>
              <a:rPr lang="en-US" sz="2000" dirty="0">
                <a:sym typeface="Wingdings" panose="05000000000000000000" pitchFamily="2" charset="2"/>
              </a:rPr>
              <a:t> </a:t>
            </a:r>
            <a:r>
              <a:rPr lang="en-US" sz="2000" i="1" dirty="0">
                <a:sym typeface="Wingdings" panose="05000000000000000000" pitchFamily="2" charset="2"/>
              </a:rPr>
              <a:t>select every row from the </a:t>
            </a:r>
            <a:r>
              <a:rPr lang="en-US" sz="2000" i="1" dirty="0" err="1">
                <a:sym typeface="Wingdings" panose="05000000000000000000" pitchFamily="2" charset="2"/>
              </a:rPr>
              <a:t>aaex_child</a:t>
            </a:r>
            <a:r>
              <a:rPr lang="en-US" sz="2000" i="1" dirty="0">
                <a:sym typeface="Wingdings" panose="05000000000000000000" pitchFamily="2" charset="2"/>
              </a:rPr>
              <a:t> table</a:t>
            </a:r>
          </a:p>
          <a:p>
            <a:pPr marL="0" indent="0">
              <a:buNone/>
            </a:pPr>
            <a:endParaRPr lang="en-US" sz="2000" i="1" dirty="0"/>
          </a:p>
          <a:p>
            <a:pPr marL="0" indent="0">
              <a:buNone/>
            </a:pPr>
            <a:r>
              <a:rPr lang="en-US" sz="2000" dirty="0"/>
              <a:t>SELECT </a:t>
            </a:r>
            <a:r>
              <a:rPr lang="en-US" sz="2000" dirty="0" err="1"/>
              <a:t>childid</a:t>
            </a:r>
            <a:r>
              <a:rPr lang="en-US" sz="2000" dirty="0"/>
              <a:t>, </a:t>
            </a:r>
            <a:r>
              <a:rPr lang="en-US" sz="2000" dirty="0" err="1"/>
              <a:t>childname</a:t>
            </a:r>
            <a:r>
              <a:rPr lang="en-US" sz="2000" dirty="0"/>
              <a:t> FROM </a:t>
            </a:r>
            <a:r>
              <a:rPr lang="en-US" sz="2000" dirty="0" err="1"/>
              <a:t>aa_child</a:t>
            </a:r>
            <a:r>
              <a:rPr lang="en-US" sz="2000" dirty="0"/>
              <a:t>  </a:t>
            </a:r>
            <a:r>
              <a:rPr lang="en-US" sz="2000" dirty="0">
                <a:sym typeface="Wingdings" panose="05000000000000000000" pitchFamily="2" charset="2"/>
              </a:rPr>
              <a:t> </a:t>
            </a:r>
            <a:r>
              <a:rPr lang="en-US" sz="2000" i="1" dirty="0">
                <a:sym typeface="Wingdings" panose="05000000000000000000" pitchFamily="2" charset="2"/>
              </a:rPr>
              <a:t>select child id and name  from the </a:t>
            </a:r>
            <a:r>
              <a:rPr lang="en-US" sz="2000" i="1" dirty="0" err="1">
                <a:sym typeface="Wingdings" panose="05000000000000000000" pitchFamily="2" charset="2"/>
              </a:rPr>
              <a:t>aaex_child</a:t>
            </a:r>
            <a:r>
              <a:rPr lang="en-US" sz="2000" i="1" dirty="0">
                <a:sym typeface="Wingdings" panose="05000000000000000000" pitchFamily="2" charset="2"/>
              </a:rPr>
              <a:t> table</a:t>
            </a:r>
          </a:p>
          <a:p>
            <a:pPr marL="0" indent="0">
              <a:buNone/>
            </a:pPr>
            <a:endParaRPr lang="en-US" sz="2000" i="1" dirty="0">
              <a:sym typeface="Wingdings" panose="05000000000000000000" pitchFamily="2" charset="2"/>
            </a:endParaRPr>
          </a:p>
          <a:p>
            <a:pPr marL="0" indent="0">
              <a:buNone/>
            </a:pPr>
            <a:r>
              <a:rPr lang="en-US" sz="2000" dirty="0"/>
              <a:t>SELECT </a:t>
            </a:r>
            <a:r>
              <a:rPr lang="en-US" sz="2000" dirty="0" err="1"/>
              <a:t>childname</a:t>
            </a:r>
            <a:r>
              <a:rPr lang="en-US" sz="2000" dirty="0"/>
              <a:t> FROM </a:t>
            </a:r>
            <a:r>
              <a:rPr lang="en-US" sz="2000" dirty="0" err="1"/>
              <a:t>aa_child</a:t>
            </a:r>
            <a:r>
              <a:rPr lang="en-US" sz="2000" dirty="0"/>
              <a:t> WHERE </a:t>
            </a:r>
            <a:r>
              <a:rPr lang="en-US" sz="2000" dirty="0" err="1"/>
              <a:t>childid</a:t>
            </a:r>
            <a:r>
              <a:rPr lang="en-US" sz="2000" dirty="0"/>
              <a:t> = 1  </a:t>
            </a:r>
            <a:r>
              <a:rPr lang="en-US" sz="2000" dirty="0">
                <a:sym typeface="Wingdings" panose="05000000000000000000" pitchFamily="2" charset="2"/>
              </a:rPr>
              <a:t> </a:t>
            </a:r>
            <a:r>
              <a:rPr lang="en-US" sz="2000" i="1" dirty="0">
                <a:sym typeface="Wingdings" panose="05000000000000000000" pitchFamily="2" charset="2"/>
              </a:rPr>
              <a:t>select child name  from the </a:t>
            </a:r>
            <a:r>
              <a:rPr lang="en-US" sz="2000" i="1" dirty="0" err="1">
                <a:sym typeface="Wingdings" panose="05000000000000000000" pitchFamily="2" charset="2"/>
              </a:rPr>
              <a:t>aaex_child</a:t>
            </a:r>
            <a:r>
              <a:rPr lang="en-US" sz="2000" i="1" dirty="0">
                <a:sym typeface="Wingdings" panose="05000000000000000000" pitchFamily="2" charset="2"/>
              </a:rPr>
              <a:t> table </a:t>
            </a:r>
          </a:p>
          <a:p>
            <a:pPr marL="0" indent="0">
              <a:buNone/>
            </a:pPr>
            <a:r>
              <a:rPr lang="en-US" sz="2000" i="1" dirty="0">
                <a:sym typeface="Wingdings" panose="05000000000000000000" pitchFamily="2" charset="2"/>
              </a:rPr>
              <a:t>							where the </a:t>
            </a:r>
            <a:r>
              <a:rPr lang="en-US" sz="2000" i="1" dirty="0" err="1">
                <a:sym typeface="Wingdings" panose="05000000000000000000" pitchFamily="2" charset="2"/>
              </a:rPr>
              <a:t>childid</a:t>
            </a:r>
            <a:r>
              <a:rPr lang="en-US" sz="2000" i="1" dirty="0">
                <a:sym typeface="Wingdings" panose="05000000000000000000" pitchFamily="2" charset="2"/>
              </a:rPr>
              <a:t> equals 1</a:t>
            </a:r>
            <a:endParaRPr lang="en-US" sz="2000" i="1" dirty="0"/>
          </a:p>
        </p:txBody>
      </p:sp>
      <p:pic>
        <p:nvPicPr>
          <p:cNvPr id="5" name="Picture 4">
            <a:extLst>
              <a:ext uri="{FF2B5EF4-FFF2-40B4-BE49-F238E27FC236}">
                <a16:creationId xmlns:a16="http://schemas.microsoft.com/office/drawing/2014/main" id="{7124F028-65F0-4E54-82F0-A5BCB1D701BB}"/>
              </a:ext>
            </a:extLst>
          </p:cNvPr>
          <p:cNvPicPr>
            <a:picLocks noChangeAspect="1"/>
          </p:cNvPicPr>
          <p:nvPr/>
        </p:nvPicPr>
        <p:blipFill>
          <a:blip r:embed="rId2"/>
          <a:stretch>
            <a:fillRect/>
          </a:stretch>
        </p:blipFill>
        <p:spPr>
          <a:xfrm>
            <a:off x="838200" y="4873007"/>
            <a:ext cx="2721190" cy="1508779"/>
          </a:xfrm>
          <a:prstGeom prst="rect">
            <a:avLst/>
          </a:prstGeom>
        </p:spPr>
      </p:pic>
      <p:pic>
        <p:nvPicPr>
          <p:cNvPr id="6" name="Picture 5">
            <a:extLst>
              <a:ext uri="{FF2B5EF4-FFF2-40B4-BE49-F238E27FC236}">
                <a16:creationId xmlns:a16="http://schemas.microsoft.com/office/drawing/2014/main" id="{D84D5025-630E-4CDD-8DBC-9F28B01F0982}"/>
              </a:ext>
            </a:extLst>
          </p:cNvPr>
          <p:cNvPicPr>
            <a:picLocks noChangeAspect="1"/>
          </p:cNvPicPr>
          <p:nvPr/>
        </p:nvPicPr>
        <p:blipFill>
          <a:blip r:embed="rId3"/>
          <a:stretch>
            <a:fillRect/>
          </a:stretch>
        </p:blipFill>
        <p:spPr>
          <a:xfrm>
            <a:off x="4268073" y="5522621"/>
            <a:ext cx="7717509" cy="412100"/>
          </a:xfrm>
          <a:prstGeom prst="rect">
            <a:avLst/>
          </a:prstGeom>
        </p:spPr>
      </p:pic>
    </p:spTree>
    <p:extLst>
      <p:ext uri="{BB962C8B-B14F-4D97-AF65-F5344CB8AC3E}">
        <p14:creationId xmlns:p14="http://schemas.microsoft.com/office/powerpoint/2010/main" val="183604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dirty="0"/>
              <a:t>Working With </a:t>
            </a:r>
            <a:r>
              <a:rPr lang="en-US" dirty="0" err="1"/>
              <a:t>MySql</a:t>
            </a:r>
            <a:r>
              <a:rPr lang="en-US" dirty="0"/>
              <a:t> Workbench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p:txBody>
          <a:bodyPr/>
          <a:lstStyle/>
          <a:p>
            <a:pPr marL="0" indent="0">
              <a:buNone/>
            </a:pPr>
            <a:r>
              <a:rPr lang="en-US" dirty="0" err="1"/>
              <a:t>MySql</a:t>
            </a:r>
            <a:r>
              <a:rPr lang="en-US" dirty="0"/>
              <a:t> </a:t>
            </a:r>
            <a:r>
              <a:rPr lang="en-US" dirty="0" err="1"/>
              <a:t>WorkBench</a:t>
            </a:r>
            <a:r>
              <a:rPr lang="en-US" dirty="0"/>
              <a:t> is a separate application that allows you to view the contents and structure of the database.</a:t>
            </a:r>
          </a:p>
          <a:p>
            <a:pPr marL="0" indent="0">
              <a:buNone/>
            </a:pPr>
            <a:endParaRPr lang="en-US" dirty="0"/>
          </a:p>
          <a:p>
            <a:pPr marL="0" indent="0">
              <a:buNone/>
            </a:pPr>
            <a:r>
              <a:rPr lang="en-US" dirty="0"/>
              <a:t>It can be launched via this icon:  		</a:t>
            </a:r>
          </a:p>
          <a:p>
            <a:pPr marL="0" indent="0">
              <a:buNone/>
            </a:pPr>
            <a:endParaRPr lang="en-US" dirty="0"/>
          </a:p>
          <a:p>
            <a:pPr marL="0" indent="0">
              <a:buNone/>
            </a:pPr>
            <a:r>
              <a:rPr lang="en-US" dirty="0"/>
              <a:t>….and then you can login to the database with a new connection:</a:t>
            </a:r>
          </a:p>
          <a:p>
            <a:pPr marL="0" indent="0">
              <a:buNone/>
            </a:pPr>
            <a:endParaRPr lang="en-US" dirty="0"/>
          </a:p>
        </p:txBody>
      </p:sp>
      <p:pic>
        <p:nvPicPr>
          <p:cNvPr id="5" name="Picture 4">
            <a:extLst>
              <a:ext uri="{FF2B5EF4-FFF2-40B4-BE49-F238E27FC236}">
                <a16:creationId xmlns:a16="http://schemas.microsoft.com/office/drawing/2014/main" id="{7CB3912F-2838-46C3-B309-B96BBA8601EA}"/>
              </a:ext>
            </a:extLst>
          </p:cNvPr>
          <p:cNvPicPr>
            <a:picLocks noChangeAspect="1"/>
          </p:cNvPicPr>
          <p:nvPr/>
        </p:nvPicPr>
        <p:blipFill>
          <a:blip r:embed="rId2"/>
          <a:stretch>
            <a:fillRect/>
          </a:stretch>
        </p:blipFill>
        <p:spPr>
          <a:xfrm>
            <a:off x="5862637" y="2962274"/>
            <a:ext cx="1042988" cy="1064273"/>
          </a:xfrm>
          <a:prstGeom prst="rect">
            <a:avLst/>
          </a:prstGeom>
        </p:spPr>
      </p:pic>
      <p:pic>
        <p:nvPicPr>
          <p:cNvPr id="7" name="Picture 6">
            <a:extLst>
              <a:ext uri="{FF2B5EF4-FFF2-40B4-BE49-F238E27FC236}">
                <a16:creationId xmlns:a16="http://schemas.microsoft.com/office/drawing/2014/main" id="{DE322C6A-0F71-46C0-A59A-34AC30B633B3}"/>
              </a:ext>
            </a:extLst>
          </p:cNvPr>
          <p:cNvPicPr>
            <a:picLocks noChangeAspect="1"/>
          </p:cNvPicPr>
          <p:nvPr/>
        </p:nvPicPr>
        <p:blipFill>
          <a:blip r:embed="rId3"/>
          <a:stretch>
            <a:fillRect/>
          </a:stretch>
        </p:blipFill>
        <p:spPr>
          <a:xfrm>
            <a:off x="5172075" y="4981575"/>
            <a:ext cx="2590800" cy="1543050"/>
          </a:xfrm>
          <a:prstGeom prst="rect">
            <a:avLst/>
          </a:prstGeom>
        </p:spPr>
      </p:pic>
    </p:spTree>
    <p:extLst>
      <p:ext uri="{BB962C8B-B14F-4D97-AF65-F5344CB8AC3E}">
        <p14:creationId xmlns:p14="http://schemas.microsoft.com/office/powerpoint/2010/main" val="80142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Using A </a:t>
            </a:r>
            <a:r>
              <a:rPr lang="en-US" dirty="0" err="1"/>
              <a:t>DataTable</a:t>
            </a:r>
            <a:endParaRPr lang="en-US" dirty="0"/>
          </a:p>
        </p:txBody>
      </p:sp>
      <p:sp>
        <p:nvSpPr>
          <p:cNvPr id="9" name="TextBox 8">
            <a:extLst>
              <a:ext uri="{FF2B5EF4-FFF2-40B4-BE49-F238E27FC236}">
                <a16:creationId xmlns:a16="http://schemas.microsoft.com/office/drawing/2014/main" id="{7BEB44F1-BB74-4954-9E5D-BEEEF2516B24}"/>
              </a:ext>
            </a:extLst>
          </p:cNvPr>
          <p:cNvSpPr txBox="1"/>
          <p:nvPr/>
        </p:nvSpPr>
        <p:spPr>
          <a:xfrm>
            <a:off x="970994" y="906855"/>
            <a:ext cx="10831867" cy="954107"/>
          </a:xfrm>
          <a:prstGeom prst="rect">
            <a:avLst/>
          </a:prstGeom>
          <a:noFill/>
        </p:spPr>
        <p:txBody>
          <a:bodyPr wrap="square" rtlCol="0">
            <a:spAutoFit/>
          </a:bodyPr>
          <a:lstStyle/>
          <a:p>
            <a:pPr algn="ctr"/>
            <a:r>
              <a:rPr lang="en-US" sz="2800" dirty="0"/>
              <a:t>A Data Table is very much like the result set you see in the </a:t>
            </a:r>
          </a:p>
          <a:p>
            <a:pPr algn="ctr"/>
            <a:r>
              <a:rPr lang="en-US" sz="2800" dirty="0"/>
              <a:t>MySQL Workbench when you make a query.</a:t>
            </a:r>
          </a:p>
        </p:txBody>
      </p:sp>
      <p:pic>
        <p:nvPicPr>
          <p:cNvPr id="4" name="Picture 3">
            <a:extLst>
              <a:ext uri="{FF2B5EF4-FFF2-40B4-BE49-F238E27FC236}">
                <a16:creationId xmlns:a16="http://schemas.microsoft.com/office/drawing/2014/main" id="{433A4B83-0F58-4D2F-B041-2A088C13777D}"/>
              </a:ext>
            </a:extLst>
          </p:cNvPr>
          <p:cNvPicPr>
            <a:picLocks noChangeAspect="1"/>
          </p:cNvPicPr>
          <p:nvPr/>
        </p:nvPicPr>
        <p:blipFill>
          <a:blip r:embed="rId2"/>
          <a:stretch>
            <a:fillRect/>
          </a:stretch>
        </p:blipFill>
        <p:spPr>
          <a:xfrm>
            <a:off x="3557077" y="2280918"/>
            <a:ext cx="5409369" cy="2296164"/>
          </a:xfrm>
          <a:prstGeom prst="rect">
            <a:avLst/>
          </a:prstGeom>
        </p:spPr>
      </p:pic>
      <p:sp>
        <p:nvSpPr>
          <p:cNvPr id="17" name="TextBox 16">
            <a:extLst>
              <a:ext uri="{FF2B5EF4-FFF2-40B4-BE49-F238E27FC236}">
                <a16:creationId xmlns:a16="http://schemas.microsoft.com/office/drawing/2014/main" id="{BA5BAEE4-9EAD-46B1-B60C-BDC2245A0989}"/>
              </a:ext>
            </a:extLst>
          </p:cNvPr>
          <p:cNvSpPr txBox="1"/>
          <p:nvPr/>
        </p:nvSpPr>
        <p:spPr>
          <a:xfrm>
            <a:off x="970994" y="5121154"/>
            <a:ext cx="10716458" cy="954107"/>
          </a:xfrm>
          <a:prstGeom prst="rect">
            <a:avLst/>
          </a:prstGeom>
          <a:noFill/>
        </p:spPr>
        <p:txBody>
          <a:bodyPr wrap="square">
            <a:spAutoFit/>
          </a:bodyPr>
          <a:lstStyle/>
          <a:p>
            <a:pPr algn="ctr"/>
            <a:r>
              <a:rPr lang="en-US" sz="2800" dirty="0"/>
              <a:t>It has a Row list property to allow access to each row, and then you can use the column name string to access data on each row.</a:t>
            </a:r>
          </a:p>
        </p:txBody>
      </p:sp>
    </p:spTree>
    <p:extLst>
      <p:ext uri="{BB962C8B-B14F-4D97-AF65-F5344CB8AC3E}">
        <p14:creationId xmlns:p14="http://schemas.microsoft.com/office/powerpoint/2010/main" val="264912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Getting Data From A </a:t>
            </a:r>
            <a:r>
              <a:rPr lang="en-US" dirty="0" err="1"/>
              <a:t>DataTable</a:t>
            </a:r>
            <a:endParaRPr lang="en-US" dirty="0"/>
          </a:p>
        </p:txBody>
      </p:sp>
      <p:sp>
        <p:nvSpPr>
          <p:cNvPr id="9" name="TextBox 8">
            <a:extLst>
              <a:ext uri="{FF2B5EF4-FFF2-40B4-BE49-F238E27FC236}">
                <a16:creationId xmlns:a16="http://schemas.microsoft.com/office/drawing/2014/main" id="{7BEB44F1-BB74-4954-9E5D-BEEEF2516B24}"/>
              </a:ext>
            </a:extLst>
          </p:cNvPr>
          <p:cNvSpPr txBox="1"/>
          <p:nvPr/>
        </p:nvSpPr>
        <p:spPr>
          <a:xfrm>
            <a:off x="1028700" y="1066800"/>
            <a:ext cx="10134600" cy="523220"/>
          </a:xfrm>
          <a:prstGeom prst="rect">
            <a:avLst/>
          </a:prstGeom>
          <a:noFill/>
        </p:spPr>
        <p:txBody>
          <a:bodyPr wrap="square" rtlCol="0">
            <a:spAutoFit/>
          </a:bodyPr>
          <a:lstStyle/>
          <a:p>
            <a:r>
              <a:rPr lang="en-US" sz="2800" dirty="0"/>
              <a:t>You Can Set it As A Data Grid Source For Visualization</a:t>
            </a:r>
          </a:p>
        </p:txBody>
      </p:sp>
      <p:sp>
        <p:nvSpPr>
          <p:cNvPr id="10" name="TextBox 9">
            <a:extLst>
              <a:ext uri="{FF2B5EF4-FFF2-40B4-BE49-F238E27FC236}">
                <a16:creationId xmlns:a16="http://schemas.microsoft.com/office/drawing/2014/main" id="{BB4E4AA7-0708-4712-A79D-93D2D8C4C91B}"/>
              </a:ext>
            </a:extLst>
          </p:cNvPr>
          <p:cNvSpPr txBox="1"/>
          <p:nvPr/>
        </p:nvSpPr>
        <p:spPr>
          <a:xfrm>
            <a:off x="719091" y="3371800"/>
            <a:ext cx="10901779" cy="523220"/>
          </a:xfrm>
          <a:prstGeom prst="rect">
            <a:avLst/>
          </a:prstGeom>
          <a:noFill/>
        </p:spPr>
        <p:txBody>
          <a:bodyPr wrap="square" rtlCol="0">
            <a:spAutoFit/>
          </a:bodyPr>
          <a:lstStyle/>
          <a:p>
            <a:r>
              <a:rPr lang="en-US" sz="2800" dirty="0"/>
              <a:t>You can look at a particular row in </a:t>
            </a:r>
            <a:r>
              <a:rPr lang="en-US" sz="2800" b="1" dirty="0"/>
              <a:t>Rows </a:t>
            </a:r>
            <a:r>
              <a:rPr lang="en-US" sz="2800" dirty="0"/>
              <a:t>and access it by the column name</a:t>
            </a:r>
            <a:endParaRPr lang="en-US" sz="2800" b="1" dirty="0"/>
          </a:p>
        </p:txBody>
      </p:sp>
      <p:pic>
        <p:nvPicPr>
          <p:cNvPr id="4" name="Picture 3">
            <a:extLst>
              <a:ext uri="{FF2B5EF4-FFF2-40B4-BE49-F238E27FC236}">
                <a16:creationId xmlns:a16="http://schemas.microsoft.com/office/drawing/2014/main" id="{4A5CD6D2-3851-45BE-A745-B8F38AC4F62A}"/>
              </a:ext>
            </a:extLst>
          </p:cNvPr>
          <p:cNvPicPr>
            <a:picLocks noChangeAspect="1"/>
          </p:cNvPicPr>
          <p:nvPr/>
        </p:nvPicPr>
        <p:blipFill>
          <a:blip r:embed="rId2"/>
          <a:stretch>
            <a:fillRect/>
          </a:stretch>
        </p:blipFill>
        <p:spPr>
          <a:xfrm>
            <a:off x="2459253" y="1932717"/>
            <a:ext cx="7870008" cy="971993"/>
          </a:xfrm>
          <a:prstGeom prst="rect">
            <a:avLst/>
          </a:prstGeom>
        </p:spPr>
      </p:pic>
      <p:pic>
        <p:nvPicPr>
          <p:cNvPr id="11" name="Picture 10">
            <a:extLst>
              <a:ext uri="{FF2B5EF4-FFF2-40B4-BE49-F238E27FC236}">
                <a16:creationId xmlns:a16="http://schemas.microsoft.com/office/drawing/2014/main" id="{A80D8851-D154-4513-9210-B6148C0D538D}"/>
              </a:ext>
            </a:extLst>
          </p:cNvPr>
          <p:cNvPicPr>
            <a:picLocks noChangeAspect="1"/>
          </p:cNvPicPr>
          <p:nvPr/>
        </p:nvPicPr>
        <p:blipFill>
          <a:blip r:embed="rId3"/>
          <a:stretch>
            <a:fillRect/>
          </a:stretch>
        </p:blipFill>
        <p:spPr>
          <a:xfrm>
            <a:off x="576702" y="4770482"/>
            <a:ext cx="11252746" cy="840205"/>
          </a:xfrm>
          <a:prstGeom prst="rect">
            <a:avLst/>
          </a:prstGeom>
        </p:spPr>
      </p:pic>
      <p:sp>
        <p:nvSpPr>
          <p:cNvPr id="14" name="TextBox 13">
            <a:extLst>
              <a:ext uri="{FF2B5EF4-FFF2-40B4-BE49-F238E27FC236}">
                <a16:creationId xmlns:a16="http://schemas.microsoft.com/office/drawing/2014/main" id="{E484D504-5486-4220-9975-CB5A144F793D}"/>
              </a:ext>
            </a:extLst>
          </p:cNvPr>
          <p:cNvSpPr txBox="1"/>
          <p:nvPr/>
        </p:nvSpPr>
        <p:spPr>
          <a:xfrm>
            <a:off x="2836253" y="5676800"/>
            <a:ext cx="5553508" cy="923330"/>
          </a:xfrm>
          <a:prstGeom prst="rect">
            <a:avLst/>
          </a:prstGeom>
          <a:noFill/>
        </p:spPr>
        <p:txBody>
          <a:bodyPr wrap="none" rtlCol="0">
            <a:spAutoFit/>
          </a:bodyPr>
          <a:lstStyle/>
          <a:p>
            <a:pPr algn="ctr"/>
            <a:r>
              <a:rPr lang="en-US" dirty="0"/>
              <a:t>The Column Name  is the name as it appears in the query</a:t>
            </a:r>
          </a:p>
          <a:p>
            <a:pPr algn="ctr"/>
            <a:endParaRPr lang="en-US" dirty="0"/>
          </a:p>
          <a:p>
            <a:pPr algn="ctr"/>
            <a:r>
              <a:rPr lang="en-US" dirty="0"/>
              <a:t>Remember the index starts at 0</a:t>
            </a:r>
          </a:p>
        </p:txBody>
      </p:sp>
    </p:spTree>
    <p:extLst>
      <p:ext uri="{BB962C8B-B14F-4D97-AF65-F5344CB8AC3E}">
        <p14:creationId xmlns:p14="http://schemas.microsoft.com/office/powerpoint/2010/main" val="106132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normAutofit fontScale="90000"/>
          </a:bodyPr>
          <a:lstStyle/>
          <a:p>
            <a:pPr algn="ctr"/>
            <a:r>
              <a:rPr lang="en-US" dirty="0"/>
              <a:t>Getting a Query Into A </a:t>
            </a:r>
            <a:r>
              <a:rPr lang="en-US" dirty="0" err="1"/>
              <a:t>DataTable</a:t>
            </a:r>
            <a:r>
              <a:rPr lang="en-US" dirty="0"/>
              <a:t> (with Adapter)</a:t>
            </a:r>
          </a:p>
        </p:txBody>
      </p:sp>
      <p:pic>
        <p:nvPicPr>
          <p:cNvPr id="6" name="Picture 5">
            <a:extLst>
              <a:ext uri="{FF2B5EF4-FFF2-40B4-BE49-F238E27FC236}">
                <a16:creationId xmlns:a16="http://schemas.microsoft.com/office/drawing/2014/main" id="{4735F924-A611-491D-8FAF-64AF9B6ED099}"/>
              </a:ext>
            </a:extLst>
          </p:cNvPr>
          <p:cNvPicPr>
            <a:picLocks noChangeAspect="1"/>
          </p:cNvPicPr>
          <p:nvPr/>
        </p:nvPicPr>
        <p:blipFill>
          <a:blip r:embed="rId2"/>
          <a:stretch>
            <a:fillRect/>
          </a:stretch>
        </p:blipFill>
        <p:spPr>
          <a:xfrm>
            <a:off x="1028700" y="1381301"/>
            <a:ext cx="8752319" cy="766763"/>
          </a:xfrm>
          <a:prstGeom prst="rect">
            <a:avLst/>
          </a:prstGeom>
        </p:spPr>
      </p:pic>
      <p:sp>
        <p:nvSpPr>
          <p:cNvPr id="9" name="TextBox 8">
            <a:extLst>
              <a:ext uri="{FF2B5EF4-FFF2-40B4-BE49-F238E27FC236}">
                <a16:creationId xmlns:a16="http://schemas.microsoft.com/office/drawing/2014/main" id="{7BEB44F1-BB74-4954-9E5D-BEEEF2516B24}"/>
              </a:ext>
            </a:extLst>
          </p:cNvPr>
          <p:cNvSpPr txBox="1"/>
          <p:nvPr/>
        </p:nvSpPr>
        <p:spPr>
          <a:xfrm>
            <a:off x="1028700" y="862613"/>
            <a:ext cx="7810500" cy="523220"/>
          </a:xfrm>
          <a:prstGeom prst="rect">
            <a:avLst/>
          </a:prstGeom>
          <a:noFill/>
        </p:spPr>
        <p:txBody>
          <a:bodyPr wrap="square" rtlCol="0">
            <a:spAutoFit/>
          </a:bodyPr>
          <a:lstStyle/>
          <a:p>
            <a:r>
              <a:rPr lang="en-US" sz="2800" dirty="0"/>
              <a:t>Step # 1:   Setup A Command</a:t>
            </a:r>
          </a:p>
        </p:txBody>
      </p:sp>
      <p:sp>
        <p:nvSpPr>
          <p:cNvPr id="10" name="TextBox 9">
            <a:extLst>
              <a:ext uri="{FF2B5EF4-FFF2-40B4-BE49-F238E27FC236}">
                <a16:creationId xmlns:a16="http://schemas.microsoft.com/office/drawing/2014/main" id="{BB4E4AA7-0708-4712-A79D-93D2D8C4C91B}"/>
              </a:ext>
            </a:extLst>
          </p:cNvPr>
          <p:cNvSpPr txBox="1"/>
          <p:nvPr/>
        </p:nvSpPr>
        <p:spPr>
          <a:xfrm>
            <a:off x="1028700" y="2120877"/>
            <a:ext cx="7810500" cy="523220"/>
          </a:xfrm>
          <a:prstGeom prst="rect">
            <a:avLst/>
          </a:prstGeom>
          <a:noFill/>
        </p:spPr>
        <p:txBody>
          <a:bodyPr wrap="square" rtlCol="0">
            <a:spAutoFit/>
          </a:bodyPr>
          <a:lstStyle/>
          <a:p>
            <a:r>
              <a:rPr lang="en-US" sz="2800" dirty="0"/>
              <a:t>Step # 2:   Setup The Adapter</a:t>
            </a:r>
          </a:p>
        </p:txBody>
      </p:sp>
      <p:pic>
        <p:nvPicPr>
          <p:cNvPr id="12" name="Picture 11">
            <a:extLst>
              <a:ext uri="{FF2B5EF4-FFF2-40B4-BE49-F238E27FC236}">
                <a16:creationId xmlns:a16="http://schemas.microsoft.com/office/drawing/2014/main" id="{9BE29A7C-CDDC-48DD-8573-3E8615BC3546}"/>
              </a:ext>
            </a:extLst>
          </p:cNvPr>
          <p:cNvPicPr>
            <a:picLocks noChangeAspect="1"/>
          </p:cNvPicPr>
          <p:nvPr/>
        </p:nvPicPr>
        <p:blipFill>
          <a:blip r:embed="rId3"/>
          <a:stretch>
            <a:fillRect/>
          </a:stretch>
        </p:blipFill>
        <p:spPr>
          <a:xfrm>
            <a:off x="1028700" y="2721578"/>
            <a:ext cx="10150876" cy="842113"/>
          </a:xfrm>
          <a:prstGeom prst="rect">
            <a:avLst/>
          </a:prstGeom>
        </p:spPr>
      </p:pic>
      <p:sp>
        <p:nvSpPr>
          <p:cNvPr id="13" name="TextBox 12">
            <a:extLst>
              <a:ext uri="{FF2B5EF4-FFF2-40B4-BE49-F238E27FC236}">
                <a16:creationId xmlns:a16="http://schemas.microsoft.com/office/drawing/2014/main" id="{A208F3D9-612C-4CAA-AFC3-E2B87EC213F4}"/>
              </a:ext>
            </a:extLst>
          </p:cNvPr>
          <p:cNvSpPr txBox="1"/>
          <p:nvPr/>
        </p:nvSpPr>
        <p:spPr>
          <a:xfrm>
            <a:off x="1028700" y="3553887"/>
            <a:ext cx="7810500" cy="523220"/>
          </a:xfrm>
          <a:prstGeom prst="rect">
            <a:avLst/>
          </a:prstGeom>
          <a:noFill/>
        </p:spPr>
        <p:txBody>
          <a:bodyPr wrap="square" rtlCol="0">
            <a:spAutoFit/>
          </a:bodyPr>
          <a:lstStyle/>
          <a:p>
            <a:r>
              <a:rPr lang="en-US" sz="2800" dirty="0"/>
              <a:t>Step # 3:   “Fill” the </a:t>
            </a:r>
            <a:r>
              <a:rPr lang="en-US" sz="2800" dirty="0" err="1"/>
              <a:t>DataTable</a:t>
            </a:r>
            <a:r>
              <a:rPr lang="en-US" sz="2800" dirty="0"/>
              <a:t> with the Adapter</a:t>
            </a:r>
          </a:p>
        </p:txBody>
      </p:sp>
      <p:pic>
        <p:nvPicPr>
          <p:cNvPr id="15" name="Picture 14">
            <a:extLst>
              <a:ext uri="{FF2B5EF4-FFF2-40B4-BE49-F238E27FC236}">
                <a16:creationId xmlns:a16="http://schemas.microsoft.com/office/drawing/2014/main" id="{EE1E872A-DBEA-4CFD-84AD-06ECBC65AE31}"/>
              </a:ext>
            </a:extLst>
          </p:cNvPr>
          <p:cNvPicPr>
            <a:picLocks noChangeAspect="1"/>
          </p:cNvPicPr>
          <p:nvPr/>
        </p:nvPicPr>
        <p:blipFill>
          <a:blip r:embed="rId4"/>
          <a:stretch>
            <a:fillRect/>
          </a:stretch>
        </p:blipFill>
        <p:spPr>
          <a:xfrm>
            <a:off x="1028700" y="4156083"/>
            <a:ext cx="7928869" cy="966935"/>
          </a:xfrm>
          <a:prstGeom prst="rect">
            <a:avLst/>
          </a:prstGeom>
        </p:spPr>
      </p:pic>
      <p:sp>
        <p:nvSpPr>
          <p:cNvPr id="16" name="TextBox 15">
            <a:extLst>
              <a:ext uri="{FF2B5EF4-FFF2-40B4-BE49-F238E27FC236}">
                <a16:creationId xmlns:a16="http://schemas.microsoft.com/office/drawing/2014/main" id="{AF6A3ABF-B949-4325-93BC-9243E8EAA647}"/>
              </a:ext>
            </a:extLst>
          </p:cNvPr>
          <p:cNvSpPr txBox="1"/>
          <p:nvPr/>
        </p:nvSpPr>
        <p:spPr>
          <a:xfrm>
            <a:off x="933451" y="5653727"/>
            <a:ext cx="5067300" cy="830997"/>
          </a:xfrm>
          <a:prstGeom prst="rect">
            <a:avLst/>
          </a:prstGeom>
          <a:noFill/>
        </p:spPr>
        <p:txBody>
          <a:bodyPr wrap="square" rtlCol="0">
            <a:spAutoFit/>
          </a:bodyPr>
          <a:lstStyle/>
          <a:p>
            <a:r>
              <a:rPr lang="en-US" sz="2400" i="1" dirty="0"/>
              <a:t>Always Catch The </a:t>
            </a:r>
            <a:r>
              <a:rPr lang="en-US" sz="2400" i="1" dirty="0" err="1"/>
              <a:t>SQLException</a:t>
            </a:r>
            <a:r>
              <a:rPr lang="en-US" sz="2400" i="1" dirty="0"/>
              <a:t> and handle it there!</a:t>
            </a:r>
          </a:p>
        </p:txBody>
      </p:sp>
      <p:pic>
        <p:nvPicPr>
          <p:cNvPr id="18" name="Picture 17">
            <a:extLst>
              <a:ext uri="{FF2B5EF4-FFF2-40B4-BE49-F238E27FC236}">
                <a16:creationId xmlns:a16="http://schemas.microsoft.com/office/drawing/2014/main" id="{F9FF9F9F-F684-4E9F-A61B-A4B8782CE4F9}"/>
              </a:ext>
            </a:extLst>
          </p:cNvPr>
          <p:cNvPicPr>
            <a:picLocks noChangeAspect="1"/>
          </p:cNvPicPr>
          <p:nvPr/>
        </p:nvPicPr>
        <p:blipFill>
          <a:blip r:embed="rId5"/>
          <a:stretch>
            <a:fillRect/>
          </a:stretch>
        </p:blipFill>
        <p:spPr>
          <a:xfrm>
            <a:off x="7286625" y="5456305"/>
            <a:ext cx="4821446" cy="1276265"/>
          </a:xfrm>
          <a:prstGeom prst="rect">
            <a:avLst/>
          </a:prstGeom>
        </p:spPr>
      </p:pic>
      <p:sp>
        <p:nvSpPr>
          <p:cNvPr id="19" name="Arrow: Right 18">
            <a:extLst>
              <a:ext uri="{FF2B5EF4-FFF2-40B4-BE49-F238E27FC236}">
                <a16:creationId xmlns:a16="http://schemas.microsoft.com/office/drawing/2014/main" id="{6EE05E15-CA0A-47D0-8187-53CF221B785E}"/>
              </a:ext>
            </a:extLst>
          </p:cNvPr>
          <p:cNvSpPr/>
          <p:nvPr/>
        </p:nvSpPr>
        <p:spPr>
          <a:xfrm>
            <a:off x="6096000" y="5886450"/>
            <a:ext cx="771525" cy="333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2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Building Objects From a Query</a:t>
            </a:r>
          </a:p>
        </p:txBody>
      </p:sp>
      <p:sp>
        <p:nvSpPr>
          <p:cNvPr id="3" name="TextBox 2">
            <a:extLst>
              <a:ext uri="{FF2B5EF4-FFF2-40B4-BE49-F238E27FC236}">
                <a16:creationId xmlns:a16="http://schemas.microsoft.com/office/drawing/2014/main" id="{39B2C641-FF63-4EBF-A082-640147EFA5B6}"/>
              </a:ext>
            </a:extLst>
          </p:cNvPr>
          <p:cNvSpPr txBox="1"/>
          <p:nvPr/>
        </p:nvSpPr>
        <p:spPr>
          <a:xfrm>
            <a:off x="1028700" y="1066800"/>
            <a:ext cx="10134600" cy="4401205"/>
          </a:xfrm>
          <a:prstGeom prst="rect">
            <a:avLst/>
          </a:prstGeom>
          <a:noFill/>
        </p:spPr>
        <p:txBody>
          <a:bodyPr wrap="square" rtlCol="0">
            <a:spAutoFit/>
          </a:bodyPr>
          <a:lstStyle/>
          <a:p>
            <a:r>
              <a:rPr lang="en-US" sz="2800" dirty="0"/>
              <a:t>Maybe we don’t want to display the data in a grid….maybe we need a List of objects we can work with and manipulate. </a:t>
            </a:r>
          </a:p>
          <a:p>
            <a:endParaRPr lang="en-US" sz="2800" dirty="0"/>
          </a:p>
          <a:p>
            <a:r>
              <a:rPr lang="en-US" sz="2800" dirty="0"/>
              <a:t>So our goal is to get objects into a List for data work, or a </a:t>
            </a:r>
            <a:r>
              <a:rPr lang="en-US" sz="2800" dirty="0" err="1"/>
              <a:t>BindingList</a:t>
            </a:r>
            <a:r>
              <a:rPr lang="en-US" sz="2800" dirty="0"/>
              <a:t>. </a:t>
            </a:r>
          </a:p>
          <a:p>
            <a:endParaRPr lang="en-US" sz="2800" dirty="0"/>
          </a:p>
          <a:p>
            <a:r>
              <a:rPr lang="en-US" sz="2800" dirty="0"/>
              <a:t>We will use a Reader/Class/</a:t>
            </a:r>
            <a:r>
              <a:rPr lang="en-US" sz="2800" dirty="0" err="1"/>
              <a:t>BindingList</a:t>
            </a:r>
            <a:r>
              <a:rPr lang="en-US" sz="2800" dirty="0"/>
              <a:t> for this.</a:t>
            </a:r>
          </a:p>
          <a:p>
            <a:endParaRPr lang="en-US" sz="2800" dirty="0"/>
          </a:p>
          <a:p>
            <a:r>
              <a:rPr lang="en-US" sz="2800" dirty="0"/>
              <a:t>We could use an Adapter/</a:t>
            </a:r>
            <a:r>
              <a:rPr lang="en-US" sz="2800" dirty="0" err="1"/>
              <a:t>DataTable</a:t>
            </a:r>
            <a:r>
              <a:rPr lang="en-US" sz="2800" dirty="0"/>
              <a:t> as well, it all depends on the circumstances.</a:t>
            </a:r>
          </a:p>
          <a:p>
            <a:endParaRPr lang="en-US" sz="2800" dirty="0"/>
          </a:p>
        </p:txBody>
      </p:sp>
    </p:spTree>
    <p:extLst>
      <p:ext uri="{BB962C8B-B14F-4D97-AF65-F5344CB8AC3E}">
        <p14:creationId xmlns:p14="http://schemas.microsoft.com/office/powerpoint/2010/main" val="645788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normAutofit fontScale="90000"/>
          </a:bodyPr>
          <a:lstStyle/>
          <a:p>
            <a:pPr algn="ctr"/>
            <a:r>
              <a:rPr lang="en-US" dirty="0"/>
              <a:t>Getting a Query Into A </a:t>
            </a:r>
            <a:r>
              <a:rPr lang="en-US" dirty="0" err="1"/>
              <a:t>BindingList</a:t>
            </a:r>
            <a:r>
              <a:rPr lang="en-US" dirty="0"/>
              <a:t> (with Reader)</a:t>
            </a:r>
          </a:p>
        </p:txBody>
      </p:sp>
      <p:sp>
        <p:nvSpPr>
          <p:cNvPr id="9" name="TextBox 8">
            <a:extLst>
              <a:ext uri="{FF2B5EF4-FFF2-40B4-BE49-F238E27FC236}">
                <a16:creationId xmlns:a16="http://schemas.microsoft.com/office/drawing/2014/main" id="{7BEB44F1-BB74-4954-9E5D-BEEEF2516B24}"/>
              </a:ext>
            </a:extLst>
          </p:cNvPr>
          <p:cNvSpPr txBox="1"/>
          <p:nvPr/>
        </p:nvSpPr>
        <p:spPr>
          <a:xfrm>
            <a:off x="1028700" y="862613"/>
            <a:ext cx="7810500" cy="523220"/>
          </a:xfrm>
          <a:prstGeom prst="rect">
            <a:avLst/>
          </a:prstGeom>
          <a:noFill/>
        </p:spPr>
        <p:txBody>
          <a:bodyPr wrap="square" rtlCol="0">
            <a:spAutoFit/>
          </a:bodyPr>
          <a:lstStyle/>
          <a:p>
            <a:r>
              <a:rPr lang="en-US" sz="2800" dirty="0"/>
              <a:t>Step # 1:   Setup A Command</a:t>
            </a:r>
          </a:p>
        </p:txBody>
      </p:sp>
      <p:sp>
        <p:nvSpPr>
          <p:cNvPr id="10" name="TextBox 9">
            <a:extLst>
              <a:ext uri="{FF2B5EF4-FFF2-40B4-BE49-F238E27FC236}">
                <a16:creationId xmlns:a16="http://schemas.microsoft.com/office/drawing/2014/main" id="{BB4E4AA7-0708-4712-A79D-93D2D8C4C91B}"/>
              </a:ext>
            </a:extLst>
          </p:cNvPr>
          <p:cNvSpPr txBox="1"/>
          <p:nvPr/>
        </p:nvSpPr>
        <p:spPr>
          <a:xfrm>
            <a:off x="1028699" y="1934368"/>
            <a:ext cx="7810500" cy="523220"/>
          </a:xfrm>
          <a:prstGeom prst="rect">
            <a:avLst/>
          </a:prstGeom>
          <a:noFill/>
        </p:spPr>
        <p:txBody>
          <a:bodyPr wrap="square" rtlCol="0">
            <a:spAutoFit/>
          </a:bodyPr>
          <a:lstStyle/>
          <a:p>
            <a:r>
              <a:rPr lang="en-US" sz="2800" dirty="0"/>
              <a:t>Step # 2:   Setup The Reader</a:t>
            </a:r>
          </a:p>
        </p:txBody>
      </p:sp>
      <p:sp>
        <p:nvSpPr>
          <p:cNvPr id="13" name="TextBox 12">
            <a:extLst>
              <a:ext uri="{FF2B5EF4-FFF2-40B4-BE49-F238E27FC236}">
                <a16:creationId xmlns:a16="http://schemas.microsoft.com/office/drawing/2014/main" id="{A208F3D9-612C-4CAA-AFC3-E2B87EC213F4}"/>
              </a:ext>
            </a:extLst>
          </p:cNvPr>
          <p:cNvSpPr txBox="1"/>
          <p:nvPr/>
        </p:nvSpPr>
        <p:spPr>
          <a:xfrm>
            <a:off x="1028700" y="3016130"/>
            <a:ext cx="11163300" cy="523220"/>
          </a:xfrm>
          <a:prstGeom prst="rect">
            <a:avLst/>
          </a:prstGeom>
          <a:noFill/>
        </p:spPr>
        <p:txBody>
          <a:bodyPr wrap="square" rtlCol="0">
            <a:spAutoFit/>
          </a:bodyPr>
          <a:lstStyle/>
          <a:p>
            <a:r>
              <a:rPr lang="en-US" sz="2800" dirty="0"/>
              <a:t>Step # 3:   Read each row, extract data, create an object, adding it to a list</a:t>
            </a:r>
          </a:p>
        </p:txBody>
      </p:sp>
      <p:pic>
        <p:nvPicPr>
          <p:cNvPr id="4" name="Picture 3">
            <a:extLst>
              <a:ext uri="{FF2B5EF4-FFF2-40B4-BE49-F238E27FC236}">
                <a16:creationId xmlns:a16="http://schemas.microsoft.com/office/drawing/2014/main" id="{9B60E557-3E93-4404-B89D-04F7CE018BE5}"/>
              </a:ext>
            </a:extLst>
          </p:cNvPr>
          <p:cNvPicPr>
            <a:picLocks noChangeAspect="1"/>
          </p:cNvPicPr>
          <p:nvPr/>
        </p:nvPicPr>
        <p:blipFill>
          <a:blip r:embed="rId2"/>
          <a:stretch>
            <a:fillRect/>
          </a:stretch>
        </p:blipFill>
        <p:spPr>
          <a:xfrm>
            <a:off x="1028700" y="1444649"/>
            <a:ext cx="6177443" cy="626886"/>
          </a:xfrm>
          <a:prstGeom prst="rect">
            <a:avLst/>
          </a:prstGeom>
        </p:spPr>
      </p:pic>
      <p:pic>
        <p:nvPicPr>
          <p:cNvPr id="7" name="Picture 6">
            <a:extLst>
              <a:ext uri="{FF2B5EF4-FFF2-40B4-BE49-F238E27FC236}">
                <a16:creationId xmlns:a16="http://schemas.microsoft.com/office/drawing/2014/main" id="{85C5C8C1-836C-46BE-BBD4-0FD0170B7CF0}"/>
              </a:ext>
            </a:extLst>
          </p:cNvPr>
          <p:cNvPicPr>
            <a:picLocks noChangeAspect="1"/>
          </p:cNvPicPr>
          <p:nvPr/>
        </p:nvPicPr>
        <p:blipFill>
          <a:blip r:embed="rId3"/>
          <a:stretch>
            <a:fillRect/>
          </a:stretch>
        </p:blipFill>
        <p:spPr>
          <a:xfrm>
            <a:off x="1028699" y="2453990"/>
            <a:ext cx="6177444" cy="699656"/>
          </a:xfrm>
          <a:prstGeom prst="rect">
            <a:avLst/>
          </a:prstGeom>
        </p:spPr>
      </p:pic>
      <p:pic>
        <p:nvPicPr>
          <p:cNvPr id="11" name="Picture 10">
            <a:extLst>
              <a:ext uri="{FF2B5EF4-FFF2-40B4-BE49-F238E27FC236}">
                <a16:creationId xmlns:a16="http://schemas.microsoft.com/office/drawing/2014/main" id="{A459D0CD-6EA5-4933-BBB0-9023E560B4EB}"/>
              </a:ext>
            </a:extLst>
          </p:cNvPr>
          <p:cNvPicPr>
            <a:picLocks noChangeAspect="1"/>
          </p:cNvPicPr>
          <p:nvPr/>
        </p:nvPicPr>
        <p:blipFill>
          <a:blip r:embed="rId4"/>
          <a:stretch>
            <a:fillRect/>
          </a:stretch>
        </p:blipFill>
        <p:spPr>
          <a:xfrm>
            <a:off x="1118955" y="3484520"/>
            <a:ext cx="3511767" cy="2159410"/>
          </a:xfrm>
          <a:prstGeom prst="rect">
            <a:avLst/>
          </a:prstGeom>
        </p:spPr>
      </p:pic>
      <p:sp>
        <p:nvSpPr>
          <p:cNvPr id="20" name="TextBox 19">
            <a:extLst>
              <a:ext uri="{FF2B5EF4-FFF2-40B4-BE49-F238E27FC236}">
                <a16:creationId xmlns:a16="http://schemas.microsoft.com/office/drawing/2014/main" id="{A7DCECC1-E1B0-4A9A-97FD-CC6010DE69DC}"/>
              </a:ext>
            </a:extLst>
          </p:cNvPr>
          <p:cNvSpPr txBox="1"/>
          <p:nvPr/>
        </p:nvSpPr>
        <p:spPr>
          <a:xfrm>
            <a:off x="1118956" y="5652956"/>
            <a:ext cx="11163300" cy="523220"/>
          </a:xfrm>
          <a:prstGeom prst="rect">
            <a:avLst/>
          </a:prstGeom>
          <a:noFill/>
        </p:spPr>
        <p:txBody>
          <a:bodyPr wrap="square" rtlCol="0">
            <a:spAutoFit/>
          </a:bodyPr>
          <a:lstStyle/>
          <a:p>
            <a:r>
              <a:rPr lang="en-US" sz="2800" dirty="0"/>
              <a:t>Step # 4:   Close The Reader</a:t>
            </a:r>
          </a:p>
        </p:txBody>
      </p:sp>
      <p:pic>
        <p:nvPicPr>
          <p:cNvPr id="17" name="Picture 16">
            <a:extLst>
              <a:ext uri="{FF2B5EF4-FFF2-40B4-BE49-F238E27FC236}">
                <a16:creationId xmlns:a16="http://schemas.microsoft.com/office/drawing/2014/main" id="{6DDBC8E9-11E7-4860-97B0-42F65D997976}"/>
              </a:ext>
            </a:extLst>
          </p:cNvPr>
          <p:cNvPicPr>
            <a:picLocks noChangeAspect="1"/>
          </p:cNvPicPr>
          <p:nvPr/>
        </p:nvPicPr>
        <p:blipFill>
          <a:blip r:embed="rId5"/>
          <a:stretch>
            <a:fillRect/>
          </a:stretch>
        </p:blipFill>
        <p:spPr>
          <a:xfrm>
            <a:off x="1118956" y="6190213"/>
            <a:ext cx="2806362" cy="523220"/>
          </a:xfrm>
          <a:prstGeom prst="rect">
            <a:avLst/>
          </a:prstGeom>
        </p:spPr>
      </p:pic>
    </p:spTree>
    <p:extLst>
      <p:ext uri="{BB962C8B-B14F-4D97-AF65-F5344CB8AC3E}">
        <p14:creationId xmlns:p14="http://schemas.microsoft.com/office/powerpoint/2010/main" val="272942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Using “</a:t>
            </a:r>
            <a:r>
              <a:rPr lang="en-US" i="1" dirty="0" err="1"/>
              <a:t>ExecuteScalar</a:t>
            </a:r>
            <a:r>
              <a:rPr lang="en-US" dirty="0"/>
              <a:t>” To Get a Single Value</a:t>
            </a:r>
          </a:p>
        </p:txBody>
      </p:sp>
      <p:sp>
        <p:nvSpPr>
          <p:cNvPr id="3" name="TextBox 2">
            <a:extLst>
              <a:ext uri="{FF2B5EF4-FFF2-40B4-BE49-F238E27FC236}">
                <a16:creationId xmlns:a16="http://schemas.microsoft.com/office/drawing/2014/main" id="{F0E20B2B-A95B-4F59-9A52-A7CA0036DB33}"/>
              </a:ext>
            </a:extLst>
          </p:cNvPr>
          <p:cNvSpPr txBox="1"/>
          <p:nvPr/>
        </p:nvSpPr>
        <p:spPr>
          <a:xfrm>
            <a:off x="838200" y="1080726"/>
            <a:ext cx="11010900" cy="954107"/>
          </a:xfrm>
          <a:prstGeom prst="rect">
            <a:avLst/>
          </a:prstGeom>
          <a:noFill/>
        </p:spPr>
        <p:txBody>
          <a:bodyPr wrap="square" rtlCol="0">
            <a:spAutoFit/>
          </a:bodyPr>
          <a:lstStyle/>
          <a:p>
            <a:r>
              <a:rPr lang="en-US" sz="2800" dirty="0"/>
              <a:t>Sometimes you know you are going to get one and only  one piece of data from the database on a query.   (</a:t>
            </a:r>
            <a:r>
              <a:rPr lang="en-US" sz="2800" dirty="0" err="1"/>
              <a:t>sql</a:t>
            </a:r>
            <a:r>
              <a:rPr lang="en-US" sz="2800" dirty="0"/>
              <a:t> COUNT for example)</a:t>
            </a:r>
          </a:p>
        </p:txBody>
      </p:sp>
      <p:pic>
        <p:nvPicPr>
          <p:cNvPr id="5" name="Picture 4">
            <a:extLst>
              <a:ext uri="{FF2B5EF4-FFF2-40B4-BE49-F238E27FC236}">
                <a16:creationId xmlns:a16="http://schemas.microsoft.com/office/drawing/2014/main" id="{B31877BF-7004-4824-981C-7F84E9DE4F3F}"/>
              </a:ext>
            </a:extLst>
          </p:cNvPr>
          <p:cNvPicPr>
            <a:picLocks noChangeAspect="1"/>
          </p:cNvPicPr>
          <p:nvPr/>
        </p:nvPicPr>
        <p:blipFill>
          <a:blip r:embed="rId2"/>
          <a:stretch>
            <a:fillRect/>
          </a:stretch>
        </p:blipFill>
        <p:spPr>
          <a:xfrm>
            <a:off x="838200" y="2161499"/>
            <a:ext cx="9524896" cy="595306"/>
          </a:xfrm>
          <a:prstGeom prst="rect">
            <a:avLst/>
          </a:prstGeom>
        </p:spPr>
      </p:pic>
      <p:sp>
        <p:nvSpPr>
          <p:cNvPr id="6" name="TextBox 5">
            <a:extLst>
              <a:ext uri="{FF2B5EF4-FFF2-40B4-BE49-F238E27FC236}">
                <a16:creationId xmlns:a16="http://schemas.microsoft.com/office/drawing/2014/main" id="{5C0A6703-5759-4C96-BB85-EC014330FB83}"/>
              </a:ext>
            </a:extLst>
          </p:cNvPr>
          <p:cNvSpPr txBox="1"/>
          <p:nvPr/>
        </p:nvSpPr>
        <p:spPr>
          <a:xfrm>
            <a:off x="838199" y="2778031"/>
            <a:ext cx="7810500" cy="523220"/>
          </a:xfrm>
          <a:prstGeom prst="rect">
            <a:avLst/>
          </a:prstGeom>
          <a:noFill/>
        </p:spPr>
        <p:txBody>
          <a:bodyPr wrap="square" rtlCol="0">
            <a:spAutoFit/>
          </a:bodyPr>
          <a:lstStyle/>
          <a:p>
            <a:r>
              <a:rPr lang="en-US" sz="2800" dirty="0"/>
              <a:t>In this case, you can use </a:t>
            </a:r>
            <a:r>
              <a:rPr lang="en-US" sz="2800" i="1" dirty="0" err="1"/>
              <a:t>ExecuteScalar</a:t>
            </a:r>
            <a:r>
              <a:rPr lang="en-US" sz="2800" dirty="0"/>
              <a:t>.</a:t>
            </a:r>
          </a:p>
        </p:txBody>
      </p:sp>
      <p:sp>
        <p:nvSpPr>
          <p:cNvPr id="7" name="TextBox 6">
            <a:extLst>
              <a:ext uri="{FF2B5EF4-FFF2-40B4-BE49-F238E27FC236}">
                <a16:creationId xmlns:a16="http://schemas.microsoft.com/office/drawing/2014/main" id="{D587E9EF-270F-44C7-AA6F-91A46E18BFC9}"/>
              </a:ext>
            </a:extLst>
          </p:cNvPr>
          <p:cNvSpPr txBox="1"/>
          <p:nvPr/>
        </p:nvSpPr>
        <p:spPr>
          <a:xfrm>
            <a:off x="923925" y="4766421"/>
            <a:ext cx="10839450" cy="1384995"/>
          </a:xfrm>
          <a:prstGeom prst="rect">
            <a:avLst/>
          </a:prstGeom>
          <a:noFill/>
        </p:spPr>
        <p:txBody>
          <a:bodyPr wrap="square" rtlCol="0">
            <a:spAutoFit/>
          </a:bodyPr>
          <a:lstStyle/>
          <a:p>
            <a:r>
              <a:rPr lang="en-US" sz="2800" dirty="0"/>
              <a:t>Be aware </a:t>
            </a:r>
            <a:r>
              <a:rPr lang="en-US" sz="2800" i="1" dirty="0" err="1"/>
              <a:t>ExecuteScalar</a:t>
            </a:r>
            <a:r>
              <a:rPr lang="en-US" sz="2800" dirty="0"/>
              <a:t> </a:t>
            </a:r>
            <a:r>
              <a:rPr lang="en-US" sz="2800" b="1" dirty="0"/>
              <a:t>returns an object</a:t>
            </a:r>
            <a:r>
              <a:rPr lang="en-US" sz="2800" dirty="0"/>
              <a:t>, and it can be problematic trying to cast it as a number. Always first use “</a:t>
            </a:r>
            <a:r>
              <a:rPr lang="en-US" sz="2800" dirty="0" err="1"/>
              <a:t>toString</a:t>
            </a:r>
            <a:r>
              <a:rPr lang="en-US" sz="2800" dirty="0"/>
              <a:t>” then Convert to get what you need:</a:t>
            </a:r>
          </a:p>
        </p:txBody>
      </p:sp>
      <p:pic>
        <p:nvPicPr>
          <p:cNvPr id="9" name="Picture 8">
            <a:extLst>
              <a:ext uri="{FF2B5EF4-FFF2-40B4-BE49-F238E27FC236}">
                <a16:creationId xmlns:a16="http://schemas.microsoft.com/office/drawing/2014/main" id="{04A2438E-21FF-4FB9-97DB-10EEC9F22CEB}"/>
              </a:ext>
            </a:extLst>
          </p:cNvPr>
          <p:cNvPicPr>
            <a:picLocks noChangeAspect="1"/>
          </p:cNvPicPr>
          <p:nvPr/>
        </p:nvPicPr>
        <p:blipFill>
          <a:blip r:embed="rId3"/>
          <a:stretch>
            <a:fillRect/>
          </a:stretch>
        </p:blipFill>
        <p:spPr>
          <a:xfrm>
            <a:off x="838199" y="3358960"/>
            <a:ext cx="7981951" cy="1359373"/>
          </a:xfrm>
          <a:prstGeom prst="rect">
            <a:avLst/>
          </a:prstGeom>
        </p:spPr>
      </p:pic>
      <p:pic>
        <p:nvPicPr>
          <p:cNvPr id="11" name="Picture 10">
            <a:extLst>
              <a:ext uri="{FF2B5EF4-FFF2-40B4-BE49-F238E27FC236}">
                <a16:creationId xmlns:a16="http://schemas.microsoft.com/office/drawing/2014/main" id="{51789C2F-04E8-40A4-B4AF-2C669B8042F8}"/>
              </a:ext>
            </a:extLst>
          </p:cNvPr>
          <p:cNvPicPr>
            <a:picLocks noChangeAspect="1"/>
          </p:cNvPicPr>
          <p:nvPr/>
        </p:nvPicPr>
        <p:blipFill>
          <a:blip r:embed="rId4"/>
          <a:stretch>
            <a:fillRect/>
          </a:stretch>
        </p:blipFill>
        <p:spPr>
          <a:xfrm>
            <a:off x="1042987" y="6151416"/>
            <a:ext cx="5197318" cy="706584"/>
          </a:xfrm>
          <a:prstGeom prst="rect">
            <a:avLst/>
          </a:prstGeom>
        </p:spPr>
      </p:pic>
    </p:spTree>
    <p:extLst>
      <p:ext uri="{BB962C8B-B14F-4D97-AF65-F5344CB8AC3E}">
        <p14:creationId xmlns:p14="http://schemas.microsoft.com/office/powerpoint/2010/main" val="3277815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i="1" dirty="0"/>
              <a:t>Thanks For Watching</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p:txBody>
          <a:bodyPr/>
          <a:lstStyle/>
          <a:p>
            <a:pPr marL="0" indent="0" algn="ctr">
              <a:buNone/>
            </a:pPr>
            <a:r>
              <a:rPr lang="en-US" dirty="0"/>
              <a:t>Mark.Kinkead@wgu.edu</a:t>
            </a:r>
          </a:p>
        </p:txBody>
      </p:sp>
    </p:spTree>
    <p:extLst>
      <p:ext uri="{BB962C8B-B14F-4D97-AF65-F5344CB8AC3E}">
        <p14:creationId xmlns:p14="http://schemas.microsoft.com/office/powerpoint/2010/main" val="385866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BCF7-A23A-46CF-9FE8-2A9911C16388}"/>
              </a:ext>
            </a:extLst>
          </p:cNvPr>
          <p:cNvSpPr>
            <a:spLocks noGrp="1"/>
          </p:cNvSpPr>
          <p:nvPr>
            <p:ph type="ctrTitle"/>
          </p:nvPr>
        </p:nvSpPr>
        <p:spPr>
          <a:xfrm>
            <a:off x="1524000" y="216821"/>
            <a:ext cx="9144000" cy="875132"/>
          </a:xfrm>
        </p:spPr>
        <p:txBody>
          <a:bodyPr>
            <a:normAutofit/>
          </a:bodyPr>
          <a:lstStyle/>
          <a:p>
            <a:r>
              <a:rPr lang="en-US" sz="4800" i="1" dirty="0"/>
              <a:t>Using The MySQL Library In C969</a:t>
            </a:r>
            <a:endParaRPr lang="en-US" sz="2000" i="1" dirty="0"/>
          </a:p>
        </p:txBody>
      </p:sp>
      <p:sp>
        <p:nvSpPr>
          <p:cNvPr id="5" name="Subtitle 4">
            <a:extLst>
              <a:ext uri="{FF2B5EF4-FFF2-40B4-BE49-F238E27FC236}">
                <a16:creationId xmlns:a16="http://schemas.microsoft.com/office/drawing/2014/main" id="{D45102B0-850B-46A7-B35B-69F8AAE610EA}"/>
              </a:ext>
            </a:extLst>
          </p:cNvPr>
          <p:cNvSpPr>
            <a:spLocks noGrp="1"/>
          </p:cNvSpPr>
          <p:nvPr>
            <p:ph type="subTitle" idx="1"/>
          </p:nvPr>
        </p:nvSpPr>
        <p:spPr>
          <a:xfrm>
            <a:off x="0" y="1203896"/>
            <a:ext cx="11913833" cy="1006644"/>
          </a:xfrm>
        </p:spPr>
        <p:txBody>
          <a:bodyPr>
            <a:normAutofit fontScale="92500"/>
          </a:bodyPr>
          <a:lstStyle/>
          <a:p>
            <a:r>
              <a:rPr lang="en-US" sz="5400" dirty="0"/>
              <a:t>Part IV – Substitutions In </a:t>
            </a:r>
            <a:r>
              <a:rPr lang="en-US" sz="5400" dirty="0" err="1"/>
              <a:t>MySql</a:t>
            </a:r>
            <a:r>
              <a:rPr lang="en-US" sz="5400" dirty="0"/>
              <a:t> Commands</a:t>
            </a:r>
            <a:endParaRPr lang="en-US" sz="4000" i="1" dirty="0">
              <a:solidFill>
                <a:srgbClr val="FF0000"/>
              </a:solidFill>
            </a:endParaRPr>
          </a:p>
        </p:txBody>
      </p:sp>
      <p:sp>
        <p:nvSpPr>
          <p:cNvPr id="6" name="TextBox 5">
            <a:extLst>
              <a:ext uri="{FF2B5EF4-FFF2-40B4-BE49-F238E27FC236}">
                <a16:creationId xmlns:a16="http://schemas.microsoft.com/office/drawing/2014/main" id="{61DBA9BA-C12F-4025-BEF5-39B28D74EA09}"/>
              </a:ext>
            </a:extLst>
          </p:cNvPr>
          <p:cNvSpPr txBox="1"/>
          <p:nvPr/>
        </p:nvSpPr>
        <p:spPr>
          <a:xfrm>
            <a:off x="4332184" y="2210540"/>
            <a:ext cx="3527632" cy="1384995"/>
          </a:xfrm>
          <a:prstGeom prst="rect">
            <a:avLst/>
          </a:prstGeom>
          <a:noFill/>
        </p:spPr>
        <p:txBody>
          <a:bodyPr wrap="none" rtlCol="0">
            <a:spAutoFit/>
          </a:bodyPr>
          <a:lstStyle/>
          <a:p>
            <a:pPr algn="ctr"/>
            <a:r>
              <a:rPr lang="en-US" sz="2800" dirty="0"/>
              <a:t>Mark Kinkead</a:t>
            </a:r>
          </a:p>
          <a:p>
            <a:pPr algn="ctr"/>
            <a:r>
              <a:rPr lang="en-US" sz="2800" dirty="0"/>
              <a:t>Course Instructor C969</a:t>
            </a:r>
          </a:p>
          <a:p>
            <a:pPr algn="ctr"/>
            <a:r>
              <a:rPr lang="en-US" sz="2800" dirty="0"/>
              <a:t>Software II – C#</a:t>
            </a:r>
          </a:p>
        </p:txBody>
      </p:sp>
      <p:sp>
        <p:nvSpPr>
          <p:cNvPr id="7" name="TextBox 6">
            <a:extLst>
              <a:ext uri="{FF2B5EF4-FFF2-40B4-BE49-F238E27FC236}">
                <a16:creationId xmlns:a16="http://schemas.microsoft.com/office/drawing/2014/main" id="{EEF533D4-D257-4145-A8F3-FCE003FE51F8}"/>
              </a:ext>
            </a:extLst>
          </p:cNvPr>
          <p:cNvSpPr txBox="1"/>
          <p:nvPr/>
        </p:nvSpPr>
        <p:spPr>
          <a:xfrm>
            <a:off x="2371044" y="3950172"/>
            <a:ext cx="7171771" cy="830997"/>
          </a:xfrm>
          <a:prstGeom prst="rect">
            <a:avLst/>
          </a:prstGeom>
          <a:noFill/>
        </p:spPr>
        <p:txBody>
          <a:bodyPr wrap="none" rtlCol="0">
            <a:spAutoFit/>
          </a:bodyPr>
          <a:lstStyle/>
          <a:p>
            <a:pPr algn="ctr"/>
            <a:r>
              <a:rPr lang="en-US" sz="2400" b="1" i="1" dirty="0"/>
              <a:t>Today’s Goals</a:t>
            </a:r>
          </a:p>
          <a:p>
            <a:pPr marL="342900" indent="-342900">
              <a:buFontTx/>
              <a:buChar char="-"/>
            </a:pPr>
            <a:r>
              <a:rPr lang="en-US" sz="2400" dirty="0"/>
              <a:t>Parameter Lists in Commands to add dynamic data </a:t>
            </a:r>
          </a:p>
        </p:txBody>
      </p:sp>
    </p:spTree>
    <p:extLst>
      <p:ext uri="{BB962C8B-B14F-4D97-AF65-F5344CB8AC3E}">
        <p14:creationId xmlns:p14="http://schemas.microsoft.com/office/powerpoint/2010/main" val="1311707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normAutofit/>
          </a:bodyPr>
          <a:lstStyle/>
          <a:p>
            <a:pPr algn="ctr"/>
            <a:r>
              <a:rPr lang="en-US" dirty="0"/>
              <a:t>Using Substitution Benefits</a:t>
            </a:r>
          </a:p>
        </p:txBody>
      </p:sp>
      <p:sp>
        <p:nvSpPr>
          <p:cNvPr id="3" name="TextBox 2">
            <a:extLst>
              <a:ext uri="{FF2B5EF4-FFF2-40B4-BE49-F238E27FC236}">
                <a16:creationId xmlns:a16="http://schemas.microsoft.com/office/drawing/2014/main" id="{F0E20B2B-A95B-4F59-9A52-A7CA0036DB33}"/>
              </a:ext>
            </a:extLst>
          </p:cNvPr>
          <p:cNvSpPr txBox="1"/>
          <p:nvPr/>
        </p:nvSpPr>
        <p:spPr>
          <a:xfrm>
            <a:off x="838200" y="1080726"/>
            <a:ext cx="11010900" cy="3539430"/>
          </a:xfrm>
          <a:prstGeom prst="rect">
            <a:avLst/>
          </a:prstGeom>
          <a:noFill/>
        </p:spPr>
        <p:txBody>
          <a:bodyPr wrap="square" rtlCol="0">
            <a:spAutoFit/>
          </a:bodyPr>
          <a:lstStyle/>
          <a:p>
            <a:pPr marL="457200" indent="-457200">
              <a:buFontTx/>
              <a:buChar char="-"/>
            </a:pPr>
            <a:r>
              <a:rPr lang="en-US" sz="2800" dirty="0"/>
              <a:t>Usable For SQL Statements for both Query or Non-Query</a:t>
            </a:r>
          </a:p>
          <a:p>
            <a:endParaRPr lang="en-US" sz="2800" dirty="0"/>
          </a:p>
          <a:p>
            <a:pPr marL="457200" indent="-457200">
              <a:buFontTx/>
              <a:buChar char="-"/>
            </a:pPr>
            <a:r>
              <a:rPr lang="en-US" sz="2800" dirty="0"/>
              <a:t>Keeps your </a:t>
            </a:r>
            <a:r>
              <a:rPr lang="en-US" sz="2800" dirty="0" err="1"/>
              <a:t>sql</a:t>
            </a:r>
            <a:r>
              <a:rPr lang="en-US" sz="2800" dirty="0"/>
              <a:t> string constant, </a:t>
            </a:r>
            <a:r>
              <a:rPr lang="en-US" sz="2800" b="1" i="1" dirty="0"/>
              <a:t>avoids error prone concatenation</a:t>
            </a:r>
          </a:p>
          <a:p>
            <a:pPr marL="457200" indent="-457200">
              <a:buFontTx/>
              <a:buChar char="-"/>
            </a:pPr>
            <a:endParaRPr lang="en-US" sz="2800" b="1" dirty="0"/>
          </a:p>
          <a:p>
            <a:pPr marL="457200" indent="-457200">
              <a:buFontTx/>
              <a:buChar char="-"/>
            </a:pPr>
            <a:r>
              <a:rPr lang="en-US" sz="2800" dirty="0"/>
              <a:t>Make editing of queries and code simpler and more organized</a:t>
            </a:r>
          </a:p>
          <a:p>
            <a:pPr marL="457200" indent="-457200">
              <a:buFontTx/>
              <a:buChar char="-"/>
            </a:pPr>
            <a:endParaRPr lang="en-US" sz="2800" dirty="0"/>
          </a:p>
          <a:p>
            <a:pPr marL="457200" indent="-457200">
              <a:buFontTx/>
              <a:buChar char="-"/>
            </a:pPr>
            <a:r>
              <a:rPr lang="en-US" sz="2800" dirty="0"/>
              <a:t>Especially useful for </a:t>
            </a:r>
            <a:r>
              <a:rPr lang="en-US" sz="2800" dirty="0" err="1"/>
              <a:t>DateTime</a:t>
            </a:r>
            <a:r>
              <a:rPr lang="en-US" sz="2800" dirty="0"/>
              <a:t> objects, avoids formatting</a:t>
            </a:r>
          </a:p>
          <a:p>
            <a:pPr marL="457200" indent="-457200">
              <a:buFontTx/>
              <a:buChar char="-"/>
            </a:pPr>
            <a:endParaRPr lang="en-US" sz="2800" dirty="0"/>
          </a:p>
        </p:txBody>
      </p:sp>
    </p:spTree>
    <p:extLst>
      <p:ext uri="{BB962C8B-B14F-4D97-AF65-F5344CB8AC3E}">
        <p14:creationId xmlns:p14="http://schemas.microsoft.com/office/powerpoint/2010/main" val="313844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normAutofit/>
          </a:bodyPr>
          <a:lstStyle/>
          <a:p>
            <a:pPr algn="ctr"/>
            <a:r>
              <a:rPr lang="en-US" dirty="0"/>
              <a:t>Using Substitution In An SQL Line</a:t>
            </a:r>
          </a:p>
        </p:txBody>
      </p:sp>
      <p:sp>
        <p:nvSpPr>
          <p:cNvPr id="3" name="TextBox 2">
            <a:extLst>
              <a:ext uri="{FF2B5EF4-FFF2-40B4-BE49-F238E27FC236}">
                <a16:creationId xmlns:a16="http://schemas.microsoft.com/office/drawing/2014/main" id="{F0E20B2B-A95B-4F59-9A52-A7CA0036DB33}"/>
              </a:ext>
            </a:extLst>
          </p:cNvPr>
          <p:cNvSpPr txBox="1"/>
          <p:nvPr/>
        </p:nvSpPr>
        <p:spPr>
          <a:xfrm>
            <a:off x="838200" y="1080726"/>
            <a:ext cx="11010900" cy="523220"/>
          </a:xfrm>
          <a:prstGeom prst="rect">
            <a:avLst/>
          </a:prstGeom>
          <a:noFill/>
        </p:spPr>
        <p:txBody>
          <a:bodyPr wrap="square" rtlCol="0">
            <a:spAutoFit/>
          </a:bodyPr>
          <a:lstStyle/>
          <a:p>
            <a:r>
              <a:rPr lang="en-US" sz="2800" dirty="0"/>
              <a:t>Start with the </a:t>
            </a:r>
            <a:r>
              <a:rPr lang="en-US" sz="2800" dirty="0" err="1"/>
              <a:t>sql</a:t>
            </a:r>
            <a:r>
              <a:rPr lang="en-US" sz="2800" dirty="0"/>
              <a:t>, with one or more parameter place holders</a:t>
            </a:r>
          </a:p>
        </p:txBody>
      </p:sp>
      <p:pic>
        <p:nvPicPr>
          <p:cNvPr id="5" name="Picture 4">
            <a:extLst>
              <a:ext uri="{FF2B5EF4-FFF2-40B4-BE49-F238E27FC236}">
                <a16:creationId xmlns:a16="http://schemas.microsoft.com/office/drawing/2014/main" id="{E7E54527-FD96-4F1B-8F63-4E701B7F94BB}"/>
              </a:ext>
            </a:extLst>
          </p:cNvPr>
          <p:cNvPicPr>
            <a:picLocks noChangeAspect="1"/>
          </p:cNvPicPr>
          <p:nvPr/>
        </p:nvPicPr>
        <p:blipFill>
          <a:blip r:embed="rId2"/>
          <a:stretch>
            <a:fillRect/>
          </a:stretch>
        </p:blipFill>
        <p:spPr>
          <a:xfrm>
            <a:off x="925035" y="1622864"/>
            <a:ext cx="6349976" cy="523219"/>
          </a:xfrm>
          <a:prstGeom prst="rect">
            <a:avLst/>
          </a:prstGeom>
        </p:spPr>
      </p:pic>
      <p:sp>
        <p:nvSpPr>
          <p:cNvPr id="6" name="TextBox 5">
            <a:extLst>
              <a:ext uri="{FF2B5EF4-FFF2-40B4-BE49-F238E27FC236}">
                <a16:creationId xmlns:a16="http://schemas.microsoft.com/office/drawing/2014/main" id="{4AF87F53-453E-4817-9DDC-C2DBE5138D08}"/>
              </a:ext>
            </a:extLst>
          </p:cNvPr>
          <p:cNvSpPr txBox="1"/>
          <p:nvPr/>
        </p:nvSpPr>
        <p:spPr>
          <a:xfrm>
            <a:off x="762000" y="2130778"/>
            <a:ext cx="11010900" cy="523220"/>
          </a:xfrm>
          <a:prstGeom prst="rect">
            <a:avLst/>
          </a:prstGeom>
          <a:noFill/>
        </p:spPr>
        <p:txBody>
          <a:bodyPr wrap="square" rtlCol="0">
            <a:spAutoFit/>
          </a:bodyPr>
          <a:lstStyle/>
          <a:p>
            <a:r>
              <a:rPr lang="en-US" sz="2800" dirty="0"/>
              <a:t>Set Up The Command</a:t>
            </a:r>
          </a:p>
        </p:txBody>
      </p:sp>
      <p:pic>
        <p:nvPicPr>
          <p:cNvPr id="8" name="Picture 7">
            <a:extLst>
              <a:ext uri="{FF2B5EF4-FFF2-40B4-BE49-F238E27FC236}">
                <a16:creationId xmlns:a16="http://schemas.microsoft.com/office/drawing/2014/main" id="{98131952-351F-49E2-ABC3-4349C9EA9CA0}"/>
              </a:ext>
            </a:extLst>
          </p:cNvPr>
          <p:cNvPicPr>
            <a:picLocks noChangeAspect="1"/>
          </p:cNvPicPr>
          <p:nvPr/>
        </p:nvPicPr>
        <p:blipFill>
          <a:blip r:embed="rId3"/>
          <a:stretch>
            <a:fillRect/>
          </a:stretch>
        </p:blipFill>
        <p:spPr>
          <a:xfrm>
            <a:off x="838200" y="2677679"/>
            <a:ext cx="6438396" cy="617971"/>
          </a:xfrm>
          <a:prstGeom prst="rect">
            <a:avLst/>
          </a:prstGeom>
        </p:spPr>
      </p:pic>
      <p:sp>
        <p:nvSpPr>
          <p:cNvPr id="9" name="TextBox 8">
            <a:extLst>
              <a:ext uri="{FF2B5EF4-FFF2-40B4-BE49-F238E27FC236}">
                <a16:creationId xmlns:a16="http://schemas.microsoft.com/office/drawing/2014/main" id="{A6D8CB0C-47C2-4753-82E1-94BE3857DEF0}"/>
              </a:ext>
            </a:extLst>
          </p:cNvPr>
          <p:cNvSpPr txBox="1"/>
          <p:nvPr/>
        </p:nvSpPr>
        <p:spPr>
          <a:xfrm>
            <a:off x="762000" y="3273122"/>
            <a:ext cx="11010900" cy="523220"/>
          </a:xfrm>
          <a:prstGeom prst="rect">
            <a:avLst/>
          </a:prstGeom>
          <a:noFill/>
        </p:spPr>
        <p:txBody>
          <a:bodyPr wrap="square" rtlCol="0">
            <a:spAutoFit/>
          </a:bodyPr>
          <a:lstStyle/>
          <a:p>
            <a:r>
              <a:rPr lang="en-US" sz="2800" dirty="0"/>
              <a:t>Substitute </a:t>
            </a:r>
            <a:r>
              <a:rPr lang="en-US" sz="2800" i="1" dirty="0"/>
              <a:t>each</a:t>
            </a:r>
            <a:r>
              <a:rPr lang="en-US" sz="2800" dirty="0"/>
              <a:t> parameter you set with a value</a:t>
            </a:r>
          </a:p>
        </p:txBody>
      </p:sp>
      <p:pic>
        <p:nvPicPr>
          <p:cNvPr id="11" name="Picture 10">
            <a:extLst>
              <a:ext uri="{FF2B5EF4-FFF2-40B4-BE49-F238E27FC236}">
                <a16:creationId xmlns:a16="http://schemas.microsoft.com/office/drawing/2014/main" id="{DE08C3B3-106C-452B-84A8-EB12ADA06648}"/>
              </a:ext>
            </a:extLst>
          </p:cNvPr>
          <p:cNvPicPr>
            <a:picLocks noChangeAspect="1"/>
          </p:cNvPicPr>
          <p:nvPr/>
        </p:nvPicPr>
        <p:blipFill>
          <a:blip r:embed="rId4"/>
          <a:stretch>
            <a:fillRect/>
          </a:stretch>
        </p:blipFill>
        <p:spPr>
          <a:xfrm>
            <a:off x="762000" y="3705450"/>
            <a:ext cx="8889813" cy="454137"/>
          </a:xfrm>
          <a:prstGeom prst="rect">
            <a:avLst/>
          </a:prstGeom>
        </p:spPr>
      </p:pic>
      <p:sp>
        <p:nvSpPr>
          <p:cNvPr id="12" name="TextBox 11">
            <a:extLst>
              <a:ext uri="{FF2B5EF4-FFF2-40B4-BE49-F238E27FC236}">
                <a16:creationId xmlns:a16="http://schemas.microsoft.com/office/drawing/2014/main" id="{E25624B5-832E-42FC-ABA4-533FAE2E9DA7}"/>
              </a:ext>
            </a:extLst>
          </p:cNvPr>
          <p:cNvSpPr txBox="1"/>
          <p:nvPr/>
        </p:nvSpPr>
        <p:spPr>
          <a:xfrm>
            <a:off x="762000" y="4415466"/>
            <a:ext cx="11010900" cy="523220"/>
          </a:xfrm>
          <a:prstGeom prst="rect">
            <a:avLst/>
          </a:prstGeom>
          <a:noFill/>
        </p:spPr>
        <p:txBody>
          <a:bodyPr wrap="square" rtlCol="0">
            <a:spAutoFit/>
          </a:bodyPr>
          <a:lstStyle/>
          <a:p>
            <a:r>
              <a:rPr lang="en-US" sz="2800" dirty="0"/>
              <a:t>Execute the Query or Non-Query  </a:t>
            </a:r>
            <a:r>
              <a:rPr lang="en-US" sz="2400" dirty="0"/>
              <a:t>(Use of </a:t>
            </a:r>
            <a:r>
              <a:rPr lang="en-US" sz="2400" dirty="0" err="1"/>
              <a:t>ExecuteScalar</a:t>
            </a:r>
            <a:r>
              <a:rPr lang="en-US" sz="2400" dirty="0"/>
              <a:t> here is just an example)</a:t>
            </a:r>
          </a:p>
        </p:txBody>
      </p:sp>
      <p:pic>
        <p:nvPicPr>
          <p:cNvPr id="14" name="Picture 13">
            <a:extLst>
              <a:ext uri="{FF2B5EF4-FFF2-40B4-BE49-F238E27FC236}">
                <a16:creationId xmlns:a16="http://schemas.microsoft.com/office/drawing/2014/main" id="{EB14793D-BEE2-4210-BA38-5760BE25C893}"/>
              </a:ext>
            </a:extLst>
          </p:cNvPr>
          <p:cNvPicPr>
            <a:picLocks noChangeAspect="1"/>
          </p:cNvPicPr>
          <p:nvPr/>
        </p:nvPicPr>
        <p:blipFill>
          <a:blip r:embed="rId5"/>
          <a:stretch>
            <a:fillRect/>
          </a:stretch>
        </p:blipFill>
        <p:spPr>
          <a:xfrm>
            <a:off x="762000" y="5054161"/>
            <a:ext cx="4295775" cy="660888"/>
          </a:xfrm>
          <a:prstGeom prst="rect">
            <a:avLst/>
          </a:prstGeom>
        </p:spPr>
      </p:pic>
    </p:spTree>
    <p:extLst>
      <p:ext uri="{BB962C8B-B14F-4D97-AF65-F5344CB8AC3E}">
        <p14:creationId xmlns:p14="http://schemas.microsoft.com/office/powerpoint/2010/main" val="236277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F84610-9903-4B36-A2D7-ECF71E79D19B}"/>
              </a:ext>
            </a:extLst>
          </p:cNvPr>
          <p:cNvPicPr>
            <a:picLocks noChangeAspect="1"/>
          </p:cNvPicPr>
          <p:nvPr/>
        </p:nvPicPr>
        <p:blipFill>
          <a:blip r:embed="rId2"/>
          <a:stretch>
            <a:fillRect/>
          </a:stretch>
        </p:blipFill>
        <p:spPr>
          <a:xfrm>
            <a:off x="2820357" y="1278040"/>
            <a:ext cx="7057353" cy="5579960"/>
          </a:xfrm>
          <a:prstGeom prst="rect">
            <a:avLst/>
          </a:prstGeom>
        </p:spPr>
      </p:pic>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231955"/>
            <a:ext cx="10515600" cy="771009"/>
          </a:xfrm>
        </p:spPr>
        <p:txBody>
          <a:bodyPr/>
          <a:lstStyle/>
          <a:p>
            <a:pPr algn="ctr"/>
            <a:r>
              <a:rPr lang="en-US" dirty="0"/>
              <a:t>Working With </a:t>
            </a:r>
            <a:r>
              <a:rPr lang="en-US" dirty="0" err="1"/>
              <a:t>MySql</a:t>
            </a:r>
            <a:r>
              <a:rPr lang="en-US" dirty="0"/>
              <a:t> Workbench #2</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119107" y="1113384"/>
            <a:ext cx="2457451" cy="336550"/>
          </a:xfrm>
        </p:spPr>
        <p:txBody>
          <a:bodyPr>
            <a:normAutofit fontScale="62500" lnSpcReduction="20000"/>
          </a:bodyPr>
          <a:lstStyle/>
          <a:p>
            <a:pPr marL="0" indent="0">
              <a:buNone/>
            </a:pPr>
            <a:r>
              <a:rPr lang="en-US" dirty="0"/>
              <a:t>Current Connection Tab</a:t>
            </a:r>
          </a:p>
        </p:txBody>
      </p:sp>
      <p:cxnSp>
        <p:nvCxnSpPr>
          <p:cNvPr id="9" name="Straight Arrow Connector 8">
            <a:extLst>
              <a:ext uri="{FF2B5EF4-FFF2-40B4-BE49-F238E27FC236}">
                <a16:creationId xmlns:a16="http://schemas.microsoft.com/office/drawing/2014/main" id="{3A56747B-F2ED-4CE1-85D3-CFAC8F5CE639}"/>
              </a:ext>
            </a:extLst>
          </p:cNvPr>
          <p:cNvCxnSpPr>
            <a:cxnSpLocks/>
            <a:stCxn id="3" idx="3"/>
          </p:cNvCxnSpPr>
          <p:nvPr/>
        </p:nvCxnSpPr>
        <p:spPr>
          <a:xfrm>
            <a:off x="2576558" y="1281659"/>
            <a:ext cx="614636" cy="168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25F3DE94-D8C3-42F2-8358-E8C3E5A82FC7}"/>
              </a:ext>
            </a:extLst>
          </p:cNvPr>
          <p:cNvSpPr txBox="1">
            <a:spLocks/>
          </p:cNvSpPr>
          <p:nvPr/>
        </p:nvSpPr>
        <p:spPr>
          <a:xfrm>
            <a:off x="57010" y="1608896"/>
            <a:ext cx="2457451" cy="3365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Initial Screen (House)</a:t>
            </a:r>
          </a:p>
        </p:txBody>
      </p:sp>
      <p:cxnSp>
        <p:nvCxnSpPr>
          <p:cNvPr id="16" name="Straight Arrow Connector 15">
            <a:extLst>
              <a:ext uri="{FF2B5EF4-FFF2-40B4-BE49-F238E27FC236}">
                <a16:creationId xmlns:a16="http://schemas.microsoft.com/office/drawing/2014/main" id="{0A4C1B44-48DB-40D8-B696-1BBCD7BD3EDD}"/>
              </a:ext>
            </a:extLst>
          </p:cNvPr>
          <p:cNvCxnSpPr>
            <a:cxnSpLocks/>
            <a:stCxn id="15" idx="3"/>
          </p:cNvCxnSpPr>
          <p:nvPr/>
        </p:nvCxnSpPr>
        <p:spPr>
          <a:xfrm flipV="1">
            <a:off x="2514461" y="1526959"/>
            <a:ext cx="396753" cy="250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3FBA2857-E7B9-4565-9B99-FC17D8C6FBE7}"/>
              </a:ext>
            </a:extLst>
          </p:cNvPr>
          <p:cNvSpPr txBox="1">
            <a:spLocks/>
          </p:cNvSpPr>
          <p:nvPr/>
        </p:nvSpPr>
        <p:spPr>
          <a:xfrm>
            <a:off x="57010" y="2180681"/>
            <a:ext cx="2366594" cy="33655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Add New SQL Notepad</a:t>
            </a:r>
          </a:p>
        </p:txBody>
      </p:sp>
      <p:cxnSp>
        <p:nvCxnSpPr>
          <p:cNvPr id="21" name="Straight Arrow Connector 20">
            <a:extLst>
              <a:ext uri="{FF2B5EF4-FFF2-40B4-BE49-F238E27FC236}">
                <a16:creationId xmlns:a16="http://schemas.microsoft.com/office/drawing/2014/main" id="{DD3A23F1-8175-4280-9330-739947073853}"/>
              </a:ext>
            </a:extLst>
          </p:cNvPr>
          <p:cNvCxnSpPr>
            <a:cxnSpLocks/>
            <a:stCxn id="20" idx="3"/>
          </p:cNvCxnSpPr>
          <p:nvPr/>
        </p:nvCxnSpPr>
        <p:spPr>
          <a:xfrm flipV="1">
            <a:off x="2423604" y="1817090"/>
            <a:ext cx="487610" cy="531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F6248398-6D14-4F2E-8867-CDE536DB88DD}"/>
              </a:ext>
            </a:extLst>
          </p:cNvPr>
          <p:cNvSpPr txBox="1">
            <a:spLocks/>
          </p:cNvSpPr>
          <p:nvPr/>
        </p:nvSpPr>
        <p:spPr>
          <a:xfrm>
            <a:off x="58484" y="3146961"/>
            <a:ext cx="2365120" cy="144880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Tables Displayed in ‘Schemas’</a:t>
            </a:r>
          </a:p>
          <a:p>
            <a:pPr marL="0" indent="0">
              <a:buFont typeface="Arial" panose="020B0604020202020204" pitchFamily="34" charset="0"/>
              <a:buNone/>
            </a:pPr>
            <a:r>
              <a:rPr lang="en-US" dirty="0"/>
              <a:t>Make sure the Schemas Tab is set.</a:t>
            </a:r>
          </a:p>
        </p:txBody>
      </p:sp>
      <p:cxnSp>
        <p:nvCxnSpPr>
          <p:cNvPr id="38" name="Straight Arrow Connector 37">
            <a:extLst>
              <a:ext uri="{FF2B5EF4-FFF2-40B4-BE49-F238E27FC236}">
                <a16:creationId xmlns:a16="http://schemas.microsoft.com/office/drawing/2014/main" id="{52D2841E-1E1E-4737-B91E-C0F582DC2727}"/>
              </a:ext>
            </a:extLst>
          </p:cNvPr>
          <p:cNvCxnSpPr>
            <a:cxnSpLocks/>
            <a:stCxn id="37" idx="3"/>
          </p:cNvCxnSpPr>
          <p:nvPr/>
        </p:nvCxnSpPr>
        <p:spPr>
          <a:xfrm flipV="1">
            <a:off x="2423604" y="2664701"/>
            <a:ext cx="614636" cy="12066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868AF26-FD2C-43CF-90EA-86CED2DCF761}"/>
              </a:ext>
            </a:extLst>
          </p:cNvPr>
          <p:cNvCxnSpPr>
            <a:cxnSpLocks/>
            <a:stCxn id="37" idx="3"/>
          </p:cNvCxnSpPr>
          <p:nvPr/>
        </p:nvCxnSpPr>
        <p:spPr>
          <a:xfrm>
            <a:off x="2423604" y="3871364"/>
            <a:ext cx="994299" cy="12066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61C3C8DA-B70D-4D9E-BF76-B1F00898CA80}"/>
              </a:ext>
            </a:extLst>
          </p:cNvPr>
          <p:cNvSpPr txBox="1">
            <a:spLocks/>
          </p:cNvSpPr>
          <p:nvPr/>
        </p:nvSpPr>
        <p:spPr>
          <a:xfrm>
            <a:off x="62466" y="4942280"/>
            <a:ext cx="2698490" cy="82252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Selected Table Columns </a:t>
            </a:r>
          </a:p>
          <a:p>
            <a:pPr marL="0" indent="0">
              <a:buFont typeface="Arial" panose="020B0604020202020204" pitchFamily="34" charset="0"/>
              <a:buNone/>
            </a:pPr>
            <a:r>
              <a:rPr lang="en-US" dirty="0"/>
              <a:t>(and order/types)</a:t>
            </a:r>
          </a:p>
        </p:txBody>
      </p:sp>
      <p:cxnSp>
        <p:nvCxnSpPr>
          <p:cNvPr id="50" name="Straight Arrow Connector 49">
            <a:extLst>
              <a:ext uri="{FF2B5EF4-FFF2-40B4-BE49-F238E27FC236}">
                <a16:creationId xmlns:a16="http://schemas.microsoft.com/office/drawing/2014/main" id="{6D8F2BEA-4D79-4110-AAAF-49F31F0A45FD}"/>
              </a:ext>
            </a:extLst>
          </p:cNvPr>
          <p:cNvCxnSpPr>
            <a:cxnSpLocks/>
            <a:stCxn id="49" idx="3"/>
          </p:cNvCxnSpPr>
          <p:nvPr/>
        </p:nvCxnSpPr>
        <p:spPr>
          <a:xfrm>
            <a:off x="2760956" y="5353544"/>
            <a:ext cx="171805" cy="496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2">
            <a:extLst>
              <a:ext uri="{FF2B5EF4-FFF2-40B4-BE49-F238E27FC236}">
                <a16:creationId xmlns:a16="http://schemas.microsoft.com/office/drawing/2014/main" id="{AB54D782-9A72-427A-8DC3-1D40C1E5D383}"/>
              </a:ext>
            </a:extLst>
          </p:cNvPr>
          <p:cNvSpPr txBox="1">
            <a:spLocks/>
          </p:cNvSpPr>
          <p:nvPr/>
        </p:nvSpPr>
        <p:spPr>
          <a:xfrm>
            <a:off x="9908361" y="876881"/>
            <a:ext cx="2390175" cy="940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“Execute Statement”</a:t>
            </a:r>
          </a:p>
          <a:p>
            <a:pPr marL="0" indent="0">
              <a:buFont typeface="Arial" panose="020B0604020202020204" pitchFamily="34" charset="0"/>
              <a:buNone/>
            </a:pPr>
            <a:r>
              <a:rPr lang="en-US" sz="2000" dirty="0"/>
              <a:t>(Shazam Buttons)</a:t>
            </a:r>
          </a:p>
        </p:txBody>
      </p:sp>
      <p:cxnSp>
        <p:nvCxnSpPr>
          <p:cNvPr id="56" name="Straight Arrow Connector 55">
            <a:extLst>
              <a:ext uri="{FF2B5EF4-FFF2-40B4-BE49-F238E27FC236}">
                <a16:creationId xmlns:a16="http://schemas.microsoft.com/office/drawing/2014/main" id="{4B1D1CE3-8E36-4189-BF49-957CC818E0CF}"/>
              </a:ext>
            </a:extLst>
          </p:cNvPr>
          <p:cNvCxnSpPr>
            <a:cxnSpLocks/>
          </p:cNvCxnSpPr>
          <p:nvPr/>
        </p:nvCxnSpPr>
        <p:spPr>
          <a:xfrm flipH="1">
            <a:off x="4270159" y="1281659"/>
            <a:ext cx="5779356" cy="899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5" name="Content Placeholder 2">
            <a:extLst>
              <a:ext uri="{FF2B5EF4-FFF2-40B4-BE49-F238E27FC236}">
                <a16:creationId xmlns:a16="http://schemas.microsoft.com/office/drawing/2014/main" id="{302598E6-A090-4784-879D-31AAD23A5B2F}"/>
              </a:ext>
            </a:extLst>
          </p:cNvPr>
          <p:cNvSpPr txBox="1">
            <a:spLocks/>
          </p:cNvSpPr>
          <p:nvPr/>
        </p:nvSpPr>
        <p:spPr>
          <a:xfrm>
            <a:off x="10049515" y="5208434"/>
            <a:ext cx="2390175" cy="454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Query Result Set</a:t>
            </a:r>
          </a:p>
        </p:txBody>
      </p:sp>
      <p:cxnSp>
        <p:nvCxnSpPr>
          <p:cNvPr id="76" name="Straight Arrow Connector 75">
            <a:extLst>
              <a:ext uri="{FF2B5EF4-FFF2-40B4-BE49-F238E27FC236}">
                <a16:creationId xmlns:a16="http://schemas.microsoft.com/office/drawing/2014/main" id="{DDC9863D-A1EF-4E71-B080-60FBA2169DFC}"/>
              </a:ext>
            </a:extLst>
          </p:cNvPr>
          <p:cNvCxnSpPr>
            <a:cxnSpLocks/>
            <a:stCxn id="75" idx="1"/>
          </p:cNvCxnSpPr>
          <p:nvPr/>
        </p:nvCxnSpPr>
        <p:spPr>
          <a:xfrm flipH="1" flipV="1">
            <a:off x="5566299" y="4531440"/>
            <a:ext cx="4483216" cy="904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8" name="Content Placeholder 2">
            <a:extLst>
              <a:ext uri="{FF2B5EF4-FFF2-40B4-BE49-F238E27FC236}">
                <a16:creationId xmlns:a16="http://schemas.microsoft.com/office/drawing/2014/main" id="{47A9B749-DE32-4968-807C-DC2D3124FC76}"/>
              </a:ext>
            </a:extLst>
          </p:cNvPr>
          <p:cNvSpPr txBox="1">
            <a:spLocks/>
          </p:cNvSpPr>
          <p:nvPr/>
        </p:nvSpPr>
        <p:spPr>
          <a:xfrm>
            <a:off x="10183606" y="2047126"/>
            <a:ext cx="2008394" cy="940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Click This Button To Hide The “SQL Additions” Pane</a:t>
            </a:r>
          </a:p>
        </p:txBody>
      </p:sp>
      <p:cxnSp>
        <p:nvCxnSpPr>
          <p:cNvPr id="79" name="Straight Arrow Connector 78">
            <a:extLst>
              <a:ext uri="{FF2B5EF4-FFF2-40B4-BE49-F238E27FC236}">
                <a16:creationId xmlns:a16="http://schemas.microsoft.com/office/drawing/2014/main" id="{A31B4D52-E704-4F06-9D13-41C447A76722}"/>
              </a:ext>
            </a:extLst>
          </p:cNvPr>
          <p:cNvCxnSpPr>
            <a:cxnSpLocks/>
            <a:stCxn id="78" idx="1"/>
          </p:cNvCxnSpPr>
          <p:nvPr/>
        </p:nvCxnSpPr>
        <p:spPr>
          <a:xfrm flipH="1" flipV="1">
            <a:off x="9877710" y="1945446"/>
            <a:ext cx="305896" cy="5717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Content Placeholder 2">
            <a:extLst>
              <a:ext uri="{FF2B5EF4-FFF2-40B4-BE49-F238E27FC236}">
                <a16:creationId xmlns:a16="http://schemas.microsoft.com/office/drawing/2014/main" id="{401500B8-7A66-49AF-AA34-5AD5E156D405}"/>
              </a:ext>
            </a:extLst>
          </p:cNvPr>
          <p:cNvSpPr txBox="1">
            <a:spLocks/>
          </p:cNvSpPr>
          <p:nvPr/>
        </p:nvSpPr>
        <p:spPr>
          <a:xfrm>
            <a:off x="9908361" y="6123862"/>
            <a:ext cx="2191903" cy="7295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Execution Output</a:t>
            </a:r>
          </a:p>
          <a:p>
            <a:pPr marL="0" indent="0">
              <a:buFont typeface="Arial" panose="020B0604020202020204" pitchFamily="34" charset="0"/>
              <a:buNone/>
            </a:pPr>
            <a:r>
              <a:rPr lang="en-US" sz="2000" dirty="0"/>
              <a:t>Errors Appear Here</a:t>
            </a:r>
          </a:p>
        </p:txBody>
      </p:sp>
      <p:cxnSp>
        <p:nvCxnSpPr>
          <p:cNvPr id="86" name="Straight Arrow Connector 85">
            <a:extLst>
              <a:ext uri="{FF2B5EF4-FFF2-40B4-BE49-F238E27FC236}">
                <a16:creationId xmlns:a16="http://schemas.microsoft.com/office/drawing/2014/main" id="{67B2352F-7C71-4D4C-924C-D8AC7A1A8357}"/>
              </a:ext>
            </a:extLst>
          </p:cNvPr>
          <p:cNvCxnSpPr>
            <a:cxnSpLocks/>
            <a:stCxn id="85" idx="1"/>
          </p:cNvCxnSpPr>
          <p:nvPr/>
        </p:nvCxnSpPr>
        <p:spPr>
          <a:xfrm flipH="1" flipV="1">
            <a:off x="5726097" y="6123862"/>
            <a:ext cx="4182264" cy="364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1" name="Content Placeholder 2">
            <a:extLst>
              <a:ext uri="{FF2B5EF4-FFF2-40B4-BE49-F238E27FC236}">
                <a16:creationId xmlns:a16="http://schemas.microsoft.com/office/drawing/2014/main" id="{A6B86AD2-49C8-4EBC-BC4F-9D79FCE6A6E7}"/>
              </a:ext>
            </a:extLst>
          </p:cNvPr>
          <p:cNvSpPr txBox="1">
            <a:spLocks/>
          </p:cNvSpPr>
          <p:nvPr/>
        </p:nvSpPr>
        <p:spPr>
          <a:xfrm>
            <a:off x="9987371" y="3559291"/>
            <a:ext cx="2050749" cy="144078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SQL Notepad</a:t>
            </a:r>
          </a:p>
          <a:p>
            <a:pPr marL="0" indent="0">
              <a:buFont typeface="Arial" panose="020B0604020202020204" pitchFamily="34" charset="0"/>
              <a:buNone/>
            </a:pPr>
            <a:r>
              <a:rPr lang="en-US" sz="2000" dirty="0"/>
              <a:t>Notice it is tabbed </a:t>
            </a:r>
          </a:p>
          <a:p>
            <a:pPr marL="0" indent="0">
              <a:buFont typeface="Arial" panose="020B0604020202020204" pitchFamily="34" charset="0"/>
              <a:buNone/>
            </a:pPr>
            <a:r>
              <a:rPr lang="en-US" sz="2000" dirty="0"/>
              <a:t>As You Can</a:t>
            </a:r>
          </a:p>
          <a:p>
            <a:pPr marL="0" indent="0">
              <a:buFont typeface="Arial" panose="020B0604020202020204" pitchFamily="34" charset="0"/>
              <a:buNone/>
            </a:pPr>
            <a:r>
              <a:rPr lang="en-US" sz="2000" dirty="0"/>
              <a:t> Have Several Open</a:t>
            </a:r>
          </a:p>
        </p:txBody>
      </p:sp>
      <p:cxnSp>
        <p:nvCxnSpPr>
          <p:cNvPr id="92" name="Straight Arrow Connector 91">
            <a:extLst>
              <a:ext uri="{FF2B5EF4-FFF2-40B4-BE49-F238E27FC236}">
                <a16:creationId xmlns:a16="http://schemas.microsoft.com/office/drawing/2014/main" id="{506FFC01-190A-462F-8989-2051305B7A7D}"/>
              </a:ext>
            </a:extLst>
          </p:cNvPr>
          <p:cNvCxnSpPr>
            <a:cxnSpLocks/>
            <a:stCxn id="91" idx="1"/>
          </p:cNvCxnSpPr>
          <p:nvPr/>
        </p:nvCxnSpPr>
        <p:spPr>
          <a:xfrm flipH="1" flipV="1">
            <a:off x="6782540" y="2789239"/>
            <a:ext cx="3204831" cy="1490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normAutofit fontScale="90000"/>
          </a:bodyPr>
          <a:lstStyle/>
          <a:p>
            <a:pPr algn="ctr"/>
            <a:r>
              <a:rPr lang="en-US" dirty="0"/>
              <a:t>Two Different Techniques For Using Substitution</a:t>
            </a:r>
          </a:p>
        </p:txBody>
      </p:sp>
      <p:sp>
        <p:nvSpPr>
          <p:cNvPr id="3" name="TextBox 2">
            <a:extLst>
              <a:ext uri="{FF2B5EF4-FFF2-40B4-BE49-F238E27FC236}">
                <a16:creationId xmlns:a16="http://schemas.microsoft.com/office/drawing/2014/main" id="{F0E20B2B-A95B-4F59-9A52-A7CA0036DB33}"/>
              </a:ext>
            </a:extLst>
          </p:cNvPr>
          <p:cNvSpPr txBox="1"/>
          <p:nvPr/>
        </p:nvSpPr>
        <p:spPr>
          <a:xfrm>
            <a:off x="838200" y="1080726"/>
            <a:ext cx="11010900" cy="523220"/>
          </a:xfrm>
          <a:prstGeom prst="rect">
            <a:avLst/>
          </a:prstGeom>
          <a:noFill/>
        </p:spPr>
        <p:txBody>
          <a:bodyPr wrap="square" rtlCol="0">
            <a:spAutoFit/>
          </a:bodyPr>
          <a:lstStyle/>
          <a:p>
            <a:r>
              <a:rPr lang="en-US" sz="2800" dirty="0"/>
              <a:t>#1 “</a:t>
            </a:r>
            <a:r>
              <a:rPr lang="en-US" sz="2800" dirty="0" err="1"/>
              <a:t>AddWithValue</a:t>
            </a:r>
            <a:r>
              <a:rPr lang="en-US" sz="2800" dirty="0"/>
              <a:t>”  (best – the value data type is defaulted)</a:t>
            </a:r>
          </a:p>
        </p:txBody>
      </p:sp>
      <p:sp>
        <p:nvSpPr>
          <p:cNvPr id="9" name="TextBox 8">
            <a:extLst>
              <a:ext uri="{FF2B5EF4-FFF2-40B4-BE49-F238E27FC236}">
                <a16:creationId xmlns:a16="http://schemas.microsoft.com/office/drawing/2014/main" id="{A6D8CB0C-47C2-4753-82E1-94BE3857DEF0}"/>
              </a:ext>
            </a:extLst>
          </p:cNvPr>
          <p:cNvSpPr txBox="1"/>
          <p:nvPr/>
        </p:nvSpPr>
        <p:spPr>
          <a:xfrm>
            <a:off x="762000" y="2238345"/>
            <a:ext cx="11010900" cy="523220"/>
          </a:xfrm>
          <a:prstGeom prst="rect">
            <a:avLst/>
          </a:prstGeom>
          <a:noFill/>
        </p:spPr>
        <p:txBody>
          <a:bodyPr wrap="square" rtlCol="0">
            <a:spAutoFit/>
          </a:bodyPr>
          <a:lstStyle/>
          <a:p>
            <a:r>
              <a:rPr lang="en-US" sz="2800" dirty="0"/>
              <a:t>#2 Two steps, Add the parameter and then set the value</a:t>
            </a:r>
          </a:p>
        </p:txBody>
      </p:sp>
      <p:pic>
        <p:nvPicPr>
          <p:cNvPr id="11" name="Picture 10">
            <a:extLst>
              <a:ext uri="{FF2B5EF4-FFF2-40B4-BE49-F238E27FC236}">
                <a16:creationId xmlns:a16="http://schemas.microsoft.com/office/drawing/2014/main" id="{DE08C3B3-106C-452B-84A8-EB12ADA06648}"/>
              </a:ext>
            </a:extLst>
          </p:cNvPr>
          <p:cNvPicPr>
            <a:picLocks noChangeAspect="1"/>
          </p:cNvPicPr>
          <p:nvPr/>
        </p:nvPicPr>
        <p:blipFill>
          <a:blip r:embed="rId2"/>
          <a:stretch>
            <a:fillRect/>
          </a:stretch>
        </p:blipFill>
        <p:spPr>
          <a:xfrm>
            <a:off x="921798" y="1605346"/>
            <a:ext cx="8889813" cy="454137"/>
          </a:xfrm>
          <a:prstGeom prst="rect">
            <a:avLst/>
          </a:prstGeom>
        </p:spPr>
      </p:pic>
      <p:sp>
        <p:nvSpPr>
          <p:cNvPr id="12" name="TextBox 11">
            <a:extLst>
              <a:ext uri="{FF2B5EF4-FFF2-40B4-BE49-F238E27FC236}">
                <a16:creationId xmlns:a16="http://schemas.microsoft.com/office/drawing/2014/main" id="{E25624B5-832E-42FC-ABA4-533FAE2E9DA7}"/>
              </a:ext>
            </a:extLst>
          </p:cNvPr>
          <p:cNvSpPr txBox="1"/>
          <p:nvPr/>
        </p:nvSpPr>
        <p:spPr>
          <a:xfrm>
            <a:off x="762000" y="3775597"/>
            <a:ext cx="11010900" cy="523220"/>
          </a:xfrm>
          <a:prstGeom prst="rect">
            <a:avLst/>
          </a:prstGeom>
          <a:noFill/>
        </p:spPr>
        <p:txBody>
          <a:bodyPr wrap="square" rtlCol="0">
            <a:spAutoFit/>
          </a:bodyPr>
          <a:lstStyle/>
          <a:p>
            <a:r>
              <a:rPr lang="en-US" sz="2800" dirty="0"/>
              <a:t>Common Data Types To Be Used</a:t>
            </a:r>
            <a:endParaRPr lang="en-US" sz="2400" dirty="0"/>
          </a:p>
        </p:txBody>
      </p:sp>
      <p:pic>
        <p:nvPicPr>
          <p:cNvPr id="7" name="Picture 6">
            <a:extLst>
              <a:ext uri="{FF2B5EF4-FFF2-40B4-BE49-F238E27FC236}">
                <a16:creationId xmlns:a16="http://schemas.microsoft.com/office/drawing/2014/main" id="{6D81DF87-41A5-430D-A89C-559925E328DE}"/>
              </a:ext>
            </a:extLst>
          </p:cNvPr>
          <p:cNvPicPr>
            <a:picLocks noChangeAspect="1"/>
          </p:cNvPicPr>
          <p:nvPr/>
        </p:nvPicPr>
        <p:blipFill>
          <a:blip r:embed="rId3"/>
          <a:stretch>
            <a:fillRect/>
          </a:stretch>
        </p:blipFill>
        <p:spPr>
          <a:xfrm>
            <a:off x="921798" y="2767209"/>
            <a:ext cx="5174202" cy="768159"/>
          </a:xfrm>
          <a:prstGeom prst="rect">
            <a:avLst/>
          </a:prstGeom>
        </p:spPr>
      </p:pic>
      <p:pic>
        <p:nvPicPr>
          <p:cNvPr id="13" name="Picture 12">
            <a:extLst>
              <a:ext uri="{FF2B5EF4-FFF2-40B4-BE49-F238E27FC236}">
                <a16:creationId xmlns:a16="http://schemas.microsoft.com/office/drawing/2014/main" id="{216C78E9-0683-4207-A9FE-D753DF753500}"/>
              </a:ext>
            </a:extLst>
          </p:cNvPr>
          <p:cNvPicPr>
            <a:picLocks noChangeAspect="1"/>
          </p:cNvPicPr>
          <p:nvPr/>
        </p:nvPicPr>
        <p:blipFill>
          <a:blip r:embed="rId4"/>
          <a:stretch>
            <a:fillRect/>
          </a:stretch>
        </p:blipFill>
        <p:spPr>
          <a:xfrm>
            <a:off x="921798" y="4336383"/>
            <a:ext cx="5097262" cy="1304417"/>
          </a:xfrm>
          <a:prstGeom prst="rect">
            <a:avLst/>
          </a:prstGeom>
        </p:spPr>
      </p:pic>
      <p:sp>
        <p:nvSpPr>
          <p:cNvPr id="15" name="TextBox 14">
            <a:extLst>
              <a:ext uri="{FF2B5EF4-FFF2-40B4-BE49-F238E27FC236}">
                <a16:creationId xmlns:a16="http://schemas.microsoft.com/office/drawing/2014/main" id="{77B22781-00D7-40B8-8C5F-AFE76149AE43}"/>
              </a:ext>
            </a:extLst>
          </p:cNvPr>
          <p:cNvSpPr txBox="1"/>
          <p:nvPr/>
        </p:nvSpPr>
        <p:spPr>
          <a:xfrm>
            <a:off x="762000" y="5777274"/>
            <a:ext cx="11010900" cy="400110"/>
          </a:xfrm>
          <a:prstGeom prst="rect">
            <a:avLst/>
          </a:prstGeom>
          <a:noFill/>
        </p:spPr>
        <p:txBody>
          <a:bodyPr wrap="square" rtlCol="0">
            <a:spAutoFit/>
          </a:bodyPr>
          <a:lstStyle/>
          <a:p>
            <a:r>
              <a:rPr lang="en-US" sz="2000" i="1" dirty="0"/>
              <a:t>Substitutions especially useful in Non-Queries for this project</a:t>
            </a:r>
          </a:p>
        </p:txBody>
      </p:sp>
    </p:spTree>
    <p:extLst>
      <p:ext uri="{BB962C8B-B14F-4D97-AF65-F5344CB8AC3E}">
        <p14:creationId xmlns:p14="http://schemas.microsoft.com/office/powerpoint/2010/main" val="1622942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i="1" dirty="0"/>
              <a:t>Thanks For Watching</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p:txBody>
          <a:bodyPr/>
          <a:lstStyle/>
          <a:p>
            <a:pPr marL="0" indent="0" algn="ctr">
              <a:buNone/>
            </a:pPr>
            <a:r>
              <a:rPr lang="en-US" dirty="0"/>
              <a:t>Mark.Kinkead@wgu.edu</a:t>
            </a:r>
          </a:p>
        </p:txBody>
      </p:sp>
    </p:spTree>
    <p:extLst>
      <p:ext uri="{BB962C8B-B14F-4D97-AF65-F5344CB8AC3E}">
        <p14:creationId xmlns:p14="http://schemas.microsoft.com/office/powerpoint/2010/main" val="3613675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BCF7-A23A-46CF-9FE8-2A9911C16388}"/>
              </a:ext>
            </a:extLst>
          </p:cNvPr>
          <p:cNvSpPr>
            <a:spLocks noGrp="1"/>
          </p:cNvSpPr>
          <p:nvPr>
            <p:ph type="ctrTitle"/>
          </p:nvPr>
        </p:nvSpPr>
        <p:spPr>
          <a:xfrm>
            <a:off x="1524000" y="216821"/>
            <a:ext cx="9144000" cy="875132"/>
          </a:xfrm>
        </p:spPr>
        <p:txBody>
          <a:bodyPr>
            <a:normAutofit/>
          </a:bodyPr>
          <a:lstStyle/>
          <a:p>
            <a:r>
              <a:rPr lang="en-US" sz="4800" i="1" dirty="0"/>
              <a:t>Using The MySQL Library In C969</a:t>
            </a:r>
            <a:endParaRPr lang="en-US" sz="2000" i="1" dirty="0"/>
          </a:p>
        </p:txBody>
      </p:sp>
      <p:sp>
        <p:nvSpPr>
          <p:cNvPr id="5" name="Subtitle 4">
            <a:extLst>
              <a:ext uri="{FF2B5EF4-FFF2-40B4-BE49-F238E27FC236}">
                <a16:creationId xmlns:a16="http://schemas.microsoft.com/office/drawing/2014/main" id="{D45102B0-850B-46A7-B35B-69F8AAE610EA}"/>
              </a:ext>
            </a:extLst>
          </p:cNvPr>
          <p:cNvSpPr>
            <a:spLocks noGrp="1"/>
          </p:cNvSpPr>
          <p:nvPr>
            <p:ph type="subTitle" idx="1"/>
          </p:nvPr>
        </p:nvSpPr>
        <p:spPr>
          <a:xfrm>
            <a:off x="0" y="1203896"/>
            <a:ext cx="11913833" cy="1006644"/>
          </a:xfrm>
        </p:spPr>
        <p:txBody>
          <a:bodyPr>
            <a:normAutofit/>
          </a:bodyPr>
          <a:lstStyle/>
          <a:p>
            <a:r>
              <a:rPr lang="en-US" sz="5400" dirty="0"/>
              <a:t>Part V – Non-Query Operations</a:t>
            </a:r>
            <a:endParaRPr lang="en-US" sz="4000" i="1" dirty="0">
              <a:solidFill>
                <a:srgbClr val="FF0000"/>
              </a:solidFill>
            </a:endParaRPr>
          </a:p>
        </p:txBody>
      </p:sp>
      <p:sp>
        <p:nvSpPr>
          <p:cNvPr id="6" name="TextBox 5">
            <a:extLst>
              <a:ext uri="{FF2B5EF4-FFF2-40B4-BE49-F238E27FC236}">
                <a16:creationId xmlns:a16="http://schemas.microsoft.com/office/drawing/2014/main" id="{61DBA9BA-C12F-4025-BEF5-39B28D74EA09}"/>
              </a:ext>
            </a:extLst>
          </p:cNvPr>
          <p:cNvSpPr txBox="1"/>
          <p:nvPr/>
        </p:nvSpPr>
        <p:spPr>
          <a:xfrm>
            <a:off x="4332184" y="2210540"/>
            <a:ext cx="3527632" cy="1384995"/>
          </a:xfrm>
          <a:prstGeom prst="rect">
            <a:avLst/>
          </a:prstGeom>
          <a:noFill/>
        </p:spPr>
        <p:txBody>
          <a:bodyPr wrap="none" rtlCol="0">
            <a:spAutoFit/>
          </a:bodyPr>
          <a:lstStyle/>
          <a:p>
            <a:pPr algn="ctr"/>
            <a:r>
              <a:rPr lang="en-US" sz="2800" dirty="0"/>
              <a:t>Mark Kinkead</a:t>
            </a:r>
          </a:p>
          <a:p>
            <a:pPr algn="ctr"/>
            <a:r>
              <a:rPr lang="en-US" sz="2800" dirty="0"/>
              <a:t>Course Instructor C969</a:t>
            </a:r>
          </a:p>
          <a:p>
            <a:pPr algn="ctr"/>
            <a:r>
              <a:rPr lang="en-US" sz="2800" dirty="0"/>
              <a:t>Software II – C#</a:t>
            </a:r>
          </a:p>
        </p:txBody>
      </p:sp>
      <p:sp>
        <p:nvSpPr>
          <p:cNvPr id="7" name="TextBox 6">
            <a:extLst>
              <a:ext uri="{FF2B5EF4-FFF2-40B4-BE49-F238E27FC236}">
                <a16:creationId xmlns:a16="http://schemas.microsoft.com/office/drawing/2014/main" id="{EEF533D4-D257-4145-A8F3-FCE003FE51F8}"/>
              </a:ext>
            </a:extLst>
          </p:cNvPr>
          <p:cNvSpPr txBox="1"/>
          <p:nvPr/>
        </p:nvSpPr>
        <p:spPr>
          <a:xfrm>
            <a:off x="1132285" y="3950172"/>
            <a:ext cx="9649308" cy="1938992"/>
          </a:xfrm>
          <a:prstGeom prst="rect">
            <a:avLst/>
          </a:prstGeom>
          <a:noFill/>
        </p:spPr>
        <p:txBody>
          <a:bodyPr wrap="none" rtlCol="0">
            <a:spAutoFit/>
          </a:bodyPr>
          <a:lstStyle/>
          <a:p>
            <a:pPr algn="ctr"/>
            <a:r>
              <a:rPr lang="en-US" sz="2400" b="1" i="1" dirty="0"/>
              <a:t>Today’s Goals</a:t>
            </a:r>
          </a:p>
          <a:p>
            <a:pPr marL="342900" indent="-342900">
              <a:buFontTx/>
              <a:buChar char="-"/>
            </a:pPr>
            <a:r>
              <a:rPr lang="en-US" sz="2400" dirty="0"/>
              <a:t>Insert</a:t>
            </a:r>
          </a:p>
          <a:p>
            <a:pPr marL="342900" indent="-342900">
              <a:buFontTx/>
              <a:buChar char="-"/>
            </a:pPr>
            <a:r>
              <a:rPr lang="en-US" sz="2400" dirty="0"/>
              <a:t>Hints For Multi-Table Insert Scenario (Like country-city-address-customer)</a:t>
            </a:r>
          </a:p>
          <a:p>
            <a:pPr marL="342900" indent="-342900">
              <a:buFontTx/>
              <a:buChar char="-"/>
            </a:pPr>
            <a:r>
              <a:rPr lang="en-US" sz="2400" dirty="0"/>
              <a:t>Updates</a:t>
            </a:r>
          </a:p>
          <a:p>
            <a:pPr marL="342900" indent="-342900">
              <a:buFontTx/>
              <a:buChar char="-"/>
            </a:pPr>
            <a:r>
              <a:rPr lang="en-US" sz="2400" dirty="0"/>
              <a:t>Deletions</a:t>
            </a:r>
          </a:p>
        </p:txBody>
      </p:sp>
    </p:spTree>
    <p:extLst>
      <p:ext uri="{BB962C8B-B14F-4D97-AF65-F5344CB8AC3E}">
        <p14:creationId xmlns:p14="http://schemas.microsoft.com/office/powerpoint/2010/main" val="88623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“blanket” INSERT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552713" y="3169950"/>
            <a:ext cx="10918794" cy="3400518"/>
          </a:xfrm>
        </p:spPr>
        <p:txBody>
          <a:bodyPr>
            <a:normAutofit/>
          </a:bodyPr>
          <a:lstStyle/>
          <a:p>
            <a:pPr marL="0" indent="0">
              <a:buNone/>
            </a:pPr>
            <a:r>
              <a:rPr lang="en-US" sz="2400" dirty="0"/>
              <a:t>I must follow the table order in a blanket insert, which in this case is :</a:t>
            </a:r>
          </a:p>
          <a:p>
            <a:pPr>
              <a:buFontTx/>
              <a:buChar char="-"/>
            </a:pPr>
            <a:r>
              <a:rPr lang="en-US" sz="2400" b="1" i="1" dirty="0" err="1"/>
              <a:t>childId</a:t>
            </a:r>
            <a:r>
              <a:rPr lang="en-US" sz="2400" dirty="0"/>
              <a:t> : the Value NULL is </a:t>
            </a:r>
            <a:r>
              <a:rPr lang="en-US" sz="2400" i="1" dirty="0"/>
              <a:t>hard coded</a:t>
            </a:r>
            <a:r>
              <a:rPr lang="en-US" sz="2400" dirty="0"/>
              <a:t> to allow the database to autogenerate the key</a:t>
            </a:r>
          </a:p>
          <a:p>
            <a:pPr>
              <a:buFontTx/>
              <a:buChar char="-"/>
            </a:pPr>
            <a:r>
              <a:rPr lang="en-US" sz="2400" b="1" i="1" dirty="0" err="1"/>
              <a:t>childname</a:t>
            </a:r>
            <a:r>
              <a:rPr lang="en-US" sz="2400" dirty="0"/>
              <a:t> : This field I am using </a:t>
            </a:r>
            <a:r>
              <a:rPr lang="en-US" sz="2400" i="1" dirty="0"/>
              <a:t>Parameters/Substitution</a:t>
            </a:r>
            <a:r>
              <a:rPr lang="en-US" sz="2400" dirty="0"/>
              <a:t>. At runtime the value will be entered.</a:t>
            </a:r>
          </a:p>
          <a:p>
            <a:pPr>
              <a:buFontTx/>
              <a:buChar char="-"/>
            </a:pPr>
            <a:r>
              <a:rPr lang="en-US" sz="2400" b="1" i="1" dirty="0" err="1"/>
              <a:t>DontCareDate</a:t>
            </a:r>
            <a:r>
              <a:rPr lang="en-US" sz="2400" dirty="0"/>
              <a:t>: since I do not care as to the data in this field, but it is required due to NOT NULL restrictions, I </a:t>
            </a:r>
            <a:r>
              <a:rPr lang="en-US" sz="2400" i="1" dirty="0"/>
              <a:t>hard code</a:t>
            </a:r>
            <a:r>
              <a:rPr lang="en-US" sz="2400" dirty="0"/>
              <a:t> the value NOW()</a:t>
            </a:r>
          </a:p>
          <a:p>
            <a:pPr>
              <a:buFontTx/>
              <a:buChar char="-"/>
            </a:pPr>
            <a:r>
              <a:rPr lang="en-US" sz="2400" b="1" i="1" dirty="0" err="1"/>
              <a:t>DontCareString</a:t>
            </a:r>
            <a:r>
              <a:rPr lang="en-US" sz="2400" dirty="0"/>
              <a:t>: More data I do not care about but am forced to enter, I </a:t>
            </a:r>
            <a:r>
              <a:rPr lang="en-US" sz="2400" i="1" dirty="0"/>
              <a:t>hard code </a:t>
            </a:r>
            <a:r>
              <a:rPr lang="en-US" sz="2400" dirty="0"/>
              <a:t>the value ‘xx’</a:t>
            </a:r>
          </a:p>
        </p:txBody>
      </p:sp>
      <p:pic>
        <p:nvPicPr>
          <p:cNvPr id="6" name="Picture 5">
            <a:extLst>
              <a:ext uri="{FF2B5EF4-FFF2-40B4-BE49-F238E27FC236}">
                <a16:creationId xmlns:a16="http://schemas.microsoft.com/office/drawing/2014/main" id="{44723198-82BC-4D75-9571-80F0D437AF22}"/>
              </a:ext>
            </a:extLst>
          </p:cNvPr>
          <p:cNvPicPr>
            <a:picLocks noChangeAspect="1"/>
          </p:cNvPicPr>
          <p:nvPr/>
        </p:nvPicPr>
        <p:blipFill>
          <a:blip r:embed="rId2"/>
          <a:stretch>
            <a:fillRect/>
          </a:stretch>
        </p:blipFill>
        <p:spPr>
          <a:xfrm>
            <a:off x="4775215" y="1706546"/>
            <a:ext cx="2641569" cy="1463404"/>
          </a:xfrm>
          <a:prstGeom prst="rect">
            <a:avLst/>
          </a:prstGeom>
        </p:spPr>
      </p:pic>
      <p:pic>
        <p:nvPicPr>
          <p:cNvPr id="8" name="Picture 7">
            <a:extLst>
              <a:ext uri="{FF2B5EF4-FFF2-40B4-BE49-F238E27FC236}">
                <a16:creationId xmlns:a16="http://schemas.microsoft.com/office/drawing/2014/main" id="{CAC56FEC-AFE5-4F56-B5F7-27E708A64F43}"/>
              </a:ext>
            </a:extLst>
          </p:cNvPr>
          <p:cNvPicPr>
            <a:picLocks noChangeAspect="1"/>
          </p:cNvPicPr>
          <p:nvPr/>
        </p:nvPicPr>
        <p:blipFill>
          <a:blip r:embed="rId3"/>
          <a:stretch>
            <a:fillRect/>
          </a:stretch>
        </p:blipFill>
        <p:spPr>
          <a:xfrm>
            <a:off x="620959" y="1187203"/>
            <a:ext cx="11487845" cy="385161"/>
          </a:xfrm>
          <a:prstGeom prst="rect">
            <a:avLst/>
          </a:prstGeom>
        </p:spPr>
      </p:pic>
    </p:spTree>
    <p:extLst>
      <p:ext uri="{BB962C8B-B14F-4D97-AF65-F5344CB8AC3E}">
        <p14:creationId xmlns:p14="http://schemas.microsoft.com/office/powerpoint/2010/main" val="38654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“blanket” INSERT #2</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620959" y="2139018"/>
            <a:ext cx="10918794" cy="506700"/>
          </a:xfrm>
        </p:spPr>
        <p:txBody>
          <a:bodyPr>
            <a:normAutofit/>
          </a:bodyPr>
          <a:lstStyle/>
          <a:p>
            <a:pPr marL="0" indent="0">
              <a:buNone/>
            </a:pPr>
            <a:r>
              <a:rPr lang="en-US" sz="2400" dirty="0"/>
              <a:t>#1 Set up the command</a:t>
            </a:r>
          </a:p>
        </p:txBody>
      </p:sp>
      <p:pic>
        <p:nvPicPr>
          <p:cNvPr id="8" name="Picture 7">
            <a:extLst>
              <a:ext uri="{FF2B5EF4-FFF2-40B4-BE49-F238E27FC236}">
                <a16:creationId xmlns:a16="http://schemas.microsoft.com/office/drawing/2014/main" id="{CAC56FEC-AFE5-4F56-B5F7-27E708A64F43}"/>
              </a:ext>
            </a:extLst>
          </p:cNvPr>
          <p:cNvPicPr>
            <a:picLocks noChangeAspect="1"/>
          </p:cNvPicPr>
          <p:nvPr/>
        </p:nvPicPr>
        <p:blipFill>
          <a:blip r:embed="rId2"/>
          <a:stretch>
            <a:fillRect/>
          </a:stretch>
        </p:blipFill>
        <p:spPr>
          <a:xfrm>
            <a:off x="620959" y="1761317"/>
            <a:ext cx="11487845" cy="385161"/>
          </a:xfrm>
          <a:prstGeom prst="rect">
            <a:avLst/>
          </a:prstGeom>
        </p:spPr>
      </p:pic>
      <p:sp>
        <p:nvSpPr>
          <p:cNvPr id="7" name="Content Placeholder 2">
            <a:extLst>
              <a:ext uri="{FF2B5EF4-FFF2-40B4-BE49-F238E27FC236}">
                <a16:creationId xmlns:a16="http://schemas.microsoft.com/office/drawing/2014/main" id="{9E86150E-DA5D-43BD-8FFE-286507BBC70F}"/>
              </a:ext>
            </a:extLst>
          </p:cNvPr>
          <p:cNvSpPr txBox="1">
            <a:spLocks/>
          </p:cNvSpPr>
          <p:nvPr/>
        </p:nvSpPr>
        <p:spPr>
          <a:xfrm>
            <a:off x="636603" y="1184833"/>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#0 Set SQL String</a:t>
            </a:r>
          </a:p>
        </p:txBody>
      </p:sp>
      <p:pic>
        <p:nvPicPr>
          <p:cNvPr id="5" name="Picture 4">
            <a:extLst>
              <a:ext uri="{FF2B5EF4-FFF2-40B4-BE49-F238E27FC236}">
                <a16:creationId xmlns:a16="http://schemas.microsoft.com/office/drawing/2014/main" id="{C5FD21B5-FA74-4E6B-9829-AB2C9F685270}"/>
              </a:ext>
            </a:extLst>
          </p:cNvPr>
          <p:cNvPicPr>
            <a:picLocks noChangeAspect="1"/>
          </p:cNvPicPr>
          <p:nvPr/>
        </p:nvPicPr>
        <p:blipFill>
          <a:blip r:embed="rId3"/>
          <a:stretch>
            <a:fillRect/>
          </a:stretch>
        </p:blipFill>
        <p:spPr>
          <a:xfrm>
            <a:off x="652246" y="2570883"/>
            <a:ext cx="8351293" cy="705512"/>
          </a:xfrm>
          <a:prstGeom prst="rect">
            <a:avLst/>
          </a:prstGeom>
        </p:spPr>
      </p:pic>
      <p:sp>
        <p:nvSpPr>
          <p:cNvPr id="9" name="Content Placeholder 2">
            <a:extLst>
              <a:ext uri="{FF2B5EF4-FFF2-40B4-BE49-F238E27FC236}">
                <a16:creationId xmlns:a16="http://schemas.microsoft.com/office/drawing/2014/main" id="{BA45CD30-28C9-44DD-9DE1-AC3E04C9BCB3}"/>
              </a:ext>
            </a:extLst>
          </p:cNvPr>
          <p:cNvSpPr txBox="1">
            <a:spLocks/>
          </p:cNvSpPr>
          <p:nvPr/>
        </p:nvSpPr>
        <p:spPr>
          <a:xfrm>
            <a:off x="636603" y="3316613"/>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#2 Set The Parameter(s)</a:t>
            </a:r>
          </a:p>
        </p:txBody>
      </p:sp>
      <p:pic>
        <p:nvPicPr>
          <p:cNvPr id="11" name="Picture 10">
            <a:extLst>
              <a:ext uri="{FF2B5EF4-FFF2-40B4-BE49-F238E27FC236}">
                <a16:creationId xmlns:a16="http://schemas.microsoft.com/office/drawing/2014/main" id="{745A044B-BE89-469F-81F5-EBD500E63DC7}"/>
              </a:ext>
            </a:extLst>
          </p:cNvPr>
          <p:cNvPicPr>
            <a:picLocks noChangeAspect="1"/>
          </p:cNvPicPr>
          <p:nvPr/>
        </p:nvPicPr>
        <p:blipFill>
          <a:blip r:embed="rId4"/>
          <a:stretch>
            <a:fillRect/>
          </a:stretch>
        </p:blipFill>
        <p:spPr>
          <a:xfrm>
            <a:off x="636603" y="3685335"/>
            <a:ext cx="6189415" cy="595437"/>
          </a:xfrm>
          <a:prstGeom prst="rect">
            <a:avLst/>
          </a:prstGeom>
        </p:spPr>
      </p:pic>
      <p:sp>
        <p:nvSpPr>
          <p:cNvPr id="12" name="Content Placeholder 2">
            <a:extLst>
              <a:ext uri="{FF2B5EF4-FFF2-40B4-BE49-F238E27FC236}">
                <a16:creationId xmlns:a16="http://schemas.microsoft.com/office/drawing/2014/main" id="{755F9358-8951-412D-A9CF-6855F29FDBE0}"/>
              </a:ext>
            </a:extLst>
          </p:cNvPr>
          <p:cNvSpPr txBox="1">
            <a:spLocks/>
          </p:cNvSpPr>
          <p:nvPr/>
        </p:nvSpPr>
        <p:spPr>
          <a:xfrm>
            <a:off x="552713" y="4339778"/>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#3 Execute Non-Query</a:t>
            </a:r>
          </a:p>
        </p:txBody>
      </p:sp>
      <p:pic>
        <p:nvPicPr>
          <p:cNvPr id="14" name="Picture 13">
            <a:extLst>
              <a:ext uri="{FF2B5EF4-FFF2-40B4-BE49-F238E27FC236}">
                <a16:creationId xmlns:a16="http://schemas.microsoft.com/office/drawing/2014/main" id="{E818D678-1689-4F10-BF98-DCB181B1E2EE}"/>
              </a:ext>
            </a:extLst>
          </p:cNvPr>
          <p:cNvPicPr>
            <a:picLocks noChangeAspect="1"/>
          </p:cNvPicPr>
          <p:nvPr/>
        </p:nvPicPr>
        <p:blipFill>
          <a:blip r:embed="rId5"/>
          <a:stretch>
            <a:fillRect/>
          </a:stretch>
        </p:blipFill>
        <p:spPr>
          <a:xfrm>
            <a:off x="652246" y="4750138"/>
            <a:ext cx="3205378" cy="755290"/>
          </a:xfrm>
          <a:prstGeom prst="rect">
            <a:avLst/>
          </a:prstGeom>
        </p:spPr>
      </p:pic>
      <p:sp>
        <p:nvSpPr>
          <p:cNvPr id="15" name="Content Placeholder 2">
            <a:extLst>
              <a:ext uri="{FF2B5EF4-FFF2-40B4-BE49-F238E27FC236}">
                <a16:creationId xmlns:a16="http://schemas.microsoft.com/office/drawing/2014/main" id="{2DDE0BDE-4F6D-4D5E-8FA1-FFB7965ADBAE}"/>
              </a:ext>
            </a:extLst>
          </p:cNvPr>
          <p:cNvSpPr txBox="1">
            <a:spLocks/>
          </p:cNvSpPr>
          <p:nvPr/>
        </p:nvSpPr>
        <p:spPr>
          <a:xfrm>
            <a:off x="552713" y="5513078"/>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#4 Get Auto Generated Id  : </a:t>
            </a:r>
            <a:r>
              <a:rPr lang="en-US" sz="2400" dirty="0" err="1"/>
              <a:t>MySqlCommand</a:t>
            </a:r>
            <a:r>
              <a:rPr lang="en-US" sz="2400" dirty="0"/>
              <a:t> property  </a:t>
            </a:r>
            <a:r>
              <a:rPr lang="en-US" sz="2400" b="1" i="1" dirty="0" err="1"/>
              <a:t>LastInsertedId</a:t>
            </a:r>
            <a:endParaRPr lang="en-US" sz="2400" b="1" i="1" dirty="0"/>
          </a:p>
        </p:txBody>
      </p:sp>
      <p:pic>
        <p:nvPicPr>
          <p:cNvPr id="17" name="Picture 16">
            <a:extLst>
              <a:ext uri="{FF2B5EF4-FFF2-40B4-BE49-F238E27FC236}">
                <a16:creationId xmlns:a16="http://schemas.microsoft.com/office/drawing/2014/main" id="{806BF35E-485D-4F1A-B886-EEE56CDB5938}"/>
              </a:ext>
            </a:extLst>
          </p:cNvPr>
          <p:cNvPicPr>
            <a:picLocks noChangeAspect="1"/>
          </p:cNvPicPr>
          <p:nvPr/>
        </p:nvPicPr>
        <p:blipFill>
          <a:blip r:embed="rId6"/>
          <a:stretch>
            <a:fillRect/>
          </a:stretch>
        </p:blipFill>
        <p:spPr>
          <a:xfrm>
            <a:off x="652246" y="6027428"/>
            <a:ext cx="4576931" cy="546499"/>
          </a:xfrm>
          <a:prstGeom prst="rect">
            <a:avLst/>
          </a:prstGeom>
        </p:spPr>
      </p:pic>
    </p:spTree>
    <p:extLst>
      <p:ext uri="{BB962C8B-B14F-4D97-AF65-F5344CB8AC3E}">
        <p14:creationId xmlns:p14="http://schemas.microsoft.com/office/powerpoint/2010/main" val="334543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sz="4400" dirty="0"/>
              <a:t>Hints For The Multi-Table Insert Scenario #1 </a:t>
            </a:r>
            <a:br>
              <a:rPr lang="en-US" sz="4400" dirty="0"/>
            </a:br>
            <a:r>
              <a:rPr lang="en-US" sz="4400" dirty="0"/>
              <a:t>(Like country-city-address-customer)</a:t>
            </a:r>
            <a:endParaRPr lang="en-US" dirty="0"/>
          </a:p>
        </p:txBody>
      </p:sp>
      <p:sp>
        <p:nvSpPr>
          <p:cNvPr id="7" name="Content Placeholder 2">
            <a:extLst>
              <a:ext uri="{FF2B5EF4-FFF2-40B4-BE49-F238E27FC236}">
                <a16:creationId xmlns:a16="http://schemas.microsoft.com/office/drawing/2014/main" id="{9E86150E-DA5D-43BD-8FFE-286507BBC70F}"/>
              </a:ext>
            </a:extLst>
          </p:cNvPr>
          <p:cNvSpPr txBox="1">
            <a:spLocks/>
          </p:cNvSpPr>
          <p:nvPr/>
        </p:nvSpPr>
        <p:spPr>
          <a:xfrm>
            <a:off x="636603" y="1717493"/>
            <a:ext cx="10918794" cy="5027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In C969, you are required to allow the setting of the country name and city name and address details for a customer. Having this data in a customer editor is problematic as the data could be linked to other customers as well.</a:t>
            </a:r>
          </a:p>
          <a:p>
            <a:pPr marL="0" indent="0">
              <a:buFont typeface="Arial" panose="020B0604020202020204" pitchFamily="34" charset="0"/>
              <a:buNone/>
            </a:pPr>
            <a:r>
              <a:rPr lang="en-US" sz="2400" dirty="0"/>
              <a:t>There are two ways to do this cleanly:</a:t>
            </a:r>
          </a:p>
          <a:p>
            <a:pPr marL="457200" indent="-457200">
              <a:buFont typeface="Arial" panose="020B0604020202020204" pitchFamily="34" charset="0"/>
              <a:buAutoNum type="arabicPeriod"/>
            </a:pPr>
            <a:r>
              <a:rPr lang="en-US" sz="2400" dirty="0"/>
              <a:t>Have a Country Editor, City Editor, Address Editor separate from the Customer Editor to add/change information</a:t>
            </a:r>
          </a:p>
          <a:p>
            <a:pPr marL="457200" indent="-457200">
              <a:buFont typeface="Arial" panose="020B0604020202020204" pitchFamily="34" charset="0"/>
              <a:buAutoNum type="arabicPeriod"/>
            </a:pPr>
            <a:r>
              <a:rPr lang="en-US" sz="2400" dirty="0"/>
              <a:t>Maintain a 1-1-1-1 relationship, so the customer has its own unique address/city/country.   </a:t>
            </a:r>
          </a:p>
          <a:p>
            <a:pPr marL="0" indent="0">
              <a:buNone/>
            </a:pPr>
            <a:r>
              <a:rPr lang="en-US" sz="2400" dirty="0"/>
              <a:t>I recommend #2 as it saves development time, though it pretty much breaks the spirit of a relational database. But it does meet the requirements for this assessment.  If you have more time, #1 would be a good way to go.</a:t>
            </a:r>
          </a:p>
          <a:p>
            <a:pPr marL="0" inden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26787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sz="4400" dirty="0"/>
              <a:t>Hints For The Multi-Table Insert Scenario #2 </a:t>
            </a:r>
            <a:br>
              <a:rPr lang="en-US" sz="4400" dirty="0"/>
            </a:br>
            <a:r>
              <a:rPr lang="en-US" sz="4400" dirty="0"/>
              <a:t>(Like country-city-address-customer)</a:t>
            </a:r>
            <a:endParaRPr lang="en-US" dirty="0"/>
          </a:p>
        </p:txBody>
      </p:sp>
      <p:sp>
        <p:nvSpPr>
          <p:cNvPr id="7" name="Content Placeholder 2">
            <a:extLst>
              <a:ext uri="{FF2B5EF4-FFF2-40B4-BE49-F238E27FC236}">
                <a16:creationId xmlns:a16="http://schemas.microsoft.com/office/drawing/2014/main" id="{9E86150E-DA5D-43BD-8FFE-286507BBC70F}"/>
              </a:ext>
            </a:extLst>
          </p:cNvPr>
          <p:cNvSpPr txBox="1">
            <a:spLocks/>
          </p:cNvSpPr>
          <p:nvPr/>
        </p:nvSpPr>
        <p:spPr>
          <a:xfrm>
            <a:off x="636603" y="1619839"/>
            <a:ext cx="10918794" cy="5027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 process would be the following steps in order:</a:t>
            </a:r>
          </a:p>
          <a:p>
            <a:pPr>
              <a:buFontTx/>
              <a:buChar char="-"/>
            </a:pPr>
            <a:r>
              <a:rPr lang="en-US" sz="2400" dirty="0"/>
              <a:t>Setup country insert command and execute</a:t>
            </a:r>
          </a:p>
          <a:p>
            <a:pPr>
              <a:buFontTx/>
              <a:buChar char="-"/>
            </a:pPr>
            <a:r>
              <a:rPr lang="en-US" sz="2400" dirty="0"/>
              <a:t>Get new </a:t>
            </a:r>
            <a:r>
              <a:rPr lang="en-US" sz="2400" dirty="0" err="1"/>
              <a:t>countryId</a:t>
            </a:r>
            <a:r>
              <a:rPr lang="en-US" sz="2400" dirty="0"/>
              <a:t> from the country command</a:t>
            </a:r>
          </a:p>
          <a:p>
            <a:pPr>
              <a:buFontTx/>
              <a:buChar char="-"/>
            </a:pPr>
            <a:r>
              <a:rPr lang="en-US" sz="2400" dirty="0"/>
              <a:t>Setup city insert command using </a:t>
            </a:r>
            <a:r>
              <a:rPr lang="en-US" sz="2400" dirty="0" err="1"/>
              <a:t>countryId</a:t>
            </a:r>
            <a:r>
              <a:rPr lang="en-US" sz="2400" dirty="0"/>
              <a:t> as a parameter</a:t>
            </a:r>
          </a:p>
          <a:p>
            <a:pPr>
              <a:buFontTx/>
              <a:buChar char="-"/>
            </a:pPr>
            <a:r>
              <a:rPr lang="en-US" sz="2400" dirty="0"/>
              <a:t>Execute city command</a:t>
            </a:r>
          </a:p>
          <a:p>
            <a:pPr>
              <a:buFontTx/>
              <a:buChar char="-"/>
            </a:pPr>
            <a:r>
              <a:rPr lang="en-US" sz="2400" dirty="0"/>
              <a:t>Get new city id form the city command</a:t>
            </a:r>
          </a:p>
          <a:p>
            <a:pPr>
              <a:buFontTx/>
              <a:buChar char="-"/>
            </a:pPr>
            <a:r>
              <a:rPr lang="en-US" sz="2400" dirty="0"/>
              <a:t>Setup address insert command using city id as a parameter</a:t>
            </a:r>
          </a:p>
          <a:p>
            <a:pPr>
              <a:buFontTx/>
              <a:buChar char="-"/>
            </a:pPr>
            <a:r>
              <a:rPr lang="en-US" sz="2400" dirty="0"/>
              <a:t>Execute address command</a:t>
            </a:r>
          </a:p>
          <a:p>
            <a:pPr>
              <a:buFontTx/>
              <a:buChar char="-"/>
            </a:pPr>
            <a:r>
              <a:rPr lang="en-US" sz="2400" dirty="0"/>
              <a:t>Get new address id from the address command</a:t>
            </a:r>
          </a:p>
          <a:p>
            <a:pPr>
              <a:buFontTx/>
              <a:buChar char="-"/>
            </a:pPr>
            <a:r>
              <a:rPr lang="en-US" sz="2400" dirty="0"/>
              <a:t>Setup customer insert command using the address id as a parameter</a:t>
            </a:r>
          </a:p>
          <a:p>
            <a:pPr>
              <a:buFontTx/>
              <a:buChar char="-"/>
            </a:pPr>
            <a:r>
              <a:rPr lang="en-US" sz="2400" dirty="0"/>
              <a:t>Execute customer command</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01003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UPDATE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552713" y="3169950"/>
            <a:ext cx="10918794" cy="3575430"/>
          </a:xfrm>
        </p:spPr>
        <p:txBody>
          <a:bodyPr>
            <a:normAutofit lnSpcReduction="10000"/>
          </a:bodyPr>
          <a:lstStyle/>
          <a:p>
            <a:pPr marL="0" indent="0">
              <a:buNone/>
            </a:pPr>
            <a:r>
              <a:rPr lang="en-US" sz="2400" dirty="0"/>
              <a:t>On an update, I only worry about the columns I want to change. So I use parameters to set the values.</a:t>
            </a:r>
          </a:p>
          <a:p>
            <a:pPr marL="0" indent="0">
              <a:buNone/>
            </a:pPr>
            <a:r>
              <a:rPr lang="en-US" sz="2400" dirty="0"/>
              <a:t>Multiple column updates are comma delimited:</a:t>
            </a:r>
          </a:p>
          <a:p>
            <a:pPr marL="0" indent="0">
              <a:buNone/>
            </a:pPr>
            <a:endParaRPr lang="en-US" sz="2400" dirty="0"/>
          </a:p>
          <a:p>
            <a:pPr marL="0" indent="0">
              <a:buNone/>
            </a:pPr>
            <a:endParaRPr lang="en-US" sz="2400" dirty="0"/>
          </a:p>
          <a:p>
            <a:pPr marL="0" indent="0">
              <a:buNone/>
            </a:pPr>
            <a:r>
              <a:rPr lang="en-US" sz="2400" b="1" dirty="0"/>
              <a:t>I must specify the id of the row I am updating.</a:t>
            </a:r>
            <a:r>
              <a:rPr lang="en-US" sz="2400" dirty="0"/>
              <a:t> </a:t>
            </a:r>
            <a:r>
              <a:rPr lang="en-US" sz="2400" i="1" dirty="0"/>
              <a:t>If I do not do this, every row in that table will be updated!</a:t>
            </a:r>
          </a:p>
          <a:p>
            <a:pPr marL="0" indent="0">
              <a:buNone/>
            </a:pPr>
            <a:endParaRPr lang="en-US" sz="2400" i="1" dirty="0"/>
          </a:p>
          <a:p>
            <a:pPr marL="0" indent="0">
              <a:buNone/>
            </a:pPr>
            <a:r>
              <a:rPr lang="en-US" sz="2400" dirty="0"/>
              <a:t>You cannot update the row’s primary id key.</a:t>
            </a:r>
          </a:p>
          <a:p>
            <a:pPr marL="0" indent="0">
              <a:buNone/>
            </a:pPr>
            <a:endParaRPr lang="en-US" sz="2400" dirty="0"/>
          </a:p>
        </p:txBody>
      </p:sp>
      <p:pic>
        <p:nvPicPr>
          <p:cNvPr id="6" name="Picture 5">
            <a:extLst>
              <a:ext uri="{FF2B5EF4-FFF2-40B4-BE49-F238E27FC236}">
                <a16:creationId xmlns:a16="http://schemas.microsoft.com/office/drawing/2014/main" id="{44723198-82BC-4D75-9571-80F0D437AF22}"/>
              </a:ext>
            </a:extLst>
          </p:cNvPr>
          <p:cNvPicPr>
            <a:picLocks noChangeAspect="1"/>
          </p:cNvPicPr>
          <p:nvPr/>
        </p:nvPicPr>
        <p:blipFill>
          <a:blip r:embed="rId2"/>
          <a:stretch>
            <a:fillRect/>
          </a:stretch>
        </p:blipFill>
        <p:spPr>
          <a:xfrm>
            <a:off x="4775215" y="1466846"/>
            <a:ext cx="2641569" cy="1463404"/>
          </a:xfrm>
          <a:prstGeom prst="rect">
            <a:avLst/>
          </a:prstGeom>
        </p:spPr>
      </p:pic>
      <p:pic>
        <p:nvPicPr>
          <p:cNvPr id="5" name="Picture 4">
            <a:extLst>
              <a:ext uri="{FF2B5EF4-FFF2-40B4-BE49-F238E27FC236}">
                <a16:creationId xmlns:a16="http://schemas.microsoft.com/office/drawing/2014/main" id="{C8ED8891-7939-4624-8684-CB8EBA940E6E}"/>
              </a:ext>
            </a:extLst>
          </p:cNvPr>
          <p:cNvPicPr>
            <a:picLocks noChangeAspect="1"/>
          </p:cNvPicPr>
          <p:nvPr/>
        </p:nvPicPr>
        <p:blipFill>
          <a:blip r:embed="rId3"/>
          <a:stretch>
            <a:fillRect/>
          </a:stretch>
        </p:blipFill>
        <p:spPr>
          <a:xfrm>
            <a:off x="656346" y="1177123"/>
            <a:ext cx="10833949" cy="261059"/>
          </a:xfrm>
          <a:prstGeom prst="rect">
            <a:avLst/>
          </a:prstGeom>
        </p:spPr>
      </p:pic>
      <p:grpSp>
        <p:nvGrpSpPr>
          <p:cNvPr id="18" name="Group 17">
            <a:extLst>
              <a:ext uri="{FF2B5EF4-FFF2-40B4-BE49-F238E27FC236}">
                <a16:creationId xmlns:a16="http://schemas.microsoft.com/office/drawing/2014/main" id="{A6599494-CEC9-4DF3-A3F3-74162F97B31E}"/>
              </a:ext>
            </a:extLst>
          </p:cNvPr>
          <p:cNvGrpSpPr/>
          <p:nvPr/>
        </p:nvGrpSpPr>
        <p:grpSpPr>
          <a:xfrm>
            <a:off x="1075154" y="4303933"/>
            <a:ext cx="10396353" cy="487617"/>
            <a:chOff x="656346" y="4632407"/>
            <a:chExt cx="10396353" cy="487617"/>
          </a:xfrm>
        </p:grpSpPr>
        <p:pic>
          <p:nvPicPr>
            <p:cNvPr id="11" name="Picture 10">
              <a:extLst>
                <a:ext uri="{FF2B5EF4-FFF2-40B4-BE49-F238E27FC236}">
                  <a16:creationId xmlns:a16="http://schemas.microsoft.com/office/drawing/2014/main" id="{720F0335-DBF6-4364-B808-62FF3FEA542E}"/>
                </a:ext>
              </a:extLst>
            </p:cNvPr>
            <p:cNvPicPr>
              <a:picLocks noChangeAspect="1"/>
            </p:cNvPicPr>
            <p:nvPr/>
          </p:nvPicPr>
          <p:blipFill>
            <a:blip r:embed="rId4"/>
            <a:stretch>
              <a:fillRect/>
            </a:stretch>
          </p:blipFill>
          <p:spPr>
            <a:xfrm>
              <a:off x="656346" y="4825324"/>
              <a:ext cx="10396353" cy="294700"/>
            </a:xfrm>
            <a:prstGeom prst="rect">
              <a:avLst/>
            </a:prstGeom>
          </p:spPr>
        </p:pic>
        <p:cxnSp>
          <p:nvCxnSpPr>
            <p:cNvPr id="13" name="Straight Arrow Connector 12">
              <a:extLst>
                <a:ext uri="{FF2B5EF4-FFF2-40B4-BE49-F238E27FC236}">
                  <a16:creationId xmlns:a16="http://schemas.microsoft.com/office/drawing/2014/main" id="{820BD037-89F8-4CC5-BCD4-AF383BB2C3D9}"/>
                </a:ext>
              </a:extLst>
            </p:cNvPr>
            <p:cNvCxnSpPr>
              <a:cxnSpLocks/>
            </p:cNvCxnSpPr>
            <p:nvPr/>
          </p:nvCxnSpPr>
          <p:spPr>
            <a:xfrm flipH="1">
              <a:off x="5717219" y="4632407"/>
              <a:ext cx="378781" cy="294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4965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UPDATE #2</a:t>
            </a:r>
          </a:p>
        </p:txBody>
      </p:sp>
      <p:pic>
        <p:nvPicPr>
          <p:cNvPr id="5" name="Picture 4">
            <a:extLst>
              <a:ext uri="{FF2B5EF4-FFF2-40B4-BE49-F238E27FC236}">
                <a16:creationId xmlns:a16="http://schemas.microsoft.com/office/drawing/2014/main" id="{C8ED8891-7939-4624-8684-CB8EBA940E6E}"/>
              </a:ext>
            </a:extLst>
          </p:cNvPr>
          <p:cNvPicPr>
            <a:picLocks noChangeAspect="1"/>
          </p:cNvPicPr>
          <p:nvPr/>
        </p:nvPicPr>
        <p:blipFill>
          <a:blip r:embed="rId2"/>
          <a:stretch>
            <a:fillRect/>
          </a:stretch>
        </p:blipFill>
        <p:spPr>
          <a:xfrm>
            <a:off x="489634" y="1760760"/>
            <a:ext cx="10833949" cy="261059"/>
          </a:xfrm>
          <a:prstGeom prst="rect">
            <a:avLst/>
          </a:prstGeom>
        </p:spPr>
      </p:pic>
      <p:sp>
        <p:nvSpPr>
          <p:cNvPr id="9" name="Content Placeholder 2">
            <a:extLst>
              <a:ext uri="{FF2B5EF4-FFF2-40B4-BE49-F238E27FC236}">
                <a16:creationId xmlns:a16="http://schemas.microsoft.com/office/drawing/2014/main" id="{26FB5A78-1571-42C4-AA66-BEFD9FD46888}"/>
              </a:ext>
            </a:extLst>
          </p:cNvPr>
          <p:cNvSpPr txBox="1">
            <a:spLocks/>
          </p:cNvSpPr>
          <p:nvPr/>
        </p:nvSpPr>
        <p:spPr>
          <a:xfrm>
            <a:off x="620959" y="2343205"/>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#1 Set up the command</a:t>
            </a:r>
            <a:endParaRPr lang="en-US" sz="2400" dirty="0"/>
          </a:p>
        </p:txBody>
      </p:sp>
      <p:sp>
        <p:nvSpPr>
          <p:cNvPr id="10" name="Content Placeholder 2">
            <a:extLst>
              <a:ext uri="{FF2B5EF4-FFF2-40B4-BE49-F238E27FC236}">
                <a16:creationId xmlns:a16="http://schemas.microsoft.com/office/drawing/2014/main" id="{FB0939D1-D004-46FF-8F03-39DC8B13E16C}"/>
              </a:ext>
            </a:extLst>
          </p:cNvPr>
          <p:cNvSpPr txBox="1">
            <a:spLocks/>
          </p:cNvSpPr>
          <p:nvPr/>
        </p:nvSpPr>
        <p:spPr>
          <a:xfrm>
            <a:off x="636603" y="1184833"/>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#0 Set SQL String</a:t>
            </a:r>
          </a:p>
        </p:txBody>
      </p:sp>
      <p:sp>
        <p:nvSpPr>
          <p:cNvPr id="12" name="Content Placeholder 2">
            <a:extLst>
              <a:ext uri="{FF2B5EF4-FFF2-40B4-BE49-F238E27FC236}">
                <a16:creationId xmlns:a16="http://schemas.microsoft.com/office/drawing/2014/main" id="{765C040A-5C80-49A7-BD31-50664861ABBD}"/>
              </a:ext>
            </a:extLst>
          </p:cNvPr>
          <p:cNvSpPr txBox="1">
            <a:spLocks/>
          </p:cNvSpPr>
          <p:nvPr/>
        </p:nvSpPr>
        <p:spPr>
          <a:xfrm>
            <a:off x="636603" y="3520800"/>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#2 Set The Parameter(s)</a:t>
            </a:r>
          </a:p>
        </p:txBody>
      </p:sp>
      <p:sp>
        <p:nvSpPr>
          <p:cNvPr id="14" name="Content Placeholder 2">
            <a:extLst>
              <a:ext uri="{FF2B5EF4-FFF2-40B4-BE49-F238E27FC236}">
                <a16:creationId xmlns:a16="http://schemas.microsoft.com/office/drawing/2014/main" id="{A7D0D596-34E7-4BE8-A54A-E1451A4278A7}"/>
              </a:ext>
            </a:extLst>
          </p:cNvPr>
          <p:cNvSpPr txBox="1">
            <a:spLocks/>
          </p:cNvSpPr>
          <p:nvPr/>
        </p:nvSpPr>
        <p:spPr>
          <a:xfrm>
            <a:off x="489634" y="5228714"/>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#3 Execute Non-Query</a:t>
            </a:r>
          </a:p>
        </p:txBody>
      </p:sp>
      <p:pic>
        <p:nvPicPr>
          <p:cNvPr id="7" name="Picture 6">
            <a:extLst>
              <a:ext uri="{FF2B5EF4-FFF2-40B4-BE49-F238E27FC236}">
                <a16:creationId xmlns:a16="http://schemas.microsoft.com/office/drawing/2014/main" id="{5EDDE54D-57D5-4876-A2CA-7D55035B1782}"/>
              </a:ext>
            </a:extLst>
          </p:cNvPr>
          <p:cNvPicPr>
            <a:picLocks noChangeAspect="1"/>
          </p:cNvPicPr>
          <p:nvPr/>
        </p:nvPicPr>
        <p:blipFill>
          <a:blip r:embed="rId3"/>
          <a:stretch>
            <a:fillRect/>
          </a:stretch>
        </p:blipFill>
        <p:spPr>
          <a:xfrm>
            <a:off x="552713" y="2710066"/>
            <a:ext cx="7971692" cy="656304"/>
          </a:xfrm>
          <a:prstGeom prst="rect">
            <a:avLst/>
          </a:prstGeom>
        </p:spPr>
      </p:pic>
      <p:pic>
        <p:nvPicPr>
          <p:cNvPr id="17" name="Picture 16">
            <a:extLst>
              <a:ext uri="{FF2B5EF4-FFF2-40B4-BE49-F238E27FC236}">
                <a16:creationId xmlns:a16="http://schemas.microsoft.com/office/drawing/2014/main" id="{AF8EB096-A492-43DF-9510-746AD471E478}"/>
              </a:ext>
            </a:extLst>
          </p:cNvPr>
          <p:cNvPicPr>
            <a:picLocks noChangeAspect="1"/>
          </p:cNvPicPr>
          <p:nvPr/>
        </p:nvPicPr>
        <p:blipFill>
          <a:blip r:embed="rId4"/>
          <a:stretch>
            <a:fillRect/>
          </a:stretch>
        </p:blipFill>
        <p:spPr>
          <a:xfrm>
            <a:off x="620959" y="3950006"/>
            <a:ext cx="6873991" cy="977101"/>
          </a:xfrm>
          <a:prstGeom prst="rect">
            <a:avLst/>
          </a:prstGeom>
        </p:spPr>
      </p:pic>
      <p:pic>
        <p:nvPicPr>
          <p:cNvPr id="20" name="Picture 19">
            <a:extLst>
              <a:ext uri="{FF2B5EF4-FFF2-40B4-BE49-F238E27FC236}">
                <a16:creationId xmlns:a16="http://schemas.microsoft.com/office/drawing/2014/main" id="{478BA9CA-36F4-4556-BE40-9239FC8C6B09}"/>
              </a:ext>
            </a:extLst>
          </p:cNvPr>
          <p:cNvPicPr>
            <a:picLocks noChangeAspect="1"/>
          </p:cNvPicPr>
          <p:nvPr/>
        </p:nvPicPr>
        <p:blipFill>
          <a:blip r:embed="rId5"/>
          <a:stretch>
            <a:fillRect/>
          </a:stretch>
        </p:blipFill>
        <p:spPr>
          <a:xfrm>
            <a:off x="636603" y="5676695"/>
            <a:ext cx="3939263" cy="839515"/>
          </a:xfrm>
          <a:prstGeom prst="rect">
            <a:avLst/>
          </a:prstGeom>
        </p:spPr>
      </p:pic>
    </p:spTree>
    <p:extLst>
      <p:ext uri="{BB962C8B-B14F-4D97-AF65-F5344CB8AC3E}">
        <p14:creationId xmlns:p14="http://schemas.microsoft.com/office/powerpoint/2010/main" val="502230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723198-82BC-4D75-9571-80F0D437AF22}"/>
              </a:ext>
            </a:extLst>
          </p:cNvPr>
          <p:cNvPicPr>
            <a:picLocks noChangeAspect="1"/>
          </p:cNvPicPr>
          <p:nvPr/>
        </p:nvPicPr>
        <p:blipFill>
          <a:blip r:embed="rId2"/>
          <a:stretch>
            <a:fillRect/>
          </a:stretch>
        </p:blipFill>
        <p:spPr>
          <a:xfrm>
            <a:off x="4775215" y="1315575"/>
            <a:ext cx="2641569" cy="1463404"/>
          </a:xfrm>
          <a:prstGeom prst="rect">
            <a:avLst/>
          </a:prstGeom>
        </p:spPr>
      </p:pic>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DELETE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473099" y="2708311"/>
            <a:ext cx="10918794" cy="3575430"/>
          </a:xfrm>
        </p:spPr>
        <p:txBody>
          <a:bodyPr>
            <a:normAutofit fontScale="92500"/>
          </a:bodyPr>
          <a:lstStyle/>
          <a:p>
            <a:pPr marL="0" indent="0">
              <a:buNone/>
            </a:pPr>
            <a:r>
              <a:rPr lang="en-US" sz="2400" dirty="0"/>
              <a:t>On a delete, I only need the query data criteria delete the entire row. In this particular case,  I am using the </a:t>
            </a:r>
            <a:r>
              <a:rPr lang="en-US" sz="2400" i="1" dirty="0" err="1"/>
              <a:t>childid</a:t>
            </a:r>
            <a:r>
              <a:rPr lang="en-US" sz="2400" dirty="0"/>
              <a:t>.</a:t>
            </a:r>
          </a:p>
          <a:p>
            <a:pPr marL="0" indent="0">
              <a:buNone/>
            </a:pPr>
            <a:endParaRPr lang="en-US" sz="2400" dirty="0"/>
          </a:p>
          <a:p>
            <a:pPr marL="0" indent="0">
              <a:buNone/>
            </a:pPr>
            <a:r>
              <a:rPr lang="en-US" sz="2400" b="1" dirty="0"/>
              <a:t>I must specify the id of the row I am deleting.</a:t>
            </a:r>
            <a:r>
              <a:rPr lang="en-US" sz="2400" dirty="0"/>
              <a:t> </a:t>
            </a:r>
            <a:r>
              <a:rPr lang="en-US" sz="2400" i="1" dirty="0"/>
              <a:t>If I do not do this, every row in that table will be deleted!</a:t>
            </a:r>
          </a:p>
          <a:p>
            <a:pPr marL="0" indent="0">
              <a:buNone/>
            </a:pPr>
            <a:endParaRPr lang="en-US" sz="2400" i="1" dirty="0"/>
          </a:p>
          <a:p>
            <a:pPr marL="0" indent="0">
              <a:buNone/>
            </a:pPr>
            <a:r>
              <a:rPr lang="en-US" sz="2400" i="1" dirty="0"/>
              <a:t>Hint for C969:  When deleting a customer, you must execute two separate deletions in order:</a:t>
            </a:r>
          </a:p>
          <a:p>
            <a:pPr marL="457200" indent="-457200">
              <a:buAutoNum type="arabicPeriod"/>
            </a:pPr>
            <a:r>
              <a:rPr lang="en-US" sz="2400" i="1" dirty="0"/>
              <a:t>“DELETE from appointment where </a:t>
            </a:r>
            <a:r>
              <a:rPr lang="en-US" sz="2400" i="1" dirty="0" err="1"/>
              <a:t>customerId</a:t>
            </a:r>
            <a:r>
              <a:rPr lang="en-US" sz="2400" i="1" dirty="0"/>
              <a:t> = @CUSTOMERID”</a:t>
            </a:r>
            <a:r>
              <a:rPr lang="en-US" sz="2400" dirty="0"/>
              <a:t> </a:t>
            </a:r>
            <a:r>
              <a:rPr lang="en-US" sz="2400" dirty="0">
                <a:sym typeface="Wingdings" panose="05000000000000000000" pitchFamily="2" charset="2"/>
              </a:rPr>
              <a:t> remove appointments</a:t>
            </a:r>
            <a:endParaRPr lang="en-US" sz="2400" i="1" dirty="0"/>
          </a:p>
          <a:p>
            <a:pPr marL="457200" indent="-457200">
              <a:buAutoNum type="arabicPeriod"/>
            </a:pPr>
            <a:r>
              <a:rPr lang="en-US" sz="2400" i="1" dirty="0"/>
              <a:t>“Delete from customer where </a:t>
            </a:r>
            <a:r>
              <a:rPr lang="en-US" sz="2400" i="1" dirty="0" err="1"/>
              <a:t>customerid</a:t>
            </a:r>
            <a:r>
              <a:rPr lang="en-US" sz="2400" i="1" dirty="0"/>
              <a:t> = @CUSTOMERID”  </a:t>
            </a:r>
            <a:r>
              <a:rPr lang="en-US" sz="2400" dirty="0">
                <a:sym typeface="Wingdings" panose="05000000000000000000" pitchFamily="2" charset="2"/>
              </a:rPr>
              <a:t> removes the customer</a:t>
            </a:r>
            <a:endParaRPr lang="en-US" sz="2400" dirty="0"/>
          </a:p>
        </p:txBody>
      </p:sp>
      <p:pic>
        <p:nvPicPr>
          <p:cNvPr id="7" name="Picture 6">
            <a:extLst>
              <a:ext uri="{FF2B5EF4-FFF2-40B4-BE49-F238E27FC236}">
                <a16:creationId xmlns:a16="http://schemas.microsoft.com/office/drawing/2014/main" id="{9A3168A7-4862-474A-B0CF-B07723B8E785}"/>
              </a:ext>
            </a:extLst>
          </p:cNvPr>
          <p:cNvPicPr>
            <a:picLocks noChangeAspect="1"/>
          </p:cNvPicPr>
          <p:nvPr/>
        </p:nvPicPr>
        <p:blipFill>
          <a:blip r:embed="rId3"/>
          <a:stretch>
            <a:fillRect/>
          </a:stretch>
        </p:blipFill>
        <p:spPr>
          <a:xfrm>
            <a:off x="1075154" y="1041695"/>
            <a:ext cx="9714685" cy="273880"/>
          </a:xfrm>
          <a:prstGeom prst="rect">
            <a:avLst/>
          </a:prstGeom>
        </p:spPr>
      </p:pic>
    </p:spTree>
    <p:extLst>
      <p:ext uri="{BB962C8B-B14F-4D97-AF65-F5344CB8AC3E}">
        <p14:creationId xmlns:p14="http://schemas.microsoft.com/office/powerpoint/2010/main" val="140775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Understanding  A Query #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526742" y="923278"/>
            <a:ext cx="11665258" cy="5809293"/>
          </a:xfrm>
        </p:spPr>
        <p:txBody>
          <a:bodyPr>
            <a:normAutofit/>
          </a:bodyPr>
          <a:lstStyle/>
          <a:p>
            <a:pPr marL="0" indent="0">
              <a:buNone/>
            </a:pPr>
            <a:r>
              <a:rPr lang="en-US" dirty="0"/>
              <a:t>A </a:t>
            </a:r>
            <a:r>
              <a:rPr lang="en-US" b="1" dirty="0"/>
              <a:t>QUERY</a:t>
            </a:r>
            <a:r>
              <a:rPr lang="en-US" dirty="0"/>
              <a:t> requests data from the database.   </a:t>
            </a:r>
          </a:p>
          <a:p>
            <a:pPr marL="0" indent="0">
              <a:buNone/>
            </a:pPr>
            <a:r>
              <a:rPr lang="en-US" dirty="0"/>
              <a:t>(SELECT….FROM….WHERE….)</a:t>
            </a:r>
          </a:p>
          <a:p>
            <a:pPr marL="0" indent="0">
              <a:buNone/>
            </a:pPr>
            <a:endParaRPr lang="en-US" sz="2000" dirty="0"/>
          </a:p>
          <a:p>
            <a:pPr marL="0" indent="0">
              <a:buNone/>
            </a:pPr>
            <a:r>
              <a:rPr lang="en-US" sz="2000" dirty="0"/>
              <a:t>SELECT * FROM </a:t>
            </a:r>
            <a:r>
              <a:rPr lang="en-US" sz="2000" dirty="0" err="1"/>
              <a:t>aa_child</a:t>
            </a:r>
            <a:r>
              <a:rPr lang="en-US" sz="2000" dirty="0"/>
              <a:t>   </a:t>
            </a:r>
            <a:r>
              <a:rPr lang="en-US" sz="2000" dirty="0">
                <a:sym typeface="Wingdings" panose="05000000000000000000" pitchFamily="2" charset="2"/>
              </a:rPr>
              <a:t> </a:t>
            </a:r>
            <a:r>
              <a:rPr lang="en-US" sz="2000" i="1" dirty="0">
                <a:sym typeface="Wingdings" panose="05000000000000000000" pitchFamily="2" charset="2"/>
              </a:rPr>
              <a:t>select every row from the </a:t>
            </a:r>
            <a:r>
              <a:rPr lang="en-US" sz="2000" i="1" dirty="0" err="1">
                <a:sym typeface="Wingdings" panose="05000000000000000000" pitchFamily="2" charset="2"/>
              </a:rPr>
              <a:t>aa_child</a:t>
            </a:r>
            <a:r>
              <a:rPr lang="en-US" sz="2000" i="1" dirty="0">
                <a:sym typeface="Wingdings" panose="05000000000000000000" pitchFamily="2" charset="2"/>
              </a:rPr>
              <a:t> table</a:t>
            </a:r>
          </a:p>
          <a:p>
            <a:pPr marL="0" indent="0">
              <a:buNone/>
            </a:pPr>
            <a:endParaRPr lang="en-US" sz="2000" i="1" dirty="0"/>
          </a:p>
          <a:p>
            <a:pPr marL="0" indent="0">
              <a:buNone/>
            </a:pPr>
            <a:r>
              <a:rPr lang="en-US" sz="2000" dirty="0"/>
              <a:t>SELECT </a:t>
            </a:r>
            <a:r>
              <a:rPr lang="en-US" sz="2000" dirty="0" err="1"/>
              <a:t>childid</a:t>
            </a:r>
            <a:r>
              <a:rPr lang="en-US" sz="2000" dirty="0"/>
              <a:t>, </a:t>
            </a:r>
            <a:r>
              <a:rPr lang="en-US" sz="2000" dirty="0" err="1"/>
              <a:t>childname</a:t>
            </a:r>
            <a:r>
              <a:rPr lang="en-US" sz="2000" dirty="0"/>
              <a:t> FROM </a:t>
            </a:r>
            <a:r>
              <a:rPr lang="en-US" sz="2000" dirty="0" err="1"/>
              <a:t>aa_child</a:t>
            </a:r>
            <a:r>
              <a:rPr lang="en-US" sz="2000" dirty="0"/>
              <a:t>  </a:t>
            </a:r>
            <a:r>
              <a:rPr lang="en-US" sz="2000" dirty="0">
                <a:sym typeface="Wingdings" panose="05000000000000000000" pitchFamily="2" charset="2"/>
              </a:rPr>
              <a:t> </a:t>
            </a:r>
            <a:r>
              <a:rPr lang="en-US" sz="2000" i="1" dirty="0">
                <a:sym typeface="Wingdings" panose="05000000000000000000" pitchFamily="2" charset="2"/>
              </a:rPr>
              <a:t>select child id and name  from the </a:t>
            </a:r>
            <a:r>
              <a:rPr lang="en-US" sz="2000" i="1" dirty="0" err="1">
                <a:sym typeface="Wingdings" panose="05000000000000000000" pitchFamily="2" charset="2"/>
              </a:rPr>
              <a:t>aa_child</a:t>
            </a:r>
            <a:r>
              <a:rPr lang="en-US" sz="2000" i="1" dirty="0">
                <a:sym typeface="Wingdings" panose="05000000000000000000" pitchFamily="2" charset="2"/>
              </a:rPr>
              <a:t> table</a:t>
            </a:r>
          </a:p>
          <a:p>
            <a:pPr marL="0" indent="0">
              <a:buNone/>
            </a:pPr>
            <a:endParaRPr lang="en-US" sz="2000" i="1" dirty="0">
              <a:sym typeface="Wingdings" panose="05000000000000000000" pitchFamily="2" charset="2"/>
            </a:endParaRPr>
          </a:p>
          <a:p>
            <a:pPr marL="0" indent="0">
              <a:buNone/>
            </a:pPr>
            <a:r>
              <a:rPr lang="en-US" sz="2000" dirty="0"/>
              <a:t>SELECT </a:t>
            </a:r>
            <a:r>
              <a:rPr lang="en-US" sz="2000" dirty="0" err="1"/>
              <a:t>childname</a:t>
            </a:r>
            <a:r>
              <a:rPr lang="en-US" sz="2000" dirty="0"/>
              <a:t> FROM </a:t>
            </a:r>
            <a:r>
              <a:rPr lang="en-US" sz="2000" dirty="0" err="1"/>
              <a:t>aa_child</a:t>
            </a:r>
            <a:r>
              <a:rPr lang="en-US" sz="2000" dirty="0"/>
              <a:t> WHERE </a:t>
            </a:r>
            <a:r>
              <a:rPr lang="en-US" sz="2000" dirty="0" err="1"/>
              <a:t>childid</a:t>
            </a:r>
            <a:r>
              <a:rPr lang="en-US" sz="2000" dirty="0"/>
              <a:t> = 1  </a:t>
            </a:r>
            <a:r>
              <a:rPr lang="en-US" sz="2000" dirty="0">
                <a:sym typeface="Wingdings" panose="05000000000000000000" pitchFamily="2" charset="2"/>
              </a:rPr>
              <a:t> </a:t>
            </a:r>
            <a:r>
              <a:rPr lang="en-US" sz="2000" i="1" dirty="0">
                <a:sym typeface="Wingdings" panose="05000000000000000000" pitchFamily="2" charset="2"/>
              </a:rPr>
              <a:t>select child name  from the </a:t>
            </a:r>
            <a:r>
              <a:rPr lang="en-US" sz="2000" i="1" dirty="0" err="1">
                <a:sym typeface="Wingdings" panose="05000000000000000000" pitchFamily="2" charset="2"/>
              </a:rPr>
              <a:t>aa_child</a:t>
            </a:r>
            <a:r>
              <a:rPr lang="en-US" sz="2000" i="1" dirty="0">
                <a:sym typeface="Wingdings" panose="05000000000000000000" pitchFamily="2" charset="2"/>
              </a:rPr>
              <a:t> table </a:t>
            </a:r>
          </a:p>
          <a:p>
            <a:pPr marL="0" indent="0">
              <a:buNone/>
            </a:pPr>
            <a:r>
              <a:rPr lang="en-US" sz="2000" i="1" dirty="0">
                <a:sym typeface="Wingdings" panose="05000000000000000000" pitchFamily="2" charset="2"/>
              </a:rPr>
              <a:t>							where the </a:t>
            </a:r>
            <a:r>
              <a:rPr lang="en-US" sz="2000" i="1" dirty="0" err="1">
                <a:sym typeface="Wingdings" panose="05000000000000000000" pitchFamily="2" charset="2"/>
              </a:rPr>
              <a:t>childid</a:t>
            </a:r>
            <a:r>
              <a:rPr lang="en-US" sz="2000" i="1" dirty="0">
                <a:sym typeface="Wingdings" panose="05000000000000000000" pitchFamily="2" charset="2"/>
              </a:rPr>
              <a:t> equals 1</a:t>
            </a:r>
            <a:endParaRPr lang="en-US" sz="2000" i="1" dirty="0"/>
          </a:p>
        </p:txBody>
      </p:sp>
      <p:pic>
        <p:nvPicPr>
          <p:cNvPr id="5" name="Picture 4">
            <a:extLst>
              <a:ext uri="{FF2B5EF4-FFF2-40B4-BE49-F238E27FC236}">
                <a16:creationId xmlns:a16="http://schemas.microsoft.com/office/drawing/2014/main" id="{7124F028-65F0-4E54-82F0-A5BCB1D701BB}"/>
              </a:ext>
            </a:extLst>
          </p:cNvPr>
          <p:cNvPicPr>
            <a:picLocks noChangeAspect="1"/>
          </p:cNvPicPr>
          <p:nvPr/>
        </p:nvPicPr>
        <p:blipFill>
          <a:blip r:embed="rId2"/>
          <a:stretch>
            <a:fillRect/>
          </a:stretch>
        </p:blipFill>
        <p:spPr>
          <a:xfrm>
            <a:off x="4574960" y="4873007"/>
            <a:ext cx="2721190" cy="1508779"/>
          </a:xfrm>
          <a:prstGeom prst="rect">
            <a:avLst/>
          </a:prstGeom>
        </p:spPr>
      </p:pic>
    </p:spTree>
    <p:extLst>
      <p:ext uri="{BB962C8B-B14F-4D97-AF65-F5344CB8AC3E}">
        <p14:creationId xmlns:p14="http://schemas.microsoft.com/office/powerpoint/2010/main" val="2580347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DELETE #2</a:t>
            </a:r>
          </a:p>
        </p:txBody>
      </p:sp>
      <p:sp>
        <p:nvSpPr>
          <p:cNvPr id="9" name="Content Placeholder 2">
            <a:extLst>
              <a:ext uri="{FF2B5EF4-FFF2-40B4-BE49-F238E27FC236}">
                <a16:creationId xmlns:a16="http://schemas.microsoft.com/office/drawing/2014/main" id="{26FB5A78-1571-42C4-AA66-BEFD9FD46888}"/>
              </a:ext>
            </a:extLst>
          </p:cNvPr>
          <p:cNvSpPr txBox="1">
            <a:spLocks/>
          </p:cNvSpPr>
          <p:nvPr/>
        </p:nvSpPr>
        <p:spPr>
          <a:xfrm>
            <a:off x="620959" y="2343205"/>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#1 Set up the command</a:t>
            </a:r>
            <a:endParaRPr lang="en-US" sz="2400" dirty="0"/>
          </a:p>
        </p:txBody>
      </p:sp>
      <p:sp>
        <p:nvSpPr>
          <p:cNvPr id="10" name="Content Placeholder 2">
            <a:extLst>
              <a:ext uri="{FF2B5EF4-FFF2-40B4-BE49-F238E27FC236}">
                <a16:creationId xmlns:a16="http://schemas.microsoft.com/office/drawing/2014/main" id="{FB0939D1-D004-46FF-8F03-39DC8B13E16C}"/>
              </a:ext>
            </a:extLst>
          </p:cNvPr>
          <p:cNvSpPr txBox="1">
            <a:spLocks/>
          </p:cNvSpPr>
          <p:nvPr/>
        </p:nvSpPr>
        <p:spPr>
          <a:xfrm>
            <a:off x="636603" y="1184833"/>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#0 Set SQL String</a:t>
            </a:r>
          </a:p>
        </p:txBody>
      </p:sp>
      <p:sp>
        <p:nvSpPr>
          <p:cNvPr id="12" name="Content Placeholder 2">
            <a:extLst>
              <a:ext uri="{FF2B5EF4-FFF2-40B4-BE49-F238E27FC236}">
                <a16:creationId xmlns:a16="http://schemas.microsoft.com/office/drawing/2014/main" id="{765C040A-5C80-49A7-BD31-50664861ABBD}"/>
              </a:ext>
            </a:extLst>
          </p:cNvPr>
          <p:cNvSpPr txBox="1">
            <a:spLocks/>
          </p:cNvSpPr>
          <p:nvPr/>
        </p:nvSpPr>
        <p:spPr>
          <a:xfrm>
            <a:off x="636603" y="3520800"/>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#2 Set The Parameter</a:t>
            </a:r>
          </a:p>
        </p:txBody>
      </p:sp>
      <p:sp>
        <p:nvSpPr>
          <p:cNvPr id="14" name="Content Placeholder 2">
            <a:extLst>
              <a:ext uri="{FF2B5EF4-FFF2-40B4-BE49-F238E27FC236}">
                <a16:creationId xmlns:a16="http://schemas.microsoft.com/office/drawing/2014/main" id="{A7D0D596-34E7-4BE8-A54A-E1451A4278A7}"/>
              </a:ext>
            </a:extLst>
          </p:cNvPr>
          <p:cNvSpPr txBox="1">
            <a:spLocks/>
          </p:cNvSpPr>
          <p:nvPr/>
        </p:nvSpPr>
        <p:spPr>
          <a:xfrm>
            <a:off x="489634" y="5228714"/>
            <a:ext cx="10918794" cy="50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#3 Execute Non-Query</a:t>
            </a:r>
          </a:p>
        </p:txBody>
      </p:sp>
      <p:pic>
        <p:nvPicPr>
          <p:cNvPr id="20" name="Picture 19">
            <a:extLst>
              <a:ext uri="{FF2B5EF4-FFF2-40B4-BE49-F238E27FC236}">
                <a16:creationId xmlns:a16="http://schemas.microsoft.com/office/drawing/2014/main" id="{478BA9CA-36F4-4556-BE40-9239FC8C6B09}"/>
              </a:ext>
            </a:extLst>
          </p:cNvPr>
          <p:cNvPicPr>
            <a:picLocks noChangeAspect="1"/>
          </p:cNvPicPr>
          <p:nvPr/>
        </p:nvPicPr>
        <p:blipFill>
          <a:blip r:embed="rId2"/>
          <a:stretch>
            <a:fillRect/>
          </a:stretch>
        </p:blipFill>
        <p:spPr>
          <a:xfrm>
            <a:off x="636603" y="5676695"/>
            <a:ext cx="3939263" cy="839515"/>
          </a:xfrm>
          <a:prstGeom prst="rect">
            <a:avLst/>
          </a:prstGeom>
        </p:spPr>
      </p:pic>
      <p:pic>
        <p:nvPicPr>
          <p:cNvPr id="4" name="Picture 3">
            <a:extLst>
              <a:ext uri="{FF2B5EF4-FFF2-40B4-BE49-F238E27FC236}">
                <a16:creationId xmlns:a16="http://schemas.microsoft.com/office/drawing/2014/main" id="{18F711F1-F20E-4759-95B2-9051D160AB01}"/>
              </a:ext>
            </a:extLst>
          </p:cNvPr>
          <p:cNvPicPr>
            <a:picLocks noChangeAspect="1"/>
          </p:cNvPicPr>
          <p:nvPr/>
        </p:nvPicPr>
        <p:blipFill>
          <a:blip r:embed="rId3"/>
          <a:stretch>
            <a:fillRect/>
          </a:stretch>
        </p:blipFill>
        <p:spPr>
          <a:xfrm>
            <a:off x="667102" y="1676687"/>
            <a:ext cx="10267647" cy="345131"/>
          </a:xfrm>
          <a:prstGeom prst="rect">
            <a:avLst/>
          </a:prstGeom>
        </p:spPr>
      </p:pic>
      <p:pic>
        <p:nvPicPr>
          <p:cNvPr id="8" name="Picture 7">
            <a:extLst>
              <a:ext uri="{FF2B5EF4-FFF2-40B4-BE49-F238E27FC236}">
                <a16:creationId xmlns:a16="http://schemas.microsoft.com/office/drawing/2014/main" id="{436FFE51-E1E5-4754-8EB6-C2604F498B68}"/>
              </a:ext>
            </a:extLst>
          </p:cNvPr>
          <p:cNvPicPr>
            <a:picLocks noChangeAspect="1"/>
          </p:cNvPicPr>
          <p:nvPr/>
        </p:nvPicPr>
        <p:blipFill>
          <a:blip r:embed="rId4"/>
          <a:stretch>
            <a:fillRect/>
          </a:stretch>
        </p:blipFill>
        <p:spPr>
          <a:xfrm>
            <a:off x="667102" y="2712344"/>
            <a:ext cx="7766684" cy="667935"/>
          </a:xfrm>
          <a:prstGeom prst="rect">
            <a:avLst/>
          </a:prstGeom>
        </p:spPr>
      </p:pic>
      <p:pic>
        <p:nvPicPr>
          <p:cNvPr id="13" name="Picture 12">
            <a:extLst>
              <a:ext uri="{FF2B5EF4-FFF2-40B4-BE49-F238E27FC236}">
                <a16:creationId xmlns:a16="http://schemas.microsoft.com/office/drawing/2014/main" id="{20DA9398-79BB-4BFF-963A-641B06902BBD}"/>
              </a:ext>
            </a:extLst>
          </p:cNvPr>
          <p:cNvPicPr>
            <a:picLocks noChangeAspect="1"/>
          </p:cNvPicPr>
          <p:nvPr/>
        </p:nvPicPr>
        <p:blipFill>
          <a:blip r:embed="rId5"/>
          <a:stretch>
            <a:fillRect/>
          </a:stretch>
        </p:blipFill>
        <p:spPr>
          <a:xfrm>
            <a:off x="667101" y="3985169"/>
            <a:ext cx="6904600" cy="817650"/>
          </a:xfrm>
          <a:prstGeom prst="rect">
            <a:avLst/>
          </a:prstGeom>
        </p:spPr>
      </p:pic>
    </p:spTree>
    <p:extLst>
      <p:ext uri="{BB962C8B-B14F-4D97-AF65-F5344CB8AC3E}">
        <p14:creationId xmlns:p14="http://schemas.microsoft.com/office/powerpoint/2010/main" val="920990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i="1" dirty="0"/>
              <a:t>Thanks For Watching</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p:txBody>
          <a:bodyPr/>
          <a:lstStyle/>
          <a:p>
            <a:pPr marL="0" indent="0" algn="ctr">
              <a:buNone/>
            </a:pPr>
            <a:r>
              <a:rPr lang="en-US" dirty="0"/>
              <a:t>Mark.Kinkead@wgu.edu</a:t>
            </a:r>
          </a:p>
        </p:txBody>
      </p:sp>
    </p:spTree>
    <p:extLst>
      <p:ext uri="{BB962C8B-B14F-4D97-AF65-F5344CB8AC3E}">
        <p14:creationId xmlns:p14="http://schemas.microsoft.com/office/powerpoint/2010/main" val="196511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726828"/>
          </a:xfrm>
        </p:spPr>
        <p:txBody>
          <a:bodyPr/>
          <a:lstStyle/>
          <a:p>
            <a:pPr algn="ctr"/>
            <a:r>
              <a:rPr lang="en-US" dirty="0"/>
              <a:t>Understanding  A Query # 2</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435006" y="923277"/>
            <a:ext cx="11665258" cy="5809293"/>
          </a:xfrm>
        </p:spPr>
        <p:txBody>
          <a:bodyPr>
            <a:normAutofit fontScale="92500" lnSpcReduction="20000"/>
          </a:bodyPr>
          <a:lstStyle/>
          <a:p>
            <a:pPr marL="0" indent="0">
              <a:buNone/>
            </a:pPr>
            <a:r>
              <a:rPr lang="en-US" dirty="0"/>
              <a:t>A </a:t>
            </a:r>
            <a:r>
              <a:rPr lang="en-US" i="1" dirty="0"/>
              <a:t>JOIN</a:t>
            </a:r>
            <a:r>
              <a:rPr lang="en-US" dirty="0"/>
              <a:t> combines the tables in a QUERY to obtain related information. </a:t>
            </a:r>
          </a:p>
          <a:p>
            <a:pPr marL="0" indent="0">
              <a:buNone/>
            </a:pPr>
            <a:r>
              <a:rPr lang="en-US" sz="2000" dirty="0"/>
              <a:t>I do what I call a “Lazy Join” which does not use the JOIN keyword but has the conditions in a WHERE clause.</a:t>
            </a:r>
          </a:p>
          <a:p>
            <a:pPr marL="0" indent="0">
              <a:buNone/>
            </a:pPr>
            <a:endParaRPr lang="en-US" sz="2000" dirty="0"/>
          </a:p>
          <a:p>
            <a:pPr marL="0" indent="0">
              <a:buNone/>
            </a:pPr>
            <a:endParaRPr lang="en-US" sz="2000" i="1" dirty="0"/>
          </a:p>
          <a:p>
            <a:pPr marL="0" indent="0">
              <a:buNone/>
            </a:pPr>
            <a:endParaRPr lang="en-US" sz="2000" i="1" dirty="0"/>
          </a:p>
          <a:p>
            <a:pPr marL="0" indent="0">
              <a:buNone/>
            </a:pPr>
            <a:endParaRPr lang="en-US" sz="2000" i="1" dirty="0"/>
          </a:p>
          <a:p>
            <a:pPr marL="0" indent="0">
              <a:buNone/>
            </a:pPr>
            <a:r>
              <a:rPr lang="en-US" sz="2000" dirty="0"/>
              <a:t>This join follows the convention   SELECT WHAT, FROM WHICH TABLES, WHERE WHAT RELATIONSHIPS EXIST</a:t>
            </a:r>
          </a:p>
          <a:p>
            <a:pPr marL="0" indent="0">
              <a:buNone/>
            </a:pPr>
            <a:endParaRPr lang="en-US" sz="2000" dirty="0"/>
          </a:p>
          <a:p>
            <a:pPr marL="0" indent="0">
              <a:buNone/>
            </a:pPr>
            <a:r>
              <a:rPr lang="en-US" sz="1900" i="1" dirty="0"/>
              <a:t>SELECT </a:t>
            </a:r>
            <a:r>
              <a:rPr lang="en-US" sz="1900" i="1" dirty="0" err="1"/>
              <a:t>companyid</a:t>
            </a:r>
            <a:r>
              <a:rPr lang="en-US" sz="1900" i="1" dirty="0"/>
              <a:t>, </a:t>
            </a:r>
            <a:r>
              <a:rPr lang="en-US" sz="1900" i="1" dirty="0" err="1"/>
              <a:t>companyname</a:t>
            </a:r>
            <a:r>
              <a:rPr lang="en-US" sz="1900" i="1" dirty="0"/>
              <a:t>, </a:t>
            </a:r>
            <a:r>
              <a:rPr lang="en-US" sz="1900" i="1" dirty="0" err="1"/>
              <a:t>aa_company.locid</a:t>
            </a:r>
            <a:r>
              <a:rPr lang="en-US" sz="1900" i="1" dirty="0"/>
              <a:t>, </a:t>
            </a:r>
            <a:r>
              <a:rPr lang="en-US" sz="1900" i="1" dirty="0" err="1"/>
              <a:t>LocName</a:t>
            </a:r>
            <a:r>
              <a:rPr lang="en-US" sz="1900" i="1" dirty="0"/>
              <a:t>       	</a:t>
            </a:r>
            <a:r>
              <a:rPr lang="en-US" sz="1900" i="1" dirty="0">
                <a:sym typeface="Wingdings" panose="05000000000000000000" pitchFamily="2" charset="2"/>
              </a:rPr>
              <a:t>  the what</a:t>
            </a:r>
            <a:endParaRPr lang="en-US" sz="1900" i="1" dirty="0"/>
          </a:p>
          <a:p>
            <a:pPr marL="0" indent="0">
              <a:buNone/>
            </a:pPr>
            <a:r>
              <a:rPr lang="en-US" sz="1900" i="1" dirty="0"/>
              <a:t>FROM </a:t>
            </a:r>
            <a:r>
              <a:rPr lang="en-US" sz="1900" i="1" dirty="0" err="1"/>
              <a:t>aa_company</a:t>
            </a:r>
            <a:r>
              <a:rPr lang="en-US" sz="1900" i="1" dirty="0"/>
              <a:t>, </a:t>
            </a:r>
            <a:r>
              <a:rPr lang="en-US" sz="1900" i="1" dirty="0" err="1"/>
              <a:t>aa_location</a:t>
            </a:r>
            <a:r>
              <a:rPr lang="en-US" sz="1900" i="1" dirty="0"/>
              <a:t>					</a:t>
            </a:r>
            <a:r>
              <a:rPr lang="en-US" sz="1900" i="1" dirty="0">
                <a:sym typeface="Wingdings" panose="05000000000000000000" pitchFamily="2" charset="2"/>
              </a:rPr>
              <a:t> the tables</a:t>
            </a:r>
            <a:endParaRPr lang="en-US" sz="1900" i="1" dirty="0"/>
          </a:p>
          <a:p>
            <a:pPr marL="0" indent="0">
              <a:buNone/>
            </a:pPr>
            <a:r>
              <a:rPr lang="en-US" sz="1900" i="1" dirty="0"/>
              <a:t>WHERE </a:t>
            </a:r>
            <a:r>
              <a:rPr lang="en-US" sz="1900" i="1" dirty="0" err="1"/>
              <a:t>aa_company.locid</a:t>
            </a:r>
            <a:r>
              <a:rPr lang="en-US" sz="1900" i="1" dirty="0"/>
              <a:t> = </a:t>
            </a:r>
            <a:r>
              <a:rPr lang="en-US" sz="1900" i="1" dirty="0" err="1"/>
              <a:t>aa_location.locid</a:t>
            </a:r>
            <a:r>
              <a:rPr lang="en-US" sz="1900" i="1" dirty="0"/>
              <a:t>				</a:t>
            </a:r>
            <a:r>
              <a:rPr lang="en-US" sz="1900" i="1" dirty="0">
                <a:sym typeface="Wingdings" panose="05000000000000000000" pitchFamily="2" charset="2"/>
              </a:rPr>
              <a:t> the relationships</a:t>
            </a:r>
          </a:p>
          <a:p>
            <a:pPr marL="0" indent="0">
              <a:buNone/>
            </a:pPr>
            <a:endParaRPr lang="en-US" sz="2000" i="1" dirty="0">
              <a:sym typeface="Wingdings" panose="05000000000000000000" pitchFamily="2" charset="2"/>
            </a:endParaRPr>
          </a:p>
          <a:p>
            <a:pPr marL="0" indent="0">
              <a:buNone/>
            </a:pPr>
            <a:r>
              <a:rPr lang="en-US" sz="2000" dirty="0">
                <a:sym typeface="Wingdings" panose="05000000000000000000" pitchFamily="2" charset="2"/>
              </a:rPr>
              <a:t>I must make sure I identify the table where a duplicate column name is used: “</a:t>
            </a:r>
            <a:r>
              <a:rPr lang="en-US" sz="2000" dirty="0" err="1"/>
              <a:t>aa_location.locid</a:t>
            </a:r>
            <a:r>
              <a:rPr lang="en-US" sz="2000" dirty="0">
                <a:sym typeface="Wingdings" panose="05000000000000000000" pitchFamily="2" charset="2"/>
              </a:rPr>
              <a:t>”</a:t>
            </a:r>
          </a:p>
          <a:p>
            <a:pPr marL="0" indent="0">
              <a:buNone/>
            </a:pPr>
            <a:endParaRPr lang="en-US" sz="2000" i="1" dirty="0">
              <a:sym typeface="Wingdings" panose="05000000000000000000" pitchFamily="2" charset="2"/>
            </a:endParaRPr>
          </a:p>
          <a:p>
            <a:pPr marL="0" indent="0">
              <a:buNone/>
            </a:pPr>
            <a:r>
              <a:rPr lang="en-US" sz="1500" i="1" dirty="0">
                <a:sym typeface="Wingdings" panose="05000000000000000000" pitchFamily="2" charset="2"/>
              </a:rPr>
              <a:t>SELECT </a:t>
            </a:r>
            <a:r>
              <a:rPr lang="en-US" sz="1500" i="1" dirty="0" err="1">
                <a:sym typeface="Wingdings" panose="05000000000000000000" pitchFamily="2" charset="2"/>
              </a:rPr>
              <a:t>aa_toy.toyid</a:t>
            </a:r>
            <a:r>
              <a:rPr lang="en-US" sz="1500" i="1" dirty="0">
                <a:sym typeface="Wingdings" panose="05000000000000000000" pitchFamily="2" charset="2"/>
              </a:rPr>
              <a:t>, </a:t>
            </a:r>
            <a:r>
              <a:rPr lang="en-US" sz="1500" i="1" dirty="0" err="1">
                <a:sym typeface="Wingdings" panose="05000000000000000000" pitchFamily="2" charset="2"/>
              </a:rPr>
              <a:t>toyname</a:t>
            </a:r>
            <a:r>
              <a:rPr lang="en-US" sz="1500" i="1" dirty="0">
                <a:sym typeface="Wingdings" panose="05000000000000000000" pitchFamily="2" charset="2"/>
              </a:rPr>
              <a:t>, </a:t>
            </a:r>
            <a:r>
              <a:rPr lang="en-US" sz="1500" i="1" dirty="0" err="1">
                <a:sym typeface="Wingdings" panose="05000000000000000000" pitchFamily="2" charset="2"/>
              </a:rPr>
              <a:t>releaseDate</a:t>
            </a:r>
            <a:r>
              <a:rPr lang="en-US" sz="1500" i="1" dirty="0">
                <a:sym typeface="Wingdings" panose="05000000000000000000" pitchFamily="2" charset="2"/>
              </a:rPr>
              <a:t>, </a:t>
            </a:r>
            <a:r>
              <a:rPr lang="en-US" sz="1500" i="1" dirty="0" err="1">
                <a:sym typeface="Wingdings" panose="05000000000000000000" pitchFamily="2" charset="2"/>
              </a:rPr>
              <a:t>aa_toyinfo.toyinfoid</a:t>
            </a:r>
            <a:r>
              <a:rPr lang="en-US" sz="1500" i="1" dirty="0">
                <a:sym typeface="Wingdings" panose="05000000000000000000" pitchFamily="2" charset="2"/>
              </a:rPr>
              <a:t>, desc1, desc2, </a:t>
            </a:r>
            <a:r>
              <a:rPr lang="en-US" sz="1500" i="1" dirty="0" err="1">
                <a:sym typeface="Wingdings" panose="05000000000000000000" pitchFamily="2" charset="2"/>
              </a:rPr>
              <a:t>aa_company.companyid</a:t>
            </a:r>
            <a:r>
              <a:rPr lang="en-US" sz="1500" i="1" dirty="0">
                <a:sym typeface="Wingdings" panose="05000000000000000000" pitchFamily="2" charset="2"/>
              </a:rPr>
              <a:t>, </a:t>
            </a:r>
            <a:r>
              <a:rPr lang="en-US" sz="1500" i="1" dirty="0" err="1">
                <a:sym typeface="Wingdings" panose="05000000000000000000" pitchFamily="2" charset="2"/>
              </a:rPr>
              <a:t>companyname</a:t>
            </a:r>
            <a:r>
              <a:rPr lang="en-US" sz="1500" i="1" dirty="0">
                <a:sym typeface="Wingdings" panose="05000000000000000000" pitchFamily="2" charset="2"/>
              </a:rPr>
              <a:t>, </a:t>
            </a:r>
            <a:r>
              <a:rPr lang="en-US" sz="1500" i="1" dirty="0" err="1">
                <a:sym typeface="Wingdings" panose="05000000000000000000" pitchFamily="2" charset="2"/>
              </a:rPr>
              <a:t>aa_company.locid</a:t>
            </a:r>
            <a:r>
              <a:rPr lang="en-US" sz="1500" i="1" dirty="0">
                <a:sym typeface="Wingdings" panose="05000000000000000000" pitchFamily="2" charset="2"/>
              </a:rPr>
              <a:t>, </a:t>
            </a:r>
            <a:r>
              <a:rPr lang="en-US" sz="1500" i="1" dirty="0" err="1">
                <a:sym typeface="Wingdings" panose="05000000000000000000" pitchFamily="2" charset="2"/>
              </a:rPr>
              <a:t>LocName</a:t>
            </a:r>
            <a:r>
              <a:rPr lang="en-US" sz="1500" i="1" dirty="0">
                <a:sym typeface="Wingdings" panose="05000000000000000000" pitchFamily="2" charset="2"/>
              </a:rPr>
              <a:t> </a:t>
            </a:r>
          </a:p>
          <a:p>
            <a:pPr marL="0" indent="0">
              <a:buNone/>
            </a:pPr>
            <a:r>
              <a:rPr lang="en-US" sz="1500" i="1" dirty="0">
                <a:sym typeface="Wingdings" panose="05000000000000000000" pitchFamily="2" charset="2"/>
              </a:rPr>
              <a:t>FROM </a:t>
            </a:r>
            <a:r>
              <a:rPr lang="en-US" sz="1500" i="1" dirty="0" err="1">
                <a:sym typeface="Wingdings" panose="05000000000000000000" pitchFamily="2" charset="2"/>
              </a:rPr>
              <a:t>aa_toy</a:t>
            </a:r>
            <a:r>
              <a:rPr lang="en-US" sz="1500" i="1" dirty="0">
                <a:sym typeface="Wingdings" panose="05000000000000000000" pitchFamily="2" charset="2"/>
              </a:rPr>
              <a:t>, </a:t>
            </a:r>
            <a:r>
              <a:rPr lang="en-US" sz="1500" i="1" dirty="0" err="1">
                <a:sym typeface="Wingdings" panose="05000000000000000000" pitchFamily="2" charset="2"/>
              </a:rPr>
              <a:t>aa_toyinfo</a:t>
            </a:r>
            <a:r>
              <a:rPr lang="en-US" sz="1500" i="1" dirty="0">
                <a:sym typeface="Wingdings" panose="05000000000000000000" pitchFamily="2" charset="2"/>
              </a:rPr>
              <a:t>, </a:t>
            </a:r>
            <a:r>
              <a:rPr lang="en-US" sz="1500" i="1" dirty="0" err="1">
                <a:sym typeface="Wingdings" panose="05000000000000000000" pitchFamily="2" charset="2"/>
              </a:rPr>
              <a:t>aa_company</a:t>
            </a:r>
            <a:r>
              <a:rPr lang="en-US" sz="1500" i="1" dirty="0">
                <a:sym typeface="Wingdings" panose="05000000000000000000" pitchFamily="2" charset="2"/>
              </a:rPr>
              <a:t>, </a:t>
            </a:r>
            <a:r>
              <a:rPr lang="en-US" sz="1500" i="1" dirty="0" err="1">
                <a:sym typeface="Wingdings" panose="05000000000000000000" pitchFamily="2" charset="2"/>
              </a:rPr>
              <a:t>aa_location</a:t>
            </a:r>
            <a:endParaRPr lang="en-US" sz="1500" i="1" dirty="0">
              <a:sym typeface="Wingdings" panose="05000000000000000000" pitchFamily="2" charset="2"/>
            </a:endParaRPr>
          </a:p>
          <a:p>
            <a:pPr marL="0" indent="0">
              <a:buNone/>
            </a:pPr>
            <a:r>
              <a:rPr lang="en-US" sz="1500" i="1" dirty="0">
                <a:sym typeface="Wingdings" panose="05000000000000000000" pitchFamily="2" charset="2"/>
              </a:rPr>
              <a:t>WHERE </a:t>
            </a:r>
            <a:r>
              <a:rPr lang="en-US" sz="1500" i="1" dirty="0" err="1">
                <a:sym typeface="Wingdings" panose="05000000000000000000" pitchFamily="2" charset="2"/>
              </a:rPr>
              <a:t>aa_toy.toyinfoid</a:t>
            </a:r>
            <a:r>
              <a:rPr lang="en-US" sz="1500" i="1" dirty="0">
                <a:sym typeface="Wingdings" panose="05000000000000000000" pitchFamily="2" charset="2"/>
              </a:rPr>
              <a:t> = </a:t>
            </a:r>
            <a:r>
              <a:rPr lang="en-US" sz="1500" i="1" dirty="0" err="1">
                <a:sym typeface="Wingdings" panose="05000000000000000000" pitchFamily="2" charset="2"/>
              </a:rPr>
              <a:t>aa_toyinfo.toyinfoid</a:t>
            </a:r>
            <a:r>
              <a:rPr lang="en-US" sz="1500" i="1" dirty="0">
                <a:sym typeface="Wingdings" panose="05000000000000000000" pitchFamily="2" charset="2"/>
              </a:rPr>
              <a:t> AND </a:t>
            </a:r>
            <a:r>
              <a:rPr lang="en-US" sz="1500" i="1" dirty="0" err="1">
                <a:sym typeface="Wingdings" panose="05000000000000000000" pitchFamily="2" charset="2"/>
              </a:rPr>
              <a:t>aa_toyinfo.companyid</a:t>
            </a:r>
            <a:r>
              <a:rPr lang="en-US" sz="1500" i="1" dirty="0">
                <a:sym typeface="Wingdings" panose="05000000000000000000" pitchFamily="2" charset="2"/>
              </a:rPr>
              <a:t> = </a:t>
            </a:r>
            <a:r>
              <a:rPr lang="en-US" sz="1500" i="1" dirty="0" err="1">
                <a:sym typeface="Wingdings" panose="05000000000000000000" pitchFamily="2" charset="2"/>
              </a:rPr>
              <a:t>aa_company.companyid</a:t>
            </a:r>
            <a:r>
              <a:rPr lang="en-US" sz="1500" i="1" dirty="0">
                <a:sym typeface="Wingdings" panose="05000000000000000000" pitchFamily="2" charset="2"/>
              </a:rPr>
              <a:t> AND </a:t>
            </a:r>
            <a:r>
              <a:rPr lang="en-US" sz="1500" i="1" dirty="0" err="1">
                <a:sym typeface="Wingdings" panose="05000000000000000000" pitchFamily="2" charset="2"/>
              </a:rPr>
              <a:t>aa_company.locid</a:t>
            </a:r>
            <a:r>
              <a:rPr lang="en-US" sz="1500" i="1" dirty="0">
                <a:sym typeface="Wingdings" panose="05000000000000000000" pitchFamily="2" charset="2"/>
              </a:rPr>
              <a:t> = </a:t>
            </a:r>
            <a:r>
              <a:rPr lang="en-US" sz="1500" i="1" dirty="0" err="1">
                <a:sym typeface="Wingdings" panose="05000000000000000000" pitchFamily="2" charset="2"/>
              </a:rPr>
              <a:t>aa_location.locid</a:t>
            </a:r>
            <a:endParaRPr lang="en-US" sz="1500" i="1" dirty="0">
              <a:sym typeface="Wingdings" panose="05000000000000000000" pitchFamily="2" charset="2"/>
            </a:endParaRPr>
          </a:p>
          <a:p>
            <a:pPr marL="0" indent="0">
              <a:buNone/>
            </a:pPr>
            <a:endParaRPr lang="en-US" sz="2000" i="1" dirty="0">
              <a:sym typeface="Wingdings" panose="05000000000000000000" pitchFamily="2" charset="2"/>
            </a:endParaRPr>
          </a:p>
        </p:txBody>
      </p:sp>
      <p:pic>
        <p:nvPicPr>
          <p:cNvPr id="9" name="Picture 8">
            <a:extLst>
              <a:ext uri="{FF2B5EF4-FFF2-40B4-BE49-F238E27FC236}">
                <a16:creationId xmlns:a16="http://schemas.microsoft.com/office/drawing/2014/main" id="{AEF9E4EF-D2EE-481F-AE4D-6043ACCF3330}"/>
              </a:ext>
            </a:extLst>
          </p:cNvPr>
          <p:cNvPicPr>
            <a:picLocks noChangeAspect="1"/>
          </p:cNvPicPr>
          <p:nvPr/>
        </p:nvPicPr>
        <p:blipFill>
          <a:blip r:embed="rId2"/>
          <a:stretch>
            <a:fillRect/>
          </a:stretch>
        </p:blipFill>
        <p:spPr>
          <a:xfrm>
            <a:off x="9067800" y="1620904"/>
            <a:ext cx="1752600" cy="1143000"/>
          </a:xfrm>
          <a:prstGeom prst="rect">
            <a:avLst/>
          </a:prstGeom>
        </p:spPr>
      </p:pic>
      <p:pic>
        <p:nvPicPr>
          <p:cNvPr id="11" name="Picture 10">
            <a:extLst>
              <a:ext uri="{FF2B5EF4-FFF2-40B4-BE49-F238E27FC236}">
                <a16:creationId xmlns:a16="http://schemas.microsoft.com/office/drawing/2014/main" id="{1FEB1B2E-94A7-4BCC-949E-53F3A9EA2FF3}"/>
              </a:ext>
            </a:extLst>
          </p:cNvPr>
          <p:cNvPicPr>
            <a:picLocks noChangeAspect="1"/>
          </p:cNvPicPr>
          <p:nvPr/>
        </p:nvPicPr>
        <p:blipFill>
          <a:blip r:embed="rId3"/>
          <a:stretch>
            <a:fillRect/>
          </a:stretch>
        </p:blipFill>
        <p:spPr>
          <a:xfrm>
            <a:off x="6757987" y="1620904"/>
            <a:ext cx="1743075" cy="1114425"/>
          </a:xfrm>
          <a:prstGeom prst="rect">
            <a:avLst/>
          </a:prstGeom>
        </p:spPr>
      </p:pic>
      <p:pic>
        <p:nvPicPr>
          <p:cNvPr id="13" name="Picture 12">
            <a:extLst>
              <a:ext uri="{FF2B5EF4-FFF2-40B4-BE49-F238E27FC236}">
                <a16:creationId xmlns:a16="http://schemas.microsoft.com/office/drawing/2014/main" id="{54AE245F-EC61-4A3F-B4B3-2B5F80F03EB1}"/>
              </a:ext>
            </a:extLst>
          </p:cNvPr>
          <p:cNvPicPr>
            <a:picLocks noChangeAspect="1"/>
          </p:cNvPicPr>
          <p:nvPr/>
        </p:nvPicPr>
        <p:blipFill>
          <a:blip r:embed="rId4"/>
          <a:stretch>
            <a:fillRect/>
          </a:stretch>
        </p:blipFill>
        <p:spPr>
          <a:xfrm>
            <a:off x="4310062" y="1620904"/>
            <a:ext cx="1743075" cy="1285875"/>
          </a:xfrm>
          <a:prstGeom prst="rect">
            <a:avLst/>
          </a:prstGeom>
        </p:spPr>
      </p:pic>
      <p:pic>
        <p:nvPicPr>
          <p:cNvPr id="5" name="Picture 4">
            <a:extLst>
              <a:ext uri="{FF2B5EF4-FFF2-40B4-BE49-F238E27FC236}">
                <a16:creationId xmlns:a16="http://schemas.microsoft.com/office/drawing/2014/main" id="{D9475794-AD7A-487D-A4B6-C4771DA64D88}"/>
              </a:ext>
            </a:extLst>
          </p:cNvPr>
          <p:cNvPicPr>
            <a:picLocks noChangeAspect="1"/>
          </p:cNvPicPr>
          <p:nvPr/>
        </p:nvPicPr>
        <p:blipFill>
          <a:blip r:embed="rId5"/>
          <a:stretch>
            <a:fillRect/>
          </a:stretch>
        </p:blipFill>
        <p:spPr>
          <a:xfrm>
            <a:off x="2188369" y="1620904"/>
            <a:ext cx="1743076" cy="1318596"/>
          </a:xfrm>
          <a:prstGeom prst="rect">
            <a:avLst/>
          </a:prstGeom>
        </p:spPr>
      </p:pic>
    </p:spTree>
    <p:extLst>
      <p:ext uri="{BB962C8B-B14F-4D97-AF65-F5344CB8AC3E}">
        <p14:creationId xmlns:p14="http://schemas.microsoft.com/office/powerpoint/2010/main" val="357499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838200" y="125429"/>
            <a:ext cx="10515600" cy="1109208"/>
          </a:xfrm>
        </p:spPr>
        <p:txBody>
          <a:bodyPr>
            <a:normAutofit fontScale="90000"/>
          </a:bodyPr>
          <a:lstStyle/>
          <a:p>
            <a:pPr algn="ctr"/>
            <a:r>
              <a:rPr lang="en-US" dirty="0"/>
              <a:t>Understanding  A Query # 3</a:t>
            </a:r>
            <a:br>
              <a:rPr lang="en-US" dirty="0"/>
            </a:br>
            <a:r>
              <a:rPr lang="en-US" dirty="0"/>
              <a:t>Other Interesting Query Operators/Functions</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435006" y="1500326"/>
            <a:ext cx="11665258" cy="5232244"/>
          </a:xfrm>
        </p:spPr>
        <p:txBody>
          <a:bodyPr>
            <a:normAutofit/>
          </a:bodyPr>
          <a:lstStyle/>
          <a:p>
            <a:pPr marL="0" indent="0">
              <a:buNone/>
            </a:pPr>
            <a:endParaRPr lang="en-US" sz="2000" i="1" dirty="0"/>
          </a:p>
          <a:p>
            <a:pPr marL="0" indent="0">
              <a:buNone/>
            </a:pPr>
            <a:r>
              <a:rPr lang="en-US" sz="2000" i="1" dirty="0"/>
              <a:t>SQL Functions have a pair of </a:t>
            </a:r>
            <a:r>
              <a:rPr lang="en-US" sz="2000" i="1" dirty="0" err="1"/>
              <a:t>parens</a:t>
            </a:r>
            <a:r>
              <a:rPr lang="en-US" sz="2000" i="1" dirty="0"/>
              <a:t>, and some take inputs. The function name and parents must not have a space between them.</a:t>
            </a:r>
          </a:p>
          <a:p>
            <a:pPr marL="0" indent="0">
              <a:buNone/>
            </a:pPr>
            <a:r>
              <a:rPr lang="en-US" sz="2000" i="1" dirty="0"/>
              <a:t>Look for examples of these online. </a:t>
            </a:r>
          </a:p>
          <a:p>
            <a:r>
              <a:rPr lang="en-US" sz="2000" i="1" dirty="0"/>
              <a:t>NOW()   </a:t>
            </a:r>
            <a:r>
              <a:rPr lang="en-US" sz="2000" dirty="0">
                <a:sym typeface="Wingdings" panose="05000000000000000000" pitchFamily="2" charset="2"/>
              </a:rPr>
              <a:t> Returns the current moment in time in the DB.   **You cannot use this for the 15 minute alert.</a:t>
            </a:r>
          </a:p>
          <a:p>
            <a:r>
              <a:rPr lang="en-US" sz="2000" i="1" dirty="0"/>
              <a:t>DATE_ADD()  </a:t>
            </a:r>
            <a:r>
              <a:rPr lang="en-US" sz="2000" dirty="0">
                <a:sym typeface="Wingdings" panose="05000000000000000000" pitchFamily="2" charset="2"/>
              </a:rPr>
              <a:t>  Add time to a </a:t>
            </a:r>
            <a:r>
              <a:rPr lang="en-US" sz="2000" dirty="0" err="1">
                <a:sym typeface="Wingdings" panose="05000000000000000000" pitchFamily="2" charset="2"/>
              </a:rPr>
              <a:t>DateTime</a:t>
            </a:r>
            <a:r>
              <a:rPr lang="en-US" sz="2000" dirty="0">
                <a:sym typeface="Wingdings" panose="05000000000000000000" pitchFamily="2" charset="2"/>
              </a:rPr>
              <a:t>.   Takes an ‘INTERVAL’</a:t>
            </a:r>
            <a:endParaRPr lang="en-US" sz="2000" dirty="0"/>
          </a:p>
          <a:p>
            <a:r>
              <a:rPr lang="en-US" sz="2000" i="1" dirty="0"/>
              <a:t>COUNT()</a:t>
            </a:r>
            <a:r>
              <a:rPr lang="en-US" sz="2000" dirty="0">
                <a:sym typeface="Wingdings" panose="05000000000000000000" pitchFamily="2" charset="2"/>
              </a:rPr>
              <a:t>   good for counting rows in a table</a:t>
            </a:r>
            <a:endParaRPr lang="en-US" sz="2000" i="1" dirty="0"/>
          </a:p>
          <a:p>
            <a:r>
              <a:rPr lang="en-US" sz="2000" i="1" dirty="0"/>
              <a:t>MONTH() and MONTHNAME()</a:t>
            </a:r>
            <a:r>
              <a:rPr lang="en-US" sz="2000" dirty="0">
                <a:sym typeface="Wingdings" panose="05000000000000000000" pitchFamily="2" charset="2"/>
              </a:rPr>
              <a:t>   Return the month number or month name of a </a:t>
            </a:r>
            <a:r>
              <a:rPr lang="en-US" sz="2000" dirty="0" err="1">
                <a:sym typeface="Wingdings" panose="05000000000000000000" pitchFamily="2" charset="2"/>
              </a:rPr>
              <a:t>DateTime</a:t>
            </a:r>
            <a:endParaRPr lang="en-US" sz="2000" i="1" dirty="0"/>
          </a:p>
          <a:p>
            <a:r>
              <a:rPr lang="en-US" sz="2000" i="1" dirty="0"/>
              <a:t>YEARWEEK()</a:t>
            </a:r>
            <a:r>
              <a:rPr lang="en-US" sz="2000" dirty="0">
                <a:sym typeface="Wingdings" panose="05000000000000000000" pitchFamily="2" charset="2"/>
              </a:rPr>
              <a:t>   Returns a number unique to year and week. </a:t>
            </a:r>
          </a:p>
          <a:p>
            <a:r>
              <a:rPr lang="en-US" sz="2000" dirty="0">
                <a:sym typeface="Wingdings" panose="05000000000000000000" pitchFamily="2" charset="2"/>
              </a:rPr>
              <a:t>Comparators: =, &lt;, &gt;, &lt;=, &gt;=, &lt;&gt;   good for comparing numbers and dates</a:t>
            </a:r>
          </a:p>
          <a:p>
            <a:r>
              <a:rPr lang="en-US" sz="2000" dirty="0">
                <a:sym typeface="Wingdings" panose="05000000000000000000" pitchFamily="2" charset="2"/>
              </a:rPr>
              <a:t>distinct   good for finding unique values in a large query of many rows. </a:t>
            </a:r>
          </a:p>
          <a:p>
            <a:pPr lvl="1"/>
            <a:r>
              <a:rPr lang="en-US" sz="1600" dirty="0">
                <a:sym typeface="Wingdings" panose="05000000000000000000" pitchFamily="2" charset="2"/>
              </a:rPr>
              <a:t>EX: </a:t>
            </a:r>
            <a:r>
              <a:rPr lang="en-US" sz="1600" i="1" dirty="0">
                <a:sym typeface="Wingdings" panose="05000000000000000000" pitchFamily="2" charset="2"/>
              </a:rPr>
              <a:t>select distinct </a:t>
            </a:r>
            <a:r>
              <a:rPr lang="en-US" sz="1600" i="1" dirty="0" err="1">
                <a:sym typeface="Wingdings" panose="05000000000000000000" pitchFamily="2" charset="2"/>
              </a:rPr>
              <a:t>childname</a:t>
            </a:r>
            <a:r>
              <a:rPr lang="en-US" sz="1600" i="1" dirty="0">
                <a:sym typeface="Wingdings" panose="05000000000000000000" pitchFamily="2" charset="2"/>
              </a:rPr>
              <a:t> from </a:t>
            </a:r>
            <a:r>
              <a:rPr lang="en-US" sz="1600" i="1" dirty="0" err="1">
                <a:sym typeface="Wingdings" panose="05000000000000000000" pitchFamily="2" charset="2"/>
              </a:rPr>
              <a:t>aa_child</a:t>
            </a:r>
            <a:r>
              <a:rPr lang="en-US" sz="1600" i="1" dirty="0">
                <a:sym typeface="Wingdings" panose="05000000000000000000" pitchFamily="2" charset="2"/>
              </a:rPr>
              <a:t>  </a:t>
            </a:r>
            <a:r>
              <a:rPr lang="en-US" sz="1600" dirty="0">
                <a:sym typeface="Wingdings" panose="05000000000000000000" pitchFamily="2" charset="2"/>
              </a:rPr>
              <a:t>will guarantee all returned data is unique in value, no duplicates.</a:t>
            </a:r>
          </a:p>
          <a:p>
            <a:endParaRPr lang="en-US" sz="2000" i="1" dirty="0"/>
          </a:p>
          <a:p>
            <a:pPr marL="0" indent="0">
              <a:buNone/>
            </a:pPr>
            <a:endParaRPr lang="en-US" sz="2000" i="1" dirty="0"/>
          </a:p>
        </p:txBody>
      </p:sp>
    </p:spTree>
    <p:extLst>
      <p:ext uri="{BB962C8B-B14F-4D97-AF65-F5344CB8AC3E}">
        <p14:creationId xmlns:p14="http://schemas.microsoft.com/office/powerpoint/2010/main" val="400566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p:txBody>
          <a:bodyPr/>
          <a:lstStyle/>
          <a:p>
            <a:pPr algn="ctr"/>
            <a:r>
              <a:rPr lang="en-US" dirty="0"/>
              <a:t>Understanding Non-Query # 1</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435006" y="1438183"/>
            <a:ext cx="10918794" cy="4738780"/>
          </a:xfrm>
        </p:spPr>
        <p:txBody>
          <a:bodyPr>
            <a:normAutofit lnSpcReduction="10000"/>
          </a:bodyPr>
          <a:lstStyle/>
          <a:p>
            <a:pPr marL="0" indent="0">
              <a:buNone/>
            </a:pPr>
            <a:endParaRPr lang="en-US" dirty="0"/>
          </a:p>
          <a:p>
            <a:pPr marL="0" indent="0">
              <a:buNone/>
            </a:pPr>
            <a:r>
              <a:rPr lang="en-US" dirty="0"/>
              <a:t>A </a:t>
            </a:r>
            <a:r>
              <a:rPr lang="en-US" b="1" dirty="0"/>
              <a:t>NONQUERY</a:t>
            </a:r>
            <a:r>
              <a:rPr lang="en-US" dirty="0"/>
              <a:t> manipulates data in the database. </a:t>
            </a:r>
          </a:p>
          <a:p>
            <a:pPr marL="0" indent="0">
              <a:buNone/>
            </a:pPr>
            <a:r>
              <a:rPr lang="en-US" dirty="0"/>
              <a:t>(INSERT/UPDATE/DELETE)</a:t>
            </a:r>
          </a:p>
          <a:p>
            <a:pPr marL="0" indent="0">
              <a:buNone/>
            </a:pPr>
            <a:endParaRPr lang="en-US" dirty="0"/>
          </a:p>
          <a:p>
            <a:pPr marL="0" indent="0">
              <a:buNone/>
            </a:pPr>
            <a:r>
              <a:rPr lang="en-US" dirty="0"/>
              <a:t>INSERT -&gt; add a new row of data</a:t>
            </a:r>
          </a:p>
          <a:p>
            <a:pPr marL="0" indent="0">
              <a:buNone/>
            </a:pPr>
            <a:r>
              <a:rPr lang="en-US" dirty="0"/>
              <a:t>UPDATE -&gt; change a row of data</a:t>
            </a:r>
          </a:p>
          <a:p>
            <a:pPr marL="0" indent="0">
              <a:buNone/>
            </a:pPr>
            <a:r>
              <a:rPr lang="en-US" dirty="0"/>
              <a:t>DELETE -&gt; remove a row of data</a:t>
            </a:r>
          </a:p>
          <a:p>
            <a:pPr marL="0" indent="0">
              <a:buNone/>
            </a:pPr>
            <a:endParaRPr lang="en-US" dirty="0"/>
          </a:p>
          <a:p>
            <a:pPr marL="0" indent="0">
              <a:buNone/>
            </a:pPr>
            <a:r>
              <a:rPr lang="en-US" dirty="0"/>
              <a:t>A Non-Query statement  </a:t>
            </a:r>
            <a:r>
              <a:rPr lang="en-US" i="1" dirty="0"/>
              <a:t>never</a:t>
            </a:r>
            <a:r>
              <a:rPr lang="en-US" dirty="0"/>
              <a:t> uses a JOIN and can only be executed on one table at a time. </a:t>
            </a:r>
          </a:p>
          <a:p>
            <a:pPr marL="0" indent="0">
              <a:buNone/>
            </a:pPr>
            <a:endParaRPr lang="en-US" dirty="0"/>
          </a:p>
        </p:txBody>
      </p:sp>
    </p:spTree>
    <p:extLst>
      <p:ext uri="{BB962C8B-B14F-4D97-AF65-F5344CB8AC3E}">
        <p14:creationId xmlns:p14="http://schemas.microsoft.com/office/powerpoint/2010/main" val="353069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Non-Query # 2</a:t>
            </a:r>
            <a:br>
              <a:rPr lang="en-US" dirty="0"/>
            </a:br>
            <a:r>
              <a:rPr lang="en-US" dirty="0"/>
              <a:t>INSERT</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435006" y="1438183"/>
            <a:ext cx="10918794" cy="4738780"/>
          </a:xfrm>
        </p:spPr>
        <p:txBody>
          <a:bodyPr>
            <a:normAutofit/>
          </a:bodyPr>
          <a:lstStyle/>
          <a:p>
            <a:pPr marL="0" indent="0">
              <a:buNone/>
            </a:pPr>
            <a:r>
              <a:rPr lang="en-US" i="1" dirty="0"/>
              <a:t>INSERT INTO </a:t>
            </a:r>
            <a:r>
              <a:rPr lang="en-US" i="1" dirty="0" err="1"/>
              <a:t>aa_location</a:t>
            </a:r>
            <a:r>
              <a:rPr lang="en-US" i="1" dirty="0"/>
              <a:t> VALUES(NULL, ‘Atlantis’, NOW(), ‘xx’, 0)</a:t>
            </a:r>
          </a:p>
          <a:p>
            <a:pPr marL="0" indent="0">
              <a:buNone/>
            </a:pPr>
            <a:endParaRPr lang="en-US" sz="2400" dirty="0"/>
          </a:p>
          <a:p>
            <a:pPr marL="0" indent="0">
              <a:buNone/>
            </a:pPr>
            <a:r>
              <a:rPr lang="en-US" sz="2400" dirty="0"/>
              <a:t>If done correctly, we can let the database automatically generate the ID for that row when we do an INSERT. Both C# and Java have code implementations that allow you to get back the key generated. </a:t>
            </a:r>
          </a:p>
          <a:p>
            <a:pPr marL="0" indent="0">
              <a:buNone/>
            </a:pPr>
            <a:endParaRPr lang="en-US" sz="2400" dirty="0"/>
          </a:p>
          <a:p>
            <a:pPr marL="0" indent="0">
              <a:buNone/>
            </a:pPr>
            <a:r>
              <a:rPr lang="en-US" sz="2400" dirty="0"/>
              <a:t>It is important to understand the table’s column order when doing a blanket insert.</a:t>
            </a:r>
          </a:p>
          <a:p>
            <a:pPr marL="0" indent="0">
              <a:buNone/>
            </a:pPr>
            <a:endParaRPr lang="en-US" sz="2400" dirty="0"/>
          </a:p>
          <a:p>
            <a:pPr marL="0" indent="0">
              <a:buNone/>
            </a:pPr>
            <a:r>
              <a:rPr lang="en-US" sz="2400" dirty="0"/>
              <a:t>For some columns, the value is not allowed to be ignored(NOT NULL) and something must be added. Sometimes we don’t care what we add as we do not use that data.</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F44351A-761D-4067-B8A9-C41F0B98566B}"/>
              </a:ext>
            </a:extLst>
          </p:cNvPr>
          <p:cNvPicPr>
            <a:picLocks noChangeAspect="1"/>
          </p:cNvPicPr>
          <p:nvPr/>
        </p:nvPicPr>
        <p:blipFill>
          <a:blip r:embed="rId2"/>
          <a:stretch>
            <a:fillRect/>
          </a:stretch>
        </p:blipFill>
        <p:spPr>
          <a:xfrm>
            <a:off x="9920504" y="1046174"/>
            <a:ext cx="1752600" cy="1143000"/>
          </a:xfrm>
          <a:prstGeom prst="rect">
            <a:avLst/>
          </a:prstGeom>
        </p:spPr>
      </p:pic>
    </p:spTree>
    <p:extLst>
      <p:ext uri="{BB962C8B-B14F-4D97-AF65-F5344CB8AC3E}">
        <p14:creationId xmlns:p14="http://schemas.microsoft.com/office/powerpoint/2010/main" val="139429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74-2DB7-4402-8D4B-7429911E60BF}"/>
              </a:ext>
            </a:extLst>
          </p:cNvPr>
          <p:cNvSpPr>
            <a:spLocks noGrp="1"/>
          </p:cNvSpPr>
          <p:nvPr>
            <p:ph type="title"/>
          </p:nvPr>
        </p:nvSpPr>
        <p:spPr>
          <a:xfrm>
            <a:off x="754310" y="112620"/>
            <a:ext cx="10515600" cy="1325563"/>
          </a:xfrm>
        </p:spPr>
        <p:txBody>
          <a:bodyPr/>
          <a:lstStyle/>
          <a:p>
            <a:pPr algn="ctr"/>
            <a:r>
              <a:rPr lang="en-US" dirty="0"/>
              <a:t>Understanding Non-Query # 3</a:t>
            </a:r>
            <a:br>
              <a:rPr lang="en-US" dirty="0"/>
            </a:br>
            <a:r>
              <a:rPr lang="en-US" dirty="0"/>
              <a:t>UPDATE</a:t>
            </a:r>
          </a:p>
        </p:txBody>
      </p:sp>
      <p:sp>
        <p:nvSpPr>
          <p:cNvPr id="3" name="Content Placeholder 2">
            <a:extLst>
              <a:ext uri="{FF2B5EF4-FFF2-40B4-BE49-F238E27FC236}">
                <a16:creationId xmlns:a16="http://schemas.microsoft.com/office/drawing/2014/main" id="{14415B84-8EEF-4B42-B0D8-68430D543E01}"/>
              </a:ext>
            </a:extLst>
          </p:cNvPr>
          <p:cNvSpPr>
            <a:spLocks noGrp="1"/>
          </p:cNvSpPr>
          <p:nvPr>
            <p:ph idx="1"/>
          </p:nvPr>
        </p:nvSpPr>
        <p:spPr>
          <a:xfrm>
            <a:off x="-1" y="2849037"/>
            <a:ext cx="12192001" cy="4008963"/>
          </a:xfrm>
        </p:spPr>
        <p:txBody>
          <a:bodyPr>
            <a:normAutofit/>
          </a:bodyPr>
          <a:lstStyle/>
          <a:p>
            <a:pPr marL="0" indent="0">
              <a:buNone/>
            </a:pPr>
            <a:r>
              <a:rPr lang="en-US" i="1" dirty="0"/>
              <a:t>UPDATE </a:t>
            </a:r>
            <a:r>
              <a:rPr lang="en-US" i="1" dirty="0" err="1"/>
              <a:t>aa_company</a:t>
            </a:r>
            <a:r>
              <a:rPr lang="en-US" i="1" dirty="0"/>
              <a:t> SET </a:t>
            </a:r>
            <a:r>
              <a:rPr lang="en-US" i="1" dirty="0" err="1"/>
              <a:t>companyname</a:t>
            </a:r>
            <a:r>
              <a:rPr lang="en-US" i="1" dirty="0"/>
              <a:t>=‘Home’, </a:t>
            </a:r>
            <a:r>
              <a:rPr lang="en-US" i="1" dirty="0" err="1"/>
              <a:t>locid</a:t>
            </a:r>
            <a:r>
              <a:rPr lang="en-US" i="1" dirty="0"/>
              <a:t> = 2 WHERE </a:t>
            </a:r>
            <a:r>
              <a:rPr lang="en-US" i="1" dirty="0" err="1"/>
              <a:t>companyid</a:t>
            </a:r>
            <a:r>
              <a:rPr lang="en-US" i="1" dirty="0"/>
              <a:t> = 3</a:t>
            </a:r>
          </a:p>
          <a:p>
            <a:pPr marL="0" indent="0">
              <a:buNone/>
            </a:pPr>
            <a:endParaRPr lang="en-US" sz="2400" dirty="0"/>
          </a:p>
          <a:p>
            <a:pPr marL="0" indent="0">
              <a:buNone/>
            </a:pPr>
            <a:r>
              <a:rPr lang="en-US" sz="2400" dirty="0"/>
              <a:t>	You can set multiple columns to be updated separated by a comma. </a:t>
            </a:r>
          </a:p>
          <a:p>
            <a:pPr marL="0" indent="0">
              <a:buNone/>
            </a:pPr>
            <a:endParaRPr lang="en-US" sz="2400" dirty="0"/>
          </a:p>
          <a:p>
            <a:pPr marL="0" indent="0">
              <a:buNone/>
            </a:pPr>
            <a:r>
              <a:rPr lang="en-US" sz="2400" dirty="0"/>
              <a:t>	With an update, you must identify the row being updated.</a:t>
            </a:r>
          </a:p>
          <a:p>
            <a:pPr marL="0" indent="0">
              <a:buNone/>
            </a:pPr>
            <a:endParaRPr lang="en-US" sz="2400" dirty="0"/>
          </a:p>
          <a:p>
            <a:pPr marL="0" indent="0">
              <a:buNone/>
            </a:pPr>
            <a:r>
              <a:rPr lang="en-US" sz="2400" dirty="0"/>
              <a:t>	Only update the data you care about.</a:t>
            </a:r>
            <a:endParaRPr lang="en-US" dirty="0"/>
          </a:p>
          <a:p>
            <a:pPr marL="0" indent="0">
              <a:buNone/>
            </a:pPr>
            <a:endParaRPr lang="en-US" dirty="0"/>
          </a:p>
        </p:txBody>
      </p:sp>
      <p:pic>
        <p:nvPicPr>
          <p:cNvPr id="7" name="Picture 6">
            <a:extLst>
              <a:ext uri="{FF2B5EF4-FFF2-40B4-BE49-F238E27FC236}">
                <a16:creationId xmlns:a16="http://schemas.microsoft.com/office/drawing/2014/main" id="{C9094D59-A169-4CAD-98D7-1FFFB5538E02}"/>
              </a:ext>
            </a:extLst>
          </p:cNvPr>
          <p:cNvPicPr>
            <a:picLocks noChangeAspect="1"/>
          </p:cNvPicPr>
          <p:nvPr/>
        </p:nvPicPr>
        <p:blipFill>
          <a:blip r:embed="rId2"/>
          <a:stretch>
            <a:fillRect/>
          </a:stretch>
        </p:blipFill>
        <p:spPr>
          <a:xfrm>
            <a:off x="5224461" y="1509205"/>
            <a:ext cx="1743075" cy="1114425"/>
          </a:xfrm>
          <a:prstGeom prst="rect">
            <a:avLst/>
          </a:prstGeom>
        </p:spPr>
      </p:pic>
    </p:spTree>
    <p:extLst>
      <p:ext uri="{BB962C8B-B14F-4D97-AF65-F5344CB8AC3E}">
        <p14:creationId xmlns:p14="http://schemas.microsoft.com/office/powerpoint/2010/main" val="130735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c509e01-c622-4454-882c-5cb991c3d90a">QXKUPEW322ZA-226243188-3503</_dlc_DocId>
    <_dlc_DocIdUrl xmlns="cc509e01-c622-4454-882c-5cb991c3d90a">
      <Url>https://westerngovernorsuniversity.sharepoint.com/sites/CISoftwareTeamResourcesRepo/_layouts/15/DocIdRedir.aspx?ID=QXKUPEW322ZA-226243188-3503</Url>
      <Description>QXKUPEW322ZA-226243188-3503</Description>
    </_dlc_DocIdUrl>
    <SharedWithUsers xmlns="cc509e01-c622-4454-882c-5cb991c3d90a">
      <UserInfo>
        <DisplayName>Foluso Adegboye</DisplayName>
        <AccountId>4852</AccountId>
        <AccountType/>
      </UserInfo>
      <UserInfo>
        <DisplayName>Daniel Opare-Addo</DisplayName>
        <AccountId>555</AccountId>
        <AccountType/>
      </UserInfo>
      <UserInfo>
        <DisplayName>Francesco Cheema</DisplayName>
        <AccountId>4857</AccountId>
        <AccountType/>
      </UserInfo>
      <UserInfo>
        <DisplayName>Francis Joyner</DisplayName>
        <AccountId>4925</AccountId>
        <AccountType/>
      </UserInfo>
      <UserInfo>
        <DisplayName>Kiem Bui</DisplayName>
        <AccountId>4962</AccountId>
        <AccountType/>
      </UserInfo>
      <UserInfo>
        <DisplayName>Tristan Didier</DisplayName>
        <AccountId>4984</AccountId>
        <AccountType/>
      </UserInfo>
      <UserInfo>
        <DisplayName>Steven Smith</DisplayName>
        <AccountId>4688</AccountId>
        <AccountType/>
      </UserInfo>
      <UserInfo>
        <DisplayName>Kade Garth</DisplayName>
        <AccountId>5029</AccountId>
        <AccountType/>
      </UserInfo>
      <UserInfo>
        <DisplayName>Kirk Flores</DisplayName>
        <AccountId>5070</AccountId>
        <AccountType/>
      </UserInfo>
      <UserInfo>
        <DisplayName>Jairef Fowler</DisplayName>
        <AccountId>4203</AccountId>
        <AccountType/>
      </UserInfo>
      <UserInfo>
        <DisplayName>Nikola Whittlesey</DisplayName>
        <AccountId>5142</AccountId>
        <AccountType/>
      </UserInfo>
      <UserInfo>
        <DisplayName>Brittany Tinsley</DisplayName>
        <AccountId>5171</AccountId>
        <AccountType/>
      </UserInfo>
      <UserInfo>
        <DisplayName>Matthew Smith</DisplayName>
        <AccountId>5134</AccountId>
        <AccountType/>
      </UserInfo>
      <UserInfo>
        <DisplayName>Geoffrey Dietrich</DisplayName>
        <AccountId>4091</AccountId>
        <AccountType/>
      </UserInfo>
      <UserInfo>
        <DisplayName>Shawn McGhee</DisplayName>
        <AccountId>5234</AccountId>
        <AccountType/>
      </UserInfo>
      <UserInfo>
        <DisplayName>William Golovlev</DisplayName>
        <AccountId>5256</AccountId>
        <AccountType/>
      </UserInfo>
      <UserInfo>
        <DisplayName>Logan Schaeffer</DisplayName>
        <AccountId>5062</AccountId>
        <AccountType/>
      </UserInfo>
      <UserInfo>
        <DisplayName>Frank Bishop</DisplayName>
        <AccountId>5349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07CBF953F6E44A9C509196F4651C34" ma:contentTypeVersion="6" ma:contentTypeDescription="Create a new document." ma:contentTypeScope="" ma:versionID="4c5d7a90d3f8b9ecd950953acc62976f">
  <xsd:schema xmlns:xsd="http://www.w3.org/2001/XMLSchema" xmlns:xs="http://www.w3.org/2001/XMLSchema" xmlns:p="http://schemas.microsoft.com/office/2006/metadata/properties" xmlns:ns2="caa9a466-db0f-405d-8051-71c0e19a077a" xmlns:ns3="cc509e01-c622-4454-882c-5cb991c3d90a" targetNamespace="http://schemas.microsoft.com/office/2006/metadata/properties" ma:root="true" ma:fieldsID="74677311c9f9528c3eab8e345363923e" ns2:_="" ns3:_="">
    <xsd:import namespace="caa9a466-db0f-405d-8051-71c0e19a077a"/>
    <xsd:import namespace="cc509e01-c622-4454-882c-5cb991c3d90a"/>
    <xsd:element name="properties">
      <xsd:complexType>
        <xsd:sequence>
          <xsd:element name="documentManagement">
            <xsd:complexType>
              <xsd:all>
                <xsd:element ref="ns2:MediaServiceMetadata" minOccurs="0"/>
                <xsd:element ref="ns2:MediaServiceFastMetadata" minOccurs="0"/>
                <xsd:element ref="ns3:_dlc_DocId" minOccurs="0"/>
                <xsd:element ref="ns3:_dlc_DocIdUrl" minOccurs="0"/>
                <xsd:element ref="ns3:_dlc_DocIdPersistId"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a9a466-db0f-405d-8051-71c0e19a0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509e01-c622-4454-882c-5cb991c3d90a"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03A1552-8921-4E57-B57E-3C987A735683}">
  <ds:schemaRefs>
    <ds:schemaRef ds:uri="http://schemas.openxmlformats.org/package/2006/metadata/core-properties"/>
    <ds:schemaRef ds:uri="http://purl.org/dc/dcmitype/"/>
    <ds:schemaRef ds:uri="http://schemas.microsoft.com/office/infopath/2007/PartnerControls"/>
    <ds:schemaRef ds:uri="3cb34cbe-59e9-4446-b679-5bef6defb5bc"/>
    <ds:schemaRef ds:uri="http://purl.org/dc/elements/1.1/"/>
    <ds:schemaRef ds:uri="http://schemas.microsoft.com/office/2006/metadata/properties"/>
    <ds:schemaRef ds:uri="http://schemas.microsoft.com/office/2006/documentManagement/types"/>
    <ds:schemaRef ds:uri="http://purl.org/dc/terms/"/>
    <ds:schemaRef ds:uri="bf6f3f0e-b5cf-479f-a761-e4ba307f03c2"/>
    <ds:schemaRef ds:uri="http://www.w3.org/XML/1998/namespace"/>
  </ds:schemaRefs>
</ds:datastoreItem>
</file>

<file path=customXml/itemProps2.xml><?xml version="1.0" encoding="utf-8"?>
<ds:datastoreItem xmlns:ds="http://schemas.openxmlformats.org/officeDocument/2006/customXml" ds:itemID="{A7C4FD93-E0FC-446B-B354-7F34AC7788FA}">
  <ds:schemaRefs>
    <ds:schemaRef ds:uri="http://schemas.microsoft.com/sharepoint/v3/contenttype/forms"/>
  </ds:schemaRefs>
</ds:datastoreItem>
</file>

<file path=customXml/itemProps3.xml><?xml version="1.0" encoding="utf-8"?>
<ds:datastoreItem xmlns:ds="http://schemas.openxmlformats.org/officeDocument/2006/customXml" ds:itemID="{AB5A4B5C-4E37-438C-A9EA-86F23F3E1FBA}"/>
</file>

<file path=customXml/itemProps4.xml><?xml version="1.0" encoding="utf-8"?>
<ds:datastoreItem xmlns:ds="http://schemas.openxmlformats.org/officeDocument/2006/customXml" ds:itemID="{CD5B85D6-5D52-4F6C-8F91-2AFA42C8B87E}"/>
</file>

<file path=docProps/app.xml><?xml version="1.0" encoding="utf-8"?>
<Properties xmlns="http://schemas.openxmlformats.org/officeDocument/2006/extended-properties" xmlns:vt="http://schemas.openxmlformats.org/officeDocument/2006/docPropsVTypes">
  <TotalTime>2213</TotalTime>
  <Words>2670</Words>
  <Application>Microsoft Office PowerPoint</Application>
  <PresentationFormat>Widescreen</PresentationFormat>
  <Paragraphs>330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Using The MySQL Library In C969/C195</vt:lpstr>
      <vt:lpstr>Working With MySql Workbench #1</vt:lpstr>
      <vt:lpstr>Working With MySql Workbench #2</vt:lpstr>
      <vt:lpstr>Understanding  A Query # 1</vt:lpstr>
      <vt:lpstr>Understanding  A Query # 2</vt:lpstr>
      <vt:lpstr>Understanding  A Query # 3 Other Interesting Query Operators/Functions</vt:lpstr>
      <vt:lpstr>Understanding Non-Query # 1</vt:lpstr>
      <vt:lpstr>Understanding Non-Query # 2 INSERT</vt:lpstr>
      <vt:lpstr>Understanding Non-Query # 3 UPDATE</vt:lpstr>
      <vt:lpstr>Understanding Non-Query # 4 DELETE</vt:lpstr>
      <vt:lpstr>Thanks For Watching</vt:lpstr>
      <vt:lpstr>Using The MySQL Library In C969</vt:lpstr>
      <vt:lpstr>Build A Connection String</vt:lpstr>
      <vt:lpstr>Write Code To Connect To the Database</vt:lpstr>
      <vt:lpstr>Creating A Reusable Connection #1</vt:lpstr>
      <vt:lpstr>Creating A Reusable Connection #2</vt:lpstr>
      <vt:lpstr>Thanks For Watching</vt:lpstr>
      <vt:lpstr>Using The MySQL Library In C969</vt:lpstr>
      <vt:lpstr>Understanding  A Query # 1</vt:lpstr>
      <vt:lpstr>Using A DataTable</vt:lpstr>
      <vt:lpstr>Getting Data From A DataTable</vt:lpstr>
      <vt:lpstr>Getting a Query Into A DataTable (with Adapter)</vt:lpstr>
      <vt:lpstr>Building Objects From a Query</vt:lpstr>
      <vt:lpstr>Getting a Query Into A BindingList (with Reader)</vt:lpstr>
      <vt:lpstr>Using “ExecuteScalar” To Get a Single Value</vt:lpstr>
      <vt:lpstr>Thanks For Watching</vt:lpstr>
      <vt:lpstr>Using The MySQL Library In C969</vt:lpstr>
      <vt:lpstr>Using Substitution Benefits</vt:lpstr>
      <vt:lpstr>Using Substitution In An SQL Line</vt:lpstr>
      <vt:lpstr>Two Different Techniques For Using Substitution</vt:lpstr>
      <vt:lpstr>Thanks For Watching</vt:lpstr>
      <vt:lpstr>Using The MySQL Library In C969</vt:lpstr>
      <vt:lpstr>Understanding “blanket” INSERT #1</vt:lpstr>
      <vt:lpstr>Understanding “blanket” INSERT #2</vt:lpstr>
      <vt:lpstr>Hints For The Multi-Table Insert Scenario #1  (Like country-city-address-customer)</vt:lpstr>
      <vt:lpstr>Hints For The Multi-Table Insert Scenario #2  (Like country-city-address-customer)</vt:lpstr>
      <vt:lpstr>Understanding UPDATE #1</vt:lpstr>
      <vt:lpstr>Understanding UPDATE #2</vt:lpstr>
      <vt:lpstr>Understanding DELETE #1</vt:lpstr>
      <vt:lpstr>Understanding DELETE #2</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WGU Software Workshop</dc:title>
  <dc:creator>Mark Kinkead</dc:creator>
  <cp:lastModifiedBy>Mark Kinkead</cp:lastModifiedBy>
  <cp:revision>8</cp:revision>
  <dcterms:created xsi:type="dcterms:W3CDTF">2021-01-03T16:18:10Z</dcterms:created>
  <dcterms:modified xsi:type="dcterms:W3CDTF">2022-01-27T19:34:37Z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0x0101002207CBF953F6E44A9C509196F4651C34</vt:lpwstr>
  </property>
  <property fmtid="{D5CDD505-2E9C-101B-9397-08002B2CF9AE}" pid="3" name="_dlc_DocIdItemGuid">
    <vt:lpwstr>5ce9642a-81ed-48e1-957e-a91dcb0430e1</vt:lpwstr>
  </property>
</Properties>
</file>