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81679a5a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81679a5a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9a246b92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9a246b92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81679a5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81679a5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9daf352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9daf352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9a246b92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9a246b92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9d2e87438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9d2e8743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9d2e87438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9d2e87438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9d2e87438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9d2e87438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9d2e87438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9d2e8743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9d2e87438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9d2e87438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9a246b92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9a246b92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9d2e87438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9d2e87438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9d2e87438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9d2e87438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9d2e87438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9d2e87438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81679a4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81679a4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9d2e8743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9d2e8743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e9d2e8743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e9d2e8743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d2e87438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9d2e87438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9d2e8743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9d2e8743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81679a5a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81679a5a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81679a5a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81679a5a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81679a5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81679a5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6905"/>
            <a:ext cx="1417320" cy="51365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1785060" y="1556052"/>
            <a:ext cx="89154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9360" y="1579110"/>
            <a:ext cx="7886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8650" y="2192890"/>
            <a:ext cx="43005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628650" y="2603998"/>
            <a:ext cx="78867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4449668"/>
            <a:ext cx="1086513" cy="36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6905"/>
            <a:ext cx="1417320" cy="513659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4" name="Google Shape;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4449668"/>
            <a:ext cx="1086513" cy="36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6905"/>
            <a:ext cx="1417320" cy="513659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4449668"/>
            <a:ext cx="1086513" cy="36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6905"/>
            <a:ext cx="1417320" cy="513659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0" name="Google Shape;11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4449668"/>
            <a:ext cx="1086513" cy="36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6905"/>
            <a:ext cx="1417320" cy="513659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855617"/>
            <a:ext cx="7886700" cy="3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628649" y="273844"/>
            <a:ext cx="7886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4449668"/>
            <a:ext cx="1086513" cy="36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28650" y="1965454"/>
            <a:ext cx="8358600" cy="14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628650" y="1632104"/>
            <a:ext cx="8358600" cy="2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4449668"/>
            <a:ext cx="1144118" cy="385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4449668"/>
            <a:ext cx="1086513" cy="36610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29360" y="1517995"/>
            <a:ext cx="8322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29360" y="2336387"/>
            <a:ext cx="3496800" cy="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3" type="body"/>
          </p:nvPr>
        </p:nvSpPr>
        <p:spPr>
          <a:xfrm>
            <a:off x="628650" y="2726574"/>
            <a:ext cx="83232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6905"/>
            <a:ext cx="1417320" cy="513659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" name="Google Shape;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4481816"/>
            <a:ext cx="1086513" cy="36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6905"/>
            <a:ext cx="1417320" cy="513659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7"/>
          <p:cNvSpPr txBox="1"/>
          <p:nvPr>
            <p:ph idx="2" type="body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4449668"/>
            <a:ext cx="1086513" cy="36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6905"/>
            <a:ext cx="1417320" cy="513659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4449668"/>
            <a:ext cx="1086513" cy="36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6905"/>
            <a:ext cx="1417320" cy="51365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4449668"/>
            <a:ext cx="1086513" cy="36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6905"/>
            <a:ext cx="1417320" cy="513659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0"/>
          <p:cNvSpPr txBox="1"/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1" name="Google Shape;81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4449668"/>
            <a:ext cx="1086513" cy="36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1039875" y="49372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WORKSHOP - DESIGN PATTERN</a:t>
            </a:r>
            <a:endParaRPr/>
          </a:p>
        </p:txBody>
      </p:sp>
      <p:pic>
        <p:nvPicPr>
          <p:cNvPr id="122" name="Google Shape;12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875" y="2771997"/>
            <a:ext cx="727710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/>
        </p:nvSpPr>
        <p:spPr>
          <a:xfrm>
            <a:off x="548800" y="253325"/>
            <a:ext cx="405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979725" y="528525"/>
            <a:ext cx="73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Empresas que </a:t>
            </a:r>
            <a:r>
              <a:rPr lang="pt-BR"/>
              <a:t>utilizam</a:t>
            </a:r>
            <a:r>
              <a:rPr lang="pt-BR"/>
              <a:t> o Padrão de Projeto STATE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725" y="1311725"/>
            <a:ext cx="564832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UNIT OF WORK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/>
        </p:nvSpPr>
        <p:spPr>
          <a:xfrm>
            <a:off x="548800" y="253325"/>
            <a:ext cx="405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DEFINIÇÃO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/>
        </p:nvSpPr>
        <p:spPr>
          <a:xfrm>
            <a:off x="548800" y="253325"/>
            <a:ext cx="825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UNIT OF WORK - EXEMPLO PRÁTICO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598400" y="2741275"/>
            <a:ext cx="3134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Eventos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Id 	Nome		QtdMax 	QtdAtual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1  	Evento	3		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548800" y="1251800"/>
            <a:ext cx="713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Vamos simular uma aplicação de </a:t>
            </a:r>
            <a:r>
              <a:rPr b="1" lang="pt-BR">
                <a:latin typeface="Calibri"/>
                <a:ea typeface="Calibri"/>
                <a:cs typeface="Calibri"/>
                <a:sym typeface="Calibri"/>
              </a:rPr>
              <a:t>Eventos</a:t>
            </a:r>
            <a:r>
              <a:rPr lang="pt-BR">
                <a:latin typeface="Calibri"/>
                <a:ea typeface="Calibri"/>
                <a:cs typeface="Calibri"/>
                <a:sym typeface="Calibri"/>
              </a:rPr>
              <a:t> que registra as pessoas numa entidade e acrescenta o número de participantes no evento de acordo com as pessoas que estão relacionadas a determinado evento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548800" y="215610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Portanto nosso banco de dados possui duas Entidades: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5667525" y="2741275"/>
            <a:ext cx="3134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Pessoas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Id	Nome		IdEvento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1	Vinícius	1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838" y="1351000"/>
            <a:ext cx="4254275" cy="365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100" y="541354"/>
            <a:ext cx="4254275" cy="466574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548800" y="253325"/>
            <a:ext cx="825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UNIT OF WORK - EXEMPLO PRÁTICO | DOMAINS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337" y="1784625"/>
            <a:ext cx="4442212" cy="21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450" y="1784628"/>
            <a:ext cx="4274551" cy="2179198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548800" y="253325"/>
            <a:ext cx="825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UNIT OF WORK - EXEMPLO PRÁTICO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548800" y="979100"/>
            <a:ext cx="713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/>
        </p:nvSpPr>
        <p:spPr>
          <a:xfrm>
            <a:off x="548800" y="253325"/>
            <a:ext cx="50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REPOSITÓRIOS SEM UNIT OF WORK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775" y="1054050"/>
            <a:ext cx="4039197" cy="3481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75" y="969600"/>
            <a:ext cx="4527975" cy="2570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700" y="542888"/>
            <a:ext cx="4680599" cy="40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875" y="1269762"/>
            <a:ext cx="3764049" cy="26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1224300" y="513650"/>
            <a:ext cx="40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548800" y="253325"/>
            <a:ext cx="50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IMPLEMENTANDO </a:t>
            </a: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UNIT OF WORK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699" y="1585113"/>
            <a:ext cx="4622725" cy="1973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548800" y="253325"/>
            <a:ext cx="50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REPOSITÓRIOS COM UNIT OF WORK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975" y="838325"/>
            <a:ext cx="3816050" cy="4170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975" y="1121875"/>
            <a:ext cx="6134100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/>
        </p:nvSpPr>
        <p:spPr>
          <a:xfrm>
            <a:off x="850825" y="412525"/>
            <a:ext cx="733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PADRÃO DE PROJETO : </a:t>
            </a:r>
            <a:r>
              <a:rPr lang="pt-BR"/>
              <a:t>STATE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8288" y="838325"/>
            <a:ext cx="4147413" cy="415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4"/>
          <p:cNvSpPr txBox="1"/>
          <p:nvPr/>
        </p:nvSpPr>
        <p:spPr>
          <a:xfrm>
            <a:off x="548800" y="253325"/>
            <a:ext cx="5059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CONTROLLER </a:t>
            </a: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COM UNIT OF WORK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548800" y="253325"/>
            <a:ext cx="405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REPOSITÓRIOS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25" y="676475"/>
            <a:ext cx="3939458" cy="430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MVVM</a:t>
            </a:r>
            <a:endParaRPr/>
          </a:p>
        </p:txBody>
      </p:sp>
      <p:sp>
        <p:nvSpPr>
          <p:cNvPr id="259" name="Google Shape;259;p37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ctrTitle"/>
          </p:nvPr>
        </p:nvSpPr>
        <p:spPr>
          <a:xfrm>
            <a:off x="1143000" y="694050"/>
            <a:ext cx="1341600" cy="50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00"/>
              <a:t>O que é?</a:t>
            </a:r>
            <a:endParaRPr sz="2300"/>
          </a:p>
        </p:txBody>
      </p:sp>
      <p:sp>
        <p:nvSpPr>
          <p:cNvPr id="134" name="Google Shape;134;p17"/>
          <p:cNvSpPr txBox="1"/>
          <p:nvPr/>
        </p:nvSpPr>
        <p:spPr>
          <a:xfrm>
            <a:off x="1140750" y="1665250"/>
            <a:ext cx="68625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Nos Design Patterns, é do tipo Behavioral Patterns.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</a:rPr>
              <a:t>Permite que um objeto altere seu comportamento quando seu estado interno muda.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ctrTitle"/>
          </p:nvPr>
        </p:nvSpPr>
        <p:spPr>
          <a:xfrm>
            <a:off x="1143000" y="694050"/>
            <a:ext cx="1341600" cy="50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00"/>
              <a:t>Utilização</a:t>
            </a:r>
            <a:endParaRPr sz="2300"/>
          </a:p>
        </p:txBody>
      </p:sp>
      <p:sp>
        <p:nvSpPr>
          <p:cNvPr id="140" name="Google Shape;140;p18"/>
          <p:cNvSpPr txBox="1"/>
          <p:nvPr/>
        </p:nvSpPr>
        <p:spPr>
          <a:xfrm>
            <a:off x="1140750" y="1665250"/>
            <a:ext cx="6862500" cy="21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Classe populada com condicionais extensas e 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difíceis</a:t>
            </a: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 de entender;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</a:rPr>
              <a:t>Em objetos que possuem estados diferentes onde o comportamento pode mudar de acordo com cada estado;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</a:rPr>
              <a:t>Há um número </a:t>
            </a:r>
            <a:r>
              <a:rPr i="1" lang="pt-BR"/>
              <a:t>finito</a:t>
            </a:r>
            <a:r>
              <a:rPr lang="pt-BR"/>
              <a:t> de </a:t>
            </a:r>
            <a:r>
              <a:rPr i="1" lang="pt-BR"/>
              <a:t>estados</a:t>
            </a:r>
            <a:r>
              <a:rPr lang="pt-BR"/>
              <a:t> que um programa possa estar. Dentro de qualquer estado único, o programa se comporta de forma diferente, e o programa pode ser trocado de um estado para outro instantaneamente</a:t>
            </a:r>
            <a:endParaRPr sz="2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ctrTitle"/>
          </p:nvPr>
        </p:nvSpPr>
        <p:spPr>
          <a:xfrm>
            <a:off x="1143000" y="694050"/>
            <a:ext cx="2321700" cy="501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00"/>
              <a:t>Padrões Similares</a:t>
            </a:r>
            <a:endParaRPr sz="2300"/>
          </a:p>
        </p:txBody>
      </p:sp>
      <p:sp>
        <p:nvSpPr>
          <p:cNvPr id="146" name="Google Shape;146;p19"/>
          <p:cNvSpPr txBox="1"/>
          <p:nvPr/>
        </p:nvSpPr>
        <p:spPr>
          <a:xfrm>
            <a:off x="1815000" y="2169000"/>
            <a:ext cx="55140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highlight>
                  <a:srgbClr val="FFFFFF"/>
                </a:highlight>
              </a:rPr>
              <a:t>Bridge (Ponte)</a:t>
            </a:r>
            <a:endParaRPr sz="2100">
              <a:solidFill>
                <a:srgbClr val="41546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</a:rPr>
              <a:t>Strategy (Estratégia)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150" y="210487"/>
            <a:ext cx="7363700" cy="472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25" y="464075"/>
            <a:ext cx="4902376" cy="369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5520425" y="966825"/>
            <a:ext cx="29520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Imagine que nós temos uma classe Documento. Um documento pode estar em um de três estados: Rascunho, Moderação e Publicado. O método publicar do documento funciona um pouco diferente em cada estado: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No Rascunho, ele move o documento para a moderação.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Na Moderação ele torna o documento público, mas apenas se o usuário atual é um administrador.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No Publicado ele não faz nada.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845300" y="253325"/>
            <a:ext cx="405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História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845300" y="838325"/>
            <a:ext cx="7332300" cy="4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Toda a inspiração por trás do nosso conceito de </a:t>
            </a:r>
            <a:r>
              <a:rPr i="1" lang="pt-BR">
                <a:solidFill>
                  <a:schemeClr val="dk1"/>
                </a:solidFill>
              </a:rPr>
              <a:t>“padrões de projeto”</a:t>
            </a:r>
            <a:r>
              <a:rPr lang="pt-BR">
                <a:solidFill>
                  <a:schemeClr val="dk1"/>
                </a:solidFill>
              </a:rPr>
              <a:t> veio, na realidade, da </a:t>
            </a:r>
            <a:r>
              <a:rPr b="1" lang="pt-BR">
                <a:solidFill>
                  <a:schemeClr val="dk1"/>
                </a:solidFill>
              </a:rPr>
              <a:t>arquitetura</a:t>
            </a:r>
            <a:r>
              <a:rPr lang="pt-BR">
                <a:solidFill>
                  <a:schemeClr val="dk1"/>
                </a:solidFill>
              </a:rPr>
              <a:t> (sim, àquela área de conhecimento que projeta e arquiteta ambientes), de um livro chamado </a:t>
            </a:r>
            <a:r>
              <a:rPr i="1" lang="pt-BR">
                <a:solidFill>
                  <a:schemeClr val="dk1"/>
                </a:solidFill>
              </a:rPr>
              <a:t>“A Patter Language”</a:t>
            </a:r>
            <a:r>
              <a:rPr lang="pt-BR">
                <a:solidFill>
                  <a:schemeClr val="dk1"/>
                </a:solidFill>
              </a:rPr>
              <a:t>, escrito por </a:t>
            </a:r>
            <a:r>
              <a:rPr i="1" lang="pt-BR">
                <a:solidFill>
                  <a:schemeClr val="dk1"/>
                </a:solidFill>
              </a:rPr>
              <a:t>Christopher Alexander</a:t>
            </a:r>
            <a:r>
              <a:rPr lang="pt-BR">
                <a:solidFill>
                  <a:schemeClr val="dk1"/>
                </a:solidFill>
              </a:rPr>
              <a:t>, </a:t>
            </a:r>
            <a:r>
              <a:rPr i="1" lang="pt-BR">
                <a:solidFill>
                  <a:schemeClr val="dk1"/>
                </a:solidFill>
              </a:rPr>
              <a:t>Sara Ishikawa</a:t>
            </a:r>
            <a:r>
              <a:rPr lang="pt-BR">
                <a:solidFill>
                  <a:schemeClr val="dk1"/>
                </a:solidFill>
              </a:rPr>
              <a:t> e </a:t>
            </a:r>
            <a:r>
              <a:rPr i="1" lang="pt-BR">
                <a:solidFill>
                  <a:schemeClr val="dk1"/>
                </a:solidFill>
              </a:rPr>
              <a:t>Murray Silverstein</a:t>
            </a:r>
            <a:r>
              <a:rPr lang="pt-BR">
                <a:solidFill>
                  <a:schemeClr val="dk1"/>
                </a:solidFill>
              </a:rPr>
              <a:t>, foi o que primeiramente lançou a ideia de </a:t>
            </a:r>
            <a:r>
              <a:rPr i="1" lang="pt-BR">
                <a:solidFill>
                  <a:schemeClr val="dk1"/>
                </a:solidFill>
              </a:rPr>
              <a:t>“linguagem de padrões”</a:t>
            </a:r>
            <a:r>
              <a:rPr lang="pt-BR">
                <a:solidFill>
                  <a:schemeClr val="dk1"/>
                </a:solidFill>
              </a:rPr>
              <a:t>. O livro teve como propósito apresentar centenas de padrões sobre como cidades, bairros, casas e ambientes no geral poderiam ser projetados.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O primeiro grande trabalho da área de desenvolvimento de software que absorveu tal ideia coletando e desenvolvendo dezenas de padrões para softwares se deu em </a:t>
            </a:r>
            <a:r>
              <a:rPr b="1" lang="pt-BR">
                <a:solidFill>
                  <a:schemeClr val="dk1"/>
                </a:solidFill>
              </a:rPr>
              <a:t>1994</a:t>
            </a:r>
            <a:r>
              <a:rPr lang="pt-BR">
                <a:solidFill>
                  <a:schemeClr val="dk1"/>
                </a:solidFill>
              </a:rPr>
              <a:t> em um livro chamado </a:t>
            </a:r>
            <a:r>
              <a:rPr b="1" lang="pt-BR">
                <a:solidFill>
                  <a:schemeClr val="dk1"/>
                </a:solidFill>
              </a:rPr>
              <a:t>“Design Patterns: Elements of Reusable Object-Oriented Software”</a:t>
            </a:r>
            <a:r>
              <a:rPr lang="pt-BR">
                <a:solidFill>
                  <a:schemeClr val="dk1"/>
                </a:solidFill>
              </a:rPr>
              <a:t>, escrito por </a:t>
            </a:r>
            <a:r>
              <a:rPr i="1" lang="pt-BR">
                <a:solidFill>
                  <a:schemeClr val="dk1"/>
                </a:solidFill>
              </a:rPr>
              <a:t>Erich Gamma</a:t>
            </a:r>
            <a:r>
              <a:rPr lang="pt-BR">
                <a:solidFill>
                  <a:schemeClr val="dk1"/>
                </a:solidFill>
              </a:rPr>
              <a:t>, </a:t>
            </a:r>
            <a:r>
              <a:rPr i="1" lang="pt-BR">
                <a:solidFill>
                  <a:schemeClr val="dk1"/>
                </a:solidFill>
              </a:rPr>
              <a:t>Richard Helm</a:t>
            </a:r>
            <a:r>
              <a:rPr lang="pt-BR">
                <a:solidFill>
                  <a:schemeClr val="dk1"/>
                </a:solidFill>
              </a:rPr>
              <a:t>, </a:t>
            </a:r>
            <a:r>
              <a:rPr i="1" lang="pt-BR">
                <a:solidFill>
                  <a:schemeClr val="dk1"/>
                </a:solidFill>
              </a:rPr>
              <a:t>Ralph Johnson</a:t>
            </a:r>
            <a:r>
              <a:rPr lang="pt-BR">
                <a:solidFill>
                  <a:schemeClr val="dk1"/>
                </a:solidFill>
              </a:rPr>
              <a:t> e </a:t>
            </a:r>
            <a:r>
              <a:rPr i="1" lang="pt-BR">
                <a:solidFill>
                  <a:schemeClr val="dk1"/>
                </a:solidFill>
              </a:rPr>
              <a:t>John Vlissides</a:t>
            </a:r>
            <a:r>
              <a:rPr lang="pt-BR">
                <a:solidFill>
                  <a:schemeClr val="dk1"/>
                </a:solidFill>
              </a:rPr>
              <a:t>. Originalmente o livro discutiu 23 padrões de projetos. Os autores e o livro causaram tanto impacto que começaram a ser chamados e reconhecidos por </a:t>
            </a:r>
            <a:r>
              <a:rPr b="1" lang="pt-BR">
                <a:solidFill>
                  <a:schemeClr val="dk1"/>
                </a:solidFill>
              </a:rPr>
              <a:t>Gang of Four (GoF)</a:t>
            </a:r>
            <a:r>
              <a:rPr lang="pt-BR">
                <a:solidFill>
                  <a:schemeClr val="dk1"/>
                </a:solidFill>
              </a:rPr>
              <a:t> (gangue dos quatro) e tais padrões começaram a ser intitulados de </a:t>
            </a:r>
            <a:r>
              <a:rPr b="1" lang="pt-BR">
                <a:solidFill>
                  <a:schemeClr val="dk1"/>
                </a:solidFill>
              </a:rPr>
              <a:t>GoF Patterns</a:t>
            </a:r>
            <a:r>
              <a:rPr lang="pt-BR">
                <a:solidFill>
                  <a:schemeClr val="dk1"/>
                </a:solidFill>
              </a:rPr>
              <a:t> (Padrões GoF).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548800" y="253325"/>
            <a:ext cx="405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1095725" y="631650"/>
            <a:ext cx="73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Para que serve?</a:t>
            </a:r>
            <a:endParaRPr sz="1800"/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725" y="1245750"/>
            <a:ext cx="5838825" cy="28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