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rawings/drawing4.xml" ContentType="application/vnd.openxmlformats-officedocument.drawingml.chartshap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rawings/drawing2.xml" ContentType="application/vnd.openxmlformats-officedocument.drawingml.chartshape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drawings/drawing3.xml" ContentType="application/vnd.openxmlformats-officedocument.drawingml.chartshapes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slides/slide8.xml" ContentType="application/vnd.openxmlformats-officedocument.presentationml.slide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96" r:id="rId2"/>
    <p:sldId id="297" r:id="rId3"/>
    <p:sldId id="298" r:id="rId4"/>
    <p:sldId id="277" r:id="rId5"/>
    <p:sldId id="294" r:id="rId6"/>
    <p:sldId id="295" r:id="rId7"/>
    <p:sldId id="271" r:id="rId8"/>
    <p:sldId id="261" r:id="rId9"/>
    <p:sldId id="262" r:id="rId10"/>
    <p:sldId id="272" r:id="rId11"/>
    <p:sldId id="263" r:id="rId12"/>
    <p:sldId id="264" r:id="rId13"/>
    <p:sldId id="273" r:id="rId14"/>
    <p:sldId id="281" r:id="rId15"/>
    <p:sldId id="276" r:id="rId16"/>
    <p:sldId id="278" r:id="rId17"/>
    <p:sldId id="279" r:id="rId18"/>
    <p:sldId id="280" r:id="rId19"/>
    <p:sldId id="282" r:id="rId20"/>
    <p:sldId id="265" r:id="rId21"/>
    <p:sldId id="266" r:id="rId22"/>
    <p:sldId id="267" r:id="rId23"/>
    <p:sldId id="268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57" r:id="rId32"/>
    <p:sldId id="258" r:id="rId33"/>
    <p:sldId id="290" r:id="rId34"/>
    <p:sldId id="291" r:id="rId35"/>
    <p:sldId id="292" r:id="rId36"/>
    <p:sldId id="293" r:id="rId37"/>
    <p:sldId id="259" r:id="rId38"/>
    <p:sldId id="260" r:id="rId39"/>
    <p:sldId id="299" r:id="rId40"/>
    <p:sldId id="300" r:id="rId41"/>
    <p:sldId id="301" r:id="rId42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A60BC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7" d="100"/>
          <a:sy n="57" d="100"/>
        </p:scale>
        <p:origin x="-1548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1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7.xlsx"/></Relationships>
</file>

<file path=ppt/charts/_rels/chart1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5.xml"/><Relationship Id="rId1" Type="http://schemas.openxmlformats.org/officeDocument/2006/relationships/package" Target="../embeddings/Hoja_de_c_lculo_de_Microsoft_Office_Excel8.xlsx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JPimentel\Documents\ESTADISTICA%20FINAL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JPimentel\Documents\ESTADISTICA%20FINAL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2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3.xlsx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JPimentel\Documents\ESTADISTICA%20FI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4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Hoja_de_c_lculo_de_Microsoft_Office_Excel5.xlsx"/></Relationships>
</file>

<file path=ppt/charts/_rels/chart9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package" Target="../embeddings/Hoja_de_c_lculo_de_Microsoft_Office_Excel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autoTitleDeleted val="1"/>
    <c:plotArea>
      <c:layout/>
      <c:pie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s-ES"/>
              </a:p>
            </c:txPr>
            <c:showPercent val="1"/>
            <c:showLeaderLines val="1"/>
          </c:dLbls>
          <c:cat>
            <c:strRef>
              <c:f>Hoja1!$A$2:$A$5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Columna2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Hoja1!$A$2:$A$5</c:f>
              <c:strCache>
                <c:ptCount val="2"/>
                <c:pt idx="0">
                  <c:v>FEMENINO</c:v>
                </c:pt>
                <c:pt idx="1">
                  <c:v>MASCULINO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egendEntry>
        <c:idx val="2"/>
        <c:delete val="1"/>
      </c:legendEntry>
      <c:legendEntry>
        <c:idx val="3"/>
        <c:delete val="1"/>
      </c:legendEntry>
      <c:layout/>
      <c:txPr>
        <a:bodyPr/>
        <a:lstStyle/>
        <a:p>
          <a:pPr>
            <a:defRPr b="1"/>
          </a:pPr>
          <a:endParaRPr lang="es-ES"/>
        </a:p>
      </c:txPr>
    </c:legend>
    <c:plotVisOnly val="1"/>
    <c:dispBlanksAs val="zero"/>
  </c:chart>
  <c:txPr>
    <a:bodyPr/>
    <a:lstStyle/>
    <a:p>
      <a:pPr>
        <a:defRPr sz="1800"/>
      </a:pPr>
      <a:endParaRPr lang="es-ES"/>
    </a:p>
  </c:txPr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view3D>
      <c:perspective val="30"/>
    </c:view3D>
    <c:plotArea>
      <c:layout>
        <c:manualLayout>
          <c:layoutTarget val="inner"/>
          <c:xMode val="edge"/>
          <c:yMode val="edge"/>
          <c:x val="0.11285007371553311"/>
          <c:y val="6.4642810751335322E-2"/>
          <c:w val="0.75069549329353935"/>
          <c:h val="0.69797841089552193"/>
        </c:manualLayout>
      </c:layout>
      <c:bar3D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rgbClr val="9BBB59"/>
              </a:solidFill>
            </c:spPr>
          </c:dPt>
          <c:cat>
            <c:strRef>
              <c:f>Hoja1!$A$2:$A$6</c:f>
              <c:strCache>
                <c:ptCount val="3"/>
                <c:pt idx="0">
                  <c:v>MALOS PROFESORES</c:v>
                </c:pt>
                <c:pt idx="1">
                  <c:v>FALTA INTERÉS</c:v>
                </c:pt>
                <c:pt idx="2">
                  <c:v>DEFICIENCIA SISTEMA EDUCATIVO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0.35000000000000014</c:v>
                </c:pt>
                <c:pt idx="1">
                  <c:v>0.23</c:v>
                </c:pt>
                <c:pt idx="2">
                  <c:v>0.42000000000000015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cat>
            <c:strRef>
              <c:f>Hoja1!$A$2:$A$6</c:f>
              <c:strCache>
                <c:ptCount val="3"/>
                <c:pt idx="0">
                  <c:v>MALOS PROFESORES</c:v>
                </c:pt>
                <c:pt idx="1">
                  <c:v>FALTA INTERÉS</c:v>
                </c:pt>
                <c:pt idx="2">
                  <c:v>DEFICIENCIA SISTEMA EDUCATIVO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cat>
            <c:strRef>
              <c:f>Hoja1!$A$2:$A$6</c:f>
              <c:strCache>
                <c:ptCount val="3"/>
                <c:pt idx="0">
                  <c:v>MALOS PROFESORES</c:v>
                </c:pt>
                <c:pt idx="1">
                  <c:v>FALTA INTERÉS</c:v>
                </c:pt>
                <c:pt idx="2">
                  <c:v>DEFICIENCIA SISTEMA EDUCATIVO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gapWidth val="300"/>
        <c:shape val="box"/>
        <c:axId val="146915328"/>
        <c:axId val="146917248"/>
        <c:axId val="0"/>
      </c:bar3DChart>
      <c:catAx>
        <c:axId val="1469153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PERCEPCIÓN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0.25751508639961423"/>
              <c:y val="0.92541392459661309"/>
            </c:manualLayout>
          </c:layout>
        </c:title>
        <c:majorTickMark val="none"/>
        <c:tickLblPos val="nextTo"/>
        <c:txPr>
          <a:bodyPr/>
          <a:lstStyle/>
          <a:p>
            <a:pPr>
              <a:defRPr sz="1050" b="1" spc="300" baseline="0"/>
            </a:pPr>
            <a:endParaRPr lang="es-ES"/>
          </a:p>
        </c:txPr>
        <c:crossAx val="146917248"/>
        <c:crosses val="autoZero"/>
        <c:auto val="1"/>
        <c:lblAlgn val="ctr"/>
        <c:lblOffset val="100"/>
      </c:catAx>
      <c:valAx>
        <c:axId val="146917248"/>
        <c:scaling>
          <c:orientation val="minMax"/>
        </c:scaling>
        <c:axPos val="l"/>
        <c:majorGridlines>
          <c:spPr>
            <a:ln w="31750">
              <a:solidFill>
                <a:schemeClr val="tx1"/>
              </a:solidFill>
            </a:ln>
          </c:spPr>
        </c:majorGridlines>
        <c:minorGridlines>
          <c:spPr>
            <a:ln w="31750">
              <a:solidFill>
                <a:schemeClr val="tx1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PORCENTAJES</a:t>
                </a:r>
                <a:endParaRPr lang="es-MX" dirty="0"/>
              </a:p>
            </c:rich>
          </c:tx>
          <c:layout>
            <c:manualLayout>
              <c:xMode val="edge"/>
              <c:yMode val="edge"/>
              <c:x val="6.3351394691085229E-3"/>
              <c:y val="0.28591614820575506"/>
            </c:manualLayout>
          </c:layout>
        </c:title>
        <c:numFmt formatCode="0%" sourceLinked="1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4691532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rAngAx val="1"/>
    </c:view3D>
    <c:floor>
      <c:spPr>
        <a:ln w="25400">
          <a:solidFill>
            <a:schemeClr val="tx1"/>
          </a:solidFill>
        </a:ln>
      </c:spPr>
    </c:floor>
    <c:plotArea>
      <c:layout>
        <c:manualLayout>
          <c:layoutTarget val="inner"/>
          <c:xMode val="edge"/>
          <c:yMode val="edge"/>
          <c:x val="0.15642551023773721"/>
          <c:y val="0.13339832407894769"/>
          <c:w val="0.78227510426163249"/>
          <c:h val="0.714519130260729"/>
        </c:manualLayout>
      </c:layout>
      <c:bar3DChart>
        <c:barDir val="col"/>
        <c:grouping val="clustered"/>
        <c:ser>
          <c:idx val="0"/>
          <c:order val="0"/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3"/>
              </a:solidFill>
            </c:spPr>
          </c:dPt>
          <c:val>
            <c:numRef>
              <c:f>Hoja2!$C$3:$C$4</c:f>
              <c:numCache>
                <c:formatCode>0%</c:formatCode>
                <c:ptCount val="2"/>
                <c:pt idx="0">
                  <c:v>0.60000000000000031</c:v>
                </c:pt>
                <c:pt idx="1">
                  <c:v>0.4</c:v>
                </c:pt>
              </c:numCache>
            </c:numRef>
          </c:val>
        </c:ser>
        <c:shape val="box"/>
        <c:axId val="146616704"/>
        <c:axId val="146618240"/>
        <c:axId val="0"/>
      </c:bar3DChart>
      <c:catAx>
        <c:axId val="146616704"/>
        <c:scaling>
          <c:orientation val="minMax"/>
        </c:scaling>
        <c:delete val="1"/>
        <c:axPos val="b"/>
        <c:tickLblPos val="none"/>
        <c:crossAx val="146618240"/>
        <c:crosses val="autoZero"/>
        <c:auto val="1"/>
        <c:lblAlgn val="ctr"/>
        <c:lblOffset val="100"/>
      </c:catAx>
      <c:valAx>
        <c:axId val="146618240"/>
        <c:scaling>
          <c:orientation val="minMax"/>
        </c:scaling>
        <c:axPos val="l"/>
        <c:majorGridlines>
          <c:spPr>
            <a:ln w="25400">
              <a:solidFill>
                <a:schemeClr val="tx1"/>
              </a:solidFill>
            </a:ln>
          </c:spPr>
        </c:majorGridlines>
        <c:numFmt formatCode="0%" sourceLinked="1"/>
        <c:tickLblPos val="nextTo"/>
        <c:txPr>
          <a:bodyPr/>
          <a:lstStyle/>
          <a:p>
            <a:pPr>
              <a:defRPr sz="1400" b="1"/>
            </a:pPr>
            <a:endParaRPr lang="es-ES"/>
          </a:p>
        </c:txPr>
        <c:crossAx val="146616704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rAngAx val="1"/>
    </c:view3D>
    <c:plotArea>
      <c:layout>
        <c:manualLayout>
          <c:layoutTarget val="inner"/>
          <c:xMode val="edge"/>
          <c:yMode val="edge"/>
          <c:x val="0.16952984059972226"/>
          <c:y val="7.2530879505451784E-2"/>
          <c:w val="0.75564486211118054"/>
          <c:h val="0.75065785701230481"/>
        </c:manualLayout>
      </c:layout>
      <c:bar3DChart>
        <c:barDir val="col"/>
        <c:grouping val="clustered"/>
        <c:ser>
          <c:idx val="0"/>
          <c:order val="0"/>
          <c:dPt>
            <c:idx val="1"/>
            <c:spPr>
              <a:solidFill>
                <a:schemeClr val="accent2"/>
              </a:solidFill>
            </c:spPr>
          </c:dPt>
          <c:dPt>
            <c:idx val="2"/>
            <c:spPr>
              <a:solidFill>
                <a:schemeClr val="accent3"/>
              </a:solidFill>
            </c:spPr>
          </c:dPt>
          <c:val>
            <c:numRef>
              <c:f>Hoja3!$C$3:$C$5</c:f>
              <c:numCache>
                <c:formatCode>0%</c:formatCode>
                <c:ptCount val="3"/>
                <c:pt idx="0">
                  <c:v>0.17</c:v>
                </c:pt>
                <c:pt idx="1">
                  <c:v>0.33000000000000063</c:v>
                </c:pt>
                <c:pt idx="2">
                  <c:v>0.5</c:v>
                </c:pt>
              </c:numCache>
            </c:numRef>
          </c:val>
        </c:ser>
        <c:shape val="box"/>
        <c:axId val="79270272"/>
        <c:axId val="79271808"/>
        <c:axId val="0"/>
      </c:bar3DChart>
      <c:catAx>
        <c:axId val="79270272"/>
        <c:scaling>
          <c:orientation val="minMax"/>
        </c:scaling>
        <c:delete val="1"/>
        <c:axPos val="b"/>
        <c:tickLblPos val="none"/>
        <c:crossAx val="79271808"/>
        <c:crosses val="autoZero"/>
        <c:auto val="1"/>
        <c:lblAlgn val="ctr"/>
        <c:lblOffset val="100"/>
      </c:catAx>
      <c:valAx>
        <c:axId val="79271808"/>
        <c:scaling>
          <c:orientation val="minMax"/>
        </c:scaling>
        <c:axPos val="l"/>
        <c:majorGridlines>
          <c:spPr>
            <a:ln w="28575">
              <a:solidFill>
                <a:schemeClr val="tx1"/>
              </a:solidFill>
            </a:ln>
          </c:spPr>
        </c:majorGridlines>
        <c:numFmt formatCode="0%" sourceLinked="1"/>
        <c:tickLblPos val="nextTo"/>
        <c:txPr>
          <a:bodyPr/>
          <a:lstStyle/>
          <a:p>
            <a:pPr>
              <a:defRPr sz="1800" b="1"/>
            </a:pPr>
            <a:endParaRPr lang="es-ES"/>
          </a:p>
        </c:txPr>
        <c:crossAx val="79270272"/>
        <c:crosses val="autoZero"/>
        <c:crossBetween val="between"/>
      </c:valAx>
    </c:plotArea>
    <c:plotVisOnly val="1"/>
    <c:dispBlanksAs val="gap"/>
  </c:chart>
  <c:externalData r:id="rId1"/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rotX val="30"/>
      <c:perspective val="30"/>
    </c:view3D>
    <c:plotArea>
      <c:layout>
        <c:manualLayout>
          <c:layoutTarget val="inner"/>
          <c:xMode val="edge"/>
          <c:yMode val="edge"/>
          <c:x val="0.15322235437892551"/>
          <c:y val="5.2645639528361612E-2"/>
          <c:w val="0.66894282988164711"/>
          <c:h val="0.70645143159418589"/>
        </c:manualLayout>
      </c:layout>
      <c:pie3DChart>
        <c:varyColors val="1"/>
        <c:ser>
          <c:idx val="0"/>
          <c:order val="0"/>
          <c:dPt>
            <c:idx val="0"/>
            <c:spPr>
              <a:solidFill>
                <a:schemeClr val="accent3"/>
              </a:solidFill>
            </c:spPr>
          </c:dPt>
          <c:cat>
            <c:strRef>
              <c:f>Hoja4!$A$3:$A$4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Hoja4!$B$3:$B$4</c:f>
              <c:numCache>
                <c:formatCode>General</c:formatCode>
                <c:ptCount val="2"/>
                <c:pt idx="0">
                  <c:v>45</c:v>
                </c:pt>
                <c:pt idx="1">
                  <c:v>15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>
              <a:defRPr sz="2000" b="1"/>
            </a:pPr>
            <a:endParaRPr lang="es-ES"/>
          </a:p>
        </c:txPr>
      </c:legendEntry>
      <c:legendEntry>
        <c:idx val="1"/>
        <c:txPr>
          <a:bodyPr/>
          <a:lstStyle/>
          <a:p>
            <a:pPr>
              <a:defRPr sz="2000" b="1"/>
            </a:pPr>
            <a:endParaRPr lang="es-ES"/>
          </a:p>
        </c:txPr>
      </c:legendEntry>
      <c:layout>
        <c:manualLayout>
          <c:xMode val="edge"/>
          <c:yMode val="edge"/>
          <c:x val="0.28969942882163419"/>
          <c:y val="0.76644245254368493"/>
          <c:w val="0.44697661588799587"/>
          <c:h val="0.19984179060950716"/>
        </c:manualLayout>
      </c:layout>
    </c:legend>
    <c:plotVisOnly val="1"/>
    <c:dispBlanksAs val="zero"/>
  </c:chart>
  <c:externalData r:id="rId1"/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s-ES"/>
  <c:chart>
    <c:view3D>
      <c:perspective val="30"/>
    </c:view3D>
    <c:plotArea>
      <c:layout>
        <c:manualLayout>
          <c:layoutTarget val="inner"/>
          <c:xMode val="edge"/>
          <c:yMode val="edge"/>
          <c:x val="0.13836069496551665"/>
          <c:y val="6.3096692960041542E-2"/>
          <c:w val="0.60736755127831243"/>
          <c:h val="0.75625629285966323"/>
        </c:manualLayout>
      </c:layout>
      <c:bar3D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dPt>
            <c:idx val="0"/>
            <c:spPr>
              <a:solidFill>
                <a:schemeClr val="accent2"/>
              </a:solidFill>
            </c:spPr>
          </c:dPt>
          <c:dPt>
            <c:idx val="1"/>
            <c:spPr>
              <a:solidFill>
                <a:schemeClr val="accent3"/>
              </a:solidFill>
            </c:spPr>
          </c:dPt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Hoja1!$B$2:$B$6</c:f>
              <c:numCache>
                <c:formatCode>General</c:formatCode>
                <c:ptCount val="5"/>
                <c:pt idx="0">
                  <c:v>50</c:v>
                </c:pt>
                <c:pt idx="1">
                  <c:v>50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gapWidth val="300"/>
        <c:shape val="box"/>
        <c:axId val="142991360"/>
        <c:axId val="142993280"/>
        <c:axId val="0"/>
      </c:bar3DChart>
      <c:catAx>
        <c:axId val="14299136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PERCEPCIÓN</a:t>
                </a:r>
                <a:endParaRPr lang="es-MX" dirty="0"/>
              </a:p>
            </c:rich>
          </c:tx>
        </c:title>
        <c:majorTickMark val="none"/>
        <c:tickLblPos val="nextTo"/>
        <c:crossAx val="142993280"/>
        <c:crosses val="autoZero"/>
        <c:auto val="1"/>
        <c:lblAlgn val="ctr"/>
        <c:lblOffset val="100"/>
      </c:catAx>
      <c:valAx>
        <c:axId val="142993280"/>
        <c:scaling>
          <c:orientation val="minMax"/>
        </c:scaling>
        <c:axPos val="l"/>
        <c:majorGridlines>
          <c:spPr>
            <a:ln w="31750">
              <a:solidFill>
                <a:prstClr val="black"/>
              </a:solidFill>
            </a:ln>
          </c:spPr>
        </c:majorGridlines>
        <c:minorGridlines>
          <c:spPr>
            <a:ln w="31750">
              <a:solidFill>
                <a:schemeClr val="tx1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PORCENTAJES</a:t>
                </a:r>
                <a:endParaRPr lang="es-MX" dirty="0"/>
              </a:p>
            </c:rich>
          </c:tx>
        </c:title>
        <c:numFmt formatCode="General" sourceLinked="1"/>
        <c:tickLblPos val="nextTo"/>
        <c:crossAx val="14299136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perspective val="30"/>
    </c:view3D>
    <c:plotArea>
      <c:layout>
        <c:manualLayout>
          <c:layoutTarget val="inner"/>
          <c:xMode val="edge"/>
          <c:yMode val="edge"/>
          <c:x val="0.15967114765026119"/>
          <c:y val="5.2216677570804913E-2"/>
          <c:w val="0.6771872569714481"/>
          <c:h val="0.71629309706328992"/>
        </c:manualLayout>
      </c:layout>
      <c:bar3D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</c:dPt>
          <c:dPt>
            <c:idx val="1"/>
            <c:spPr>
              <a:solidFill>
                <a:srgbClr val="C0504D"/>
              </a:solidFill>
            </c:spPr>
          </c:dPt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0.92</c:v>
                </c:pt>
                <c:pt idx="1">
                  <c:v>8.0000000000000043E-2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gapWidth val="300"/>
        <c:shape val="box"/>
        <c:axId val="143136640"/>
        <c:axId val="143159296"/>
        <c:axId val="0"/>
      </c:bar3DChart>
      <c:catAx>
        <c:axId val="143136640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PERCEPCIÓN</a:t>
                </a:r>
                <a:endParaRPr lang="es-MX" dirty="0"/>
              </a:p>
            </c:rich>
          </c:tx>
        </c:title>
        <c:majorTickMark val="none"/>
        <c:tickLblPos val="nextTo"/>
        <c:crossAx val="143159296"/>
        <c:crosses val="autoZero"/>
        <c:auto val="1"/>
        <c:lblAlgn val="ctr"/>
        <c:lblOffset val="100"/>
      </c:catAx>
      <c:valAx>
        <c:axId val="143159296"/>
        <c:scaling>
          <c:orientation val="minMax"/>
        </c:scaling>
        <c:axPos val="l"/>
        <c:majorGridlines>
          <c:spPr>
            <a:ln w="31750">
              <a:solidFill>
                <a:prstClr val="black"/>
              </a:solidFill>
            </a:ln>
          </c:spPr>
        </c:majorGridlines>
        <c:minorGridlines>
          <c:spPr>
            <a:ln w="28575">
              <a:solidFill>
                <a:schemeClr val="tx1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PORCENTAJES</a:t>
                </a:r>
                <a:endParaRPr lang="es-MX" dirty="0"/>
              </a:p>
            </c:rich>
          </c:tx>
        </c:title>
        <c:numFmt formatCode="0%" sourceLinked="1"/>
        <c:tickLblPos val="nextTo"/>
        <c:crossAx val="143136640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style val="4"/>
  <c:chart>
    <c:plotArea>
      <c:layout>
        <c:manualLayout>
          <c:layoutTarget val="inner"/>
          <c:xMode val="edge"/>
          <c:yMode val="edge"/>
          <c:x val="0.20697128767994921"/>
          <c:y val="0.13981329789250238"/>
          <c:w val="0.63718927093912403"/>
          <c:h val="0.61702453443297922"/>
        </c:manualLayout>
      </c:layout>
      <c:lineChart>
        <c:grouping val="standard"/>
        <c:ser>
          <c:idx val="0"/>
          <c:order val="0"/>
          <c:dPt>
            <c:idx val="1"/>
            <c:marker>
              <c:spPr>
                <a:solidFill>
                  <a:schemeClr val="accent2"/>
                </a:solidFill>
              </c:spPr>
            </c:marker>
          </c:dPt>
          <c:val>
            <c:numRef>
              <c:f>Hoja5!$C$2:$C$5</c:f>
              <c:numCache>
                <c:formatCode>General</c:formatCode>
                <c:ptCount val="4"/>
                <c:pt idx="0">
                  <c:v>1</c:v>
                </c:pt>
                <c:pt idx="1">
                  <c:v>9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</c:ser>
        <c:marker val="1"/>
        <c:axId val="81376384"/>
        <c:axId val="81377920"/>
      </c:lineChart>
      <c:catAx>
        <c:axId val="81376384"/>
        <c:scaling>
          <c:orientation val="minMax"/>
        </c:scaling>
        <c:delete val="1"/>
        <c:axPos val="b"/>
        <c:tickLblPos val="none"/>
        <c:crossAx val="81377920"/>
        <c:crosses val="autoZero"/>
        <c:auto val="1"/>
        <c:lblAlgn val="ctr"/>
        <c:lblOffset val="100"/>
      </c:catAx>
      <c:valAx>
        <c:axId val="81377920"/>
        <c:scaling>
          <c:orientation val="minMax"/>
        </c:scaling>
        <c:axPos val="l"/>
        <c:majorGridlines>
          <c:spPr>
            <a:ln w="28575" cmpd="sng">
              <a:solidFill>
                <a:schemeClr val="tx1"/>
              </a:solidFill>
            </a:ln>
          </c:spPr>
        </c:majorGridlines>
        <c:numFmt formatCode="General" sourceLinked="1"/>
        <c:tickLblPos val="nextTo"/>
        <c:txPr>
          <a:bodyPr/>
          <a:lstStyle/>
          <a:p>
            <a:pPr>
              <a:defRPr sz="1800" b="1"/>
            </a:pPr>
            <a:endParaRPr lang="es-ES"/>
          </a:p>
        </c:txPr>
        <c:crossAx val="81376384"/>
        <c:crosses val="autoZero"/>
        <c:crossBetween val="between"/>
      </c:valAx>
      <c:spPr>
        <a:noFill/>
        <a:ln>
          <a:solidFill>
            <a:schemeClr val="tx1"/>
          </a:solidFill>
        </a:ln>
      </c:spPr>
    </c:plotArea>
    <c:plotVisOnly val="1"/>
    <c:dispBlanksAs val="gap"/>
  </c:chart>
  <c:externalData r:id="rId1"/>
  <c:userShapes r:id="rId2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</c:dPt>
          <c:dPt>
            <c:idx val="1"/>
            <c:spPr>
              <a:solidFill>
                <a:srgbClr val="C0504D"/>
              </a:solidFill>
            </c:spPr>
          </c:dPt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0.38000000000000017</c:v>
                </c:pt>
                <c:pt idx="1">
                  <c:v>0.62000000000000033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gapWidth val="300"/>
        <c:shape val="box"/>
        <c:axId val="144325248"/>
        <c:axId val="144335616"/>
        <c:axId val="0"/>
      </c:bar3DChart>
      <c:catAx>
        <c:axId val="14432524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PERCEPCIÓN</a:t>
                </a:r>
                <a:endParaRPr lang="es-MX" dirty="0"/>
              </a:p>
            </c:rich>
          </c:tx>
        </c:title>
        <c:majorTickMark val="none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44335616"/>
        <c:crosses val="autoZero"/>
        <c:auto val="1"/>
        <c:lblAlgn val="ctr"/>
        <c:lblOffset val="100"/>
      </c:catAx>
      <c:valAx>
        <c:axId val="144335616"/>
        <c:scaling>
          <c:orientation val="minMax"/>
        </c:scaling>
        <c:axPos val="l"/>
        <c:majorGridlines>
          <c:spPr>
            <a:ln w="31750">
              <a:solidFill>
                <a:schemeClr val="tx1"/>
              </a:solidFill>
            </a:ln>
          </c:spPr>
        </c:majorGridlines>
        <c:minorGridlines>
          <c:spPr>
            <a:ln w="31750">
              <a:solidFill>
                <a:schemeClr val="tx1"/>
              </a:solidFill>
            </a:ln>
          </c:spPr>
        </c:minorGridlines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PORCENTAJES</a:t>
                </a:r>
                <a:endParaRPr lang="es-MX" dirty="0"/>
              </a:p>
            </c:rich>
          </c:tx>
        </c:title>
        <c:numFmt formatCode="0%" sourceLinked="1"/>
        <c:tickLblPos val="nextTo"/>
        <c:txPr>
          <a:bodyPr/>
          <a:lstStyle/>
          <a:p>
            <a:pPr>
              <a:defRPr b="1"/>
            </a:pPr>
            <a:endParaRPr lang="es-ES"/>
          </a:p>
        </c:txPr>
        <c:crossAx val="144325248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perspective val="30"/>
    </c:view3D>
    <c:plotArea>
      <c:layout/>
      <c:bar3DChart>
        <c:barDir val="col"/>
        <c:grouping val="clustered"/>
        <c:ser>
          <c:idx val="0"/>
          <c:order val="0"/>
          <c:tx>
            <c:strRef>
              <c:f>Hoja1!$B$1</c:f>
              <c:strCache>
                <c:ptCount val="1"/>
                <c:pt idx="0">
                  <c:v>Columna3</c:v>
                </c:pt>
              </c:strCache>
            </c:strRef>
          </c:tx>
          <c:dPt>
            <c:idx val="0"/>
            <c:spPr>
              <a:solidFill>
                <a:schemeClr val="accent3"/>
              </a:solidFill>
            </c:spPr>
          </c:dPt>
          <c:dPt>
            <c:idx val="1"/>
            <c:spPr>
              <a:solidFill>
                <a:schemeClr val="accent2"/>
              </a:solidFill>
            </c:spPr>
          </c:dPt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Hoja1!$B$2:$B$6</c:f>
              <c:numCache>
                <c:formatCode>0%</c:formatCode>
                <c:ptCount val="5"/>
                <c:pt idx="0">
                  <c:v>0.95000000000000029</c:v>
                </c:pt>
                <c:pt idx="1">
                  <c:v>0.05</c:v>
                </c:pt>
              </c:numCache>
            </c:numRef>
          </c:val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Columna1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Hoja1!$C$2:$C$6</c:f>
              <c:numCache>
                <c:formatCode>General</c:formatCode>
                <c:ptCount val="5"/>
              </c:numCache>
            </c:numRef>
          </c:val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Columna2</c:v>
                </c:pt>
              </c:strCache>
            </c:strRef>
          </c:tx>
          <c:cat>
            <c:strRef>
              <c:f>Hoja1!$A$2:$A$6</c:f>
              <c:strCache>
                <c:ptCount val="2"/>
                <c:pt idx="0">
                  <c:v>SÍ</c:v>
                </c:pt>
                <c:pt idx="1">
                  <c:v>NO</c:v>
                </c:pt>
              </c:strCache>
            </c:strRef>
          </c:cat>
          <c:val>
            <c:numRef>
              <c:f>Hoja1!$D$2:$D$6</c:f>
              <c:numCache>
                <c:formatCode>General</c:formatCode>
                <c:ptCount val="5"/>
              </c:numCache>
            </c:numRef>
          </c:val>
        </c:ser>
        <c:gapWidth val="300"/>
        <c:shape val="box"/>
        <c:axId val="144388864"/>
        <c:axId val="144390784"/>
        <c:axId val="0"/>
      </c:bar3DChart>
      <c:catAx>
        <c:axId val="14438886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PERCEPCIÓN</a:t>
                </a:r>
                <a:endParaRPr lang="es-MX" dirty="0"/>
              </a:p>
            </c:rich>
          </c:tx>
        </c:title>
        <c:majorTickMark val="none"/>
        <c:tickLblPos val="nextTo"/>
        <c:crossAx val="144390784"/>
        <c:crosses val="autoZero"/>
        <c:auto val="1"/>
        <c:lblAlgn val="ctr"/>
        <c:lblOffset val="100"/>
      </c:catAx>
      <c:valAx>
        <c:axId val="144390784"/>
        <c:scaling>
          <c:orientation val="minMax"/>
        </c:scaling>
        <c:axPos val="l"/>
        <c:majorGridlines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s-MX" dirty="0" smtClean="0"/>
                  <a:t>PORCENTAJES</a:t>
                </a:r>
                <a:endParaRPr lang="es-MX" dirty="0"/>
              </a:p>
            </c:rich>
          </c:tx>
        </c:title>
        <c:numFmt formatCode="0%" sourceLinked="1"/>
        <c:tickLblPos val="nextTo"/>
        <c:crossAx val="144388864"/>
        <c:crosses val="autoZero"/>
        <c:crossBetween val="between"/>
      </c:valAx>
    </c:plotArea>
    <c:plotVisOnly val="1"/>
    <c:dispBlanksAs val="gap"/>
  </c:chart>
  <c:txPr>
    <a:bodyPr/>
    <a:lstStyle/>
    <a:p>
      <a:pPr>
        <a:defRPr sz="1800"/>
      </a:pPr>
      <a:endParaRPr lang="es-ES"/>
    </a:p>
  </c:txPr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s-ES"/>
  <c:chart>
    <c:view3D>
      <c:rotX val="30"/>
      <c:perspective val="30"/>
    </c:view3D>
    <c:plotArea>
      <c:layout/>
      <c:pie3DChart>
        <c:varyColors val="1"/>
        <c:ser>
          <c:idx val="0"/>
          <c:order val="0"/>
          <c:explosion val="25"/>
          <c:dPt>
            <c:idx val="0"/>
            <c:spPr>
              <a:solidFill>
                <a:schemeClr val="accent3"/>
              </a:solidFill>
            </c:spPr>
          </c:dPt>
          <c:dPt>
            <c:idx val="1"/>
            <c:explosion val="31"/>
          </c:dPt>
          <c:cat>
            <c:strRef>
              <c:f>Hoja1!$A$3:$A$4</c:f>
              <c:strCache>
                <c:ptCount val="2"/>
                <c:pt idx="0">
                  <c:v>SI </c:v>
                </c:pt>
                <c:pt idx="1">
                  <c:v>NO </c:v>
                </c:pt>
              </c:strCache>
            </c:strRef>
          </c:cat>
          <c:val>
            <c:numRef>
              <c:f>Hoja1!$C$3:$C$4</c:f>
              <c:numCache>
                <c:formatCode>0%</c:formatCode>
                <c:ptCount val="2"/>
                <c:pt idx="0">
                  <c:v>0.32000000000000017</c:v>
                </c:pt>
                <c:pt idx="1">
                  <c:v>0.68</c:v>
                </c:pt>
              </c:numCache>
            </c:numRef>
          </c:val>
        </c:ser>
      </c:pie3DChart>
    </c:plotArea>
    <c:legend>
      <c:legendPos val="r"/>
      <c:legendEntry>
        <c:idx val="0"/>
        <c:txPr>
          <a:bodyPr/>
          <a:lstStyle/>
          <a:p>
            <a:pPr rtl="0">
              <a:defRPr sz="2000" b="1"/>
            </a:pPr>
            <a:endParaRPr lang="es-ES"/>
          </a:p>
        </c:txPr>
      </c:legendEntry>
      <c:legendEntry>
        <c:idx val="1"/>
        <c:txPr>
          <a:bodyPr/>
          <a:lstStyle/>
          <a:p>
            <a:pPr rtl="0">
              <a:defRPr sz="2000" b="1"/>
            </a:pPr>
            <a:endParaRPr lang="es-ES"/>
          </a:p>
        </c:txPr>
      </c:legendEntry>
      <c:layout>
        <c:manualLayout>
          <c:xMode val="edge"/>
          <c:yMode val="edge"/>
          <c:x val="0.62762642169728822"/>
          <c:y val="0.7542457713619134"/>
          <c:w val="0.28626246719160137"/>
          <c:h val="0.16743438320209991"/>
        </c:manualLayout>
      </c:layout>
      <c:txPr>
        <a:bodyPr/>
        <a:lstStyle/>
        <a:p>
          <a:pPr rtl="0">
            <a:defRPr/>
          </a:pPr>
          <a:endParaRPr lang="es-ES"/>
        </a:p>
      </c:txPr>
    </c:legend>
    <c:plotVisOnly val="1"/>
    <c:dispBlanksAs val="zero"/>
  </c:chart>
  <c:externalData r:id="rId1"/>
  <c:userShapes r:id="rId2"/>
</c:chartSpace>
</file>

<file path=ppt/drawing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7.png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e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0.46667</cdr:x>
      <cdr:y>0.83871</cdr:y>
    </cdr:from>
    <cdr:to>
      <cdr:x>0.58333</cdr:x>
      <cdr:y>0.90468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3528392" y="3744416"/>
          <a:ext cx="882048" cy="2945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PA" sz="1600" b="1" dirty="0"/>
            <a:t>DIFICIL</a:t>
          </a:r>
        </a:p>
      </cdr:txBody>
    </cdr:sp>
  </cdr:relSizeAnchor>
  <cdr:relSizeAnchor xmlns:cdr="http://schemas.openxmlformats.org/drawingml/2006/chartDrawing">
    <cdr:from>
      <cdr:x>0.24762</cdr:x>
      <cdr:y>0.84746</cdr:y>
    </cdr:from>
    <cdr:to>
      <cdr:x>0.36428</cdr:x>
      <cdr:y>0.90996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1872208" y="3600400"/>
          <a:ext cx="882048" cy="26552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PA" sz="1600" b="1" dirty="0"/>
            <a:t>FÁCIL</a:t>
          </a:r>
        </a:p>
      </cdr:txBody>
    </cdr:sp>
  </cdr:relSizeAnchor>
  <cdr:relSizeAnchor xmlns:cdr="http://schemas.openxmlformats.org/drawingml/2006/chartDrawing">
    <cdr:from>
      <cdr:x>0.67619</cdr:x>
      <cdr:y>0.82258</cdr:y>
    </cdr:from>
    <cdr:to>
      <cdr:x>0.84067</cdr:x>
      <cdr:y>0.90939</cdr:y>
    </cdr:to>
    <cdr:sp macro="" textlink="">
      <cdr:nvSpPr>
        <cdr:cNvPr id="5" name="1 CuadroTexto"/>
        <cdr:cNvSpPr txBox="1"/>
      </cdr:nvSpPr>
      <cdr:spPr>
        <a:xfrm xmlns:a="http://schemas.openxmlformats.org/drawingml/2006/main">
          <a:off x="5112568" y="3672408"/>
          <a:ext cx="1243607" cy="38756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1600" b="1" dirty="0"/>
            <a:t>MUY</a:t>
          </a:r>
          <a:r>
            <a:rPr lang="es-PA" sz="1000" dirty="0"/>
            <a:t> </a:t>
          </a:r>
          <a:r>
            <a:rPr lang="es-PA" sz="1600" b="1" dirty="0"/>
            <a:t>DIFICIL</a:t>
          </a:r>
        </a:p>
      </cdr:txBody>
    </cdr:sp>
  </cdr:relSizeAnchor>
  <cdr:relSizeAnchor xmlns:cdr="http://schemas.openxmlformats.org/drawingml/2006/chartDrawing">
    <cdr:from>
      <cdr:x>0.37143</cdr:x>
      <cdr:y>0.90972</cdr:y>
    </cdr:from>
    <cdr:to>
      <cdr:x>0.66667</cdr:x>
      <cdr:y>1</cdr:y>
    </cdr:to>
    <cdr:sp macro="" textlink="">
      <cdr:nvSpPr>
        <cdr:cNvPr id="6" name="1 CuadroTexto"/>
        <cdr:cNvSpPr txBox="1"/>
      </cdr:nvSpPr>
      <cdr:spPr>
        <a:xfrm xmlns:a="http://schemas.openxmlformats.org/drawingml/2006/main">
          <a:off x="2808313" y="4061441"/>
          <a:ext cx="2232248" cy="40305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2000" b="1" dirty="0"/>
            <a:t>PERCEPCIÓN</a:t>
          </a:r>
          <a:r>
            <a:rPr lang="es-PA" sz="1100" b="1" baseline="0" dirty="0"/>
            <a:t> </a:t>
          </a:r>
          <a:endParaRPr lang="es-PA" sz="1100" b="1" dirty="0"/>
        </a:p>
      </cdr:txBody>
    </cdr:sp>
  </cdr:relSizeAnchor>
  <cdr:relSizeAnchor xmlns:cdr="http://schemas.openxmlformats.org/drawingml/2006/chartDrawing">
    <cdr:from>
      <cdr:x>0.02857</cdr:x>
      <cdr:y>0.29032</cdr:y>
    </cdr:from>
    <cdr:to>
      <cdr:x>0.07717</cdr:x>
      <cdr:y>0.71567</cdr:y>
    </cdr:to>
    <cdr:sp macro="" textlink="">
      <cdr:nvSpPr>
        <cdr:cNvPr id="7" name="1 CuadroTexto"/>
        <cdr:cNvSpPr txBox="1"/>
      </cdr:nvSpPr>
      <cdr:spPr>
        <a:xfrm xmlns:a="http://schemas.openxmlformats.org/drawingml/2006/main" rot="16200000">
          <a:off x="-549734" y="2061902"/>
          <a:ext cx="1898973" cy="36745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2000" b="1" dirty="0"/>
            <a:t>PORCENTAJE</a:t>
          </a:r>
          <a:r>
            <a:rPr lang="es-PA" sz="1100" b="1" baseline="0" dirty="0"/>
            <a:t> </a:t>
          </a:r>
          <a:endParaRPr lang="es-PA" sz="11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0.32983</cdr:x>
      <cdr:y>0.15057</cdr:y>
    </cdr:from>
    <cdr:to>
      <cdr:x>0.41985</cdr:x>
      <cdr:y>0.25474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422514" y="650990"/>
          <a:ext cx="661180" cy="4503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s-PA" sz="2400" b="1" dirty="0"/>
            <a:t>25%</a:t>
          </a:r>
        </a:p>
      </cdr:txBody>
    </cdr:sp>
  </cdr:relSizeAnchor>
  <cdr:relSizeAnchor xmlns:cdr="http://schemas.openxmlformats.org/drawingml/2006/chartDrawing">
    <cdr:from>
      <cdr:x>0.54551</cdr:x>
      <cdr:y>0.33378</cdr:y>
    </cdr:from>
    <cdr:to>
      <cdr:x>0.63553</cdr:x>
      <cdr:y>0.43795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4006690" y="1443078"/>
          <a:ext cx="661181" cy="45036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r>
            <a:rPr lang="es-PA" sz="2400" b="1" dirty="0"/>
            <a:t>75%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0.19608</cdr:x>
      <cdr:y>0.76271</cdr:y>
    </cdr:from>
    <cdr:to>
      <cdr:x>0.80392</cdr:x>
      <cdr:y>0.87753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1440160" y="3240360"/>
          <a:ext cx="4464496" cy="48781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PA" sz="1600" b="1" baseline="0" dirty="0"/>
            <a:t>          </a:t>
          </a:r>
          <a:r>
            <a:rPr lang="es-PA" sz="1600" b="1" baseline="0" dirty="0" smtClean="0"/>
            <a:t>   </a:t>
          </a:r>
          <a:r>
            <a:rPr lang="es-PA" sz="1600" b="1" baseline="0" dirty="0"/>
            <a:t>1  </a:t>
          </a:r>
          <a:r>
            <a:rPr lang="es-PA" sz="1600" b="1" baseline="0" dirty="0" smtClean="0"/>
            <a:t>         </a:t>
          </a:r>
          <a:r>
            <a:rPr lang="es-PA" sz="1600" b="1" dirty="0"/>
            <a:t>2</a:t>
          </a:r>
          <a:r>
            <a:rPr lang="es-PA" sz="1600" b="1" baseline="0" dirty="0" smtClean="0"/>
            <a:t>           </a:t>
          </a:r>
          <a:r>
            <a:rPr lang="es-PA" sz="1600" b="1" baseline="0" dirty="0"/>
            <a:t>3       </a:t>
          </a:r>
          <a:r>
            <a:rPr lang="es-PA" sz="1600" b="1" baseline="0" dirty="0" smtClean="0"/>
            <a:t>  4        5          6          7      </a:t>
          </a:r>
          <a:endParaRPr lang="es-PA" sz="1600" b="1" dirty="0"/>
        </a:p>
      </cdr:txBody>
    </cdr:sp>
  </cdr:relSizeAnchor>
  <cdr:relSizeAnchor xmlns:cdr="http://schemas.openxmlformats.org/drawingml/2006/chartDrawing">
    <cdr:from>
      <cdr:x>0.37059</cdr:x>
      <cdr:y>0.84986</cdr:y>
    </cdr:from>
    <cdr:to>
      <cdr:x>0.69786</cdr:x>
      <cdr:y>0.95467</cdr:y>
    </cdr:to>
    <cdr:sp macro="" textlink="">
      <cdr:nvSpPr>
        <cdr:cNvPr id="6" name="5 CuadroTexto"/>
        <cdr:cNvSpPr txBox="1"/>
      </cdr:nvSpPr>
      <cdr:spPr>
        <a:xfrm xmlns:a="http://schemas.openxmlformats.org/drawingml/2006/main">
          <a:off x="2107320" y="2857501"/>
          <a:ext cx="1861012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PA" sz="1600" b="1" dirty="0"/>
            <a:t>HORAS DE ESTUDIO</a:t>
          </a:r>
        </a:p>
      </cdr:txBody>
    </cdr:sp>
  </cdr:relSizeAnchor>
  <cdr:relSizeAnchor xmlns:cdr="http://schemas.openxmlformats.org/drawingml/2006/chartDrawing">
    <cdr:from>
      <cdr:x>0.04697</cdr:x>
      <cdr:y>0.11048</cdr:y>
    </cdr:from>
    <cdr:to>
      <cdr:x>0.10303</cdr:x>
      <cdr:y>0.82153</cdr:y>
    </cdr:to>
    <cdr:sp macro="" textlink="">
      <cdr:nvSpPr>
        <cdr:cNvPr id="7" name="1 CuadroTexto"/>
        <cdr:cNvSpPr txBox="1"/>
      </cdr:nvSpPr>
      <cdr:spPr>
        <a:xfrm xmlns:a="http://schemas.openxmlformats.org/drawingml/2006/main" rot="16200000">
          <a:off x="-723899" y="1390650"/>
          <a:ext cx="2390775" cy="3524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1600" b="1" dirty="0"/>
            <a:t>NÚMERO</a:t>
          </a:r>
          <a:r>
            <a:rPr lang="es-PA" sz="1600" b="1" baseline="0" dirty="0"/>
            <a:t> DE ESTUDIANTES</a:t>
          </a:r>
          <a:endParaRPr lang="es-PA" sz="16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0.19444</cdr:x>
      <cdr:y>0.3963</cdr:y>
    </cdr:from>
    <cdr:to>
      <cdr:x>0.29626</cdr:x>
      <cdr:y>0.51977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889000" y="1087120"/>
          <a:ext cx="465486" cy="3387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A" sz="2000" b="1" dirty="0"/>
            <a:t>68% </a:t>
          </a:r>
        </a:p>
      </cdr:txBody>
    </cdr:sp>
  </cdr:relSizeAnchor>
  <cdr:relSizeAnchor xmlns:cdr="http://schemas.openxmlformats.org/drawingml/2006/chartDrawing">
    <cdr:from>
      <cdr:x>0.57944</cdr:x>
      <cdr:y>0.22963</cdr:y>
    </cdr:from>
    <cdr:to>
      <cdr:x>0.68126</cdr:x>
      <cdr:y>0.3531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2649220" y="629920"/>
          <a:ext cx="465486" cy="3387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PA" sz="2000" b="1" dirty="0"/>
            <a:t>32% </a:t>
          </a:r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0.30108</cdr:x>
      <cdr:y>0.83632</cdr:y>
    </cdr:from>
    <cdr:to>
      <cdr:x>0.381</cdr:x>
      <cdr:y>0.92882</cdr:y>
    </cdr:to>
    <cdr:sp macro="" textlink="">
      <cdr:nvSpPr>
        <cdr:cNvPr id="2" name="1 CuadroTexto"/>
        <cdr:cNvSpPr txBox="1"/>
      </cdr:nvSpPr>
      <cdr:spPr>
        <a:xfrm xmlns:a="http://schemas.openxmlformats.org/drawingml/2006/main">
          <a:off x="2016224" y="3384376"/>
          <a:ext cx="535210" cy="37429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PA" sz="2000" b="1" dirty="0"/>
            <a:t>SI</a:t>
          </a:r>
          <a:r>
            <a:rPr lang="es-PA" sz="1100" b="1" dirty="0"/>
            <a:t> </a:t>
          </a:r>
        </a:p>
      </cdr:txBody>
    </cdr:sp>
  </cdr:relSizeAnchor>
  <cdr:relSizeAnchor xmlns:cdr="http://schemas.openxmlformats.org/drawingml/2006/chartDrawing">
    <cdr:from>
      <cdr:x>0.625</cdr:x>
      <cdr:y>0.83632</cdr:y>
    </cdr:from>
    <cdr:to>
      <cdr:x>0.72292</cdr:x>
      <cdr:y>0.93702</cdr:y>
    </cdr:to>
    <cdr:sp macro="" textlink="">
      <cdr:nvSpPr>
        <cdr:cNvPr id="3" name="1 CuadroTexto"/>
        <cdr:cNvSpPr txBox="1"/>
      </cdr:nvSpPr>
      <cdr:spPr>
        <a:xfrm xmlns:a="http://schemas.openxmlformats.org/drawingml/2006/main">
          <a:off x="3960440" y="3384376"/>
          <a:ext cx="620489" cy="40750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2000" b="1" dirty="0"/>
            <a:t>NO</a:t>
          </a:r>
        </a:p>
      </cdr:txBody>
    </cdr:sp>
  </cdr:relSizeAnchor>
  <cdr:relSizeAnchor xmlns:cdr="http://schemas.openxmlformats.org/drawingml/2006/chartDrawing">
    <cdr:from>
      <cdr:x>0</cdr:x>
      <cdr:y>0</cdr:y>
    </cdr:from>
    <cdr:to>
      <cdr:x>0.00533</cdr:x>
      <cdr:y>0.00889</cdr:y>
    </cdr:to>
    <cdr:pic>
      <cdr:nvPicPr>
        <cdr:cNvPr id="4" name="chart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0.02273</cdr:x>
      <cdr:y>0.3025</cdr:y>
    </cdr:from>
    <cdr:to>
      <cdr:x>0.07416</cdr:x>
      <cdr:y>0.75147</cdr:y>
    </cdr:to>
    <cdr:sp macro="" textlink="">
      <cdr:nvSpPr>
        <cdr:cNvPr id="5" name="1 CuadroTexto"/>
        <cdr:cNvSpPr txBox="1"/>
      </cdr:nvSpPr>
      <cdr:spPr>
        <a:xfrm xmlns:a="http://schemas.openxmlformats.org/drawingml/2006/main" rot="16200000">
          <a:off x="-601465" y="1969618"/>
          <a:ext cx="1816860" cy="32589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2000" b="1" dirty="0"/>
            <a:t>PORCENTAJE</a:t>
          </a:r>
          <a:r>
            <a:rPr lang="es-PA" sz="1100" b="1" baseline="0" dirty="0"/>
            <a:t> </a:t>
          </a:r>
          <a:endParaRPr lang="es-PA" sz="1100" b="1" dirty="0"/>
        </a:p>
      </cdr:txBody>
    </cdr:sp>
  </cdr:relSizeAnchor>
  <cdr:relSizeAnchor xmlns:cdr="http://schemas.openxmlformats.org/drawingml/2006/chartDrawing">
    <cdr:from>
      <cdr:x>0.35227</cdr:x>
      <cdr:y>0.90471</cdr:y>
    </cdr:from>
    <cdr:to>
      <cdr:x>0.66477</cdr:x>
      <cdr:y>1</cdr:y>
    </cdr:to>
    <cdr:sp macro="" textlink="">
      <cdr:nvSpPr>
        <cdr:cNvPr id="6" name="1 CuadroTexto"/>
        <cdr:cNvSpPr txBox="1"/>
      </cdr:nvSpPr>
      <cdr:spPr>
        <a:xfrm xmlns:a="http://schemas.openxmlformats.org/drawingml/2006/main">
          <a:off x="2232248" y="3661117"/>
          <a:ext cx="1980220" cy="38561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Calibri"/>
            </a:defRPr>
          </a:lvl1pPr>
          <a:lvl2pPr marL="457200" indent="0">
            <a:defRPr sz="1100">
              <a:latin typeface="Calibri"/>
            </a:defRPr>
          </a:lvl2pPr>
          <a:lvl3pPr marL="914400" indent="0">
            <a:defRPr sz="1100">
              <a:latin typeface="Calibri"/>
            </a:defRPr>
          </a:lvl3pPr>
          <a:lvl4pPr marL="1371600" indent="0">
            <a:defRPr sz="1100">
              <a:latin typeface="Calibri"/>
            </a:defRPr>
          </a:lvl4pPr>
          <a:lvl5pPr marL="1828800" indent="0">
            <a:defRPr sz="1100">
              <a:latin typeface="Calibri"/>
            </a:defRPr>
          </a:lvl5pPr>
          <a:lvl6pPr marL="2286000" indent="0">
            <a:defRPr sz="1100">
              <a:latin typeface="Calibri"/>
            </a:defRPr>
          </a:lvl6pPr>
          <a:lvl7pPr marL="2743200" indent="0">
            <a:defRPr sz="1100">
              <a:latin typeface="Calibri"/>
            </a:defRPr>
          </a:lvl7pPr>
          <a:lvl8pPr marL="3200400" indent="0">
            <a:defRPr sz="1100">
              <a:latin typeface="Calibri"/>
            </a:defRPr>
          </a:lvl8pPr>
          <a:lvl9pPr marL="3657600" indent="0">
            <a:defRPr sz="1100">
              <a:latin typeface="Calibri"/>
            </a:defRPr>
          </a:lvl9pPr>
        </a:lstStyle>
        <a:p xmlns:a="http://schemas.openxmlformats.org/drawingml/2006/main">
          <a:pPr algn="ctr"/>
          <a:r>
            <a:rPr lang="es-PA" sz="2000" b="1" dirty="0"/>
            <a:t>PERCEPCIÓN</a:t>
          </a:r>
          <a:r>
            <a:rPr lang="es-PA" sz="1100" b="1" baseline="0" dirty="0"/>
            <a:t> </a:t>
          </a:r>
          <a:endParaRPr lang="es-PA" sz="1100" b="1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1EE5A-EB1E-402A-B80D-3401984581D0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FAE8D-2CD1-4153-A6CA-3D34E30557A8}" type="slidenum">
              <a:rPr lang="es-PA" smtClean="0"/>
              <a:pPr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xmlns="" val="825983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4A92-2BA2-4BB6-ADAF-63964B1C017E}" type="slidenum">
              <a:rPr lang="es-MX" smtClean="0"/>
              <a:pPr/>
              <a:t>5</a:t>
            </a:fld>
            <a:endParaRPr lang="es-MX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8B4A92-2BA2-4BB6-ADAF-63964B1C017E}" type="slidenum">
              <a:rPr lang="es-MX" smtClean="0"/>
              <a:pPr/>
              <a:t>6</a:t>
            </a:fld>
            <a:endParaRPr lang="es-MX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PA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3FAE8D-2CD1-4153-A6CA-3D34E30557A8}" type="slidenum">
              <a:rPr lang="es-PA" smtClean="0"/>
              <a:pPr/>
              <a:t>35</a:t>
            </a:fld>
            <a:endParaRPr lang="es-P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30000"/>
            <a:lum/>
          </a:blip>
          <a:srcRect/>
          <a:stretch>
            <a:fillRect l="19000" t="12000" r="26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A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A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8B75C-8EA9-436E-A861-9FF2729AA2E1}" type="datetimeFigureOut">
              <a:rPr lang="es-PA" smtClean="0"/>
              <a:pPr/>
              <a:t>23/7/19</a:t>
            </a:fld>
            <a:endParaRPr lang="es-PA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8C90E-64F2-4D8E-8AEA-B7C30FA57F45}" type="slidenum">
              <a:rPr lang="es-PA" smtClean="0"/>
              <a:pPr/>
              <a:t>‹Nº›</a:t>
            </a:fld>
            <a:endParaRPr lang="es-P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0" y="4653136"/>
            <a:ext cx="3960440" cy="22048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SOCIOS DE APRENDIZAJE: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endParaRPr lang="es-ES" sz="2200" b="1" dirty="0" smtClean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CHIARI, ILIANA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GONZÁLEZ, IDALIDES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PIMENTEL, JONATHAN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SANTAMARÍA, KAREN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s-ES" sz="22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VELÁSQUEZ, CARLOS</a:t>
            </a:r>
          </a:p>
          <a:p>
            <a:pPr marL="0" lvl="0" indent="0">
              <a:spcBef>
                <a:spcPts val="0"/>
              </a:spcBef>
              <a:buNone/>
              <a:defRPr/>
            </a:pPr>
            <a:r>
              <a:rPr lang="es-ES" sz="1800" b="1" dirty="0" smtClean="0">
                <a:ln>
                  <a:solidFill>
                    <a:srgbClr val="002060"/>
                  </a:solidFill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cs typeface="Arial"/>
              </a:rPr>
              <a:t>VILLARREAL, RAUL  </a:t>
            </a:r>
            <a:endParaRPr lang="es-ES" sz="1800" b="1" dirty="0">
              <a:ln>
                <a:solidFill>
                  <a:srgbClr val="002060"/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cs typeface="Arial"/>
            </a:endParaRPr>
          </a:p>
        </p:txBody>
      </p:sp>
      <p:pic>
        <p:nvPicPr>
          <p:cNvPr id="4" name="Picture 9" descr="C:\Users\JPimentel\Pictures\gifp\Logo_UTP_ani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68152" cy="1368152"/>
          </a:xfrm>
          <a:prstGeom prst="rect">
            <a:avLst/>
          </a:prstGeom>
          <a:noFill/>
        </p:spPr>
      </p:pic>
      <p:sp>
        <p:nvSpPr>
          <p:cNvPr id="5" name="4 Título"/>
          <p:cNvSpPr txBox="1">
            <a:spLocks/>
          </p:cNvSpPr>
          <p:nvPr/>
        </p:nvSpPr>
        <p:spPr>
          <a:xfrm>
            <a:off x="1475656" y="0"/>
            <a:ext cx="6336704" cy="1296144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PA" sz="3600" b="1" i="0" u="none" strike="noStrike" kern="1200" cap="all" spc="0" normalizeH="0" baseline="0" noProof="0" dirty="0" smtClean="0">
                <a:ln w="500">
                  <a:solidFill>
                    <a:srgbClr val="002060"/>
                  </a:solidFill>
                </a:ln>
                <a:solidFill>
                  <a:srgbClr val="AF21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UNIVERSIDAD</a:t>
            </a:r>
            <a:r>
              <a:rPr kumimoji="0" lang="es-PA" sz="3600" b="1" i="0" u="none" strike="noStrike" kern="1200" cap="all" spc="0" normalizeH="0" baseline="0" noProof="0" dirty="0" smtClean="0">
                <a:ln w="500">
                  <a:solidFill>
                    <a:schemeClr val="tx2">
                      <a:shade val="20000"/>
                      <a:satMod val="120000"/>
                    </a:schemeClr>
                  </a:solidFill>
                </a:ln>
                <a:solidFill>
                  <a:srgbClr val="AF21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TECNOLÓGICA DE PANAMÁ</a:t>
            </a:r>
            <a:endParaRPr kumimoji="0" lang="es-PA" sz="3600" b="1" i="0" u="none" strike="noStrike" kern="1200" cap="all" spc="0" normalizeH="0" baseline="0" noProof="0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solidFill>
                <a:srgbClr val="AF21B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7" descr="F:\BlackBerry\pictures\guif\civil.jpg"/>
          <p:cNvPicPr>
            <a:picLocks noChangeAspect="1" noChangeArrowheads="1"/>
          </p:cNvPicPr>
          <p:nvPr/>
        </p:nvPicPr>
        <p:blipFill>
          <a:blip r:embed="rId3" cstate="print">
            <a:lum bright="10000"/>
          </a:blip>
          <a:srcRect/>
          <a:stretch>
            <a:fillRect/>
          </a:stretch>
        </p:blipFill>
        <p:spPr bwMode="auto">
          <a:xfrm>
            <a:off x="7668344" y="188640"/>
            <a:ext cx="1296144" cy="1296144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0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b="1" dirty="0" smtClean="0">
                <a:ln w="12700">
                  <a:solidFill>
                    <a:srgbClr val="002060"/>
                  </a:solidFill>
                  <a:prstDash val="solid"/>
                </a:ln>
                <a:solidFill>
                  <a:srgbClr val="A60BC5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cs typeface="Arial"/>
              </a:rPr>
              <a:t>PERCEPCIÓN DE LOS ESTUDIANTES DE LA UNIVERSIDAD TECNOLÓGICA DE PANAMÁ EN LA MATERIA DE CÁLCULO</a:t>
            </a:r>
            <a:endParaRPr lang="es-PA" sz="3600" b="1" dirty="0">
              <a:ln w="12700">
                <a:solidFill>
                  <a:srgbClr val="002060"/>
                </a:solidFill>
                <a:prstDash val="solid"/>
              </a:ln>
              <a:solidFill>
                <a:srgbClr val="A60BC5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Arial Black" pitchFamily="34" charset="0"/>
            </a:endParaRPr>
          </a:p>
        </p:txBody>
      </p:sp>
      <p:sp>
        <p:nvSpPr>
          <p:cNvPr id="40964" name="AutoShape 4" descr="data:image/jpeg;base64,/9j/4AAQSkZJRgABAQAAAQABAAD/2wCEAAkGBg8QEBAQEg8PEBQPEA8QDxAQDRAPDhYQFBAVFBQQFBUXGycfFxkjHBQVHy8gJCcpLSwsFR4xNTAqNSYrLCkBCQoKDgwOGg8PGC8kHyQsLCksLyktKTAsLCwpKSkpLC4pLjApLCwqLCwpLCksLCwsLCkpKSwsLC8sLC0pKSwsKf/AABEIALgBEgMBIgACEQEDEQH/xAAcAAEAAQUBAQAAAAAAAAAAAAAABgECBAUHAwj/xABJEAABAwICBQgFBgwFBQAAAAABAAIDBBEFEgYhMVGREyJBYXGBobEHUlNywTJCYpPR0hQWIzNDc4KSoqOywiRjg+HiRLPD8PH/xAAbAQEAAgMBAQAAAAAAAAAAAAAAAQIDBAUGB//EADERAAICAQMBBQYGAwEAAAAAAAABAgMRBCExEgVBUWFxExQyUoHBQpGhseHwIjPxI//aAAwDAQACEQMRAD8A7iiIgCIhQFkszWAucQ0NBLnE2aANpJUKxf0mMYS2nhM9v0j3mKM9gsXEdwWJpbjbqh5iYTyTDawOp7gflHeAdnFR38FG5drTdnJx6rPyBny+kzEjfLFSNHR+TmeeOceSpTac4xIeb+CgdLjA7KP4taw46IE6xq6VnMaALDUBsAW29FSu4lI2UOk2IfPnhPUylsOJeVkjSmr9oz6pv2rThXBPdal+FFsG3/Giq9dv1TVX8Z6r2jfqmrUBXBR7vV8qGDbDSWq9o36pquGklV7Rv1bVqQrgo93q+VE4RtRpHVe0H1bVcNIqn12/VtWqCuCq9PX8qJwjat0jqfWaf9ML0Gks/wBD9z/dagK4Kror+VDCJTgmKyTOeHZea0EWBG09q3Cjeio58nut8ypIuRqYqNjSKS5CIi1yoREQBEVCVDeAYlbVlupoDndZ1DtUKxrSudryxkpu02cW6mA7hbbxW8xyuMcMsl9diG+842Hmucrwcu0btZZKfU1BPCS2/PxNtQUUbB2kVYf+pm7pCFVmklY03FTN3uzDg4EKyHR2pnpKqaAtD4WHkWuYXh8gGZzLXHzdnWQtBgsWI3kbVQFuRucP5F0QtcAg31dIW3i6MFNzxnjfd+hG2cYJ5hOn0rXBtQBI3YXtblkHXYaneCnsUrXNDmkEOALSNYIOsELiy6NoBUl1KWn9FK5jfdIDrfxFdTs3WTnL2c3nwMdkUt0SZERd4whERAEREAWn0oxIwwENNnS8xpG0D5x4eYW4UH0vq88+ToiaB+07nHwy8Ft6Or2lqT4W5KI/kTIvSyo5elyWKNCtmqGRjM9zWDe4gDxXliM7ooJJwwuEeQHcHPdlbfvUCq6x8rs73Fx69gG4DoCw2WqOyIyTN+k9KPnl3uxuIWypp2yMa9t7PFxcWNuxc1K6LhrbQxDdGz+kKtc3LkJmfTwF72sFrvcGi+y53rX47jEdHO+nkD3PYGElgBbzm5hrJHQVucDbeph98HgCfgoL6Qpc2J1hvsfG392GMfasNlklZ0rjGf1DZsfx0g9nNwZ95XR6ZROIaIpbuIAvk6TbeoWsrC2XniG+RnmpU22Ms6WFscIwk1BcA4MyBtyW3236+pa0KU6IR8yR294HBv8Auqamx11uS5LN7Fg0SPth9V/yVw0T/wA7+V/yUhRcj3u75v0RXqZrcKwfkC4582YAfJy7O8rZIiwTm5vMioREVQEREAREQHlNTMeLOY1w3OaHDgVhy6PUjttND3Rtb5LYErXVdftANgL3de2r4Bc3X6vT6SHVall8Lvf98S8Iyk9izk4oGGKJgaLkkN2XO3vUT0sxpuU07DckjlSNgAN8vbsXhjWlJN44DYbDL0n3Nw61Gl4ybs1d3t7VjHwxXcv7/e42klFYQXT9DMOMNKzMLOlJlI6RmADRwAUe0V0PMhbPO2zBZzInDW7c5w6G9XT2KfBep7L0kof+s16GvZLOxVERdwxBERAEREAUIxLR6rdJJJyYdne53Ne06idQ19VlN0Wei+VLbiSmc0mw+ZnyopG9ZY63FY1i5wa3WSQABtJJ1BdUVnJNvfKL77C6312m++P6k5IzjGHNp6ARixJfGXne+9yfC3YFD5KKJ3yo2HtY1TrTI/4dvXKz+lxUMC2tC3KtyfLbCNdLo/Su/QtHukt8itg1oAAGwAAdgVUW6kkSbPRwXqoe13/bcua6VS5q6scOmpnt3SEfBdN0WH+Kj6g8/wABXJcQlzzTP9eWV370jj8Vo2/7vov3ZVngtjo8y9VD1OJ4NJWuW40UZepb1MefAD4qY8ognYUy0WZanB9Z7z42+ChgU50ebami6w48XFYde8Vr1Ly4NkiIuKUCIiAIiIAiIgCIvKpflaTwWO2xVQlZLhJv8iUs7GHW1F7t6BtUA0ix4ykxRn8m02JHzz93zW+0rxAxQZQbOlOQbw213Hhq71BF86hOertept5fC8F5f3zNzHSsIua0kgDWSbAdamujuD0cFpZpYpJdRAzNMbD1b3dfBQgq3KNw4Bb9dkq5dUcfVZ+6KtZOwNxum9vF3yNHxWXDO14u1zXDe1wcOIXFMo3Dgum6BstRM63zH+YR8F6Hs/XW3zcLMcZ22+7MM4JbokSIi7JiCIiAIiIAiIgCIiAjump/Ixj/ADf7HKHqUabSfmW/rHH+EDzKjC9DoVilfX9y6KKiusrFukm30Zdacu9SKV3ALjodfXv1rr+BOt+Ev9Sknd4BceYdQ7B5LQs/2y9F9yjL7rf6GNvO87oz4uCj91JNCm8+Y/RYP4irV/EES8FT/BW2p4f1bTxF/iufAromFD8hD+qj/pC1u0fhj6kyMpERccqEREAREQBFS6xqrFIIgTJNFHbWc8jW+ZUNpckpN7IylQi6j9X6QMLivmrIdWqzCZDwaCtJV+mfDGXy8vL7kQA4uIWN2w72Zlp7X+FkoxPRunqC0yNccl8uV7mjXa+zsCw/xFofZv8ArpPtWPojp/BiXLGOKWIQZM7peTDSX5rNBDjrs2/eFtqrSOji+XUwt6uUa53Aa1g930yWemKXoiOi3q6cPPluYQ0HofZO+ul+8q/iRQexP10v3l7UGltFO8RxzguOpocx7L+7mAutuCpjRpprMYxf0RFkLK3iaafnlGj/ABJoPYfzZfvLa0NDHAwRxtytbewuTtJJ1k32lZCLNCmuDzGKXokY22wiIspAREQBERAEREAREKAhWl8uaoA9SNo7ySfsWkWTidTys0j+hzzb3RqHgAsdenoj0Vxj5FyhXiCvWQ6l4rYQN1gkd4K926lkbxY8/BcYYdQ7B5Lu+ikN6eqPrXZwjP3lwVh1DsC5UpZun9P2Ks9bqU6Efp/9P+5RQFSrQc/n/wDT/uWer4giV3XRsN/Mxfqo/wCkLnAWKPSrVQPMZhgeyI8mAM7H5W6gSbnXq3LHrapWJdJLOtIoFh/pepH2EsUsJ3gCRnhr8FJsP0soZ/zdTET6pdkdwdZciVFkeYlTboqA3VVhBEtI8exWF7xBQtfG22WUuMpIygk8m0gjXfgoLU+kPEn3HLiPo/JxMaeJBK7MQuKaeRMbiNSGgAXY4gahmdG0uPeTfvXL1ysgupTfPB3uy5VWy9nKtZSzn/uTXVWOVUv5ypnftNjM/Lr22F7BR3HZrNa0bXG5PTYf/VtFoa+8s+QdFmDzJ8+C5tOZTzJ8Ha1GIV9MFjO2xZQYeZDc6mjaekncFuI6CJvzAfe53mvaKINaGjUALD7VVVsucntwWq08YLdbl34SxgtlA6bAC3arDiYGxarFJrPt9EfFYJqetXjp1JZZSercG4o3zsXI1gkEawQdYI2FfQeAVxnpaaY7ZYIpHe85gJ8V8tmpOwaydQA2knYOK+p8EouQpqeH2MMUZtvawNPiF1NFV0ZOF2nf7VRzzuZqIi6JxQiIgCIiAIiIAiIgC1Gk2JcjAQDzpOYzvHOd3DzC2znAAkmwAuSdlt651jWJGomc/XlHNjG5o6e07Vu6Oj2tmXwiUYYKuBXmFXMvQ4LFJjsXmqOddAVdIE90PhtSg2+W+R3jl/tXz1iUHJTzReymlj3fJkc34L6RwKDJTQt/y2k9rhmPmuFelTD/AMHxSfVZtQGVDP2xlf8Axtce9edjZm6fm/uUI5mUo0Gfzph9Fh8Soe2RSPQmotUOb60Z8CCt6mX+aJRPAVEsaw+0zz6xzDvH23UsXjU0oft2jZ9i6DinyWZB30hC9cMoy6eJtvngnsGs+Skr8Hv0eKycOwtsRLtriLX3BY3UkVwTrQxnMlPRmaAOjU25/q8FI1qdGKfJTMPS8uee82HgAtsvO6mXVbJ+YZRxXAsaruXqZ5uiSV7m+7ezfABdm0ur+QoqmQGxEbms99/Mb4uXDAFwO0p/DD6nouxa9pWfT7v7FssmUFx+aCeC1eERANfO8gZsxudgbtcf/dyysTuWBg2yuDO7a48AtPpJVWDadmoANL7bvmtPnwWnTByXSu/9kdPU2KD63+Hj1ZscOx+Kd7o2hwIBLS6wDgNtty2SgdI8xva9u1puPiCpJR101bJFSQMySVL2xZr5sod8pw3WFzfcCs1uk/zSr4NWjtBdDdvK/U02LYkHSvINwDlHYNX2rEhlkldkjY+Vx2NjY57uDRdfRWDehLBqexdA6pcLc6olc8X9wWb4FTSgwuCnbkhhihaPmxRtjbwaF1oURisHnrNXOcm/E4f6LvRdWSVUdXWwPghp3CSOKUZZZJRrZdh1taDzje17Ab13kKqLOklwa0pOTywiIpKhERAEREAREQBERAavSaYsppCOnK3uc4A+CgVl0LHKQS08rCct2kh22zm6weIXLzVujNpWFnXtYex2xdrs6UehxzvklMzcq8pXdC9GTA9KxnG5PautFblioK9aeEyPYwfPc1vE2XiFu9EKPlKlrraogXnt2N8/BVun7ODl4Ign7GgAAbALDsUI9K2hT8RpmvhANRTFzohsL2Ec+G+82BF+lvWpytNpTiboYCGGz5LsaekC3OeOsDxIXkk2nlFT5YFSWuLXAtc0kOa4FrwQbEEHWCtpgWJCOoifewDrHsOoqb4lo7FMLSRtf1uHPHY7aOKjFfoFa5hlc36EnPb2Bw1jxW1C9xaYOjsdcAjpF1eo5ovWzhognjcHN5rJG8+J2rZca2nqNlI8h3O4FegrsjZHqiy4XvR0zpZGRt2vcB2DpPcLlWx0kjtjHcLDipdovhAjaZSQXuFrDXlbf5PbvWDU3qqDfeGzeRRBrWtAsGgADqAsFeiLzZQgnpXxDLTwwjbLKXn3Yx9rm8Fy9Sv0l4hytcWX1U8bI/2nDO7+po7lFF5zWT67n5bHtOzqvZ6eK8d/z/gxZngOdI75MLCB7x1u8Mo71D5pS9znu2uJJ7+hSDSKoysbENryXO7Aft8lHw1bOljiPUaOunmfQu7n1f8ABaAuuegbRrPJPXvGqIGnguNWdwBkcOxuUftFcoDOq/V8F9TaE4CKGgpqa3OZGHS9cz+dIf3iR2ALoVLLyci+XTHHibxERbRoBERAEREAREQBERAEREAREQGPXMzRuG8eF9ajNXhbXAi177QRqUtIWvnprfBbFM+nYEBq9Gy03icWfR2x8OjuXjHh0xGtmvpsRbtCnE1MsUwWXTq1Mo95JFWYTMfm27SFNdFKBkUJsbvc78obbvkgdVvMrE5FZeGPyPG52o/BU1V0rYYIN4oppMM8tvUaB3nWfhwUrUcr47yPP0j4alyY8gjMtGsOWh6lJH0684qS729qyLcHlhOENjAdbXv6+krZiJZLYlcI1uKSSwiTGESyaKTI4HoOp3ZvQgBXMAOxUlJSWAbpWveACTqAFyeobVZTOu0dluC0+m9fyNBUOvYuZyTfekOTyJPcudN9CbfcWrg7JqC73g41iVby8003tZHydznXA4WHcsZF41s2SN7tzTbt2BeV3lL1PfbQj5IjOJz8pK93QDlb2N1fae9YwCqFcF2EsLCPNyfVJyfeSP0dYN+FYnSxkXayTl5N2SLn6+12UftL6aXHvQLhFzV1hGzJTRn+ZJ/412Fb1McROXqZZnjwCIizGsEREAREQBERAEREAREQBERAFa9lwrkQGFLCsSSFbR7VjyRrPCYNfyaBiyTGqZFm6gbJjrgHeAVp5o9Z7T5rZ0p5oG5Yskes9pWpwwa90KU0PO7isp0arBHr7ldPcFwYsmmpwdZF9wVjWLMjFgFM5bAx5KBp2avELFNK5pGrhrC2iLGpNA8aXYe1Q/0oQTyRQRxszNMjnv1ga2ts0a9vyye5TZazH6fPFf1XA92z4rBfHrg0bGls9nbGXgcQlw2dnyopB+wSOIWlxpj3NbExj3Oe6+VrSXWHUOtdl5BYtZSjUe5cmvSpTTyd+7XuVbWDkmHaCVcti8Ngbvecz+5rfiQpVhvo/pY7F+ac/TOVn7jfiSpYymC9mwLoqtI48rZM3mhUTI4nxNa1jWuzNa1oaBmFjqHYpIo1o+7K+3rAj4qSrYjwac+QiIrFAiIgCIiAIiIAiIgCIiAIiIAiIgKFeTmr2VjgpQMZ7VblXu4Kyyypgug6VY9qviGtVcFjfIMdzUjbrXqWoxutEwVaFkBeTQvUJIFURFUBeVRHma4bwV6ogItJDrXhPBdp4ra1cVnHtWOY1qdOGdDqyjUNiXq2NZAi1r0bEs+DVbLaV2VwduIKlQN1HGQreUD7sHVq4bFZGORkIiKxUIiIAiIgCIiAIiIAiIgCIiAIiIArSrlQhAeZCtsvQhUsrZBa0K4hUsr1DB5kKgC9LKllAAV4VtlcFLBVERQAiIgNfXx6+0LEyLaVUdwFimJYpLczwlsa6SPX2q5jVlPh8FYI1ZFZclGtWbROsSN/msdrV6s1a9ysUZsEVGm4VVJUIiIAiIgCIiAIiIAiIgCIiAIiIAiIgKKiIgKWVbIiArZUsiIBZXIiAIiIAiIgKOFwvExoihkosMa8zEqohLKCNXBqoikqezJLBXB5REB6Aqq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40966" name="AutoShape 6" descr="data:image/jpeg;base64,/9j/4AAQSkZJRgABAQAAAQABAAD/2wCEAAkGBg8QEBAQEg8PEBQPEA8QDxAQDRAPDhYQFBAVFBQQFBUXGycfFxkjHBQVHy8gJCcpLSwsFR4xNTAqNSYrLCkBCQoKDgwOGg8PGC8kHyQsLCksLyktKTAsLCwpKSkpLC4pLjApLCwqLCwpLCksLCwsLCkpKSwsLC8sLC0pKSwsKf/AABEIALgBEgMBIgACEQEDEQH/xAAcAAEAAQUBAQAAAAAAAAAAAAAABgECBAUHAwj/xABJEAABAwICBQgFBgwFBQAAAAABAAIDBBEFEgYhMVGREyJBYXGBobEHUlNywTJCYpPR0hQWIzNDc4KSoqOywiRjg+HiRLPD8PH/xAAbAQEAAgMBAQAAAAAAAAAAAAAAAQIDBAUGB//EADERAAICAQMBBQYGAwEAAAAAAAABAgMRBCExEgVBUWFxExQyUoHBQpGhseHwIjPxI//aAAwDAQACEQMRAD8A7iiIgCIhQFkszWAucQ0NBLnE2aANpJUKxf0mMYS2nhM9v0j3mKM9gsXEdwWJpbjbqh5iYTyTDawOp7gflHeAdnFR38FG5drTdnJx6rPyBny+kzEjfLFSNHR+TmeeOceSpTac4xIeb+CgdLjA7KP4taw46IE6xq6VnMaALDUBsAW29FSu4lI2UOk2IfPnhPUylsOJeVkjSmr9oz6pv2rThXBPdal+FFsG3/Giq9dv1TVX8Z6r2jfqmrUBXBR7vV8qGDbDSWq9o36pquGklV7Rv1bVqQrgo93q+VE4RtRpHVe0H1bVcNIqn12/VtWqCuCq9PX8qJwjat0jqfWaf9ML0Gks/wBD9z/dagK4Kror+VDCJTgmKyTOeHZea0EWBG09q3Cjeio58nut8ypIuRqYqNjSKS5CIi1yoREQBEVCVDeAYlbVlupoDndZ1DtUKxrSudryxkpu02cW6mA7hbbxW8xyuMcMsl9diG+842Hmucrwcu0btZZKfU1BPCS2/PxNtQUUbB2kVYf+pm7pCFVmklY03FTN3uzDg4EKyHR2pnpKqaAtD4WHkWuYXh8gGZzLXHzdnWQtBgsWI3kbVQFuRucP5F0QtcAg31dIW3i6MFNzxnjfd+hG2cYJ5hOn0rXBtQBI3YXtblkHXYaneCnsUrXNDmkEOALSNYIOsELiy6NoBUl1KWn9FK5jfdIDrfxFdTs3WTnL2c3nwMdkUt0SZERd4whERAEREAWn0oxIwwENNnS8xpG0D5x4eYW4UH0vq88+ToiaB+07nHwy8Ft6Or2lqT4W5KI/kTIvSyo5elyWKNCtmqGRjM9zWDe4gDxXliM7ooJJwwuEeQHcHPdlbfvUCq6x8rs73Fx69gG4DoCw2WqOyIyTN+k9KPnl3uxuIWypp2yMa9t7PFxcWNuxc1K6LhrbQxDdGz+kKtc3LkJmfTwF72sFrvcGi+y53rX47jEdHO+nkD3PYGElgBbzm5hrJHQVucDbeph98HgCfgoL6Qpc2J1hvsfG392GMfasNlklZ0rjGf1DZsfx0g9nNwZ95XR6ZROIaIpbuIAvk6TbeoWsrC2XniG+RnmpU22Ms6WFscIwk1BcA4MyBtyW3236+pa0KU6IR8yR294HBv8Auqamx11uS5LN7Fg0SPth9V/yVw0T/wA7+V/yUhRcj3u75v0RXqZrcKwfkC4582YAfJy7O8rZIiwTm5vMioREVQEREAREQHlNTMeLOY1w3OaHDgVhy6PUjttND3Rtb5LYErXVdftANgL3de2r4Bc3X6vT6SHVall8Lvf98S8Iyk9izk4oGGKJgaLkkN2XO3vUT0sxpuU07DckjlSNgAN8vbsXhjWlJN44DYbDL0n3Nw61Gl4ybs1d3t7VjHwxXcv7/e42klFYQXT9DMOMNKzMLOlJlI6RmADRwAUe0V0PMhbPO2zBZzInDW7c5w6G9XT2KfBep7L0kof+s16GvZLOxVERdwxBERAEREAUIxLR6rdJJJyYdne53Ne06idQ19VlN0Wei+VLbiSmc0mw+ZnyopG9ZY63FY1i5wa3WSQABtJJ1BdUVnJNvfKL77C6312m++P6k5IzjGHNp6ARixJfGXne+9yfC3YFD5KKJ3yo2HtY1TrTI/4dvXKz+lxUMC2tC3KtyfLbCNdLo/Su/QtHukt8itg1oAAGwAAdgVUW6kkSbPRwXqoe13/bcua6VS5q6scOmpnt3SEfBdN0WH+Kj6g8/wABXJcQlzzTP9eWV370jj8Vo2/7vov3ZVngtjo8y9VD1OJ4NJWuW40UZepb1MefAD4qY8ognYUy0WZanB9Z7z42+ChgU50ebami6w48XFYde8Vr1Ly4NkiIuKUCIiAIiIAiIgCIvKpflaTwWO2xVQlZLhJv8iUs7GHW1F7t6BtUA0ix4ykxRn8m02JHzz93zW+0rxAxQZQbOlOQbw213Hhq71BF86hOertept5fC8F5f3zNzHSsIua0kgDWSbAdamujuD0cFpZpYpJdRAzNMbD1b3dfBQgq3KNw4Bb9dkq5dUcfVZ+6KtZOwNxum9vF3yNHxWXDO14u1zXDe1wcOIXFMo3Dgum6BstRM63zH+YR8F6Hs/XW3zcLMcZ22+7MM4JbokSIi7JiCIiAIiIAiIgCIiAjump/Ixj/ADf7HKHqUabSfmW/rHH+EDzKjC9DoVilfX9y6KKiusrFukm30Zdacu9SKV3ALjodfXv1rr+BOt+Ev9Sknd4BceYdQ7B5LQs/2y9F9yjL7rf6GNvO87oz4uCj91JNCm8+Y/RYP4irV/EES8FT/BW2p4f1bTxF/iufAromFD8hD+qj/pC1u0fhj6kyMpERccqEREAREQBFS6xqrFIIgTJNFHbWc8jW+ZUNpckpN7IylQi6j9X6QMLivmrIdWqzCZDwaCtJV+mfDGXy8vL7kQA4uIWN2w72Zlp7X+FkoxPRunqC0yNccl8uV7mjXa+zsCw/xFofZv8ArpPtWPojp/BiXLGOKWIQZM7peTDSX5rNBDjrs2/eFtqrSOji+XUwt6uUa53Aa1g930yWemKXoiOi3q6cPPluYQ0HofZO+ul+8q/iRQexP10v3l7UGltFO8RxzguOpocx7L+7mAutuCpjRpprMYxf0RFkLK3iaafnlGj/ABJoPYfzZfvLa0NDHAwRxtytbewuTtJJ1k32lZCLNCmuDzGKXokY22wiIspAREQBERAEREAREKAhWl8uaoA9SNo7ySfsWkWTidTys0j+hzzb3RqHgAsdenoj0Vxj5FyhXiCvWQ6l4rYQN1gkd4K926lkbxY8/BcYYdQ7B5Lu+ikN6eqPrXZwjP3lwVh1DsC5UpZun9P2Ks9bqU6Efp/9P+5RQFSrQc/n/wDT/uWer4giV3XRsN/Mxfqo/wCkLnAWKPSrVQPMZhgeyI8mAM7H5W6gSbnXq3LHrapWJdJLOtIoFh/pepH2EsUsJ3gCRnhr8FJsP0soZ/zdTET6pdkdwdZciVFkeYlTboqA3VVhBEtI8exWF7xBQtfG22WUuMpIygk8m0gjXfgoLU+kPEn3HLiPo/JxMaeJBK7MQuKaeRMbiNSGgAXY4gahmdG0uPeTfvXL1ysgupTfPB3uy5VWy9nKtZSzn/uTXVWOVUv5ypnftNjM/Lr22F7BR3HZrNa0bXG5PTYf/VtFoa+8s+QdFmDzJ8+C5tOZTzJ8Ha1GIV9MFjO2xZQYeZDc6mjaekncFuI6CJvzAfe53mvaKINaGjUALD7VVVsucntwWq08YLdbl34SxgtlA6bAC3arDiYGxarFJrPt9EfFYJqetXjp1JZZSercG4o3zsXI1gkEawQdYI2FfQeAVxnpaaY7ZYIpHe85gJ8V8tmpOwaydQA2knYOK+p8EouQpqeH2MMUZtvawNPiF1NFV0ZOF2nf7VRzzuZqIi6JxQiIgCIiAIiIAiIgC1Gk2JcjAQDzpOYzvHOd3DzC2znAAkmwAuSdlt651jWJGomc/XlHNjG5o6e07Vu6Oj2tmXwiUYYKuBXmFXMvQ4LFJjsXmqOddAVdIE90PhtSg2+W+R3jl/tXz1iUHJTzReymlj3fJkc34L6RwKDJTQt/y2k9rhmPmuFelTD/AMHxSfVZtQGVDP2xlf8Axtce9edjZm6fm/uUI5mUo0Gfzph9Fh8Soe2RSPQmotUOb60Z8CCt6mX+aJRPAVEsaw+0zz6xzDvH23UsXjU0oft2jZ9i6DinyWZB30hC9cMoy6eJtvngnsGs+Skr8Hv0eKycOwtsRLtriLX3BY3UkVwTrQxnMlPRmaAOjU25/q8FI1qdGKfJTMPS8uee82HgAtsvO6mXVbJ+YZRxXAsaruXqZ5uiSV7m+7ezfABdm0ur+QoqmQGxEbms99/Mb4uXDAFwO0p/DD6nouxa9pWfT7v7FssmUFx+aCeC1eERANfO8gZsxudgbtcf/dyysTuWBg2yuDO7a48AtPpJVWDadmoANL7bvmtPnwWnTByXSu/9kdPU2KD63+Hj1ZscOx+Kd7o2hwIBLS6wDgNtty2SgdI8xva9u1puPiCpJR101bJFSQMySVL2xZr5sod8pw3WFzfcCs1uk/zSr4NWjtBdDdvK/U02LYkHSvINwDlHYNX2rEhlkldkjY+Vx2NjY57uDRdfRWDehLBqexdA6pcLc6olc8X9wWb4FTSgwuCnbkhhihaPmxRtjbwaF1oURisHnrNXOcm/E4f6LvRdWSVUdXWwPghp3CSOKUZZZJRrZdh1taDzje17Ab13kKqLOklwa0pOTywiIpKhERAEREAREQBERAavSaYsppCOnK3uc4A+CgVl0LHKQS08rCct2kh22zm6weIXLzVujNpWFnXtYex2xdrs6UehxzvklMzcq8pXdC9GTA9KxnG5PautFblioK9aeEyPYwfPc1vE2XiFu9EKPlKlrraogXnt2N8/BVun7ODl4Ign7GgAAbALDsUI9K2hT8RpmvhANRTFzohsL2Ec+G+82BF+lvWpytNpTiboYCGGz5LsaekC3OeOsDxIXkk2nlFT5YFSWuLXAtc0kOa4FrwQbEEHWCtpgWJCOoifewDrHsOoqb4lo7FMLSRtf1uHPHY7aOKjFfoFa5hlc36EnPb2Bw1jxW1C9xaYOjsdcAjpF1eo5ovWzhognjcHN5rJG8+J2rZca2nqNlI8h3O4FegrsjZHqiy4XvR0zpZGRt2vcB2DpPcLlWx0kjtjHcLDipdovhAjaZSQXuFrDXlbf5PbvWDU3qqDfeGzeRRBrWtAsGgADqAsFeiLzZQgnpXxDLTwwjbLKXn3Yx9rm8Fy9Sv0l4hytcWX1U8bI/2nDO7+po7lFF5zWT67n5bHtOzqvZ6eK8d/z/gxZngOdI75MLCB7x1u8Mo71D5pS9znu2uJJ7+hSDSKoysbENryXO7Aft8lHw1bOljiPUaOunmfQu7n1f8ABaAuuegbRrPJPXvGqIGnguNWdwBkcOxuUftFcoDOq/V8F9TaE4CKGgpqa3OZGHS9cz+dIf3iR2ALoVLLyci+XTHHibxERbRoBERAEREAREQBERAEREAREQGPXMzRuG8eF9ajNXhbXAi177QRqUtIWvnprfBbFM+nYEBq9Gy03icWfR2x8OjuXjHh0xGtmvpsRbtCnE1MsUwWXTq1Mo95JFWYTMfm27SFNdFKBkUJsbvc78obbvkgdVvMrE5FZeGPyPG52o/BU1V0rYYIN4oppMM8tvUaB3nWfhwUrUcr47yPP0j4alyY8gjMtGsOWh6lJH0684qS729qyLcHlhOENjAdbXv6+krZiJZLYlcI1uKSSwiTGESyaKTI4HoOp3ZvQgBXMAOxUlJSWAbpWveACTqAFyeobVZTOu0dluC0+m9fyNBUOvYuZyTfekOTyJPcudN9CbfcWrg7JqC73g41iVby8003tZHydznXA4WHcsZF41s2SN7tzTbt2BeV3lL1PfbQj5IjOJz8pK93QDlb2N1fae9YwCqFcF2EsLCPNyfVJyfeSP0dYN+FYnSxkXayTl5N2SLn6+12UftL6aXHvQLhFzV1hGzJTRn+ZJ/412Fb1McROXqZZnjwCIizGsEREAREQBERAEREAREQBERAFa9lwrkQGFLCsSSFbR7VjyRrPCYNfyaBiyTGqZFm6gbJjrgHeAVp5o9Z7T5rZ0p5oG5Yskes9pWpwwa90KU0PO7isp0arBHr7ldPcFwYsmmpwdZF9wVjWLMjFgFM5bAx5KBp2avELFNK5pGrhrC2iLGpNA8aXYe1Q/0oQTyRQRxszNMjnv1ga2ts0a9vyye5TZazH6fPFf1XA92z4rBfHrg0bGls9nbGXgcQlw2dnyopB+wSOIWlxpj3NbExj3Oe6+VrSXWHUOtdl5BYtZSjUe5cmvSpTTyd+7XuVbWDkmHaCVcti8Ngbvecz+5rfiQpVhvo/pY7F+ac/TOVn7jfiSpYymC9mwLoqtI48rZM3mhUTI4nxNa1jWuzNa1oaBmFjqHYpIo1o+7K+3rAj4qSrYjwac+QiIrFAiIgCIiAIiIAiIgCIiAIiIAiIgKFeTmr2VjgpQMZ7VblXu4Kyyypgug6VY9qviGtVcFjfIMdzUjbrXqWoxutEwVaFkBeTQvUJIFURFUBeVRHma4bwV6ogItJDrXhPBdp4ra1cVnHtWOY1qdOGdDqyjUNiXq2NZAi1r0bEs+DVbLaV2VwduIKlQN1HGQreUD7sHVq4bFZGORkIiKxUIiIAiIgCIiAIiIAiIgCIiAIiIArSrlQhAeZCtsvQhUsrZBa0K4hUsr1DB5kKgC9LKllAAV4VtlcFLBVERQAiIgNfXx6+0LEyLaVUdwFimJYpLczwlsa6SPX2q5jVlPh8FYI1ZFZclGtWbROsSN/msdrV6s1a9ysUZsEVGm4VVJUIiIAiIgCIiAIiIAiIgCIiAIiIAiIgKKiIgKWVbIiArZUsiIBZXIiAIiIAiIgKOFwvExoihkosMa8zEqohLKCNXBqoikqezJLBXB5REB6Aqq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40968" name="AutoShape 8" descr="data:image/jpeg;base64,/9j/4AAQSkZJRgABAQAAAQABAAD/2wCEAAkGBg8QEBAQEg8PEBQPEA8QDxAQDRAPDhYQFBAVFBQQFBUXGycfFxkjHBQVHy8gJCcpLSwsFR4xNTAqNSYrLCkBCQoKDgwOGg8PGC8kHyQsLCksLyktKTAsLCwpKSkpLC4pLjApLCwqLCwpLCksLCwsLCkpKSwsLC8sLC0pKSwsKf/AABEIALgBEgMBIgACEQEDEQH/xAAcAAEAAQUBAQAAAAAAAAAAAAAABgECBAUHAwj/xABJEAABAwICBQgFBgwFBQAAAAABAAIDBBEFEgYhMVGREyJBYXGBobEHUlNywTJCYpPR0hQWIzNDc4KSoqOywiRjg+HiRLPD8PH/xAAbAQEAAgMBAQAAAAAAAAAAAAAAAQIDBAUGB//EADERAAICAQMBBQYGAwEAAAAAAAABAgMRBCExEgVBUWFxExQyUoHBQpGhseHwIjPxI//aAAwDAQACEQMRAD8A7iiIgCIhQFkszWAucQ0NBLnE2aANpJUKxf0mMYS2nhM9v0j3mKM9gsXEdwWJpbjbqh5iYTyTDawOp7gflHeAdnFR38FG5drTdnJx6rPyBny+kzEjfLFSNHR+TmeeOceSpTac4xIeb+CgdLjA7KP4taw46IE6xq6VnMaALDUBsAW29FSu4lI2UOk2IfPnhPUylsOJeVkjSmr9oz6pv2rThXBPdal+FFsG3/Giq9dv1TVX8Z6r2jfqmrUBXBR7vV8qGDbDSWq9o36pquGklV7Rv1bVqQrgo93q+VE4RtRpHVe0H1bVcNIqn12/VtWqCuCq9PX8qJwjat0jqfWaf9ML0Gks/wBD9z/dagK4Kror+VDCJTgmKyTOeHZea0EWBG09q3Cjeio58nut8ypIuRqYqNjSKS5CIi1yoREQBEVCVDeAYlbVlupoDndZ1DtUKxrSudryxkpu02cW6mA7hbbxW8xyuMcMsl9diG+842Hmucrwcu0btZZKfU1BPCS2/PxNtQUUbB2kVYf+pm7pCFVmklY03FTN3uzDg4EKyHR2pnpKqaAtD4WHkWuYXh8gGZzLXHzdnWQtBgsWI3kbVQFuRucP5F0QtcAg31dIW3i6MFNzxnjfd+hG2cYJ5hOn0rXBtQBI3YXtblkHXYaneCnsUrXNDmkEOALSNYIOsELiy6NoBUl1KWn9FK5jfdIDrfxFdTs3WTnL2c3nwMdkUt0SZERd4whERAEREAWn0oxIwwENNnS8xpG0D5x4eYW4UH0vq88+ToiaB+07nHwy8Ft6Or2lqT4W5KI/kTIvSyo5elyWKNCtmqGRjM9zWDe4gDxXliM7ooJJwwuEeQHcHPdlbfvUCq6x8rs73Fx69gG4DoCw2WqOyIyTN+k9KPnl3uxuIWypp2yMa9t7PFxcWNuxc1K6LhrbQxDdGz+kKtc3LkJmfTwF72sFrvcGi+y53rX47jEdHO+nkD3PYGElgBbzm5hrJHQVucDbeph98HgCfgoL6Qpc2J1hvsfG392GMfasNlklZ0rjGf1DZsfx0g9nNwZ95XR6ZROIaIpbuIAvk6TbeoWsrC2XniG+RnmpU22Ms6WFscIwk1BcA4MyBtyW3236+pa0KU6IR8yR294HBv8Auqamx11uS5LN7Fg0SPth9V/yVw0T/wA7+V/yUhRcj3u75v0RXqZrcKwfkC4582YAfJy7O8rZIiwTm5vMioREVQEREAREQHlNTMeLOY1w3OaHDgVhy6PUjttND3Rtb5LYErXVdftANgL3de2r4Bc3X6vT6SHVall8Lvf98S8Iyk9izk4oGGKJgaLkkN2XO3vUT0sxpuU07DckjlSNgAN8vbsXhjWlJN44DYbDL0n3Nw61Gl4ybs1d3t7VjHwxXcv7/e42klFYQXT9DMOMNKzMLOlJlI6RmADRwAUe0V0PMhbPO2zBZzInDW7c5w6G9XT2KfBep7L0kof+s16GvZLOxVERdwxBERAEREAUIxLR6rdJJJyYdne53Ne06idQ19VlN0Wei+VLbiSmc0mw+ZnyopG9ZY63FY1i5wa3WSQABtJJ1BdUVnJNvfKL77C6312m++P6k5IzjGHNp6ARixJfGXne+9yfC3YFD5KKJ3yo2HtY1TrTI/4dvXKz+lxUMC2tC3KtyfLbCNdLo/Su/QtHukt8itg1oAAGwAAdgVUW6kkSbPRwXqoe13/bcua6VS5q6scOmpnt3SEfBdN0WH+Kj6g8/wABXJcQlzzTP9eWV370jj8Vo2/7vov3ZVngtjo8y9VD1OJ4NJWuW40UZepb1MefAD4qY8ognYUy0WZanB9Z7z42+ChgU50ebami6w48XFYde8Vr1Ly4NkiIuKUCIiAIiIAiIgCIvKpflaTwWO2xVQlZLhJv8iUs7GHW1F7t6BtUA0ix4ykxRn8m02JHzz93zW+0rxAxQZQbOlOQbw213Hhq71BF86hOertept5fC8F5f3zNzHSsIua0kgDWSbAdamujuD0cFpZpYpJdRAzNMbD1b3dfBQgq3KNw4Bb9dkq5dUcfVZ+6KtZOwNxum9vF3yNHxWXDO14u1zXDe1wcOIXFMo3Dgum6BstRM63zH+YR8F6Hs/XW3zcLMcZ22+7MM4JbokSIi7JiCIiAIiIAiIgCIiAjump/Ixj/ADf7HKHqUabSfmW/rHH+EDzKjC9DoVilfX9y6KKiusrFukm30Zdacu9SKV3ALjodfXv1rr+BOt+Ev9Sknd4BceYdQ7B5LQs/2y9F9yjL7rf6GNvO87oz4uCj91JNCm8+Y/RYP4irV/EES8FT/BW2p4f1bTxF/iufAromFD8hD+qj/pC1u0fhj6kyMpERccqEREAREQBFS6xqrFIIgTJNFHbWc8jW+ZUNpckpN7IylQi6j9X6QMLivmrIdWqzCZDwaCtJV+mfDGXy8vL7kQA4uIWN2w72Zlp7X+FkoxPRunqC0yNccl8uV7mjXa+zsCw/xFofZv8ArpPtWPojp/BiXLGOKWIQZM7peTDSX5rNBDjrs2/eFtqrSOji+XUwt6uUa53Aa1g930yWemKXoiOi3q6cPPluYQ0HofZO+ul+8q/iRQexP10v3l7UGltFO8RxzguOpocx7L+7mAutuCpjRpprMYxf0RFkLK3iaafnlGj/ABJoPYfzZfvLa0NDHAwRxtytbewuTtJJ1k32lZCLNCmuDzGKXokY22wiIspAREQBERAEREAREKAhWl8uaoA9SNo7ySfsWkWTidTys0j+hzzb3RqHgAsdenoj0Vxj5FyhXiCvWQ6l4rYQN1gkd4K926lkbxY8/BcYYdQ7B5Lu+ikN6eqPrXZwjP3lwVh1DsC5UpZun9P2Ks9bqU6Efp/9P+5RQFSrQc/n/wDT/uWer4giV3XRsN/Mxfqo/wCkLnAWKPSrVQPMZhgeyI8mAM7H5W6gSbnXq3LHrapWJdJLOtIoFh/pepH2EsUsJ3gCRnhr8FJsP0soZ/zdTET6pdkdwdZciVFkeYlTboqA3VVhBEtI8exWF7xBQtfG22WUuMpIygk8m0gjXfgoLU+kPEn3HLiPo/JxMaeJBK7MQuKaeRMbiNSGgAXY4gahmdG0uPeTfvXL1ysgupTfPB3uy5VWy9nKtZSzn/uTXVWOVUv5ypnftNjM/Lr22F7BR3HZrNa0bXG5PTYf/VtFoa+8s+QdFmDzJ8+C5tOZTzJ8Ha1GIV9MFjO2xZQYeZDc6mjaekncFuI6CJvzAfe53mvaKINaGjUALD7VVVsucntwWq08YLdbl34SxgtlA6bAC3arDiYGxarFJrPt9EfFYJqetXjp1JZZSercG4o3zsXI1gkEawQdYI2FfQeAVxnpaaY7ZYIpHe85gJ8V8tmpOwaydQA2knYOK+p8EouQpqeH2MMUZtvawNPiF1NFV0ZOF2nf7VRzzuZqIi6JxQiIgCIiAIiIAiIgC1Gk2JcjAQDzpOYzvHOd3DzC2znAAkmwAuSdlt651jWJGomc/XlHNjG5o6e07Vu6Oj2tmXwiUYYKuBXmFXMvQ4LFJjsXmqOddAVdIE90PhtSg2+W+R3jl/tXz1iUHJTzReymlj3fJkc34L6RwKDJTQt/y2k9rhmPmuFelTD/AMHxSfVZtQGVDP2xlf8Axtce9edjZm6fm/uUI5mUo0Gfzph9Fh8Soe2RSPQmotUOb60Z8CCt6mX+aJRPAVEsaw+0zz6xzDvH23UsXjU0oft2jZ9i6DinyWZB30hC9cMoy6eJtvngnsGs+Skr8Hv0eKycOwtsRLtriLX3BY3UkVwTrQxnMlPRmaAOjU25/q8FI1qdGKfJTMPS8uee82HgAtsvO6mXVbJ+YZRxXAsaruXqZ5uiSV7m+7ezfABdm0ur+QoqmQGxEbms99/Mb4uXDAFwO0p/DD6nouxa9pWfT7v7FssmUFx+aCeC1eERANfO8gZsxudgbtcf/dyysTuWBg2yuDO7a48AtPpJVWDadmoANL7bvmtPnwWnTByXSu/9kdPU2KD63+Hj1ZscOx+Kd7o2hwIBLS6wDgNtty2SgdI8xva9u1puPiCpJR101bJFSQMySVL2xZr5sod8pw3WFzfcCs1uk/zSr4NWjtBdDdvK/U02LYkHSvINwDlHYNX2rEhlkldkjY+Vx2NjY57uDRdfRWDehLBqexdA6pcLc6olc8X9wWb4FTSgwuCnbkhhihaPmxRtjbwaF1oURisHnrNXOcm/E4f6LvRdWSVUdXWwPghp3CSOKUZZZJRrZdh1taDzje17Ab13kKqLOklwa0pOTywiIpKhERAEREAREQBERAavSaYsppCOnK3uc4A+CgVl0LHKQS08rCct2kh22zm6weIXLzVujNpWFnXtYex2xdrs6UehxzvklMzcq8pXdC9GTA9KxnG5PautFblioK9aeEyPYwfPc1vE2XiFu9EKPlKlrraogXnt2N8/BVun7ODl4Ign7GgAAbALDsUI9K2hT8RpmvhANRTFzohsL2Ec+G+82BF+lvWpytNpTiboYCGGz5LsaekC3OeOsDxIXkk2nlFT5YFSWuLXAtc0kOa4FrwQbEEHWCtpgWJCOoifewDrHsOoqb4lo7FMLSRtf1uHPHY7aOKjFfoFa5hlc36EnPb2Bw1jxW1C9xaYOjsdcAjpF1eo5ovWzhognjcHN5rJG8+J2rZca2nqNlI8h3O4FegrsjZHqiy4XvR0zpZGRt2vcB2DpPcLlWx0kjtjHcLDipdovhAjaZSQXuFrDXlbf5PbvWDU3qqDfeGzeRRBrWtAsGgADqAsFeiLzZQgnpXxDLTwwjbLKXn3Yx9rm8Fy9Sv0l4hytcWX1U8bI/2nDO7+po7lFF5zWT67n5bHtOzqvZ6eK8d/z/gxZngOdI75MLCB7x1u8Mo71D5pS9znu2uJJ7+hSDSKoysbENryXO7Aft8lHw1bOljiPUaOunmfQu7n1f8ABaAuuegbRrPJPXvGqIGnguNWdwBkcOxuUftFcoDOq/V8F9TaE4CKGgpqa3OZGHS9cz+dIf3iR2ALoVLLyci+XTHHibxERbRoBERAEREAREQBERAEREAREQGPXMzRuG8eF9ajNXhbXAi177QRqUtIWvnprfBbFM+nYEBq9Gy03icWfR2x8OjuXjHh0xGtmvpsRbtCnE1MsUwWXTq1Mo95JFWYTMfm27SFNdFKBkUJsbvc78obbvkgdVvMrE5FZeGPyPG52o/BU1V0rYYIN4oppMM8tvUaB3nWfhwUrUcr47yPP0j4alyY8gjMtGsOWh6lJH0684qS729qyLcHlhOENjAdbXv6+krZiJZLYlcI1uKSSwiTGESyaKTI4HoOp3ZvQgBXMAOxUlJSWAbpWveACTqAFyeobVZTOu0dluC0+m9fyNBUOvYuZyTfekOTyJPcudN9CbfcWrg7JqC73g41iVby8003tZHydznXA4WHcsZF41s2SN7tzTbt2BeV3lL1PfbQj5IjOJz8pK93QDlb2N1fae9YwCqFcF2EsLCPNyfVJyfeSP0dYN+FYnSxkXayTl5N2SLn6+12UftL6aXHvQLhFzV1hGzJTRn+ZJ/412Fb1McROXqZZnjwCIizGsEREAREQBERAEREAREQBERAFa9lwrkQGFLCsSSFbR7VjyRrPCYNfyaBiyTGqZFm6gbJjrgHeAVp5o9Z7T5rZ0p5oG5Yskes9pWpwwa90KU0PO7isp0arBHr7ldPcFwYsmmpwdZF9wVjWLMjFgFM5bAx5KBp2avELFNK5pGrhrC2iLGpNA8aXYe1Q/0oQTyRQRxszNMjnv1ga2ts0a9vyye5TZazH6fPFf1XA92z4rBfHrg0bGls9nbGXgcQlw2dnyopB+wSOIWlxpj3NbExj3Oe6+VrSXWHUOtdl5BYtZSjUe5cmvSpTTyd+7XuVbWDkmHaCVcti8Ngbvecz+5rfiQpVhvo/pY7F+ac/TOVn7jfiSpYymC9mwLoqtI48rZM3mhUTI4nxNa1jWuzNa1oaBmFjqHYpIo1o+7K+3rAj4qSrYjwac+QiIrFAiIgCIiAIiIAiIgCIiAIiIAiIgKFeTmr2VjgpQMZ7VblXu4Kyyypgug6VY9qviGtVcFjfIMdzUjbrXqWoxutEwVaFkBeTQvUJIFURFUBeVRHma4bwV6ogItJDrXhPBdp4ra1cVnHtWOY1qdOGdDqyjUNiXq2NZAi1r0bEs+DVbLaV2VwduIKlQN1HGQreUD7sHVq4bFZGORkIiKxUIiIAiIgCIiAIiIAiIgCIiAIiIArSrlQhAeZCtsvQhUsrZBa0K4hUsr1DB5kKgC9LKllAAV4VtlcFLBVERQAiIgNfXx6+0LEyLaVUdwFimJYpLczwlsa6SPX2q5jVlPh8FYI1ZFZclGtWbROsSN/msdrV6s1a9ysUZsEVGm4VVJUIiIAiIgCIiAIiIAiIgCIiAIiIAiIgKKiIgKWVbIiArZUsiIBZXIiAIiIAiIgKOFwvExoihkosMa8zEqohLKCNXBqoikqezJLBXB5REB6Aqq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40970" name="Picture 10" descr="https://encrypted-tbn0.google.com/images?q=tbn:ANd9GcSwLE1E4BI1F270XmZ6yzahdglrQoplUWiYRIvgkeova6qe78G9uA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64288" y="1556792"/>
            <a:ext cx="1763688" cy="1630657"/>
          </a:xfrm>
          <a:prstGeom prst="rect">
            <a:avLst/>
          </a:prstGeom>
          <a:noFill/>
        </p:spPr>
      </p:pic>
      <p:sp>
        <p:nvSpPr>
          <p:cNvPr id="40972" name="AutoShape 12" descr="data:image/jpeg;base64,/9j/4AAQSkZJRgABAQAAAQABAAD/2wCEAAkGBg8QEBAQEg8PEBQPEA8QDxAQDRAPDhYQFBAVFBQQFBUXGycfFxkjHBQVHy8gJCcpLSwsFR4xNTAqNSYrLCkBCQoKDgwOGg8PGC8kHyQsLCksLyktKTAsLCwpKSkpLC4pLjApLCwqLCwpLCksLCwsLCkpKSwsLC8sLC0pKSwsKf/AABEIALgBEgMBIgACEQEDEQH/xAAcAAEAAQUBAQAAAAAAAAAAAAAABgECBAUHAwj/xABJEAABAwICBQgFBgwFBQAAAAABAAIDBBEFEgYhMVGREyJBYXGBobEHUlNywTJCYpPR0hQWIzNDc4KSoqOywiRjg+HiRLPD8PH/xAAbAQEAAgMBAQAAAAAAAAAAAAAAAQIDBAUGB//EADERAAICAQMBBQYGAwEAAAAAAAABAgMRBCExEgVBUWFxExQyUoHBQpGhseHwIjPxI//aAAwDAQACEQMRAD8A7iiIgCIhQFkszWAucQ0NBLnE2aANpJUKxf0mMYS2nhM9v0j3mKM9gsXEdwWJpbjbqh5iYTyTDawOp7gflHeAdnFR38FG5drTdnJx6rPyBny+kzEjfLFSNHR+TmeeOceSpTac4xIeb+CgdLjA7KP4taw46IE6xq6VnMaALDUBsAW29FSu4lI2UOk2IfPnhPUylsOJeVkjSmr9oz6pv2rThXBPdal+FFsG3/Giq9dv1TVX8Z6r2jfqmrUBXBR7vV8qGDbDSWq9o36pquGklV7Rv1bVqQrgo93q+VE4RtRpHVe0H1bVcNIqn12/VtWqCuCq9PX8qJwjat0jqfWaf9ML0Gks/wBD9z/dagK4Kror+VDCJTgmKyTOeHZea0EWBG09q3Cjeio58nut8ypIuRqYqNjSKS5CIi1yoREQBEVCVDeAYlbVlupoDndZ1DtUKxrSudryxkpu02cW6mA7hbbxW8xyuMcMsl9diG+842Hmucrwcu0btZZKfU1BPCS2/PxNtQUUbB2kVYf+pm7pCFVmklY03FTN3uzDg4EKyHR2pnpKqaAtD4WHkWuYXh8gGZzLXHzdnWQtBgsWI3kbVQFuRucP5F0QtcAg31dIW3i6MFNzxnjfd+hG2cYJ5hOn0rXBtQBI3YXtblkHXYaneCnsUrXNDmkEOALSNYIOsELiy6NoBUl1KWn9FK5jfdIDrfxFdTs3WTnL2c3nwMdkUt0SZERd4whERAEREAWn0oxIwwENNnS8xpG0D5x4eYW4UH0vq88+ToiaB+07nHwy8Ft6Or2lqT4W5KI/kTIvSyo5elyWKNCtmqGRjM9zWDe4gDxXliM7ooJJwwuEeQHcHPdlbfvUCq6x8rs73Fx69gG4DoCw2WqOyIyTN+k9KPnl3uxuIWypp2yMa9t7PFxcWNuxc1K6LhrbQxDdGz+kKtc3LkJmfTwF72sFrvcGi+y53rX47jEdHO+nkD3PYGElgBbzm5hrJHQVucDbeph98HgCfgoL6Qpc2J1hvsfG392GMfasNlklZ0rjGf1DZsfx0g9nNwZ95XR6ZROIaIpbuIAvk6TbeoWsrC2XniG+RnmpU22Ms6WFscIwk1BcA4MyBtyW3236+pa0KU6IR8yR294HBv8Auqamx11uS5LN7Fg0SPth9V/yVw0T/wA7+V/yUhRcj3u75v0RXqZrcKwfkC4582YAfJy7O8rZIiwTm5vMioREVQEREAREQHlNTMeLOY1w3OaHDgVhy6PUjttND3Rtb5LYErXVdftANgL3de2r4Bc3X6vT6SHVall8Lvf98S8Iyk9izk4oGGKJgaLkkN2XO3vUT0sxpuU07DckjlSNgAN8vbsXhjWlJN44DYbDL0n3Nw61Gl4ybs1d3t7VjHwxXcv7/e42klFYQXT9DMOMNKzMLOlJlI6RmADRwAUe0V0PMhbPO2zBZzInDW7c5w6G9XT2KfBep7L0kof+s16GvZLOxVERdwxBERAEREAUIxLR6rdJJJyYdne53Ne06idQ19VlN0Wei+VLbiSmc0mw+ZnyopG9ZY63FY1i5wa3WSQABtJJ1BdUVnJNvfKL77C6312m++P6k5IzjGHNp6ARixJfGXne+9yfC3YFD5KKJ3yo2HtY1TrTI/4dvXKz+lxUMC2tC3KtyfLbCNdLo/Su/QtHukt8itg1oAAGwAAdgVUW6kkSbPRwXqoe13/bcua6VS5q6scOmpnt3SEfBdN0WH+Kj6g8/wABXJcQlzzTP9eWV370jj8Vo2/7vov3ZVngtjo8y9VD1OJ4NJWuW40UZepb1MefAD4qY8ognYUy0WZanB9Z7z42+ChgU50ebami6w48XFYde8Vr1Ly4NkiIuKUCIiAIiIAiIgCIvKpflaTwWO2xVQlZLhJv8iUs7GHW1F7t6BtUA0ix4ykxRn8m02JHzz93zW+0rxAxQZQbOlOQbw213Hhq71BF86hOertept5fC8F5f3zNzHSsIua0kgDWSbAdamujuD0cFpZpYpJdRAzNMbD1b3dfBQgq3KNw4Bb9dkq5dUcfVZ+6KtZOwNxum9vF3yNHxWXDO14u1zXDe1wcOIXFMo3Dgum6BstRM63zH+YR8F6Hs/XW3zcLMcZ22+7MM4JbokSIi7JiCIiAIiIAiIgCIiAjump/Ixj/ADf7HKHqUabSfmW/rHH+EDzKjC9DoVilfX9y6KKiusrFukm30Zdacu9SKV3ALjodfXv1rr+BOt+Ev9Sknd4BceYdQ7B5LQs/2y9F9yjL7rf6GNvO87oz4uCj91JNCm8+Y/RYP4irV/EES8FT/BW2p4f1bTxF/iufAromFD8hD+qj/pC1u0fhj6kyMpERccqEREAREQBFS6xqrFIIgTJNFHbWc8jW+ZUNpckpN7IylQi6j9X6QMLivmrIdWqzCZDwaCtJV+mfDGXy8vL7kQA4uIWN2w72Zlp7X+FkoxPRunqC0yNccl8uV7mjXa+zsCw/xFofZv8ArpPtWPojp/BiXLGOKWIQZM7peTDSX5rNBDjrs2/eFtqrSOji+XUwt6uUa53Aa1g930yWemKXoiOi3q6cPPluYQ0HofZO+ul+8q/iRQexP10v3l7UGltFO8RxzguOpocx7L+7mAutuCpjRpprMYxf0RFkLK3iaafnlGj/ABJoPYfzZfvLa0NDHAwRxtytbewuTtJJ1k32lZCLNCmuDzGKXokY22wiIspAREQBERAEREAREKAhWl8uaoA9SNo7ySfsWkWTidTys0j+hzzb3RqHgAsdenoj0Vxj5FyhXiCvWQ6l4rYQN1gkd4K926lkbxY8/BcYYdQ7B5Lu+ikN6eqPrXZwjP3lwVh1DsC5UpZun9P2Ks9bqU6Efp/9P+5RQFSrQc/n/wDT/uWer4giV3XRsN/Mxfqo/wCkLnAWKPSrVQPMZhgeyI8mAM7H5W6gSbnXq3LHrapWJdJLOtIoFh/pepH2EsUsJ3gCRnhr8FJsP0soZ/zdTET6pdkdwdZciVFkeYlTboqA3VVhBEtI8exWF7xBQtfG22WUuMpIygk8m0gjXfgoLU+kPEn3HLiPo/JxMaeJBK7MQuKaeRMbiNSGgAXY4gahmdG0uPeTfvXL1ysgupTfPB3uy5VWy9nKtZSzn/uTXVWOVUv5ypnftNjM/Lr22F7BR3HZrNa0bXG5PTYf/VtFoa+8s+QdFmDzJ8+C5tOZTzJ8Ha1GIV9MFjO2xZQYeZDc6mjaekncFuI6CJvzAfe53mvaKINaGjUALD7VVVsucntwWq08YLdbl34SxgtlA6bAC3arDiYGxarFJrPt9EfFYJqetXjp1JZZSercG4o3zsXI1gkEawQdYI2FfQeAVxnpaaY7ZYIpHe85gJ8V8tmpOwaydQA2knYOK+p8EouQpqeH2MMUZtvawNPiF1NFV0ZOF2nf7VRzzuZqIi6JxQiIgCIiAIiIAiIgC1Gk2JcjAQDzpOYzvHOd3DzC2znAAkmwAuSdlt651jWJGomc/XlHNjG5o6e07Vu6Oj2tmXwiUYYKuBXmFXMvQ4LFJjsXmqOddAVdIE90PhtSg2+W+R3jl/tXz1iUHJTzReymlj3fJkc34L6RwKDJTQt/y2k9rhmPmuFelTD/AMHxSfVZtQGVDP2xlf8Axtce9edjZm6fm/uUI5mUo0Gfzph9Fh8Soe2RSPQmotUOb60Z8CCt6mX+aJRPAVEsaw+0zz6xzDvH23UsXjU0oft2jZ9i6DinyWZB30hC9cMoy6eJtvngnsGs+Skr8Hv0eKycOwtsRLtriLX3BY3UkVwTrQxnMlPRmaAOjU25/q8FI1qdGKfJTMPS8uee82HgAtsvO6mXVbJ+YZRxXAsaruXqZ5uiSV7m+7ezfABdm0ur+QoqmQGxEbms99/Mb4uXDAFwO0p/DD6nouxa9pWfT7v7FssmUFx+aCeC1eERANfO8gZsxudgbtcf/dyysTuWBg2yuDO7a48AtPpJVWDadmoANL7bvmtPnwWnTByXSu/9kdPU2KD63+Hj1ZscOx+Kd7o2hwIBLS6wDgNtty2SgdI8xva9u1puPiCpJR101bJFSQMySVL2xZr5sod8pw3WFzfcCs1uk/zSr4NWjtBdDdvK/U02LYkHSvINwDlHYNX2rEhlkldkjY+Vx2NjY57uDRdfRWDehLBqexdA6pcLc6olc8X9wWb4FTSgwuCnbkhhihaPmxRtjbwaF1oURisHnrNXOcm/E4f6LvRdWSVUdXWwPghp3CSOKUZZZJRrZdh1taDzje17Ab13kKqLOklwa0pOTywiIpKhERAEREAREQBERAavSaYsppCOnK3uc4A+CgVl0LHKQS08rCct2kh22zm6weIXLzVujNpWFnXtYex2xdrs6UehxzvklMzcq8pXdC9GTA9KxnG5PautFblioK9aeEyPYwfPc1vE2XiFu9EKPlKlrraogXnt2N8/BVun7ODl4Ign7GgAAbALDsUI9K2hT8RpmvhANRTFzohsL2Ec+G+82BF+lvWpytNpTiboYCGGz5LsaekC3OeOsDxIXkk2nlFT5YFSWuLXAtc0kOa4FrwQbEEHWCtpgWJCOoifewDrHsOoqb4lo7FMLSRtf1uHPHY7aOKjFfoFa5hlc36EnPb2Bw1jxW1C9xaYOjsdcAjpF1eo5ovWzhognjcHN5rJG8+J2rZca2nqNlI8h3O4FegrsjZHqiy4XvR0zpZGRt2vcB2DpPcLlWx0kjtjHcLDipdovhAjaZSQXuFrDXlbf5PbvWDU3qqDfeGzeRRBrWtAsGgADqAsFeiLzZQgnpXxDLTwwjbLKXn3Yx9rm8Fy9Sv0l4hytcWX1U8bI/2nDO7+po7lFF5zWT67n5bHtOzqvZ6eK8d/z/gxZngOdI75MLCB7x1u8Mo71D5pS9znu2uJJ7+hSDSKoysbENryXO7Aft8lHw1bOljiPUaOunmfQu7n1f8ABaAuuegbRrPJPXvGqIGnguNWdwBkcOxuUftFcoDOq/V8F9TaE4CKGgpqa3OZGHS9cz+dIf3iR2ALoVLLyci+XTHHibxERbRoBERAEREAREQBERAEREAREQGPXMzRuG8eF9ajNXhbXAi177QRqUtIWvnprfBbFM+nYEBq9Gy03icWfR2x8OjuXjHh0xGtmvpsRbtCnE1MsUwWXTq1Mo95JFWYTMfm27SFNdFKBkUJsbvc78obbvkgdVvMrE5FZeGPyPG52o/BU1V0rYYIN4oppMM8tvUaB3nWfhwUrUcr47yPP0j4alyY8gjMtGsOWh6lJH0684qS729qyLcHlhOENjAdbXv6+krZiJZLYlcI1uKSSwiTGESyaKTI4HoOp3ZvQgBXMAOxUlJSWAbpWveACTqAFyeobVZTOu0dluC0+m9fyNBUOvYuZyTfekOTyJPcudN9CbfcWrg7JqC73g41iVby8003tZHydznXA4WHcsZF41s2SN7tzTbt2BeV3lL1PfbQj5IjOJz8pK93QDlb2N1fae9YwCqFcF2EsLCPNyfVJyfeSP0dYN+FYnSxkXayTl5N2SLn6+12UftL6aXHvQLhFzV1hGzJTRn+ZJ/412Fb1McROXqZZnjwCIizGsEREAREQBERAEREAREQBERAFa9lwrkQGFLCsSSFbR7VjyRrPCYNfyaBiyTGqZFm6gbJjrgHeAVp5o9Z7T5rZ0p5oG5Yskes9pWpwwa90KU0PO7isp0arBHr7ldPcFwYsmmpwdZF9wVjWLMjFgFM5bAx5KBp2avELFNK5pGrhrC2iLGpNA8aXYe1Q/0oQTyRQRxszNMjnv1ga2ts0a9vyye5TZazH6fPFf1XA92z4rBfHrg0bGls9nbGXgcQlw2dnyopB+wSOIWlxpj3NbExj3Oe6+VrSXWHUOtdl5BYtZSjUe5cmvSpTTyd+7XuVbWDkmHaCVcti8Ngbvecz+5rfiQpVhvo/pY7F+ac/TOVn7jfiSpYymC9mwLoqtI48rZM3mhUTI4nxNa1jWuzNa1oaBmFjqHYpIo1o+7K+3rAj4qSrYjwac+QiIrFAiIgCIiAIiIAiIgCIiAIiIAiIgKFeTmr2VjgpQMZ7VblXu4Kyyypgug6VY9qviGtVcFjfIMdzUjbrXqWoxutEwVaFkBeTQvUJIFURFUBeVRHma4bwV6ogItJDrXhPBdp4ra1cVnHtWOY1qdOGdDqyjUNiXq2NZAi1r0bEs+DVbLaV2VwduIKlQN1HGQreUD7sHVq4bFZGORkIiKxUIiIAiIgCIiAIiIAiIgCIiAIiIArSrlQhAeZCtsvQhUsrZBa0K4hUsr1DB5kKgC9LKllAAV4VtlcFLBVERQAiIgNfXx6+0LEyLaVUdwFimJYpLczwlsa6SPX2q5jVlPh8FYI1ZFZclGtWbROsSN/msdrV6s1a9ysUZsEVGm4VVJUIiIAiIgCIiAIiIAiIgCIiAIiIAiIgKKiIgKWVbIiArZUsiIBZXIiAIiIAiIgKOFwvExoihkosMa8zEqohLKCNXBqoikqezJLBXB5REB6Aqq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40973" name="Picture 13" descr="C:\Users\JPimentel\Downloads\descarg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88224" y="5301208"/>
            <a:ext cx="2288162" cy="1556792"/>
          </a:xfrm>
          <a:prstGeom prst="rect">
            <a:avLst/>
          </a:prstGeom>
          <a:noFill/>
        </p:spPr>
      </p:pic>
      <p:pic>
        <p:nvPicPr>
          <p:cNvPr id="15" name="Picture 4" descr="https://encrypted-tbn0.google.com/images?q=tbn:ANd9GcQq9VzjVKZ0lI2JnWlACCBpNRBZlUDoKcm2PON67JYJIfgDQXJv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04248" y="3284984"/>
            <a:ext cx="2096641" cy="19442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40448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 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N°2: 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¿HAS REPETIDO ALGUNA VEZ LOS CURSOS?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 ____                NO____</a:t>
            </a:r>
            <a:endParaRPr lang="es-PA" b="1" dirty="0"/>
          </a:p>
        </p:txBody>
      </p:sp>
      <p:pic>
        <p:nvPicPr>
          <p:cNvPr id="88066" name="Picture 2" descr="http://forum.lawebdefisica.com/attachment.php?attachmentid=5263&amp;d=133985487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20272" y="0"/>
            <a:ext cx="2123728" cy="18478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N°2: PERCEPCIÓN DE LOS ESTUDIANTES SI HAN REPETIDO ALGUNA VEZ LA ASIGNATURA DEL CÁLCULO </a:t>
            </a:r>
            <a:endParaRPr lang="es-PA" sz="2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6" y="1988840"/>
          <a:ext cx="7632848" cy="3456384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4296"/>
                <a:gridCol w="2680742"/>
                <a:gridCol w="2287810"/>
              </a:tblGrid>
              <a:tr h="864096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PERCEPCION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CANTIDAD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PORCENTAJE 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64096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SI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45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 smtClean="0"/>
                        <a:t>75%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64096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NO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15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 smtClean="0"/>
                        <a:t>25%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864096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TOTAL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60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N°2: PERCEPCIÓN DE LOS ESTUDIANTES SI HAN REPETIDO ALGUNA VEZ LA ASIGNATURA DEL CÁLCULO</a:t>
            </a:r>
            <a:endParaRPr lang="es-PA" sz="2200" dirty="0"/>
          </a:p>
        </p:txBody>
      </p:sp>
      <p:graphicFrame>
        <p:nvGraphicFramePr>
          <p:cNvPr id="4" name="4 Gráfico"/>
          <p:cNvGraphicFramePr/>
          <p:nvPr/>
        </p:nvGraphicFramePr>
        <p:xfrm>
          <a:off x="853342" y="1409858"/>
          <a:ext cx="7344816" cy="43233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539552" y="5805264"/>
            <a:ext cx="8280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 smtClean="0"/>
              <a:t>CONCLUSIÓN: EL 75% DE LOS ESTUDIANTES ENCUESTADOS HAN REPETIDO EL CURSO, cifra que es muy alarmante.</a:t>
            </a:r>
            <a:endParaRPr lang="es-P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 smtClean="0"/>
              <a:t>ENCUESTA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N°3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¿CREE USTED QUE EL SISTEMA DE EVALUACIÓN PARA LA MATERIA ES EL MÁS EFICIENTE?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dirty="0"/>
          </a:p>
        </p:txBody>
      </p:sp>
      <p:pic>
        <p:nvPicPr>
          <p:cNvPr id="86018" name="Picture 2" descr="https://encrypted-tbn1.google.com/images?q=tbn:ANd9GcTcjSl9OOATBRg-xIFH9uw2gbjV3lcLDEy67PVoq1Vvt19bFLnKu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2555776" cy="1484784"/>
          </a:xfrm>
          <a:prstGeom prst="rect">
            <a:avLst/>
          </a:prstGeom>
          <a:noFill/>
        </p:spPr>
      </p:pic>
      <p:sp>
        <p:nvSpPr>
          <p:cNvPr id="87042" name="AutoShape 2" descr="data:image/jpeg;base64,/9j/4AAQSkZJRgABAQAAAQABAAD/2wBDAAkGBwgHBgkIBwgKCgkLDRYPDQwMDRsUFRAWIB0iIiAdHx8kKDQsJCYxJx8fLT0tMTU3Ojo6Iys/RD84QzQ5Ojf/2wBDAQoKCg0MDRoPDxo3JR8lNzc3Nzc3Nzc3Nzc3Nzc3Nzc3Nzc3Nzc3Nzc3Nzc3Nzc3Nzc3Nzc3Nzc3Nzc3Nzc3Nzf/wAARCABlAQIDASIAAhEBAxEB/8QAHAAAAgIDAQEAAAAAAAAAAAAAAAUBBAIDBgcI/8QASRAAAQMCBAIECAsFBgcBAAAAAQACAwQRBRIhMRNRBiJBYQcVMkJxgaGxFDU2UlVzkZOywdIjM2JydBYkQ5LR8SVTVGSUoqPw/8QAGQEBAAMBAQAAAAAAAAAAAAAAAAECAwQF/8QAIREBAQACAgMAAgMAAAAAAAAAAAECEQMhEjFBIjIEUfD/2gAMAwEAAhEDEQA/APcVQqMVpYMVpMNkkaKiqjkkjbfUhlr6ev2K+UtqWA43QmwzcGaxt3xoGI2UnZQNlJ2QLcOq6qfEcRgqKfhw08jGwPztPEaWAkkA3GpI1ttftV8zRAXMjAOeYKvAHGpqwHEattck26vIi32EpXB0VoBhMuG1YM8Es5nOW8JBvmAuwg2B27tNUD3iMsDmFjtruskkd0cpxJhnAmkigw+3Dh8vNba7nXPLtvoE7KAQoza7IvqglCwEjS3MHNIte4Oiyugh1yDbe2h5JdgMEtLhcMNRVmpewuBmdYF3WO9tL7pkktbhZxWip2GVrBFPxeswvzWcerrbQi4PcUDniMzZcwzcr6rXS1UFXG6Snkzta9zCbEWc02I+0FLj0cw4463Gssvw1rQ0ESuy2At5N7bdyywPBmYS2oIk4ks7y97g3Lc3JvbnqblA1QhQUGIkYZDGHtL2gOLb6gG9j7D9iz3SSnpGt6X11TxJS91BA3KX9UDPLsE7CAQhRdBKEXQgEIQgEIQgEKCbDVANxdBKEIQCEIQCX1Hx3Q/Uze+NMEvqPjuh+pm98aC+NlJ2UDZB2QVoLiqqjY2Jba4Pze82+xY1mJUtG5rKiZrZHeTGAS93oaNUvlq5DiVXR4eGGqdkc95aMsTctszrG5PIaH1C6YYfQQ0THZC6SV+sk0hu+Q8yfyGgVtSexrp8XoqiQxMna2UNLzHKCx2XnZwBsqs+MVM5jGCULa0Od1pZZTDG1vMOynN6h61fxCgp8Qi4VTHmsbtcNHMPMHsKqUlVNR1LaHEn5i7SCpOglHJ3J/v3HJNS+hWEmJydJjE11sOZA1zyHXtJZwy2LRoczXXv5uy0SUGIUuHVVNW4tNXPrntihLIsjowd7EE+bc302XS6IuO5UHGDC8Ugon09JCRA6GojkiD2tEsrzaN1g24aByI0tYaWXTPrIMPghjq528TKGjcukIGtgNSsK+teyVtHRNElZILgHVsTfnv7uQ3NtO22eH4dHSF0riZamT97O8dZ/wDoO4aK2vtEU+LUc8zYRI5krvJZKx0Zd6MwF1uoQRTNBBBzO3BHnHnqq3SDhDB6p0sLZssZLWOF7u8313sqvRTjxYe+jqpDJLSzOiMhAu8aOBNjycreMuPlA8QhCoBQVKgoFsPykrP6KD8cqZjZLIflJWf0UH45UyGyBf0ikqYsBxGSht8JbTSGIl2UB2U2N7G1t1lgr6l+EUT64NbUugYZQ12YZrC+vasOkNRDTYFiE1TMyKJlNIXPebAdUryyfH8Q6VxRxOglpcLa1jGUpfldNpa8luy9zl2s09qvhx3P0rctPVvHOGfCvggxCkNTe3CEzc1+Vr7q+vJIqSkc1sb4QIyy4hnY3NkJsBG+3lP1JvewsLDdOcGx+qwaXhVj5KjDWuDZDlJdRkjySd3aWJHfcaaCMsdEt+vQkLCN7ZGB7HBzSLgg3BHNZXCqsFTxDFKLDmh1bUxQgjTM7U+gblc3096Zx9HYW0VEG1GMVDCYIN+G3tkf3DWwuMxFh224fDqapnndXVRFRXy2D55HuzE3yttpo2+ZwaBbQctdsOG3HyvpS56uo9HqMbw/HMMxCjwjFoG1hp5G3GrojYjNlJBNkx6ORyw4Bh0dROJ5W0zA6UNy5zlGtrmy8f6aTEYK+Olhc6oma5kXGF3U7BcZmvvrck6kne+lteg8DXSqWtwjxbjElQauKThxzzuBbKMuYMGnVIb2He1wd7Z3HXpeTLx3Y9RQoBUqoEIQgEvqPjuh+pm98aYJfUfHdD9TN740F8bIcbAoGy1VbslLM4biNx9iDnMCjIqxX3zSVMr+JYi+V4zNv26BrRrffTRdQEiwtuWhp2G54QgsLk26gG2XTfs9iehWz7oFpq6SKsgfBUMD43b8x3g9h71vQqzruBSyWvw8iOoikrYPNmiA4g/nbpf0jfkh9ZWVX7PD6V8d956luVrR3N3ce7Qd6a2RZW8p70KuH0MdEx2VzpJZDmllebueeZ/02CtoQq277oW49c0UbB59RC094zhVsFNsTrmhwIeyOTQi3lPadv5QrOMm7qFnzqtnsufyVXDb+PZDckOo27knaWTmO9aT9dB4hCFmBQVKgoFkd/7R1ljY/AoLf55VoOOPhxgYZPhta53BEpqoWB0IubWvfMDptZWIflJV/wBFB+OVMrd5QeI+E3pHUY1jcOCmKaioqI5545XNzTP0LbgE7N1APzgSL7GGxQtgsTIJCMofd7SLkMvfsHlm3pSGac1/SnFKlzXPfPXShpJ0DeIWi3dYNXS0E8meKTgixIPVkF9Guftb+LmvQzkw45jEYY23dNI5C6PixuZV0+Z8xY+1zl6jBcfbqN0Ovl4cY4kkbWxhsjAZA86uc4X67RqdDca2N7FV2iN7WcSCVj8sLM7Wku3udWqJJuJGXNmiqCGzSta9wbIDoAQ4do9C4vdbXDo1wfpJLgmZkjJKrDSbtbHZz49dXAWAsSfI35Kek3hUw+ipHNwelnqa1wIaZojHHGdgXX1N76WBvzXP1wN3ZmSAsuxpcGuIDQGAB2/lFx37AVx+Kgca9wzVzgCAT3WaNtLc108XDjld1z5TKek4c+etr5a7FqqSorJTmkcR1nga7DYbiw0AuuvpDTxR6tc18Yc4ODHDVrANx/E+/qXM4TdrS2OLQNOhdluLH9XsXVQSS2N6dpaS4aS69aXvA/8AwWv8i6motxYfSvpM6BxlayrMgp4OCwFzTswPAvbVbfBKyH+0E2HVIjqKarpGvLX2NpYnXaRyI1N+4LdiDnPnq3cB9y65uQPnt58gFp6CuMPTDCHGMguLmA6HQxX/ADK5JNyunLrHT2KaWqoo3OFPJWsb5IhLRJ6w4gH039SsUNRJVU4llpZ6Vx/wp8uYenK4j2rfZAFli50oQhArdi0jSR4pxE2NrhjLH/2VGfFZDjFG7xViItDNoWMudWfxLokvqPjuh+pm98aDV43k+iMS+7Z+taa7FpHUVQ3xViLbxuFzGzTT+ZOhstFeM1DUAbmJ3uUz3Bz9PiL46dv/AAzECDwbfsm20AHnPt9nvTMYvJb4oxL7tn61qw9wdTMcBbNwNQLX6o7Q659dvQU5bspyCvxvL9EYl92z9aPG8v0RiX3bP1pqhVCrxvL9EYl92z9aPG8n0RiX3bP1pqhAq8by/RGJfds/WjxvL9EYl92z9aaoQc3imKSOmoCcKxBuWpBALGa9V2g62600mJSR4uCcMxBx+DEWEbb/ALwntfdOMX/e4ceVW38LlVw4jx2W2AtSXtYDeV3eeS0+Jb/G8v0RiX3bP1rGXGpY4nvGDYm4taTlEbLmw/mTdCzQqYdVvraVs76SopS4fu6hoDx9hKzfLUBxDafMOx3EAurCgoEsUtT/AGhqz8FBPwOC44g068qY8aq/6T/6hVoflJWf0UH45UyQfNmHvlOJPJyZzUHsJt1x3+ldPRGfgsDXxAWOhY7/AJOnnLj4x8F6S4hSuc9j4K+Rhbcg2Ep/ID7V1dCwhrBLM9rRYE5so1jI7LdoXbz3qVvx4nbBUGQWdETxWacM8vSq07y6JjZ+AW2aCXHnKLrTHJSuDHO4lQf2TjZ7n7i1rk29q1TnhwuPBggtHI0PfbMXNdfYdvrK4/Jt4dK9dJE0b04Be4DK63+KuWrXWyiIRWyNBsb+a1dDiM7ssjs0lszteGGjcP7e4n7FyGIzgSFr2hxaMtg2zm2sPyXZwZsc+Po/wt0ucgGPcWuwntb3rpKQ1HDF3xDRn+G755/iXHYNKHklkj9AdA69rC+x9C6ynacnXmkysOuobYNltuALJz3s48WuuNfeW0MRaSbG9rgvdrv6VV6JPrG9JMHe2BjyJQQ0OALv2YG5PIphKaVzZgKk3Gjf7wbHrSd+uwWHQxkL+leDiNzy5shcBnLtBFr22/2WeE/G1XO9vXPheI/RR/8AIaqWK4pjlNBG+hwA1UjpWtdH8LY2zSdTfuT1SuZkpRz1b42ufRuY4gEsMgOU8rjRCuoQCX1Hx3Q/Uze+NMEvqPjuh+pm98aC+NljI3PG5vzgQshsgjQoOcwOQGlpIw5pfmjY61jqxhB213b5110YXMU8ZwvHp31DyaF7jwD2QySWLg7TQG2hBI1INtF0zb2V+T3sZIKhKquqmrJ3UOHyFpabVFSB+6/hbzf7u1Vk2N1Ri0Mc5p4Y5KmoAuYoRfL/ADE6N9ZWDMYYyRjK6mnoy82a6YDKTyzNJAPcSrVFSQUcAhp2BrW99yTzJ7T3rbLFHNG6OZjXscLOa4XBHeE/H+hlmudFkkzXPwZ7Y5HOfh7iGskcSTAeTid28j2duibtdmFwbhLNChjZyw0z/m1UXtcB+aqYVZ+NVLmm4ZTRt0IIuZJD2aK10h6uEzy2JMOWaw7chDvyVfo+WzT4hUNJIM4iBuTcNH+rj9ivP03/AL4k6QhCzQFBUqCgWw/KSs/ooPxypmNksh+UlZ/RQfjlTMbIPnrwtYU/A+nL67hZqTFW8VpttKAGuH25T6ys8Lnp8jJWwXc2zv3YGgde/wDlefYvYunGA4f0g6N1dLiMWYRxulikabOie0EhzT2H37Lwjg4j0ZrY8OxwiJ7mB8UgbdszLalp2Oh27LD0rTz3jqujhs3qurMkvCyOc2BoY5lybnM05mgdgJGo30C0zTNY8yMD25hxml2sr2EWda+wG5vzGgKpx1rS0SCX9oCLTzbB4GlhYbjkParWC4TW9KK59LhwfFTRv/vNTINYSdSL7OdyaNG3uexcmWVt1HbZMZuqdBgmJdJq99NhEcbhFlbNWSaxxjW2p1c6x8nTTlpc6TeCPH8PoX1tBWwYiYxmfTxxFj7Aebqb+he4YHhNHguHQ0GHxCOGMetx7XOPaSdSVfsFvhvFwcnNllenydglWx7wyaPUEt8m5BsdxvfVdtSSU7m3bE5ziHhv7Ik3Ia4an0OTzwreD6YzydJejUJNQ3rVlJG2/EA1ztHztrgb2uNd+KwPFuJEx5liYYzc3GosddCd7O9i15OTyxbcOsnVVMswpayQReXnewB4JsIrD2uuNVd8G8b6rpNTzZWtjhpDJvckuuB7HexIH1bKeB73PnOVhjzZgMxb1mWaRt3i3rXd+CHCn02ESYlLTuhNWGNiEmbPw2jS9+8n39qthnjeKufnxuPJqvQVKELBmEIQgEvqPjuh+pm98aYJfUfHdD9TN740F8bIOyBspKCk2Js81ZFNGHxPygte0kEZe/Q+pVWU2IYf1aPLV03mxTSFr2dwdrcenXvVukINZV2DfKbqANer6dfXZXFMugnljxavPDfkw+n84xyZ5XjkDazfTqfQmNJTRUkLIYGBkbRoB+fet6EuW5oCEIUDCVjZI3Me0Oa4WLSLgjklbaOtw4kYeW1FL2U0ry0x/wArtdP4T6iE3Qpl0FEvjStY6HgRUcThZ73PErrcmttb1n7FuwSkiocNhpqdhZHHcAG9zqdTfUnvV9xtewJKXdH6yOvwqCqhilijlzFrZYuG4dY7t7EuXWgzQhCgCgqVB2QLYflJWf0UH45UzGyWQG/SOrP/AGUH45UzCChj8hiwLEZBG+TLSyHIy2Y9U6C6qHC6DHsCpIcWoI54nQseI5mglhsNRyPoTlwDmlrhcEWIPagCwsEHGQ+DHoxFLxBTVR3GV1ZIW25Wvt3LqqChpcOpI6Whpo6eCMWbFE0NaPUFaQo1Frlb7oQhClVBXGdI/BvgmNVZrYhLh1Y52Z81HlHENvOaQQfTa/eu0QiZbO486Pg+6P8AR7DavEcWlq8SZTwOe81RztDQCTdjRqBvY3tZdp0dqYqzAqCogzGJ8DC0uaW3FuRVyqgZVU8kEovHKwseOYIsUUsEdLTRU8ItHEwMaOQGgUSSJyyuV3W1CEKVQhCEAqNQ2+MUbr7Qze9iEILrTcKTqEIQUqLDqelrK2shYGy1r2vmNty1oaPYArqEIBCEIBCEIBCEIIIuoYxrBZjQ0cghCDJCEIBCEIMQxoeXhozEAE21IH+5+1ZIQgEIQgEIQgEIQgEIQgEIQgEIQgEIQg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47667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2200" b="1" dirty="0" smtClean="0"/>
              <a:t>CUADRO # 3 PERCEPCIÓN DE </a:t>
            </a:r>
            <a:br>
              <a:rPr lang="es-MX" sz="2200" b="1" dirty="0" smtClean="0"/>
            </a:br>
            <a:r>
              <a:rPr lang="es-MX" sz="2200" b="1" dirty="0" smtClean="0"/>
              <a:t>¿CREE USTED QUE EL SISTEMA DE EVALUACIÓN PARA LA MATERIA ES EL MÁS EFICIENTE?</a:t>
            </a:r>
            <a:endParaRPr lang="es-PA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1331639" y="1988840"/>
          <a:ext cx="6696744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2232248"/>
                <a:gridCol w="2232248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PERCEPCIÓN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N°</a:t>
                      </a:r>
                      <a:r>
                        <a:rPr lang="es-MX" baseline="0" dirty="0" smtClean="0"/>
                        <a:t> ESTUDIANTES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%</a:t>
                      </a:r>
                      <a:endParaRPr lang="es-MX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SÍ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NO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30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TOTAL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60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100</a:t>
                      </a:r>
                      <a:endParaRPr lang="es-MX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2000" b="1" dirty="0" smtClean="0"/>
              <a:t>GRÁFICO # 3 PERCEPCIÓN ESTUDIANTIL FRENTE LA EVALUACIÓN DE LA MATERIA</a:t>
            </a:r>
            <a:endParaRPr lang="es-PA" sz="2000" b="1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</p:nvPr>
        </p:nvGraphicFramePr>
        <p:xfrm>
          <a:off x="323528" y="1484784"/>
          <a:ext cx="6552728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6588224" y="1700808"/>
            <a:ext cx="230425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CONCLUSIÓN:</a:t>
            </a:r>
          </a:p>
          <a:p>
            <a:r>
              <a:rPr lang="es-MX" dirty="0" smtClean="0"/>
              <a:t>                                                                                       LA MITAD DE LA POBLACIÓN ESTUDIANTIL </a:t>
            </a:r>
          </a:p>
          <a:p>
            <a:r>
              <a:rPr lang="es-MX" dirty="0" smtClean="0"/>
              <a:t>                                                                                       OPINA QUE EL SISTEMA DE EVALUACIÓN ES </a:t>
            </a:r>
          </a:p>
          <a:p>
            <a:r>
              <a:rPr lang="es-MX" dirty="0" smtClean="0"/>
              <a:t>                                                                                       EL ADECUADO Y LA OTRA MITAD OPINA </a:t>
            </a:r>
          </a:p>
          <a:p>
            <a:r>
              <a:rPr lang="es-MX" dirty="0" smtClean="0"/>
              <a:t>                                                                                       QUE NO ES EL MÁS EFICIENTE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 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N°4: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¿PIENSA QUE LA METODOLOGÍA DEL PROFESOR QUE IMPARTE EL CURSO INFLUYE EN SU APRENDIZAJE? 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dirty="0"/>
          </a:p>
        </p:txBody>
      </p:sp>
      <p:sp>
        <p:nvSpPr>
          <p:cNvPr id="82946" name="AutoShape 2" descr="data:image/jpeg;base64,/9j/4AAQSkZJRgABAQAAAQABAAD/2wCEAAkGBhMQEBEQEBISFRIUGBAXFBYUGBUVEBgTFBIWFRYUFRIZHCYhGBklGRQXIDEgIycqLCwtFR89NTAqNSYrLCkBCQoKDgwOFw8PFCwdHBwpLSwtKSwsKSkpKSwpLSwpKS0sLCksKSwpKSksLCwpKSkvLCwsKSwpLCwpKSwsLCwpLP/AABEIAOEA4QMBIgACEQEDEQH/xAAbAAEAAwEBAQEAAAAAAAAAAAAABQYHBAMCAf/EAEMQAAIBAgIFCAYHBwQDAQAAAAABAgMRBAUGEiExUQcTIkFhcYGRMkJykqGxFCNSYrLB0TM0NYKiwvBDU4OzJKPxFv/EABgBAQEBAQEAAAAAAAAAAAAAAAABAgQD/8QAJBEBAQACAQMEAgMAAAAAAAAAAAECEQMUITEEElJhUaEVMkH/2gAMAwEAAhEDEQA/ANxAAAAAAAAAAAAAAAAAAAAAAAAAAAAAAAAAAAAAAAAAAAAAAAAAAAAAAAAPmc0ldtJcXsR9Fe02hP6Opwu1CSlJK12tye3g2gLBGSe1bUfpBaJV6s6N6sHBeqm4tvt6LasToAAAAAAAAAAAAAAAAAAAAAAAAAAAAAAAAAAACK0o/dK3dH8cT7x+keGoXVWvTi11aycvdW0rOkOn+DqUKlKnUlKUkkrRklsknvduBUqzaP8A7vDuJIo2Uco2Ep0o05Opdb+js+ZNYXTrB1N1ZL2lKPxtYUifB44fFwqK9OcZLjFpr4HsRQAAAAAAAAAAAAAAAAAAAAAAAAAAADMtOeUZtywuCluuqlWL84031L73lxAsmk/KDh8E3TX1tZepF7Iv78+ruV2UKrnuZZrNwpa+p1xpdCmvam382d+hvJtKtq4jGa0ab2xhunPrvJ+rH4vsNRwmDhSgqdKEYQjujFJJeBUZtlfJFN2liK6i/s01rP3nZfAssOTTBWSnGc7dbk4v+jVLUedXERj6Uku9q5FVuXJpl+z6izXWp1E/F62048ZyU4Wf7OVWnLqakpLya/MteBzCFanCpTd1OMZJPZK0ldXj1PadI2aZbiuT/HYV6+FqqqluSbp1bdm2z8z0yrlHr0J8zjISut6mtSqvHr8V4mnEfnOQ0MXDUxFNSXU904vjGS2ou00/cqzuliY61KV+MXsmu9fmd5k+c6M4nKpc/QnOph4v01+1p+2lvXbu4pFw0U00hilGFRpVep7oz7uEuzyAtAAIoAAAAAAAAAAAAAAAAAAABw55mscLh6tee6EW0uMt0Y+LaQFO5TNL3Rj9DoStUmvrJJ7Ywe6KfU2vh3kZycaEKpbF4iN4J/VRe6Uk/Ta+ynuXW+7bAaPZXUzHG3qNtzcp1ZcIX6VuHUl3o26jRUIxhFJRikkluSSskgj7AI3SHNlhcPUq+slaC4zlsj+vcmFV/TTS2VJvD4aSVT1579W/qx+929Xfupk8NW5ipip9KMbXb3tydlt3vf5HlgaEsRWjHbKU5Xb6229r8W/iXrTfBRo5VOnHcnS8Xrq7Le0THvVWpV5woUsRF9C+q2rdGdr2fWrovOiWkSxUHGT6cN/FriQ+g2BjXy+rSluk7dz1VZ+Ds/AruRZi8LjIqWy0nCfDfqsmN3j3aymsuzWgAEfko3VntT8jMtMtD3g5PGYRPmb3q04/6b+3C26PZ1d27Tj5nBNNNJp3TT2pp9TQFa0M0qWKgqc39bFbH9uK6/aXWWcyXP8AKpZVjIypNqjUblSf2JLfTfZt2dj7GaZk2aRxNGFWPXskuElvX+cUVHcACKAAAAAAAAAAAAAAAAGdcrGZ/sMLF771J+HRgvPWfgjRTJdLMJLEY6vVUlaMlSSd7/VwV37zYSrNyY5TzeHnXa6VV2j7EHb8V/Iuhx5Ng1Rw9GkvVhBeNtr8zsChnPKbml6tLDp7ILXl7UtkfJJ+8aMYfpJmHPYuvU3pzkl7MejH4RRYlWvk1y7WqTrtejsXf/l/InuUf+H1e+l+NHtoJgubwdN22zvJ/wCefmefKLC+XVux03/7ETJrHzHNyafusva/tRUdPaHM46o166hUXirP+qLLfyax/wDEb4z+UUQPKzRtVw07b4VIv+WUWvxMxj4az/sv2S4vncPRqfahB+Ntp2le0Ar6+X0OzXj7s2iwm2AAAROlGRLG4WpRdtZq9N/ZqR9F3+D7GylcnGcuFV0KmzWbjJPeqsLr8mvI0syrS7BvCZpzkNka6VSPDnIu0vik/wCYsStVB4YLEqrThUW6UYy81ex7kUAAAAAAAAAAAAAAAAMTeKlUxVSOs0p16mztnWbe42qpNRTk3ZJNt9i2sxWGEtVlVT9eUo++2nYsStrRzV8zo0/Tq04+1KK/MzSWLxGJlq69Wo31Jtr3VsR6YbRecX9dGze1J8Pn1dhMrMJvK6WbyupFzx+mWFhTm414Skoyso60tqTt6K4mMUelKKb2tpPxdrl1zzAQpYaq4rbqrsW2SX5lPyqnrV6S+8jHFy48ktx8LnhcbqtSwunOGo04U9Wq9VJO0Va6326RD6Yac0K+Eq0YQq60tXbJRSVpp8ew7VgY8F4RivyIrSjBJYWq1dvo9S+2uCOOetmV17fL3nBZ32+tFNOKGDw6p1Y1G23K8VFqzSVtrXAitPtMqONVBUY1E4OetrpLZJK1rN8CQ0awEZYeLlfe+HBcUdOPymns1kpX4xp9X8ovq5jfb7fC3ht77fGhOnWFwuFhRrzlGd6j2QlJWb2bYrsLVQ5QMBPdiYL2lOH4kipQ0ZozinzVF77Xi4vwcGrHhW0OoS6LjOm3ulCWvC/8y2Gp63jvmWMXgyaRhs7w9X9nXoy9mcW/K52XMVxWglaD+pXPb/RSjU47U3t8GcNTHYzBNLWxFF3WyWvFeUtjOvDLHObxu3llLjdWN5KPyrYS+HoV1vpVY+7NNP4qJC5Nyn1oSjDExVSLaWskozTexXtsZatN6kcRlNecNsXCE11Po1Iy/Jo2y6dCMTr4SK+y5R8PSX4ifKbyZ1b0Ki7YPzjb+0uQpAAEUAAAAAAAAAAAAAeGOjelUXGM1/SzDcNmjh6S1kbyZJp7o3GhiY8ytWFZOSXqqafSS4LbF+JYlWfJuUPBasYuLovZdavQv3x/Q8dJM5jUnCthq1OcdXVlFNN31rpuD2229Rnkskr6rmqU5RW+UU5RXe1uOJqzs966uvyM8nHM5cauOVxu1rz/ADxzw04yilfU2pv7S6iA0fxEfpFNt7E233JNvYc95aretwWrd3fgfMKzi7p2fFb/ADMcXDOPG4y+Ws8/ddtHWkFD/cS71JfkfmIzqi42VWN9nG5nv0yfH4L9D6+nz3X+COLoL8nv1H00LB5nSs/rI38T5xOMjNrVafnvKPQzGpFWUrLuR7Qxs/tyXc7fInQZfI6ifhe8NXWqrKXl1nWlbV1uint22+JQY46o/wDUn7zPqM297bL/AB9/3P8AR1P0vuU5lThPXq1IRST61vfUkrs6sfpZhnFx1XVXDVWp46/6Mz+BKYLKK1X0KU322tHzdkd3Dwzix1K58+S53bgzKhRdV1KVCNPZdRi24342exPu2E3m+Y1Vk9SnLC1FB0ZJVNem4We6TV7q9yUy/Qe8lLESVtnQj1798v08z05SKypZbUgkkpOlTilutrp292LPWsRHcmFa0JR1Z9JU3rJdBaqlscupu+7sL4Vbk6w2rhL/AGpfCMUvnctJKsAARQAAAAAAAAAAAAAKzygZVz2EdSK6dF84uOqlaa93b/KWY/JRumnuYGdaDZzqVVCT2TtF99+i/O68S+4rLKVXZVpU5+3GMvmjKs7yp4HFSpq+o+lSfGD9W/FPZ4LiaNoxnaxNFNv6yNlNdfZLx+dyohdLdDsLHCYirSoQhUhByTjdW1Xd9G9t1+ozDK6EZ1qcJ31ZSSdnZ27zesbhlVpVKb3TjOL7pRa/MwOinSqxvvhJX74ys/kywrTZ8lGGe6rXXjB/OJD6T8nlHCYWpiIVaspQ1dktTVd5KPVFcTRsvr69KnLjGPnbaQnKF/Dq/wDx/wDZEzb2WTuqeieg1LF0OenVqRd2rR1LbLO92nxIHB4BVcTGjTbcJVNWLdtbU1vSfbq7S0ZHmfMZPVd7SlOUI984xXwV34HjyeZbr4l1X6NKL96WxfC7JjbZFyklWSnyeYVb+dffP9EdtHQ/CR3UU/acn+ZNA1tHNh8tpU/QpU4+zFJ+djpAIBnXKpjtephcKn1urNdnox/v8jQq9aMIynNpRim5N7kkrtsy7R+k8yzKeKknzeteKfVThbVXj0V4ssStEyHBczhqVN71FN+09r+dvAkACKAAAAAAAAAAAAAAAAAACG0p0fWMo6qsqsLypSfVLg/uvc/DgZzlGZ1MJWvZxnBuM4P4xf69zNfKxpfoj9KXPUbRrxXdGpFerJ9T4PwezdUqcyvM4YimqlN7HvXXF9afaZVp5k/MYyo0uhV+sj3y9Je9fwaP3Kc6q4Sq7XjOL1ZwldXt1SX5lxx/M5vh9WDUK8OlFS3p22rti+K7AOjQHM+dwsYN9KGzw/8At/NH3yhfw6v/AMf/AGRKZkeMqZfiHGrFx4qWxcN+5p239iJzS/PvpNGWHp056k7a0rbdjTSjbdtS2sWbJdKfRxLdGnSb6KcpJcZSsr/0o0/RDKPo+HV1059KXjuXl8yqaE6Nuo41KkXzcNzfrST3JcN5oxJNSRq3dtAAEACh6a8oKpKWGwctas7qU47Yw6movrn8F3geHKHpI6sll2Hd5Sa5+S3Jb9S/xfclxRaNE8hWEoRja0mlfiktyfbtbfa2V7k/0NdJfSsQnzktsU9+3brS7b7fjwL4VAAEUAAAAAAAAAAAAAAAAAAAAAQmkWidLGK76FVejUj6XdJetHs8mjOszyrEYGSdWLUU+jVhfm2+rpb4vsdvE2A+alNSTjJJp7GntTXBoDOss08lZQxEI1ocXbX8b7JfAseCzfL6tmlShLhOKg/0+J5Zryd4areVLWozf+36F+2m9nlYqma6BYnDwlUjUpVIR2vfCdvZaa+JUajRnFpajTj1atmvgfZjX/5/MIpTjh6lmk04OL2b16MriGXZnLYqWK8XJLzbGjbYa2IjBXnKMVxk0l5sr+aaf4SgnafOSXVT2q/bPcvMo1LQPMKz6UIw7ak035RuydyzkngmpYqtKf3YdGPvPb5WAg800yxmZS+j4aEowl6tO7k19+pw8kWfRDk7hhrVsTadbY1HfCD/ALn8C1ZdlVLDx1KFOMI/dW1973vxOsbAAEUAAAAAAAAAAAAAAAAAAAAAAAAAAAjdI/3Wt7L+aJIjNIcDOtR1adm1KL1XuklvX+cAOrLf2NL2IfhR02OfL6bjShGSs0krb7dh0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82948" name="AutoShape 4" descr="data:image/jpeg;base64,/9j/4AAQSkZJRgABAQAAAQABAAD/2wCEAAkGBhISEBISExIUExQRFxYUFhgYExgWFxkQGBUVFhkcFxsYGyYgGB0oGR0aIC8gJCc1LCwvGh4xNzw2NSYuLSkBCQoKDgwOGg8PGjEkHyUpLy0pLCwwLC0tLCwuLSwsNCksLCksLCwvLCwsKSktLCksKSw0KSwvLC0sLCwsKiwsLP/AABEIALgA5QMBIgACEQEDEQH/xAAcAAEAAgMBAQEAAAAAAAAAAAAABAUDBgcCAQj/xABEEAACAgEDAwIEAwUFBgILAAABAgMRAAQSIQUTMSJBBjJRYQcUIzNCcYGRQ1JTYqEVFiRygpM0Ywg1RHODorHBxNPw/8QAGQEBAAMBAQAAAAAAAAAAAAAAAAECAwQF/8QAJxEBAAICAgEDAwUBAAAAAAAAAAECAxEhMRIEIlETQWFxkaHh8EL/2gAMAwEAAhEDEQA/AO44xjAYxjAZB6l1ZIdq8vLJfbiUje5FXQJ4AsWx4W+cxazqjFzDAoeQVvY/s4bFgvRBZq5EamzxZUMGzN03pYi3Es0kj1vket7Ve0ekABRZpQABZNWSSFH0/U6+SXVHuacdmVU7RjZlr8vBNtWUMrAkyMC7Rt4BCCiGn/7anT9to5P+aB1nUn7WEfx9UHP19/Og9PUdWo4VodLKR7GZm1UTN/EpFEv8EGXmBW6H4i08z9tJAJKvturRSFB+8I5ArlfbcBVgj2OWWRtd06KdNk0aSpYO10V1seDTAi8rv91kXmCWbTn/ACSFk/7cu5KAsAAUL+woLrGUuzXRchodUo9ipgl2j33AtHIx8VtjW/cYHxLt/babUQ15Pb7q37cw7vbm6oe+BdYyJ0/qsE6loZo5lB2kxyK43AA1aki6INfcZLwGMYwGMYwGMYwGMYwGMYwGMYwGMYwGMYwGMZg1mtSJC7ttUfxJJPAAA5Yk8BRySQBzgZicotR1JtQrNHJ2NKoLSag+ksgFnsliAq1z3jYr5bveuT8m+p9WoUxwjxAWHrH11BBoj/ygdvndusBKHqmv/OMb50yn9MAkCU0D3SeDtBvZXHG/m02TEbE3/eARRbdDpO4icgluzG1myYztZpSeW3Babg2dwJy6H4omZBK0MLw/vNBPJM615/TaBCSp+ZQd454JFZRN1Y6UfrFpIr4kLAyKaJ2vuI3+OH9he6gpc+pdNq2YzRuNOzBbjUK0kiDx3GkDRpJt4FIaoAvtNJM1UncL7pGujl18ssbho59JpWiYHh1WbW7iv1rel/Tet1YzY85x0rRtppW1sLT6lQZF1OnZI1lj7nad3ijiVV3nYrslHuA7lJJ9XQNDro5o0ljYOkgDKwNgqfcZVaJ2z4xjCTGMYFf1DoGnnYPJCjOBtElVIFBJpZBTqOTwD7n6nIp+H5E5h1c6e4Vys6EjwGEg37fYhXUke4PIusYFKNZrU4fTxzDxuim2E/5jHKAEH2Ejfx98f73adf2xfS/X8whiUH2Hcb9Ikjmg5Pn6GrrFYHmOUMAVIIPIINgj7EZ6ynl+E9MSWRDCx53Qu0J3HyajIBJ8EkWRnk9O1kfMeqEo87Z4lJNeFWSHZsB8FmRz717ELrGUo63qE/a6KX6boXSVfuQCVavp6b+2SND8R6aVtiTL3ALMbfpzKvHLRSVIo5BsqLBB8EYFljGMBjGMBjGMBjGMBjGMCD1Hqgi2qFaWV72RrW4gVbEkgKgsWx4FgeSAcOi6OS4m1DCWYcrwO3FY5EQq/HBc+o/YekUHwsmrSBZwItS8wBn3XFOJ1tZE3+pJAsm9QAEVQvF7ry01fxesEbvqoJoBGpYnZ3IztFkCSMlVPgDft3EgCz4Ct+NdcJWGkVjt5bUbSRS16IyR7sTuI/upzW5d2vya6WAbnPejtRzxMCzBRz8spLEDnafqWskRNJ1k00kykGVmleVCJYfVyLZeVVUpbK7aXcSAczCQTzLtIaOCnsGw07paUfcLG27j/ESjwwzasahrFeE7pZEv65IZ+VAFgRD3SmAYPx6mIBNVwoAzw+sfTHtwKZht3dmzUS3SlT+6h5UR++21ra9xOrRhFMqWs5pEZaDNIfSitakOv13K21QxA4zPodWIiyzAhpG3GXzG7Hai2f7I0FQKwoBVAZiRcyrNUn/Y0eoUTiYzyCvUXZIztu42SIgxi2PBt0bk7juD4Yuuw9NYurpCnP5nRtMu4H3n0ncYGS/JUfPzwJFZT41KPLK/YcptG2V1d1DyLt2xkobsLdyCynpXn1KJ2haKtsezS6iG3IB552gs3IM8LUoLE2aAtXQbaTVjMTHLfNLqVkRZENq6hlP1VhYPP2zLnNul/GiwTMw3vpnUyzxqm5dN6tpngYAGfTOwZiUU7TubiyudGhmV1DKwZWFggggg+4I85mtE7e8YxhJjGMBjGMBjGMBkbXdOimXZLEkqg3tdFdd3IumBF8nn75JxgUp+Fo15hln059tkpKA+57codDxxyvHFUQDitdFwOxqVHud0Eu0eAaDI7n6gIt+wHi6xgUo+JNn7fTzwn6iNpo/re+ENtAFWXCjz9Dk/p/VYJ13QzRyrZFxyK4sVfKk/Uf1yXlf1DoGnnYNJErMBW75X2i+N6022yTV1gWGMpT0GWPmDVSqf7sx/MRk+PUHIkHHgLIouib5BDW62P9pp45gP3oZNrEDye3LQBPsoc14s+SF1jKnT/EsRdY5BJp3c7VWaNow0h8IknMUjkchUcmgePSatsBjGMCk+EeIJEPzRT6lW+lmeSQV9fSw/1yt+P9XawaYf2zmR/r2YCjkj/wCKYV4N+q+QDll8OemTWx+66gtftUscco/oGrNJ+L5Hk6jMVkaMwJFCKplIIMxLKw9y6g7aNRj1C+Jr2vSN2V+v0UKK8xUxlFZ2aImNyACzfIRuJ5+54yDpOgzxKGSVRMw3SHaFuZvVJ6kXYy77oPEx8c8Cmv1c26GN0SRWk3kodpZYgZKKPYHqCkevyo55GTZPiCFFLS74QoJPcjYCgL+ddyEkeFDEnxV8Ztw6Jj5QU69IJ71ULKmnDeuJWkjErIG3SBbZNsR8+pQXPNrlxqOrRyQXC0cpl/TQfMpdwR6x/dAsspo0rDyQMwdCYGJSGVmkLSttYNTOxY/KSOLC2OLBrzkXUdMim1RYrRhXl0Jjk777HHrSmNRgHk0e6vuDRXxW2l0LwKFge1ArZLypPuQyjcjHyaBXzSi7GBNVHrHKS+hV4jjsgtKCQ7o9ASgelRsJA9W7ytVXUPzsCVFqO/3KiQTKvcEhUgMJFADAcud6nhAB55yRdchCrp59NJEAAArASKVAoFaJeRh7lAzLYLEEmphnaq96p1F0CpNG2pJLNE6NsmDqLZiEUbSoPzR+aFLZC5X9K67qNK8kkOo0TIQHngl7umfvOwXf6gBEWJU7hCgct8tkNkLo0zSXNDOjbxtVHuWoVZmRAwfclhgWJ3fucAKFzIuv7zh54C8cW5YzHUi79zpLJRIetoXZtBb5zV7c0+nExy5bRMTw23Sfimq/+M0eq0q7QTL2XkhFlh6iq7k9QAAdQ3qWwLzaek/EWm1QuCeOQityhvWtgkB0PqQ0DwwB4Ocvh1zO5i0upYAKN4kZiytuAWNC1SwuwDA+dgFhQxBOHW6CBSqPoEMwX0SQO4YKrAszMgWZQN3JALOSVAJbKTh+FfqWjuHZ8Zx/pvU59NzD1QNsTc8GrG0Iqg2VV1WVV2kUCV8KxZgazYNN+JU0YvVaSREoHuBGj4Ni2WT0ReqhteUHnxe0NlOO0LRlq6BjKLpnxro5m2CUJJQOyT0NyCfTfpkHB5QsPvl4rggEGweQfqPtmbSJieYfcYxhJjGMBjGMBjGMBniaVVUsxCqoJJJoBQLJJPgV757yk1TfmpjAD+hCR3z7SMVJEPHsCVZ+fZVIIdsCh6pG2o1vT5ZFAiOobsISVfaulmmWUr5BaSP35VFAr9R1F70mDULrNUzxbYpSpQ97fyg2Xsr07lo8fTMMsav1aGlQnT6WbcaG9DLLAI/bgFY5ar6NdWL2LAYxjApOmenX61PO9dNqL+hdZYNv8hADf+c/TnnEvVIn1GrYSLZ1EtguNwCt26YXxyhofSs6O/o6mlf+0aZ99+35aaPZt+l/mZLu7pKqjfLtVox3Zo5FVzFPqByoYDfM8npsf3WW/v8Awy1e2+CN2ZNpOqUgXtge/wCEksWz+N9qTx/d+4v51n9iy/4pSIj3KO6q4Hv+zL+ORRPteVCdJhOpkHbWu1CftZk1N/8A0H9M9dQ0IHZp5gO8gA78tAbX+Ub/AE/avGX26/GdLqfpsUhJaNCSbJ20xP3I5P8APIPSIJO2ZEmYGR5GIkHeW97LyWIkJpR++Bx4wYpQDt1D+OA6Rutf9Ko5P3L/AMbyP0h9QNPAQ8TDtR0pjZfManlg7Wf+nnnxjaJrz0lN1CX8yO5Du7MYYdpwfVMXW6k2eBGy+f3r9hjqnVYpFWAkr3nVWWRGjuNf1H+cBXHp2GiR67HtcPS6yYS6gmONzvQemRlr9CEiiynjm6+pOYdR1NGnImQxqkQB3U8ZMkh5JFgD9MAFgL3MOON2lZZWrwk9X6REVVkXa8jIiMp8knk0bVgqdxgp44IFEg4c6jSxnY/cjQAKrLva+AoAZlJJYhf2hu+FHC5F/Ko0yGJtgVGkLRkVuYhEtSCnjuVYPytX1GbUTTCWJLWYKTKQR23pBtFsLVvU4PCjkD+ObflhNHuPqkKIE1MQO3excr6ixt5GVZlRj7kmMsbAq7BM3ooNbo5tszcGJwZNibnZIgjMrptBrggeSQaBEXXdTjkCQMCnddQyyALcSfqN7lHB2hSAxrf9RWfOrdJiKLsG1pGVEKnj1GyQDaGkDsAR+7QokZKk0WY6iZmVpoGeGMsFCbZYzKGZGl2khiAt7NqsSHYgXQPxZoi4i008mmNM0tO0ZVCu2u3KPTIxZCG2htq2DyDlY+mn00ZaOYduJSxVlYgIoJIAJbmr+QoL5IPjGn6iY1K6vTAs7l2alK9xqAAL+gUqhQN+6kUAECy38spxrbWdLEYWM6fTybztVYxJpX4ongM4AXhmcm64q9obDozJpl3DVT6NhZJeK4PJpQyO6AUdgadXckgqN3GRelPGTvSd4C+4xIaWtMdu3amoQimI3lkHJZhuO3Jx1WoaWmCTJp3UkLcJaag6iiX/AGfpbzRZ194+ImsSy+lrmGxdM/EDXLGrTaL8xHVmXTyJvoHyYS12VohVYsfcKTtF30n8SNBO/aaU6eawOzqEMEm5iNoAegxIKkBSTTL9c0LV62EELEW02okO1bBhF0zF5F/Zzou0386klVv1ZL1GnaKBtx0+ogp3Pfj5YHks0gLLI7DgnaoPHtxmU4InpPnaO3V45VYWpDA+CDY+nkZR9V+OtFAzRmbuTKCTFCpml4APqVAdl2KL0OfOcQ10D2WDNpY32hIFmYMbdAqyO/HzhLFbF54u2N7oPh6GCHcJJKA3SSJPKiswFM1I9e3gZrX0Vt+7hSfUbj2w3+T8RrdI4tHMzuSAHeJPSKtrV39IsWTXkAWWAPiP8StrBdRo5tOWICXJC+760d4Vv+VSW+oFi9X6R0V1HdM08cr3wziUpGQtRnvB/BG5itEliLoCpcerlkLLOBLpkbbK0aFN5BIZWjLOXjRhThTzyvOx0bO+KletprbLPw37o3xPptUWEMoZk+ZCrxuPHJSRVauRzVZaZoC6FY40bTW0It4hEVZoWN+vT2drRnkNDdEA0PKm36b8dwyQyNavLFtG2M2JS/CNBfzKzWv1VgynleeWeG9bbWnV9c9iCH9tJRurEcO4BpGvjgXtU/M3HgMVmdP0CQxJEgpYwFFmya92J5Yk8knkkknzkfpPTmQM8hDzSkl2HgCyVRP8iKdo4F0WI3McsMhZqGq18iarqM6FZDp4YI1QIfSx3yHdTHdQbd4Xj+uW/ROuCSKIytGskplWOjtEqRu4EkakklWjCyCiaDjkjkxvhgFtR1Fy7ufzHaG9Qu2NIo2VQAimgXamN7htNkGzsNYFH8M9Ykn/ADG/aQkrKm2NkAis7VYuxJkC0HUqpVrFYy8xgUnVfTrdC48v34D9O20YmNffdCnP0LfUEcv+LIJ4uoatQ6qHcTLcJa0kUcg9wWNysvjyp+mdQ+JOH0bj5l1KKD/ldJEb+qkjNb/FPokhRNZDF3GhVklUcMYSQwa6JbYwbiuBLIf4m2C0VvHl05r3JxPfdS5IwAeyauNmaq7vmpGP8FP0x1GScKrmVKjdXP6JFAHaSf1fABLH7A5X6jqMr7SqRjawdfUx8exIFEEHyPr/AFjTdYZlYPKiA2rLsUEWPlJZmBFH6c5T6kfL15w/j+f7bEZNR47sf/YP/wC3I3S5Z+zEBKnCKldgn5BsPPd55B5981s9cr0NPLIRW3YaLXwOYwpLfW2IPnz4kaXp2slDGHSa2aMkg8TFe7wSCBuBHIJvnHmpaKV5mY/eVzFJOs03rQklHowkWpjVByJDt5Rh7n037jI2q6hKk5Zo1O+NQNrMtbGe+WH/AJn+mTNN+D3VZiSdPBpttfPODuBvx2i/j715498un/8AR/1J8a2FSPBEMgI/gd/0zSt5hz2y44+7UYddD3pGLNDuSP8AeMRJ3S3yjU37p8n/AEOWGn1Momch0lqOMAuAKDPLdGMAeVF+keF/u8z+p/g31XTkPC8WsAG0gMInok385AI4U2Wv2rNHbVPBNUkUuletrDaV5HPKsvNciqPkH2GbxlhnE0t1LbX6kDOomj2qI3PtIlloxbUOBV3YocG/pl7EbTRGFtnpkkLRkV+6o4IKE+r3XgE5QaTrTdwn0y7kUAq235Ga74Iv1Dx5rM662JtQGO+IlGF2YyWLpXrjb35/e/8Atmvkica/10k1xR7llDuCQy7GKRkSG2W1NsFU+gWGPHmsvUerK0ZjbdC8xEI30BTkK5VgSppdzUSCdosDcLqVmlE6bXEgEbFe4Lq2QEhkAvj3IJ82fpm1HUiZIRLEQv6jHae4CQm2yAA1UzcUeG58cW2zmi21fT9OsLyBQsahnPbZlU7QfOw0QK+hrnMGh6VqII0EcrEgC0Yit55a/mQ+sm9iqTz6iTeQ9RBBJ2+1tuSRbaNqIRLc/IfFqq88eoHyBkzV6ueKNirLLdKu70P3HIRaZBt+dhztFf65PHak0eNN1pvXLPEHR/RZUheyjGm3ENCd7cgGQWQn2Zoet1+lllCRkRCtzqHMReW1kUehqcJt32pK2RV5baXqaRIqsksSxqBuMe4bQOWLRFgo9/VXnNduOSN5nVHEpaVro+TuC39htHPPAzbDXyt+nPLnyxqNLTpnSojKzdtNkfpHpBDSkc+f7qED/rP0IE1Oiwyz12k2xDc9CrdgVRePYDcx+4Q8VzWaPoyRwj1ywnaGkMcjx+oEu3osr7kVt+30qX0pddFEGBimMv6rpIO24dlF+tAVNAKoBXxQ4CgZbLb5jtWmOYXOsSWMKItRLvlbtoHburvZWLMWcGQbY1d+HA9HAJNNbaHqKxKkUqCCqRW3Axsf+bgq55NMBfJBPNazo/iaNtSDqEfTdlWQb6aPusEdrlS0sRds81+0I96zYtbqriHbKuZ6jiPDIztfPuGVQGduDwjWODnDe0d/DatHiWRTOHNflTKYpQzMI21AR27rC9lCVVhN/NIx3cxrlD0LV7dbo5du4RauLRwWWB/KMmu0odwVBD0qWKr0r43ECwl0p7c2iRwyaQGdSwLs+23ERsEHZNRPNgGJCCNxaL0plbr+mUAduSaWRV+YbTo11Zv61qW3i/BC1woryJtN8kT/ALTotWK107WM8Sk7TQs0aF1Z9hftnvIPXdasOlnlYArHG7kE0CFUmj9j4/nna5WqdC+IBpdJFujLGZ9ZqCe6X/4Uayg4kbmb0yw7SfmU3fAB3nKXovQYxo9FFKiSHTRQhSV4DpGq2t+PGXWAxjGBSfF3/h1b95Z9KVPuCdTEvH0JViP5ke+XeU3xmhPTtaACT+WnoAWd3aeqrm7qqzNr+rVtjhCyTSi0F+kR/wCI5HhB/wDMaA+oDUfi38NemSf2DieZiY1imdLfy1KxaONPdm2ce3JAP3of4J9NhRe7EdRICGLPI+2+Dt2IVVlseGBuzfHA3HpvTNhaSRhJNJ871QCjwiD91B7D3Nk8knJ+RqFvO3W1d0/4c0sAqHTQxC93oiVfVxzwPPA5+2WFZ9xkqmMYwGQuqdF0+pQJqIY5lHIEiBwD9RY4OTcYHNOsfgNoJCG07zaRhXyu0i+9kiQlrINcNXHjzemdW/BnqkFNC8WsAG0rYjejdj1mmAoHlrN+M79jJiddNK5LV6l+Sn1ckEwWSOXTPTKwKkc8E+l1P0Ht9MsdP1hu4GtJRsYAg7f3lP3F8fbzn6X6p0XT6lNmohjmUGwJEDgHxYscH7jNE6r+A/TpPVAZtK4AAKSs4u+SRISxJHHzAeP53jJMNozx/wBQ5bLrIZJoiSUapLJuNrpapwRfFi1Yj298malpAYdspZTIKD06nakjr6gAx9Sg2STYB8jM3xJ+EnVNL649utiVhQUfq7TQ9SEWeT+6zfKDx7ahLqu26CSOTTOHs2CnhWX3AumNURXP3OaRliWm6W6ltvVerssEgZSjMNgdSCgLkJuv5lq75FcVdnKk6YM6Kvp3nnb/AIagsdw8MLCrTAj1ZA6r1dmhALK671JK8HaLHqAJsbtpv619s+9E1hWTlS6ohqiLXcRdX83gcE8C6+md+GY8Jlhlr7tNm1Osc7YnTeJHAJSrMY9bgqzCiVUiw3G4e4G67fr8Asu+0gFiHVo2IAskCQKeea+pym6VMss5ZTYijIPkEM7CwwPPhP5e+WHUF3BIjyJZEUj2KC5HB+lxowBHNkePIyyW5mStOF10nTskKh+He5H/AOeRi7D+FkgD2AA9srdV0te7NPE7aZtLFuDx0oMx3ModSCki0q2pAPqrwcyp0xQf0y8RJ/s3KruPk9s3GSfFlCfHuBUYxT/7Oml7yMJw8xUw0SrUqEsr+lhEsfAFWvvyx831F9V18uitOV9pWIigjVBDqdNtkijZ7DUvrAdgNwZS6tYtSST8qvlR+G7RP13tqAyaXRuYyy8hmeBEbnkP+VMSP4pu4AOeZ3V+pSLuSZ9JYa9oM4kDDkFdjb0bnhhzzxmT8GIjPqtfru3Snbp0YsrsWDM8tMihSGJVmI+ZvURznJhjc7V9RxDrOUvxpOV0GpryyGMHaWruER3Q+m678CrPGXWUHxiC0UMNX39Tp0YByrGISCSQAAW36aMSLHpDn2o9biWDdTghQq0qDsICw3AsFAAsqOfce3uPrmfQ69JoxJG1qbHgghlYqysCAVYMCpUiwQQeRmLXdHimSRXQfqrtZgAGrivV58gf0GeNF0cRCNUkkCoZGceg92SRmdmf0WDvZmpNos1VUAGTp3V4p+52yWEUjxMSjqO5GxRwpZQHpgRa2OM+Z46V0VIO4VZ2MrAsXbcaApRdc0ONxtj5Yk84wJ5zUekdH1XT1RI0TVQqoVigVNSwRFjjB7jrGVC8cMKCigbOXXxJ0x54QiBGp1do3JCSILtHIVuD5+U+PGSuk6R4oIY5JDK8caIzm7d1UKWNkmyQTyT5wI2i+JtPLJ2gzLJW7ZJFJExB3eBIos0CaHIFHwRlpmDWaGOVCksaSIfKuoZf6EVlSnw20JY6SZodxDNG9zREgACtx3oNoVQFYKFWgo84F7jKOPqmphH/ABUPcHNSaZXkHn96Gt6eQBt3jgkkcXN6Z17T6gAxSq5I3bflcL/mRqZP5gYE/GeY5AwDKQQwBBBsEHkEEeRnrAYxjAYxjAYxjAZg1ehjlUpLGkisCpDqGBUiiCD7EZnxgc0+KPwI0Gp3PBu0kjc0nqi3eo/IflFkcKQABwM4tFA+h1E+l1ClXjYKSaoCiVJ58FWBBHsR7c5+tM5f+M34dvq0Gs0yb54V2yICd0kAJI2DwXUkmvJBI5IAO2HJ4WXrb3blzjpemVzI5ANMqqfcFUDWrDkfOPH0yfGsnfiCymgsjDeok2kbFB9j4ZhbEnlueTmo/D2oO1wjupDWQKrkAcqwIHINkAe3P0vuna+bvHmMnt1bKw433wFb/wDrzXJaOZd9ce4idNh1Or1KRuQ8TFVZgxjZSCFJFAMR5+uZtfpu3pdMssjFd+lVYkBSx3Yty8NvkIWxywHixdEUfUtZOYXB7NEUaV78+1tWWfxDPtdVBLyNLUsooEtGkkqop/cVXVGNcJQJslr8r1V+YbxTW+EPqkjyPHpIURDO/aWONQE37iCHK0W2tvtrCWjV6lvOwdH+D30cMcOk1BjjQAbJI1lW/LEEbXBZiWNsfNCgAM1X8HPh4nf1B1AEq9vT+x7XpDtXtuZABd+lBybLP1DNMNJrXn7vO9Rk87cdQpR1PVRft9P3F/xNOd1DyS0TkOPoAhcmjwOBlT1Dq8Gq13T4kcExyTahkeNlO6OB4wPULWRWlB2kcAMSQQA216nUpGjO7BUQFmZjQCgWSSfArKLoelZ3k18kbpJMmyKI7VdNMptFem2s7Nb+r5N+3imJ2c671etjiTfIwRQVBLGhbMFH9SQP55nzR+h/CjnQy6YRtoS80rEsIZWeFppHjBZZXshDGpLGxtoWOc3SBWCqGbcwADNW22rk17WeawMmMYwGMYwGMYwGUk2l02u/MRSQm4H7LE0rHdCj2jxtuAMcm08g0WBFHm7yv0HQooZJZU7m6Y7n3TyupbgXtdyoNAAEDgADwKwIbdK1cQ/4fUh1BB2Tru9IN7VlSmUEALuZXIssdx4w3xN2qGqglgs7d4HehLVZp4wSg8UZES74HnLzGBh0urSVQ8brIjXTKwZTRINEcHkEZmyo1nwvp3fuqghnHiaIKktVtomiHFcU4I8e4BGJotdCQVdNVGLJVgIptv0VgCjmvAOwEnlgPAXmMo4/jCASduYPpmChj3wsa2TQVX3bHPn5CRx58XeXgMYxgMYxgMYxgc5/EH8Hodc3f0xj02pG4sQu1JSba32cq+7+0AJ5Ng8VzXV/hv1nSSA9rvqvoDxETfMoJpTtkqxRLL5/1/SGMhrTLanT81N8L9XkO38rqvXQ/ZLGl/dmoqPqd3HnNs0vwFNqdZp4NXE2mjAklUB4muGMRo0amORq3mQlmI8AKLq87TWUk/q6lCB/ZaeZm+4lkhC1/wBtr/iP5ZzirMxM/Zrf1V7bjpcRRBVCqKCgAD6AChnvGVfxH1YwQnZRmlPagU36tQwbaDQNDgsT4Cqx9s1cql69rPzGok05IGk0irNq2BDliAsg08kbLyjRkudt2AAfNG+6N1ZJ0JVWjMbbGRttqdiOPkZlNoyNwT5o0QQPnSujJFB2W/U3mRpC9NveV3kkvgAgszcVVcZ903Q4Y1VUDqFfucSybmcDaO42/dINtDa5IpVFUooGi6wsk88IR1OnKgltgDbkD2gDFitGtxUCwQLo1YZE0nSYo5JJEQK0ptjZ+pY0CaUFizECgWZmPJJMvAYxjAYxjAYxjAYxjAYxjAZXfEOuaHTSSKSCoFERmQ2WVeFBHPPk+keW4ByxxgQeluZdPG0mxy6gsQpCkkc0HAP9QP4DxkA/CUSNv0zHSuAVGyjEEJsqIWtFBPqOwAk8m8vcYFH+a1sLEyxx6iKh6oAyTLybuJ2IcVRtH3XwEOSen/EUE0hjUsJFUMUeN42q6NBwNxBq6uty38wuzyLr+mQzqEmijlUGwHRXAYeCNw4P3wJWMox8PSREtp9VKpIA2Ts+pioX7O4cG2JsPZ4B4AAxx9d1Mbv+a0pWNaCyQnvIRVlmHEijnx26XafUdwoNgxkHp3W4JywhlSQoFLhTZTddBx5VuD6TyKydgMYxgMpI+epyEc7NMit9maVyAf4gE/yy7yk6f/6w1n/utL/+RgXE0wRWZiAqgsSfAUCyT/LNa0Gnlm7uvHMjxOmjUl1UQNTozxsxVXchbPB2qt7Taj11uY6vUDQoR202yaw+tWEYKyRIhApu4ylWH9wP71d3qOqxRyJG7hXk+UH39hf0s8C/J4HOBB+FpJzE/e7h9f6ZkULIU2R7twAH9r3AOB6Qv8Tc5G6h1GOCMySttQFRdE+pmCqAACSSxAAH1yQpsX9cD7jGMBjGMBjGMBjGMBjGMBjGMBjGMBjGMBjGMCo+J9NK8BESuzX4SUxG6YKbDKSA+0ld62AeT8rWOkRhGgc7mCqGJINsALNhVB5+w/gPGZsYEHqHRYZirOpDrdOjtHIAaJAeMhtpIBK3RoWOBkEdN1cJLRaj8wOB2tRS/XlZYoyVNmzuRrCgCvmy8xgUUfxWFZl1Gnn0oWh3JArQkkXxJGzAAfV9uXME6uqujBlYBlZSCpUiwQRwQR7jMhGU83wrB3Gli3aeSTl2hbZvNk260Uc2fmK7vvWBcZqEnWxpm6g3pMsusjggViQH1L6LRiNCQDQuyT7AE5ZbddAb3LrI6raFWGYH62T25OTVeilH7x81PQdI6tPrdWske2acxoVLkq8nbSZkQEh+wI4VoWqKxJ/UbAv+ndDVIXjkPe75Z5t4DB3cAMKI5TigpulAXwABGl+EIN8ZjHZSPZccaoiERzfmE4A9NS+o155ByanWVM0MQV/14nmRqobUMQIIYhg36inlfr75YYFT1PoJ1ELRSTNTSbwQkfCXarypHp8hvmDBWuxlpGlADk0K5Nn+Z9znrGAxjGAxjGAxjGAxjGAxjGAxjGAxjGAxjGAxjGAxjGAxjGAyF1jQNNA8ayNGWr1LV8MCQdykUwG08eGOMYEX4S6bLp9Fp4JirSQpsJT5aUkLt9Ccba/d/r5NvjGBX6noUMk6ahg3djFKRLIoAsEjarBSCQLBHNC/AywxjAYxjAYxjAYxjA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82950" name="Picture 6" descr="https://encrypted-tbn3.google.com/images?q=tbn:ANd9GcQaPRdHud44SmnL83Wy6qWYmmVvyz8JzbBlUsZXDzG0pnKD3UHzy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88224" y="0"/>
            <a:ext cx="2555776" cy="206620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2200" b="1" dirty="0" smtClean="0"/>
              <a:t>CUADRO # 4 PERCEPCIÓN DE </a:t>
            </a:r>
            <a:br>
              <a:rPr lang="es-MX" sz="2200" b="1" dirty="0" smtClean="0"/>
            </a:br>
            <a:r>
              <a:rPr lang="es-MX" sz="2200" b="1" dirty="0" smtClean="0"/>
              <a:t>¿PIENSAS QUE LA METODOLOGÍA DEL PROFESOR QUE IMPARTE EL CURSO INFLUYE EN SU APRENDIZAJE?</a:t>
            </a:r>
            <a:endParaRPr lang="es-PA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77624140"/>
              </p:ext>
            </p:extLst>
          </p:nvPr>
        </p:nvGraphicFramePr>
        <p:xfrm>
          <a:off x="1259632" y="2060848"/>
          <a:ext cx="6480720" cy="2952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160240"/>
              </a:tblGrid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PERCEPCIÓN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N°</a:t>
                      </a:r>
                      <a:r>
                        <a:rPr lang="es-MX" b="1" baseline="0" dirty="0" smtClean="0"/>
                        <a:t> ESTUDIANTES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%</a:t>
                      </a:r>
                      <a:endParaRPr lang="es-MX" b="1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SÍ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92</a:t>
                      </a:r>
                      <a:endParaRPr lang="es-MX" b="1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</a:t>
                      </a:r>
                      <a:endParaRPr lang="es-MX" b="1" dirty="0"/>
                    </a:p>
                  </a:txBody>
                  <a:tcPr/>
                </a:tc>
              </a:tr>
              <a:tr h="738082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TOTAL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200" b="1" dirty="0" smtClean="0"/>
              <a:t>GRÁFICO # 4 PERCEPCIÓN ESTUDIANTIL FRENTE A LA METODOLOGÍA DEL PROFESOR</a:t>
            </a:r>
            <a:endParaRPr lang="es-PA" sz="2200" b="1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xmlns="" val="1038830353"/>
              </p:ext>
            </p:extLst>
          </p:nvPr>
        </p:nvGraphicFramePr>
        <p:xfrm>
          <a:off x="251520" y="1988840"/>
          <a:ext cx="5760640" cy="3888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5652120" y="2132856"/>
            <a:ext cx="3078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CONCLUSIÓN:</a:t>
            </a:r>
          </a:p>
          <a:p>
            <a:r>
              <a:rPr lang="es-MX" b="1" dirty="0" smtClean="0"/>
              <a:t>                                                                                      SEGÚN LOS RESULTADOS OBTENIDOS DENTRO DE LA POBLACIÓN ESTUDIANTIL ENCUESTADA LA INFLUENCIA DE LA METODOLOGÍA QUE UTILIZA EL PROFESORES DE SUMA IMPORTANCIA E INFLUYE MUCHISIMO EN EL APRENDISAJE. </a:t>
            </a:r>
            <a:endParaRPr lang="es-MX" dirty="0" smtClean="0"/>
          </a:p>
          <a:p>
            <a:r>
              <a:rPr lang="es-MX" dirty="0" smtClean="0"/>
              <a:t>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N°5: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¿CUÁNTAS HORAS POR SEMANA ESTUDIAS CÁLCULO?</a:t>
            </a:r>
          </a:p>
          <a:p>
            <a:pPr algn="ctr">
              <a:buNone/>
            </a:pPr>
            <a:r>
              <a:rPr lang="es-PA" b="1" dirty="0" smtClean="0"/>
              <a:t>   DE 0-2HRS____		DE 2-4HRS____		</a:t>
            </a:r>
          </a:p>
          <a:p>
            <a:pPr algn="ctr">
              <a:buNone/>
            </a:pPr>
            <a:r>
              <a:rPr lang="es-PA" b="1" dirty="0" smtClean="0"/>
              <a:t>DE 4-6HRS____		DE 6-8HRS____</a:t>
            </a:r>
          </a:p>
          <a:p>
            <a:endParaRPr lang="es-PA" b="1" dirty="0"/>
          </a:p>
        </p:txBody>
      </p:sp>
      <p:sp>
        <p:nvSpPr>
          <p:cNvPr id="79874" name="AutoShape 2" descr="data:image/jpeg;base64,/9j/4AAQSkZJRgABAQAAAQABAAD/2wCEAAkGBhMQEBEQEBISFRIUGBAXFBYUGBUVEBgTFBIWFRYUFRIZHCYhGBklGRQXIDEgIycqLCwtFR89NTAqNSYrLCkBCQoKDgwOFw8PFCwdHBwpLSwtKSwsKSkpKSwpLSwpKS0sLCksKSwpKSksLCwpKSkvLCwsKSwpLCwpKSwsLCwpLP/AABEIAOEA4QMBIgACEQEDEQH/xAAbAAEAAwEBAQEAAAAAAAAAAAAABQYHBAMCAf/EAEMQAAIBAgIFCAYHBwQDAQAAAAABAgMRBAUGEiExUQcTIkFhcYGRMkJykqGxFCNSYrLB0TM0NYKiwvBDU4OzJKPxFv/EABgBAQEBAQEAAAAAAAAAAAAAAAABAgQD/8QAJBEBAQACAQMEAgMAAAAAAAAAAAECEQMUITEEElJhUaEVMkH/2gAMAwEAAhEDEQA/ANxAAAAAAAAAAAAAAAAAAAAAAAAAAAAAAAAAAAAAAAAAAAAAAAAAAAAAAAAPmc0ldtJcXsR9Fe02hP6Opwu1CSlJK12tye3g2gLBGSe1bUfpBaJV6s6N6sHBeqm4tvt6LasToAAAAAAAAAAAAAAAAAAAAAAAAAAAAAAAAAAACK0o/dK3dH8cT7x+keGoXVWvTi11aycvdW0rOkOn+DqUKlKnUlKUkkrRklsknvduBUqzaP8A7vDuJIo2Uco2Ep0o05Opdb+js+ZNYXTrB1N1ZL2lKPxtYUifB44fFwqK9OcZLjFpr4HsRQAAAAAAAAAAAAAAAAAAAAAAAAAAADMtOeUZtywuCluuqlWL84031L73lxAsmk/KDh8E3TX1tZepF7Iv78+ruV2UKrnuZZrNwpa+p1xpdCmvam382d+hvJtKtq4jGa0ab2xhunPrvJ+rH4vsNRwmDhSgqdKEYQjujFJJeBUZtlfJFN2liK6i/s01rP3nZfAssOTTBWSnGc7dbk4v+jVLUedXERj6Uku9q5FVuXJpl+z6izXWp1E/F62048ZyU4Wf7OVWnLqakpLya/MteBzCFanCpTd1OMZJPZK0ldXj1PadI2aZbiuT/HYV6+FqqqluSbp1bdm2z8z0yrlHr0J8zjISut6mtSqvHr8V4mnEfnOQ0MXDUxFNSXU904vjGS2ou00/cqzuliY61KV+MXsmu9fmd5k+c6M4nKpc/QnOph4v01+1p+2lvXbu4pFw0U00hilGFRpVep7oz7uEuzyAtAAIoAAAAAAAAAAAAAAAAAAABw55mscLh6tee6EW0uMt0Y+LaQFO5TNL3Rj9DoStUmvrJJ7Ywe6KfU2vh3kZycaEKpbF4iN4J/VRe6Uk/Ta+ynuXW+7bAaPZXUzHG3qNtzcp1ZcIX6VuHUl3o26jRUIxhFJRikkluSSskgj7AI3SHNlhcPUq+slaC4zlsj+vcmFV/TTS2VJvD4aSVT1579W/qx+929Xfupk8NW5ipip9KMbXb3tydlt3vf5HlgaEsRWjHbKU5Xb6229r8W/iXrTfBRo5VOnHcnS8Xrq7Le0THvVWpV5woUsRF9C+q2rdGdr2fWrovOiWkSxUHGT6cN/FriQ+g2BjXy+rSluk7dz1VZ+Ds/AruRZi8LjIqWy0nCfDfqsmN3j3aymsuzWgAEfko3VntT8jMtMtD3g5PGYRPmb3q04/6b+3C26PZ1d27Tj5nBNNNJp3TT2pp9TQFa0M0qWKgqc39bFbH9uK6/aXWWcyXP8AKpZVjIypNqjUblSf2JLfTfZt2dj7GaZk2aRxNGFWPXskuElvX+cUVHcACKAAAAAAAAAAAAAAAAGdcrGZ/sMLF771J+HRgvPWfgjRTJdLMJLEY6vVUlaMlSSd7/VwV37zYSrNyY5TzeHnXa6VV2j7EHb8V/Iuhx5Ng1Rw9GkvVhBeNtr8zsChnPKbml6tLDp7ILXl7UtkfJJ+8aMYfpJmHPYuvU3pzkl7MejH4RRYlWvk1y7WqTrtejsXf/l/InuUf+H1e+l+NHtoJgubwdN22zvJ/wCefmefKLC+XVux03/7ETJrHzHNyafusva/tRUdPaHM46o166hUXirP+qLLfyax/wDEb4z+UUQPKzRtVw07b4VIv+WUWvxMxj4az/sv2S4vncPRqfahB+Ntp2le0Ar6+X0OzXj7s2iwm2AAAROlGRLG4WpRdtZq9N/ZqR9F3+D7GylcnGcuFV0KmzWbjJPeqsLr8mvI0syrS7BvCZpzkNka6VSPDnIu0vik/wCYsStVB4YLEqrThUW6UYy81ex7kUAAAAAAAAAAAAAAAAMTeKlUxVSOs0p16mztnWbe42qpNRTk3ZJNt9i2sxWGEtVlVT9eUo++2nYsStrRzV8zo0/Tq04+1KK/MzSWLxGJlq69Wo31Jtr3VsR6YbRecX9dGze1J8Pn1dhMrMJvK6WbyupFzx+mWFhTm414Skoyso60tqTt6K4mMUelKKb2tpPxdrl1zzAQpYaq4rbqrsW2SX5lPyqnrV6S+8jHFy48ktx8LnhcbqtSwunOGo04U9Wq9VJO0Va6326RD6Yac0K+Eq0YQq60tXbJRSVpp8ew7VgY8F4RivyIrSjBJYWq1dvo9S+2uCOOetmV17fL3nBZ32+tFNOKGDw6p1Y1G23K8VFqzSVtrXAitPtMqONVBUY1E4OetrpLZJK1rN8CQ0awEZYeLlfe+HBcUdOPymns1kpX4xp9X8ovq5jfb7fC3ht77fGhOnWFwuFhRrzlGd6j2QlJWb2bYrsLVQ5QMBPdiYL2lOH4kipQ0ZozinzVF77Xi4vwcGrHhW0OoS6LjOm3ulCWvC/8y2Gp63jvmWMXgyaRhs7w9X9nXoy9mcW/K52XMVxWglaD+pXPb/RSjU47U3t8GcNTHYzBNLWxFF3WyWvFeUtjOvDLHObxu3llLjdWN5KPyrYS+HoV1vpVY+7NNP4qJC5Nyn1oSjDExVSLaWskozTexXtsZatN6kcRlNecNsXCE11Po1Iy/Jo2y6dCMTr4SK+y5R8PSX4ifKbyZ1b0Ki7YPzjb+0uQpAAEUAAAAAAAAAAAAAeGOjelUXGM1/SzDcNmjh6S1kbyZJp7o3GhiY8ytWFZOSXqqafSS4LbF+JYlWfJuUPBasYuLovZdavQv3x/Q8dJM5jUnCthq1OcdXVlFNN31rpuD2229Rnkskr6rmqU5RW+UU5RXe1uOJqzs966uvyM8nHM5cauOVxu1rz/ADxzw04yilfU2pv7S6iA0fxEfpFNt7E233JNvYc95aretwWrd3fgfMKzi7p2fFb/ADMcXDOPG4y+Ws8/ddtHWkFD/cS71JfkfmIzqi42VWN9nG5nv0yfH4L9D6+nz3X+COLoL8nv1H00LB5nSs/rI38T5xOMjNrVafnvKPQzGpFWUrLuR7Qxs/tyXc7fInQZfI6ifhe8NXWqrKXl1nWlbV1uint22+JQY46o/wDUn7zPqM297bL/AB9/3P8AR1P0vuU5lThPXq1IRST61vfUkrs6sfpZhnFx1XVXDVWp46/6Mz+BKYLKK1X0KU322tHzdkd3Dwzix1K58+S53bgzKhRdV1KVCNPZdRi24342exPu2E3m+Y1Vk9SnLC1FB0ZJVNem4We6TV7q9yUy/Qe8lLESVtnQj1798v08z05SKypZbUgkkpOlTilutrp292LPWsRHcmFa0JR1Z9JU3rJdBaqlscupu+7sL4Vbk6w2rhL/AGpfCMUvnctJKsAARQAAAAAAAAAAAAAKzygZVz2EdSK6dF84uOqlaa93b/KWY/JRumnuYGdaDZzqVVCT2TtF99+i/O68S+4rLKVXZVpU5+3GMvmjKs7yp4HFSpq+o+lSfGD9W/FPZ4LiaNoxnaxNFNv6yNlNdfZLx+dyohdLdDsLHCYirSoQhUhByTjdW1Xd9G9t1+ozDK6EZ1qcJ31ZSSdnZ27zesbhlVpVKb3TjOL7pRa/MwOinSqxvvhJX74ys/kywrTZ8lGGe6rXXjB/OJD6T8nlHCYWpiIVaspQ1dktTVd5KPVFcTRsvr69KnLjGPnbaQnKF/Dq/wDx/wDZEzb2WTuqeieg1LF0OenVqRd2rR1LbLO92nxIHB4BVcTGjTbcJVNWLdtbU1vSfbq7S0ZHmfMZPVd7SlOUI984xXwV34HjyeZbr4l1X6NKL96WxfC7JjbZFyklWSnyeYVb+dffP9EdtHQ/CR3UU/acn+ZNA1tHNh8tpU/QpU4+zFJ+djpAIBnXKpjtephcKn1urNdnox/v8jQq9aMIynNpRim5N7kkrtsy7R+k8yzKeKknzeteKfVThbVXj0V4ssStEyHBczhqVN71FN+09r+dvAkACKAAAAAAAAAAAAAAAAAACG0p0fWMo6qsqsLypSfVLg/uvc/DgZzlGZ1MJWvZxnBuM4P4xf69zNfKxpfoj9KXPUbRrxXdGpFerJ9T4PwezdUqcyvM4YimqlN7HvXXF9afaZVp5k/MYyo0uhV+sj3y9Je9fwaP3Kc6q4Sq7XjOL1ZwldXt1SX5lxx/M5vh9WDUK8OlFS3p22rti+K7AOjQHM+dwsYN9KGzw/8At/NH3yhfw6v/AMf/AGRKZkeMqZfiHGrFx4qWxcN+5p239iJzS/PvpNGWHp056k7a0rbdjTSjbdtS2sWbJdKfRxLdGnSb6KcpJcZSsr/0o0/RDKPo+HV1059KXjuXl8yqaE6Nuo41KkXzcNzfrST3JcN5oxJNSRq3dtAAEACh6a8oKpKWGwctas7qU47Yw6movrn8F3geHKHpI6sll2Hd5Sa5+S3Jb9S/xfclxRaNE8hWEoRja0mlfiktyfbtbfa2V7k/0NdJfSsQnzktsU9+3brS7b7fjwL4VAAEUAAAAAAAAAAAAAAAAAAAAAQmkWidLGK76FVejUj6XdJetHs8mjOszyrEYGSdWLUU+jVhfm2+rpb4vsdvE2A+alNSTjJJp7GntTXBoDOss08lZQxEI1ocXbX8b7JfAseCzfL6tmlShLhOKg/0+J5Zryd4areVLWozf+36F+2m9nlYqma6BYnDwlUjUpVIR2vfCdvZaa+JUajRnFpajTj1atmvgfZjX/5/MIpTjh6lmk04OL2b16MriGXZnLYqWK8XJLzbGjbYa2IjBXnKMVxk0l5sr+aaf4SgnafOSXVT2q/bPcvMo1LQPMKz6UIw7ak035RuydyzkngmpYqtKf3YdGPvPb5WAg800yxmZS+j4aEowl6tO7k19+pw8kWfRDk7hhrVsTadbY1HfCD/ALn8C1ZdlVLDx1KFOMI/dW1973vxOsbAAEUAAAAAAAAAAAAAAAAAAAAAAAAAAAjdI/3Wt7L+aJIjNIcDOtR1adm1KL1XuklvX+cAOrLf2NL2IfhR02OfL6bjShGSs0krb7dh0AAAAAAAAAAAAAAAAAAAAAAAAAAAAAAAAAAAAAAAAAAAAAAAAAAAAAAAAAAAAAAAAAAAAAAAAAAA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9878" name="AutoShape 6" descr="data:image/jpeg;base64,/9j/4AAQSkZJRgABAQAAAQABAAD/2wCEAAkGBhASERMTEhESFBISGBgVEhUXEhcVGBYYExoVFxcSEhcYHSgfGxwjGhMVIC8kJCcpLS8sFR4yNzEqNSYrLSoBCQoKDgwOGg8PGi0iHiIqNDAyLDU0NCwwLSwpKSkpKTQsMi4vLS8wLC8qKiwpLDUsNDUsNTUxLDUsLDUuNDUtKf/AABEIAOEA4AMBIgACEQEDEQH/xAAbAAEAAwEBAQEAAAAAAAAAAAAAAwQFBgECB//EAEUQAAICAQMCAwUDCQUFCQEAAAECAxEABBIhEzEFIkEGIzJRYRRCcRUzUlVygZGS1ENTYoK0Y3SDobI0RGRzwcLD0fAW/8QAGgEBAAMBAQEAAAAAAAAAAAAAAAIDBAEFBv/EADYRAAIBAgQDBgQDCQEAAAAAAAABAhEhAxIxQVFh8ARxgZGhsTLB0eETUmIUIiMzQkOCkuIF/9oADAMBAAIRAxEAPwD9xxjGAMYxgDGMYAxjGAMYxgDGMYAxjGAMYxgDGMYAxjGAMYxgDGMYAxjGAMYxgDGMYAxjGAMYxgDGMYAxjGAMYxgDGMYAxjGAMYxgDGMYAxjGAMYxgDGMYAxjGAMYxgDGMYAxjGAMYxgDGMYAxjGAMzPDTN1p+oZNlr0gzQlQOeUEahxf+MnsK9cu6nWRxi3dVHYWQLJ7AfM/QZgx+IlNVK4hlZZ1iWM0qWYupuHvWX0cEfPn5HIuSRbDBnPRHSYzNbxWUAn7HqDXyOnJ4+Q62SaTxmGQ0rEMbpXVo2O3g0rgE1612sX3xmR14M0q0quV/YvYxjJFIyn4r4mmnjMjAkWqgCrZpGVFUWQOWYdzlzINZo1lUKxIAeN+PnE6yKPwtBf0vAKkXtHpSFuaNWZQ+0utgMu/miR8PPB7c9skm8d0ytsaeMNydu8X5TtPH7XH48ZhN7GNuEYlZdMBdblLlhp/swflOGqjd7fL8PJOXx7KJtkHWmLS1ve0B4kMvYJVEsQRVFeMAt63xyKOHrC5I+bZNtAKGLMxYgADYRye9DucvRSBlDC6YAixR555B7ZlJ7NqumXTpLIiqWNhYiWDlyyspTZttzQ28UvyzT02nEaKi3tRQos2aUACz69sAlxjGAMYxgDGMYAxjGAMYxgDGMYAxjPiWUKpZjSqCST6Ack4CVT2SQKCzEBQLJJoAD1JzOZ5JwdhMURBp/vPfYoO6r9e59K75A0khYSyxsYeCiLZKeoeaPuxujxe0jtxuyyNa03EBAT1mqwfpD6Me/m5UV2btldamtYbhdeey+/SW5nw6qPTvtaEGc0A6sG37u26SQ2hYre1ib9C1E5c1GjklQid0SI/Gicihz5pXAPpdhVI9DYvPuURxr0Y4w7OCStWDu4Mk7UeDRstZajVnM99B0WQzE6lSfKrbnZGAv3MZJ3AUeSS4s+YjtHS2xoTU3mVpebfdV26o9iq6xKSRHLqov7wu7dL/CZHamXv8N7aO7vefU/gpce60xiLEEkzIY3AHd184Jrs2xiCF9Bmt1JJE3tIsMNbgVZWYr3tnIKKK/Rv6NxzjvpIlto9P9oh45mJZEPYtDv3Hae52JXF36ZBxXXTZow8WTet+9vwd4xr79+v1ofFJdOWEgkMSEhg0bFo/wDErIWBSuQCF47EnyZ08UqsoZSGVgCrA2CDyCCO4zltb4QAvVSLRQMgsMsrR8eqtJGq0Dzz6X68g1fDvEjCOvEJJIpGHWRWWZRdKZVdANjr3YPwR2bjEZuFnoRxezR7Qs8Pi8KN8LN36fE7bGRabUrIodCGVuxH/wC/d+7Jc0njtNOjGMYwcGMYwBjGMAYxjAGMYwBjGMAYxjAGMYwBmcvv3B/sYyCp/vHUnn9lSBXzP0HP34rKaWNSQ8rBbBohRzIwPodgIB/SZcp6mCTTqiadr3ERxxPyq0CfI3dQqqTR3DygcWTkJPyNWFC2tJPTu3fXMtaxjKxhUkL/AGzg8qOKjB/SYG/oP2lytrtIQwXSkRzNW4gbkVO2+SOwpPlAFU1jvQYYg8TiiQR04lJ4jfh5HdiWZT2YbiWLLYA54GWF9yhZvPNIa47u3JWNfkoF/IAAk+pyNmWrNh2S7lx5vanppzZX0+s6XuhGftDG6aQkPQ5lMpslaWu1igNtDJiFiNkdXUuDVCiRxwO/TjBrvx+0x5j1GnVYyHVZZpiCV+biuV9VVKFHuK72eam6XTkoGEpYBpJiCXiXkB5ByHUHdtUUQAb3eZs5WhNRU7x1fr48OWr2von0Ox1baJpiS7RBQEF/2i38BDAeY2WP1AK/Z1HU4Z3lJFmGEFFW/uzOaI/Bit03lPYTF0UMsbkL3nnJ3GzXCn1cgjtwtih2GZc+qETlFDxQyCwoYIQ/zldvzYcbmoW56ZPdipi7F0E8TvWnW3KlHxeh8QRLDK0e3TIy06CPStPIingqrJTeU1yUqnX90MsR67Eq7CVS6u2jdWtCqvtEbCZB50+7V7mrmz5JI5mRVAVUR/dxrIlbjHyVjXqC+eWK3t+Hi2jiFuZttIilQ5TVAm2G+57Z6XpiuAvnfv3NXI3JP4nW65eHOrarq9zzwDXDSyOFI6F06LJuSMEArKjsATtAYMCFJCMfNsJPdqwPI7HOHjAcPM5ZhItRncGuOK2DK/kEosyEq1OAAVoqCdL2D8QdoOhKbk04Vd36UbX0m/HaKI78C++WYUqPKZf/AEMH8SLxlqqJ/XwdmdPjGM0nhjGMYAxjGAMYxgDGMYAxjGAMYxgDGMpeMTssL7eHYbENWA8hCIT9AzAn6A9843RVJQjmkorcj8P947zd1Pkh/YU+Zx+2wv6hEONF7yV5vurcUf4KfeN+91Ar/ZA+tCpr9C8ENQSuvwxoje8UGRljUhm84osDdkDk7T2xqfEW08IjMfToCOOSw0QvgOTe4BR5juA7EWe+V1pqbsme+G61suKS+emldydYE1Ejs6q0cdxxgiwW/tH/ABBGwVyCr880KWlDpv1G7qQqWEayPzHGgppEc/FZVj5jZUr5hVG7qAFijgib84AiMG7Iot5Nw9doNEfeZe3cfWpjDPFAoARAJHAAACxkCNK9Laj+ERHrnGuuZ2M6W24fpWvc39VuVtP4gKeVgTqPhSFrRkDt5IqI4s7SzixYJsqoqRwU3Rh/eN7yeU8bUJNkWeOFZVFnaBZ7cw6/a7SSsCVg93DtO1jKx2sUYdjuIjFf7QG7oZ080kQMUrRyAG5peVWSR1LKk4viNQNzUeEVBW0mouVNS6GEp/Drw64cOLVa0PlpFhI2+7hBGxOPclywSRFbvJIQxAbhNwYgea+d8Y8cbqDoLuaIsfikNFhsO1wdzsN6lje7sD5eF+/FpzqnMUZfpruaRwu5mJIchkUh7PlLbeVXppQuj8aLw3TqGCrCy+aTaA05bkC42jNqQFUlZJCLkX4LIzLKTlZHvYGFDCWfEq5cOT471f3b1b80+iZ15Iar6oUQyIQeyT6gCoSGc+XYaAPcWc230satUnmkQ7unDGN5BFq8ZhULLQF7XSuRYAIv6jWSqC6mVlUMgVY9MkkQA92UDI3fsRuq172ymwkUqqRENPEiKNTpgoZwb3Bo04TcpsXxY6yj9E5OMaGXGx3J6pd1tfX0rTe1GYvJ53JEZAlZEA9/FXGoJUmnS0ak5baO9gLR8G1JXxGPzKVdZISRRMji5XKVxtHTD/T7Qq0AAFmnk06OOrOsg3RSoHkjVTFqSyyIY1pWG5S/avgu9vOZNJul0u1WCxajTozFSthZZYQqg80eghquNhBPoet0aZzDw80ZRas1TSiVVbv29tEqfpWM8Ge5uPlRjGMAYxjAGMYwBjGMAYxjAGMYwBmf4l5pIIx+mZG/ZiU+a/8AzGiH+b8a0MyNXpy+qFSOhWIkFdv3nF2GBBvaPT0yMtC/ASzVfB+xPrfNqNOv6PUl/lUR/wDz9vrnmo8+piX0jVpfruPu1/dtaW/8uUtNLqFnmYoku0Rodh6bUAzgqjkqeZTduOF9Txn14b4rE0kzs4Rmbaqv5G2Qijwe/nMpsXwwuqoQzL19jS8KUVVXpHb9XqrN68DyHwtG1ErxkxbNqAoFFsbeQkEFTYaIcixtNVZurDrNQkTTbVlM5qNwaeidsXu+xUDz+Vvvsa7nLayMukeQEiWcll+YadtsQ+pUNGv+XJ5IR1YIVACQqZCB2GwCONfw8zH/AIX1yNOHVS3PqpXWn+qvfm6UM8eIwBlQEldMoIjYFJJJWB2DY9MWok8irlU+ljA9pfFBBC5d1skpuN7C0je9c+pQuAgBFlIJAODzsauRWjDMiyLIZtTsIBDqlLAhBHAYmBj8mHb0HGeKaIPqDHvd49OBGbkpQSHoy7rJQtCZCFBJEvzABoxZNKnXVD1uxYMJTzPbXfR+GsvfyeC8RId6bT0HDOWG7q0jKm9HQqALuuN44NLXQ+HBmMKjfJseaMCPVqlJ7whAYwjAHpIfMPucVmf+RKJl0waOUklQjGMSztztIA27lDNdlgwZirLtLCd9XJGWE0Ec6adCqSCI7+pO1jqQlWYSWiAUNtyfENwyMY0J4+PnbqrvfhanLd8Vq+DRoeG6evsoMOpZTE4AXVMwkVeltba0oCqRR2dvNVcY8LihDactpH29OUH3ayX5oiH2IzMQu3bwvG8emR6PXafgwzTL9nh2qOqGDyMF93E0m9G4QXV1uU/ha1Gl1EYdepE66fTMhuNlYmeix4aifdA9h8f0yaVOu76Mzym5WrSvN75ubX9USjHqoU0wKRurDRBrXTSqOogRlckJRAZQdxsfuORmVpNRFGI3BbVK4ZtoFQ6jXyt63e0MAK7qe3F6msnfeVeFjt6ENxssgBD9V1A8rsemsZoJwLPazlXwCbq6yLyGlV5mLDaQzgEFRfYnVyHt976VnKXSJqX8OU6bN612qtDuRjGM3HywxjGAMYxgDGMYAxjGAMYxgDGMp67xeGGg7gMfhQAu7fPbGoLNQ5NDgc9sAuZn/wDe/wDg/wDvyH7Tq5fzcaQJ6PN53P8AwUIAB47yA97UZUbwgpqEJ1OoJkRk3l1+NaYAIF2cr1DW2vd/PIyL8BJtrk/qaOh/P6n8Y/8AoGV9LErQagMoYdSfggEcMxHB+uQ6RdSk84BikPu2826MkFSoNruA5RvTkqeBxlKbXMNJq1eKQE/afMoDrfnB5UkgXxyB/wDVWbjzNqwm3SL/ACe3DUkXwxRHogjPHvZNwVrUlYZJAdjWt70U3V2M81J1CfbJBIj9JNh3ptJ2x9U7WQ0oqVfukkqe3By3q/GdO0umAlQMJSSrMEYDpTKLRqYcutWObGV9TqEI1a7lqTURRt5hykqaSNwP8rML9Mi6Ut1YujLEclnWq3XGfnoZusnnju44isbRx8TN8OlibU7R7qrJQgmvkK4Bzk/BYyZJRIUeXrMCeh1uQdpOwecAusfpVMRXNHrvFtWgaYbgS51CKAbJMkcCeUDk1uv93pnJ+Eh1kmSQ7QzKdwBj2tsRTI8vdaeSFuQQWAJKkAnNifEj3Ox/yZOlG0u97WrU6jRKWW6YlVO5p6S1QLGWRTt9/GybSx29hbUVqyxQBHdZOkCx00lbJJJJdxPUZeUB3E7mCjltwFeavo4XY7hDJvZt0TzTqYxLGamjJDOSp6QI8pJFkbQu7L2m1NXIoDs24akFLjgLfGF2jkBviUWWFMSO5uiebiu9vf6V7vNJaFPW+Cjd71m8h6uqniCqd1KypqEa0dF+PlW2gJwPiaHQxyr0+Q0Lsk8xj2jpqjoVEsRG1aMYsowPlk8lgnNPyxRnaGk0qMCQtb5HHIEIUU6bto2iuVIHlUKfjUwKwYhwTJtfUMhLRyFyixQKoZd26gLscL5vjOT6664me9LOnPbxWz/5S4kHiGpBJAWRomLXICpbdqPMzBQbDJpleq8wV1NGzl72LO9Zpq8sj7U79kLMQAeKEkkiivRAPTMjV6mVtkHaWQtDFXnQDcWkZTxuRdqpyB5YWu9wB7bR6VYo1jW9qAAWbJr1J9SfU4w1mnXgR7VP8Ls6w3rL2Wr8X8ybGMZpPFGMYwBjGMAYxjAGMYwBlPxPUyoE6aby0iKwo+VGNM/H6I5/dXrlzGAU9foWlodaSNOd4jIUvdcF63L2PKkHnuKz60PhUEN9KJEvvtUAnv8AEe57nvlrGAMz/GxUYkHeFlk/BVNSHjn82z8Dk9ubrNDPCM41VUJwllkpGQuvifURNFIjh1aN9rA+nUj3V6gLLQP6TfXJYI6m1Ed8SBJB+LqY22/QdJT+LnKc/hMbXA6pY8+lkZQxXkNsB7+RlXgVaFRzROQnQpQlQzIYz09QizSEgdyws3xauPmh7WRVNWejlw2qJvSnHeqdfTS2jJRR0+mLAHpSJG6HsSd2ldT6cGQn1B2fW8ra7wyFRq6hjJQR6lfdr3VQRFVdidNzXfqH8T7J4dNUkKagFZg0sRdEZT8LMAYwu3ztuPDWGsdjnrCdnV+sgEwMD3pyCjAsQpHV+e8XZ52VwSci77dafQvj+68ymvXSqktuUl6FbxDRqrTLGI03MwvhV26iBgjMRwF60aqD87znRpQ8xYAbZeoUVmKM0bxDZzfHldbPb3tHgsc6H8kmxvlkJXbp23bNkbxndppdqKu5SWHeyOqOeCRTm1gWVW8yqhA2hS/vJ36Y05FU7RtNLa+UmOVCO15VKNWbsHFyRdHW1K+HzfoRRxQk0DoSZAJkkduiUddgKlCpsGxYsX5xwDQvrr0IWW98bherBAp2RhQdpklFKVHmVrKqwANUpDV9LqGWOJ0LhY5njHuxPEEaR4wkZUhwotKU/wB2tKMuxOxkkRus6OBIqhTpYjfkkLbzvq9u4LY897STZ7Eji71258HSmlE6UdmiQs8UjEldo4JALRaMt8VEgbiwK8D4SRwFY5X1kRiO+MMpNkx2N46lBtUSe2oYBgo+puqavjSTIsQj8jiG0jIW4QqqDu27gJGIdbdiqAmyVJppPAvCm1CgybjApIBZtzairXezDujKF3N9/wCEUg8/dbLrrrgqmlhpzm7K3etrdc95St+ynh24nVMAAw26ZQOEi4AZfoyqlcDyqDwXYZ02eAZ7mqEcqoeJ2jGeNNyfguC2GMYyRQMYxgDGMYAxjGAMYxgDGMYAxjGAMYxgFfXaFZV2tuH6LKxR1Pa0ZeQef+dds53U6KaFi32iRDVbiVaKRR92VpFJjfngsxBsCz8I6rPCMhKCZpwe0Sw7arh114nHxSSlF6WoiaOE2rmLc0Jphsm2SgGOiV3BWFcn4d+TyQ6gmS2iDvtaaP7O+4bOBqIqn85FR8rz5F+8oXNjUezekdtzaeLde7cECtu77ty0bs/PMqb2DjG3oajVQbAAgEzui0b3Krng1x3qvTvlLhJc/E9GHasGTu8v+KfPVX1vp86wCGeX45lLOoVhFHsGoRLIMcrsQsq+Y1SnhgeNrrme0cqxw7Yn3N1dMeCeSNRAA+qFb4pRSgv61yLoZoS+wcrKyvrpJQxDFZIwykihyt7TdDkgkUKrm6vinsxqIYFC6lI16+lAEcArnUwhSRIzAbWbd5QoJJsZxRlXQtni4GV0xE+VGl7eCt8qR6lAEjAG6ip6g3WVhZS7NqNKSaFKDvQHc4N8cVpvEY21Chd0zCN/dqJ52XcUI2tqN3cRt5hEALAPcHOgj9goSweafUTPwSWZVO4AAMrIodar0b+POb+h8NihBEUaoGNtQ5Yn1Y9yfxziwpPWxKfb8DDX7tZO/JX77+i79jnvCvZlpGM2pBG7aeiSSbS6aV+oxb4jxuPFDta51IFcDPcZojBRVjxsftE8eVZeWy68xjK2q1ypQ5Z2+FFFsfrXoP8AEaA9TkG/VtyFhjHoGLO3+bbQB+gLfjkqlaw21V2XM0MZnnWTR/nYwy+rxbmr9qOt1dh5S3zNDL0cgYAgggiwQbBB7EHCdTkoON9j6xjGdIDGMYAxjGAMYxgDGMYAxjGAQ6rVpGu52CrYFn5saAHzJOBq0KFww2LutvQbLDc/Sj/DKPjvhJnEVbfdOZOR3YI4SvlTsrf5cxP/AObnAjkAFrAsKxc8Ps2ieQ3tLKXe+D5bqzWVSlJOyN2FgYM4JynR9UX30OtVwQCDYPIPzB9Rn1nNan2MTzMje8KdPzqhWtgiLEhd5O3n4u/rWRw+ycqvAeolxA73IZmdiWJkprpzancCKojzCgGaX5R+BgNVWL6cukdTkazqWZQQWWiw+W66v+GcknsRJ0yjSKTtkHrRkaNY0lIAHPMjG7NleSReTy+zUr1ZACTSO+7cWlQsFEZKn4DEqg33KL6XfM8vyk/2bAX930+508M6sCVIIBKmvQqSrD8QQRmX7T/mU/3jSf6rT5P4JpWSMlxTSO8hX9HqMSE49QtA/UHK/tOo6SH/AMRpP9Vp8tTqjDiRUZNRdUa4z3PBnudIDKeq1TbunHRkIsk8iMH77fM/JfWvQAkR6nxImToxDdJVu1WkQPYvzyx5pRya5oc5a0ulWNaFknlmPLMT3Zj6nj/kAKAAyNa6F2XIs0vBfN9X7j40WgWMGizM3LOx3Mx+p+QvgDgDgAZZxjOpUK5ScnVjM2W4HDD8w5px/duxAV1HorEnd8iQ3HmOaWfLoCCCAQeCDyCD6HDVTsJZXfTr14H1jKHhjFC0DEkxgFCTZaM3tJJ9RRU8k+UE/Fl/CdROOV0GMYzpAYxjAGMYwBjGMAYxjAGMYwBjGMAYxlbX6V5FASaSEg3uQRkkUfKeqjiub7Xx3wCzmR7T/mU/3jSf6rT55+Q5/wBYav8Ak0n9NmZ7Q+DzLEhOu1LDr6Xgppa51MAvywA8Xff09e2AdSzgAkkAAWSTQAHck5QbVvLxAQE+9MRYrmxCL8x/xHy/tcjM5vZBmYs2u1jc7gG+zOqm78itAQKNV8qHyy1+Q5/1hq/5NH/TZG7Lqwhpd+n38fI1NPp1RQqigP3kk8lmJ5JJ5JPJJyTMY+Bz/rDVfyaT+mz38hz/AKw1f8mk/pskVNturNjGY/5Dn/WGr/k0n9Nnh8Dn/WGq/k0n9Pg4bOMx/wAhz/rDV/yaT+mx+Q5/1hq/5NJ/TYBY8VUrtmW7i+OhdxNW8V61Qfjm0odyDfVgQCDYPIP/AKjMdvAp/wBYar+TR/02fEHs7Kiqi6/VhVAAG3SGgOALOnzlLljknFJ6r2NzGY/5Dn/WGr/k0n9Nnh8Dn/WGq/k0n9PnSs2cZHp4iqhS7OQKLNtBb6nYAv8AADJMAYxjAGMYwBjGMAYxjAGMYwBjGMA+ZJAoLMaCgkk+gHJJzF8b1Ik0sMgDAPNomAYUQG1OnIDD0PObUsYZSpFhgQR8weCM5Lxp54dPFC0TyCOXSKkiGOnC6nT7d4ZgVelAPG0k3Y7ADZ0HtCks80Cxy+4bY0lLsLbQ1Aht3rVkAWpF2M1szvCNAydSRwokmYMyqbCAClQGhfqSfUs2aOAMYxgDGZ/j2qljgZotvULRou66HUdELGgewYnt6ZhH23KIrNGGAFOeoqNuEUk1hKPl2x1d9z2oE4B1uM57Ue1u15FEQKx7wzGSuVdI1VVVSSWZwKHPHAJIBg8T9sCugbUIgEh6yIGDsivCZVLPQDbfdE0QpNgHbZoDqMZHp5g6Kw7MAw/eL9fxyTAGMYwBjGMAYxjAGMYwBjGMAYxjAGMYwBjGMAZke0/5lP8AeNJ/qtPmvmP7UX0U5H/aNJ/H7Vp6wDXGe54M9wBjGMA+XQEUQCODyL7Gwf4gZnv7PQGZZStsopV+4LDLwvp5XYV28xNXzmljAKq+FwBdghiCEUV6a7aPJFVVXkqaVAuwIoTkbQoC012K7c2f45LjAGMYwBjGMAYxjAGMYwBjGMAYxjAGMYwBjGMAYxjAGQ6rsP2k/wCtc9xgEuMYwBjGMAYxjAGMYwBjGMAYxjAGMYw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9880" name="AutoShape 8" descr="data:image/jpeg;base64,/9j/4AAQSkZJRgABAQAAAQABAAD/2wCEAAkGBhASERMTEhESFBISGBgVEhUXEhcVGBYYExoVFxcSEhcYHSgfGxwjGhMVIC8kJCcpLS8sFR4yNzEqNSYrLSoBCQoKDgwOGg8PGi0iHiIqNDAyLDU0NCwwLSwpKSkpKTQsMi4vLS8wLC8qKiwpLDUsNDUsNTUxLDUsLDUuNDUtKf/AABEIAOEA4AMBIgACEQEDEQH/xAAbAAEAAwEBAQEAAAAAAAAAAAAAAwQFBgECB//EAEUQAAICAQMCAwUDCQUFCQEAAAECAxEABBIhEzEFIkEGIzJRYRRCcRUzUlVygZGS1ENTYoK0Y3SDobI0RGRzwcLD0fAW/8QAGgEBAAMBAQEAAAAAAAAAAAAAAAIDBAEFBv/EADYRAAIBAgQDBgQDCQEAAAAAAAABAhEhAxIxQVFh8ARxgZGhsTLB0eETUmIUIiMzQkOCkuIF/9oADAMBAAIRAxEAPwD9xxjGAMYxgDGMYAxjGAMYxgDGMYAxjGAMYxgDGMYAxjGAMYxgDGMYAxjGAMYxgDGMYAxjGAMYxgDGMYAxjGAMYxgDGMYAxjGAMYxgDGMYAxjGAMYxgDGMYAxjGAMYxgDGMYAxjGAMYxgDGMYAxjGAMzPDTN1p+oZNlr0gzQlQOeUEahxf+MnsK9cu6nWRxi3dVHYWQLJ7AfM/QZgx+IlNVK4hlZZ1iWM0qWYupuHvWX0cEfPn5HIuSRbDBnPRHSYzNbxWUAn7HqDXyOnJ4+Q62SaTxmGQ0rEMbpXVo2O3g0rgE1612sX3xmR14M0q0quV/YvYxjJFIyn4r4mmnjMjAkWqgCrZpGVFUWQOWYdzlzINZo1lUKxIAeN+PnE6yKPwtBf0vAKkXtHpSFuaNWZQ+0utgMu/miR8PPB7c9skm8d0ytsaeMNydu8X5TtPH7XH48ZhN7GNuEYlZdMBdblLlhp/swflOGqjd7fL8PJOXx7KJtkHWmLS1ve0B4kMvYJVEsQRVFeMAt63xyKOHrC5I+bZNtAKGLMxYgADYRye9DucvRSBlDC6YAixR555B7ZlJ7NqumXTpLIiqWNhYiWDlyyspTZttzQ28UvyzT02nEaKi3tRQos2aUACz69sAlxjGAMYxgDGMYAxjGAMYxgDGMYAxjPiWUKpZjSqCST6Ack4CVT2SQKCzEBQLJJoAD1JzOZ5JwdhMURBp/vPfYoO6r9e59K75A0khYSyxsYeCiLZKeoeaPuxujxe0jtxuyyNa03EBAT1mqwfpD6Me/m5UV2btldamtYbhdeey+/SW5nw6qPTvtaEGc0A6sG37u26SQ2hYre1ib9C1E5c1GjklQid0SI/Gicihz5pXAPpdhVI9DYvPuURxr0Y4w7OCStWDu4Mk7UeDRstZajVnM99B0WQzE6lSfKrbnZGAv3MZJ3AUeSS4s+YjtHS2xoTU3mVpebfdV26o9iq6xKSRHLqov7wu7dL/CZHamXv8N7aO7vefU/gpce60xiLEEkzIY3AHd184Jrs2xiCF9Bmt1JJE3tIsMNbgVZWYr3tnIKKK/Rv6NxzjvpIlto9P9oh45mJZEPYtDv3Hae52JXF36ZBxXXTZow8WTet+9vwd4xr79+v1ofFJdOWEgkMSEhg0bFo/wDErIWBSuQCF47EnyZ08UqsoZSGVgCrA2CDyCCO4zltb4QAvVSLRQMgsMsrR8eqtJGq0Dzz6X68g1fDvEjCOvEJJIpGHWRWWZRdKZVdANjr3YPwR2bjEZuFnoRxezR7Qs8Pi8KN8LN36fE7bGRabUrIodCGVuxH/wC/d+7Jc0njtNOjGMYwcGMYwBjGMAYxjAGMYwBjGMAYxjAGMYwBmcvv3B/sYyCp/vHUnn9lSBXzP0HP34rKaWNSQ8rBbBohRzIwPodgIB/SZcp6mCTTqiadr3ERxxPyq0CfI3dQqqTR3DygcWTkJPyNWFC2tJPTu3fXMtaxjKxhUkL/AGzg8qOKjB/SYG/oP2lytrtIQwXSkRzNW4gbkVO2+SOwpPlAFU1jvQYYg8TiiQR04lJ4jfh5HdiWZT2YbiWLLYA54GWF9yhZvPNIa47u3JWNfkoF/IAAk+pyNmWrNh2S7lx5vanppzZX0+s6XuhGftDG6aQkPQ5lMpslaWu1igNtDJiFiNkdXUuDVCiRxwO/TjBrvx+0x5j1GnVYyHVZZpiCV+biuV9VVKFHuK72eam6XTkoGEpYBpJiCXiXkB5ByHUHdtUUQAb3eZs5WhNRU7x1fr48OWr2von0Ox1baJpiS7RBQEF/2i38BDAeY2WP1AK/Z1HU4Z3lJFmGEFFW/uzOaI/Bit03lPYTF0UMsbkL3nnJ3GzXCn1cgjtwtih2GZc+qETlFDxQyCwoYIQ/zldvzYcbmoW56ZPdipi7F0E8TvWnW3KlHxeh8QRLDK0e3TIy06CPStPIingqrJTeU1yUqnX90MsR67Eq7CVS6u2jdWtCqvtEbCZB50+7V7mrmz5JI5mRVAVUR/dxrIlbjHyVjXqC+eWK3t+Hi2jiFuZttIilQ5TVAm2G+57Z6XpiuAvnfv3NXI3JP4nW65eHOrarq9zzwDXDSyOFI6F06LJuSMEArKjsATtAYMCFJCMfNsJPdqwPI7HOHjAcPM5ZhItRncGuOK2DK/kEosyEq1OAAVoqCdL2D8QdoOhKbk04Vd36UbX0m/HaKI78C++WYUqPKZf/AEMH8SLxlqqJ/XwdmdPjGM0nhjGMYAxjGAMYxgDGMYAxjGAMYxgDGMpeMTssL7eHYbENWA8hCIT9AzAn6A9843RVJQjmkorcj8P947zd1Pkh/YU+Zx+2wv6hEONF7yV5vurcUf4KfeN+91Ar/ZA+tCpr9C8ENQSuvwxoje8UGRljUhm84osDdkDk7T2xqfEW08IjMfToCOOSw0QvgOTe4BR5juA7EWe+V1pqbsme+G61suKS+emldydYE1Ejs6q0cdxxgiwW/tH/ABBGwVyCr880KWlDpv1G7qQqWEayPzHGgppEc/FZVj5jZUr5hVG7qAFijgib84AiMG7Iot5Nw9doNEfeZe3cfWpjDPFAoARAJHAAACxkCNK9Laj+ERHrnGuuZ2M6W24fpWvc39VuVtP4gKeVgTqPhSFrRkDt5IqI4s7SzixYJsqoqRwU3Rh/eN7yeU8bUJNkWeOFZVFnaBZ7cw6/a7SSsCVg93DtO1jKx2sUYdjuIjFf7QG7oZ080kQMUrRyAG5peVWSR1LKk4viNQNzUeEVBW0mouVNS6GEp/Drw64cOLVa0PlpFhI2+7hBGxOPclywSRFbvJIQxAbhNwYgea+d8Y8cbqDoLuaIsfikNFhsO1wdzsN6lje7sD5eF+/FpzqnMUZfpruaRwu5mJIchkUh7PlLbeVXppQuj8aLw3TqGCrCy+aTaA05bkC42jNqQFUlZJCLkX4LIzLKTlZHvYGFDCWfEq5cOT471f3b1b80+iZ15Iar6oUQyIQeyT6gCoSGc+XYaAPcWc230satUnmkQ7unDGN5BFq8ZhULLQF7XSuRYAIv6jWSqC6mVlUMgVY9MkkQA92UDI3fsRuq172ymwkUqqRENPEiKNTpgoZwb3Bo04TcpsXxY6yj9E5OMaGXGx3J6pd1tfX0rTe1GYvJ53JEZAlZEA9/FXGoJUmnS0ak5baO9gLR8G1JXxGPzKVdZISRRMji5XKVxtHTD/T7Qq0AAFmnk06OOrOsg3RSoHkjVTFqSyyIY1pWG5S/avgu9vOZNJul0u1WCxajTozFSthZZYQqg80eghquNhBPoet0aZzDw80ZRas1TSiVVbv29tEqfpWM8Ge5uPlRjGMAYxjAGMYwBjGMAYxjAGMYwBmf4l5pIIx+mZG/ZiU+a/8AzGiH+b8a0MyNXpy+qFSOhWIkFdv3nF2GBBvaPT0yMtC/ASzVfB+xPrfNqNOv6PUl/lUR/wDz9vrnmo8+piX0jVpfruPu1/dtaW/8uUtNLqFnmYoku0Rodh6bUAzgqjkqeZTduOF9Txn14b4rE0kzs4Rmbaqv5G2Qijwe/nMpsXwwuqoQzL19jS8KUVVXpHb9XqrN68DyHwtG1ErxkxbNqAoFFsbeQkEFTYaIcixtNVZurDrNQkTTbVlM5qNwaeidsXu+xUDz+Vvvsa7nLayMukeQEiWcll+YadtsQ+pUNGv+XJ5IR1YIVACQqZCB2GwCONfw8zH/AIX1yNOHVS3PqpXWn+qvfm6UM8eIwBlQEldMoIjYFJJJWB2DY9MWok8irlU+ljA9pfFBBC5d1skpuN7C0je9c+pQuAgBFlIJAODzsauRWjDMiyLIZtTsIBDqlLAhBHAYmBj8mHb0HGeKaIPqDHvd49OBGbkpQSHoy7rJQtCZCFBJEvzABoxZNKnXVD1uxYMJTzPbXfR+GsvfyeC8RId6bT0HDOWG7q0jKm9HQqALuuN44NLXQ+HBmMKjfJseaMCPVqlJ7whAYwjAHpIfMPucVmf+RKJl0waOUklQjGMSztztIA27lDNdlgwZirLtLCd9XJGWE0Ec6adCqSCI7+pO1jqQlWYSWiAUNtyfENwyMY0J4+PnbqrvfhanLd8Vq+DRoeG6evsoMOpZTE4AXVMwkVeltba0oCqRR2dvNVcY8LihDactpH29OUH3ayX5oiH2IzMQu3bwvG8emR6PXafgwzTL9nh2qOqGDyMF93E0m9G4QXV1uU/ha1Gl1EYdepE66fTMhuNlYmeix4aifdA9h8f0yaVOu76Mzym5WrSvN75ubX9USjHqoU0wKRurDRBrXTSqOogRlckJRAZQdxsfuORmVpNRFGI3BbVK4ZtoFQ6jXyt63e0MAK7qe3F6msnfeVeFjt6ENxssgBD9V1A8rsemsZoJwLPazlXwCbq6yLyGlV5mLDaQzgEFRfYnVyHt976VnKXSJqX8OU6bN612qtDuRjGM3HywxjGAMYxgDGMYAxjGAMYxgDGMp67xeGGg7gMfhQAu7fPbGoLNQ5NDgc9sAuZn/wDe/wDg/wDvyH7Tq5fzcaQJ6PN53P8AwUIAB47yA97UZUbwgpqEJ1OoJkRk3l1+NaYAIF2cr1DW2vd/PIyL8BJtrk/qaOh/P6n8Y/8AoGV9LErQagMoYdSfggEcMxHB+uQ6RdSk84BikPu2826MkFSoNruA5RvTkqeBxlKbXMNJq1eKQE/afMoDrfnB5UkgXxyB/wDVWbjzNqwm3SL/ACe3DUkXwxRHogjPHvZNwVrUlYZJAdjWt70U3V2M81J1CfbJBIj9JNh3ptJ2x9U7WQ0oqVfukkqe3By3q/GdO0umAlQMJSSrMEYDpTKLRqYcutWObGV9TqEI1a7lqTURRt5hykqaSNwP8rML9Mi6Ut1YujLEclnWq3XGfnoZusnnju44isbRx8TN8OlibU7R7qrJQgmvkK4Bzk/BYyZJRIUeXrMCeh1uQdpOwecAusfpVMRXNHrvFtWgaYbgS51CKAbJMkcCeUDk1uv93pnJ+Eh1kmSQ7QzKdwBj2tsRTI8vdaeSFuQQWAJKkAnNifEj3Ox/yZOlG0u97WrU6jRKWW6YlVO5p6S1QLGWRTt9/GybSx29hbUVqyxQBHdZOkCx00lbJJJJdxPUZeUB3E7mCjltwFeavo4XY7hDJvZt0TzTqYxLGamjJDOSp6QI8pJFkbQu7L2m1NXIoDs24akFLjgLfGF2jkBviUWWFMSO5uiebiu9vf6V7vNJaFPW+Cjd71m8h6uqniCqd1KypqEa0dF+PlW2gJwPiaHQxyr0+Q0Lsk8xj2jpqjoVEsRG1aMYsowPlk8lgnNPyxRnaGk0qMCQtb5HHIEIUU6bto2iuVIHlUKfjUwKwYhwTJtfUMhLRyFyixQKoZd26gLscL5vjOT6664me9LOnPbxWz/5S4kHiGpBJAWRomLXICpbdqPMzBQbDJpleq8wV1NGzl72LO9Zpq8sj7U79kLMQAeKEkkiivRAPTMjV6mVtkHaWQtDFXnQDcWkZTxuRdqpyB5YWu9wB7bR6VYo1jW9qAAWbJr1J9SfU4w1mnXgR7VP8Ls6w3rL2Wr8X8ybGMZpPFGMYwBjGMAYxjAGMYwBlPxPUyoE6aby0iKwo+VGNM/H6I5/dXrlzGAU9foWlodaSNOd4jIUvdcF63L2PKkHnuKz60PhUEN9KJEvvtUAnv8AEe57nvlrGAMz/GxUYkHeFlk/BVNSHjn82z8Dk9ubrNDPCM41VUJwllkpGQuvifURNFIjh1aN9rA+nUj3V6gLLQP6TfXJYI6m1Ed8SBJB+LqY22/QdJT+LnKc/hMbXA6pY8+lkZQxXkNsB7+RlXgVaFRzROQnQpQlQzIYz09QizSEgdyws3xauPmh7WRVNWejlw2qJvSnHeqdfTS2jJRR0+mLAHpSJG6HsSd2ldT6cGQn1B2fW8ra7wyFRq6hjJQR6lfdr3VQRFVdidNzXfqH8T7J4dNUkKagFZg0sRdEZT8LMAYwu3ztuPDWGsdjnrCdnV+sgEwMD3pyCjAsQpHV+e8XZ52VwSci77dafQvj+68ymvXSqktuUl6FbxDRqrTLGI03MwvhV26iBgjMRwF60aqD87znRpQ8xYAbZeoUVmKM0bxDZzfHldbPb3tHgsc6H8kmxvlkJXbp23bNkbxndppdqKu5SWHeyOqOeCRTm1gWVW8yqhA2hS/vJ36Y05FU7RtNLa+UmOVCO15VKNWbsHFyRdHW1K+HzfoRRxQk0DoSZAJkkduiUddgKlCpsGxYsX5xwDQvrr0IWW98bherBAp2RhQdpklFKVHmVrKqwANUpDV9LqGWOJ0LhY5njHuxPEEaR4wkZUhwotKU/wB2tKMuxOxkkRus6OBIqhTpYjfkkLbzvq9u4LY897STZ7Eji71258HSmlE6UdmiQs8UjEldo4JALRaMt8VEgbiwK8D4SRwFY5X1kRiO+MMpNkx2N46lBtUSe2oYBgo+puqavjSTIsQj8jiG0jIW4QqqDu27gJGIdbdiqAmyVJppPAvCm1CgybjApIBZtzairXezDujKF3N9/wCEUg8/dbLrrrgqmlhpzm7K3etrdc95St+ynh24nVMAAw26ZQOEi4AZfoyqlcDyqDwXYZ02eAZ7mqEcqoeJ2jGeNNyfguC2GMYyRQMYxgDGMYAxjGAMYxgDGMYAxjGAMYxgFfXaFZV2tuH6LKxR1Pa0ZeQef+dds53U6KaFi32iRDVbiVaKRR92VpFJjfngsxBsCz8I6rPCMhKCZpwe0Sw7arh114nHxSSlF6WoiaOE2rmLc0Jphsm2SgGOiV3BWFcn4d+TyQ6gmS2iDvtaaP7O+4bOBqIqn85FR8rz5F+8oXNjUezekdtzaeLde7cECtu77ty0bs/PMqb2DjG3oajVQbAAgEzui0b3Krng1x3qvTvlLhJc/E9GHasGTu8v+KfPVX1vp86wCGeX45lLOoVhFHsGoRLIMcrsQsq+Y1SnhgeNrrme0cqxw7Yn3N1dMeCeSNRAA+qFb4pRSgv61yLoZoS+wcrKyvrpJQxDFZIwykihyt7TdDkgkUKrm6vinsxqIYFC6lI16+lAEcArnUwhSRIzAbWbd5QoJJsZxRlXQtni4GV0xE+VGl7eCt8qR6lAEjAG6ip6g3WVhZS7NqNKSaFKDvQHc4N8cVpvEY21Chd0zCN/dqJ52XcUI2tqN3cRt5hEALAPcHOgj9goSweafUTPwSWZVO4AAMrIodar0b+POb+h8NihBEUaoGNtQ5Yn1Y9yfxziwpPWxKfb8DDX7tZO/JX77+i79jnvCvZlpGM2pBG7aeiSSbS6aV+oxb4jxuPFDta51IFcDPcZojBRVjxsftE8eVZeWy68xjK2q1ypQ5Z2+FFFsfrXoP8AEaA9TkG/VtyFhjHoGLO3+bbQB+gLfjkqlaw21V2XM0MZnnWTR/nYwy+rxbmr9qOt1dh5S3zNDL0cgYAgggiwQbBB7EHCdTkoON9j6xjGdIDGMYAxjGAMYxgDGMYAxjGAQ6rVpGu52CrYFn5saAHzJOBq0KFww2LutvQbLDc/Sj/DKPjvhJnEVbfdOZOR3YI4SvlTsrf5cxP/AObnAjkAFrAsKxc8Ps2ieQ3tLKXe+D5bqzWVSlJOyN2FgYM4JynR9UX30OtVwQCDYPIPzB9Rn1nNan2MTzMje8KdPzqhWtgiLEhd5O3n4u/rWRw+ycqvAeolxA73IZmdiWJkprpzancCKojzCgGaX5R+BgNVWL6cukdTkazqWZQQWWiw+W66v+GcknsRJ0yjSKTtkHrRkaNY0lIAHPMjG7NleSReTy+zUr1ZACTSO+7cWlQsFEZKn4DEqg33KL6XfM8vyk/2bAX930+508M6sCVIIBKmvQqSrD8QQRmX7T/mU/3jSf6rT5P4JpWSMlxTSO8hX9HqMSE49QtA/UHK/tOo6SH/AMRpP9Vp8tTqjDiRUZNRdUa4z3PBnudIDKeq1TbunHRkIsk8iMH77fM/JfWvQAkR6nxImToxDdJVu1WkQPYvzyx5pRya5oc5a0ulWNaFknlmPLMT3Zj6nj/kAKAAyNa6F2XIs0vBfN9X7j40WgWMGizM3LOx3Mx+p+QvgDgDgAZZxjOpUK5ScnVjM2W4HDD8w5px/duxAV1HorEnd8iQ3HmOaWfLoCCCAQeCDyCD6HDVTsJZXfTr14H1jKHhjFC0DEkxgFCTZaM3tJJ9RRU8k+UE/Fl/CdROOV0GMYzpAYxjAGMYwBjGMAYxjAGMYwBjGMAYxlbX6V5FASaSEg3uQRkkUfKeqjiub7Xx3wCzmR7T/mU/3jSf6rT55+Q5/wBYav8Ak0n9NmZ7Q+DzLEhOu1LDr6Xgppa51MAvywA8Xff09e2AdSzgAkkAAWSTQAHck5QbVvLxAQE+9MRYrmxCL8x/xHy/tcjM5vZBmYs2u1jc7gG+zOqm78itAQKNV8qHyy1+Q5/1hq/5NH/TZG7Lqwhpd+n38fI1NPp1RQqigP3kk8lmJ5JJ5JPJJyTMY+Bz/rDVfyaT+mz38hz/AKw1f8mk/pskVNturNjGY/5Dn/WGr/k0n9Nnh8Dn/WGq/k0n9Pg4bOMx/wAhz/rDV/yaT+mx+Q5/1hq/5NJ/TYBY8VUrtmW7i+OhdxNW8V61Qfjm0odyDfVgQCDYPIP/AKjMdvAp/wBYar+TR/02fEHs7Kiqi6/VhVAAG3SGgOALOnzlLljknFJ6r2NzGY/5Dn/WGr/k0n9Nnh8Dn/WGq/k0n9PnSs2cZHp4iqhS7OQKLNtBb6nYAv8AADJMAYxjAGMYwBjGMAYxjAGMYwBjGMA+ZJAoLMaCgkk+gHJJzF8b1Ik0sMgDAPNomAYUQG1OnIDD0PObUsYZSpFhgQR8weCM5Lxp54dPFC0TyCOXSKkiGOnC6nT7d4ZgVelAPG0k3Y7ADZ0HtCks80Cxy+4bY0lLsLbQ1Aht3rVkAWpF2M1szvCNAydSRwokmYMyqbCAClQGhfqSfUs2aOAMYxgDGZ/j2qljgZotvULRou66HUdELGgewYnt6ZhH23KIrNGGAFOeoqNuEUk1hKPl2x1d9z2oE4B1uM57Ue1u15FEQKx7wzGSuVdI1VVVSSWZwKHPHAJIBg8T9sCugbUIgEh6yIGDsivCZVLPQDbfdE0QpNgHbZoDqMZHp5g6Kw7MAw/eL9fxyTAGMYwBjGMAYxjAGMYwBjGMAYxjAGMYwBjGMAZke0/5lP8AeNJ/qtPmvmP7UX0U5H/aNJ/H7Vp6wDXGe54M9wBjGMA+XQEUQCODyL7Gwf4gZnv7PQGZZStsopV+4LDLwvp5XYV28xNXzmljAKq+FwBdghiCEUV6a7aPJFVVXkqaVAuwIoTkbQoC012K7c2f45LjAGMYwBjGMAYxjAGMYwBjGMAYxjAGMYwBjGMAYxjAGQ6rsP2k/wCtc9xgEuMYwBjGMAYxjAGMYwBjGMAYxjAGMYw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9882" name="AutoShape 10" descr="data:image/jpeg;base64,/9j/4AAQSkZJRgABAQAAAQABAAD/2wCEAAkGBhASERMTEhESFBISGBgVEhUXEhcVGBYYExoVFxcSEhcYHSgfGxwjGhMVIC8kJCcpLS8sFR4yNzEqNSYrLSoBCQoKDgwOGg8PGi0iHiIqNDAyLDU0NCwwLSwpKSkpKTQsMi4vLS8wLC8qKiwpLDUsNDUsNTUxLDUsLDUuNDUtKf/AABEIAOEA4AMBIgACEQEDEQH/xAAbAAEAAwEBAQEAAAAAAAAAAAAAAwQFBgECB//EAEUQAAICAQMCAwUDCQUFCQEAAAECAxEABBIhEzEFIkEGIzJRYRRCcRUzUlVygZGS1ENTYoK0Y3SDobI0RGRzwcLD0fAW/8QAGgEBAAMBAQEAAAAAAAAAAAAAAAIDBAEFBv/EADYRAAIBAgQDBgQDCQEAAAAAAAABAhEhAxIxQVFh8ARxgZGhsTLB0eETUmIUIiMzQkOCkuIF/9oADAMBAAIRAxEAPwD9xxjGAMYxgDGMYAxjGAMYxgDGMYAxjGAMYxgDGMYAxjGAMYxgDGMYAxjGAMYxgDGMYAxjGAMYxgDGMYAxjGAMYxgDGMYAxjGAMYxgDGMYAxjGAMYxgDGMYAxjGAMYxgDGMYAxjGAMYxgDGMYAxjGAMzPDTN1p+oZNlr0gzQlQOeUEahxf+MnsK9cu6nWRxi3dVHYWQLJ7AfM/QZgx+IlNVK4hlZZ1iWM0qWYupuHvWX0cEfPn5HIuSRbDBnPRHSYzNbxWUAn7HqDXyOnJ4+Q62SaTxmGQ0rEMbpXVo2O3g0rgE1612sX3xmR14M0q0quV/YvYxjJFIyn4r4mmnjMjAkWqgCrZpGVFUWQOWYdzlzINZo1lUKxIAeN+PnE6yKPwtBf0vAKkXtHpSFuaNWZQ+0utgMu/miR8PPB7c9skm8d0ytsaeMNydu8X5TtPH7XH48ZhN7GNuEYlZdMBdblLlhp/swflOGqjd7fL8PJOXx7KJtkHWmLS1ve0B4kMvYJVEsQRVFeMAt63xyKOHrC5I+bZNtAKGLMxYgADYRye9DucvRSBlDC6YAixR555B7ZlJ7NqumXTpLIiqWNhYiWDlyyspTZttzQ28UvyzT02nEaKi3tRQos2aUACz69sAlxjGAMYxgDGMYAxjGAMYxgDGMYAxjPiWUKpZjSqCST6Ack4CVT2SQKCzEBQLJJoAD1JzOZ5JwdhMURBp/vPfYoO6r9e59K75A0khYSyxsYeCiLZKeoeaPuxujxe0jtxuyyNa03EBAT1mqwfpD6Me/m5UV2btldamtYbhdeey+/SW5nw6qPTvtaEGc0A6sG37u26SQ2hYre1ib9C1E5c1GjklQid0SI/Gicihz5pXAPpdhVI9DYvPuURxr0Y4w7OCStWDu4Mk7UeDRstZajVnM99B0WQzE6lSfKrbnZGAv3MZJ3AUeSS4s+YjtHS2xoTU3mVpebfdV26o9iq6xKSRHLqov7wu7dL/CZHamXv8N7aO7vefU/gpce60xiLEEkzIY3AHd184Jrs2xiCF9Bmt1JJE3tIsMNbgVZWYr3tnIKKK/Rv6NxzjvpIlto9P9oh45mJZEPYtDv3Hae52JXF36ZBxXXTZow8WTet+9vwd4xr79+v1ofFJdOWEgkMSEhg0bFo/wDErIWBSuQCF47EnyZ08UqsoZSGVgCrA2CDyCCO4zltb4QAvVSLRQMgsMsrR8eqtJGq0Dzz6X68g1fDvEjCOvEJJIpGHWRWWZRdKZVdANjr3YPwR2bjEZuFnoRxezR7Qs8Pi8KN8LN36fE7bGRabUrIodCGVuxH/wC/d+7Jc0njtNOjGMYwcGMYwBjGMAYxjAGMYwBjGMAYxjAGMYwBmcvv3B/sYyCp/vHUnn9lSBXzP0HP34rKaWNSQ8rBbBohRzIwPodgIB/SZcp6mCTTqiadr3ERxxPyq0CfI3dQqqTR3DygcWTkJPyNWFC2tJPTu3fXMtaxjKxhUkL/AGzg8qOKjB/SYG/oP2lytrtIQwXSkRzNW4gbkVO2+SOwpPlAFU1jvQYYg8TiiQR04lJ4jfh5HdiWZT2YbiWLLYA54GWF9yhZvPNIa47u3JWNfkoF/IAAk+pyNmWrNh2S7lx5vanppzZX0+s6XuhGftDG6aQkPQ5lMpslaWu1igNtDJiFiNkdXUuDVCiRxwO/TjBrvx+0x5j1GnVYyHVZZpiCV+biuV9VVKFHuK72eam6XTkoGEpYBpJiCXiXkB5ByHUHdtUUQAb3eZs5WhNRU7x1fr48OWr2von0Ox1baJpiS7RBQEF/2i38BDAeY2WP1AK/Z1HU4Z3lJFmGEFFW/uzOaI/Bit03lPYTF0UMsbkL3nnJ3GzXCn1cgjtwtih2GZc+qETlFDxQyCwoYIQ/zldvzYcbmoW56ZPdipi7F0E8TvWnW3KlHxeh8QRLDK0e3TIy06CPStPIingqrJTeU1yUqnX90MsR67Eq7CVS6u2jdWtCqvtEbCZB50+7V7mrmz5JI5mRVAVUR/dxrIlbjHyVjXqC+eWK3t+Hi2jiFuZttIilQ5TVAm2G+57Z6XpiuAvnfv3NXI3JP4nW65eHOrarq9zzwDXDSyOFI6F06LJuSMEArKjsATtAYMCFJCMfNsJPdqwPI7HOHjAcPM5ZhItRncGuOK2DK/kEosyEq1OAAVoqCdL2D8QdoOhKbk04Vd36UbX0m/HaKI78C++WYUqPKZf/AEMH8SLxlqqJ/XwdmdPjGM0nhjGMYAxjGAMYxgDGMYAxjGAMYxgDGMpeMTssL7eHYbENWA8hCIT9AzAn6A9843RVJQjmkorcj8P947zd1Pkh/YU+Zx+2wv6hEONF7yV5vurcUf4KfeN+91Ar/ZA+tCpr9C8ENQSuvwxoje8UGRljUhm84osDdkDk7T2xqfEW08IjMfToCOOSw0QvgOTe4BR5juA7EWe+V1pqbsme+G61suKS+emldydYE1Ejs6q0cdxxgiwW/tH/ABBGwVyCr880KWlDpv1G7qQqWEayPzHGgppEc/FZVj5jZUr5hVG7qAFijgib84AiMG7Iot5Nw9doNEfeZe3cfWpjDPFAoARAJHAAACxkCNK9Laj+ERHrnGuuZ2M6W24fpWvc39VuVtP4gKeVgTqPhSFrRkDt5IqI4s7SzixYJsqoqRwU3Rh/eN7yeU8bUJNkWeOFZVFnaBZ7cw6/a7SSsCVg93DtO1jKx2sUYdjuIjFf7QG7oZ080kQMUrRyAG5peVWSR1LKk4viNQNzUeEVBW0mouVNS6GEp/Drw64cOLVa0PlpFhI2+7hBGxOPclywSRFbvJIQxAbhNwYgea+d8Y8cbqDoLuaIsfikNFhsO1wdzsN6lje7sD5eF+/FpzqnMUZfpruaRwu5mJIchkUh7PlLbeVXppQuj8aLw3TqGCrCy+aTaA05bkC42jNqQFUlZJCLkX4LIzLKTlZHvYGFDCWfEq5cOT471f3b1b80+iZ15Iar6oUQyIQeyT6gCoSGc+XYaAPcWc230satUnmkQ7unDGN5BFq8ZhULLQF7XSuRYAIv6jWSqC6mVlUMgVY9MkkQA92UDI3fsRuq172ymwkUqqRENPEiKNTpgoZwb3Bo04TcpsXxY6yj9E5OMaGXGx3J6pd1tfX0rTe1GYvJ53JEZAlZEA9/FXGoJUmnS0ak5baO9gLR8G1JXxGPzKVdZISRRMji5XKVxtHTD/T7Qq0AAFmnk06OOrOsg3RSoHkjVTFqSyyIY1pWG5S/avgu9vOZNJul0u1WCxajTozFSthZZYQqg80eghquNhBPoet0aZzDw80ZRas1TSiVVbv29tEqfpWM8Ge5uPlRjGMAYxjAGMYwBjGMAYxjAGMYwBmf4l5pIIx+mZG/ZiU+a/8AzGiH+b8a0MyNXpy+qFSOhWIkFdv3nF2GBBvaPT0yMtC/ASzVfB+xPrfNqNOv6PUl/lUR/wDz9vrnmo8+piX0jVpfruPu1/dtaW/8uUtNLqFnmYoku0Rodh6bUAzgqjkqeZTduOF9Txn14b4rE0kzs4Rmbaqv5G2Qijwe/nMpsXwwuqoQzL19jS8KUVVXpHb9XqrN68DyHwtG1ErxkxbNqAoFFsbeQkEFTYaIcixtNVZurDrNQkTTbVlM5qNwaeidsXu+xUDz+Vvvsa7nLayMukeQEiWcll+YadtsQ+pUNGv+XJ5IR1YIVACQqZCB2GwCONfw8zH/AIX1yNOHVS3PqpXWn+qvfm6UM8eIwBlQEldMoIjYFJJJWB2DY9MWok8irlU+ljA9pfFBBC5d1skpuN7C0je9c+pQuAgBFlIJAODzsauRWjDMiyLIZtTsIBDqlLAhBHAYmBj8mHb0HGeKaIPqDHvd49OBGbkpQSHoy7rJQtCZCFBJEvzABoxZNKnXVD1uxYMJTzPbXfR+GsvfyeC8RId6bT0HDOWG7q0jKm9HQqALuuN44NLXQ+HBmMKjfJseaMCPVqlJ7whAYwjAHpIfMPucVmf+RKJl0waOUklQjGMSztztIA27lDNdlgwZirLtLCd9XJGWE0Ec6adCqSCI7+pO1jqQlWYSWiAUNtyfENwyMY0J4+PnbqrvfhanLd8Vq+DRoeG6evsoMOpZTE4AXVMwkVeltba0oCqRR2dvNVcY8LihDactpH29OUH3ayX5oiH2IzMQu3bwvG8emR6PXafgwzTL9nh2qOqGDyMF93E0m9G4QXV1uU/ha1Gl1EYdepE66fTMhuNlYmeix4aifdA9h8f0yaVOu76Mzym5WrSvN75ubX9USjHqoU0wKRurDRBrXTSqOogRlckJRAZQdxsfuORmVpNRFGI3BbVK4ZtoFQ6jXyt63e0MAK7qe3F6msnfeVeFjt6ENxssgBD9V1A8rsemsZoJwLPazlXwCbq6yLyGlV5mLDaQzgEFRfYnVyHt976VnKXSJqX8OU6bN612qtDuRjGM3HywxjGAMYxgDGMYAxjGAMYxgDGMp67xeGGg7gMfhQAu7fPbGoLNQ5NDgc9sAuZn/wDe/wDg/wDvyH7Tq5fzcaQJ6PN53P8AwUIAB47yA97UZUbwgpqEJ1OoJkRk3l1+NaYAIF2cr1DW2vd/PIyL8BJtrk/qaOh/P6n8Y/8AoGV9LErQagMoYdSfggEcMxHB+uQ6RdSk84BikPu2826MkFSoNruA5RvTkqeBxlKbXMNJq1eKQE/afMoDrfnB5UkgXxyB/wDVWbjzNqwm3SL/ACe3DUkXwxRHogjPHvZNwVrUlYZJAdjWt70U3V2M81J1CfbJBIj9JNh3ptJ2x9U7WQ0oqVfukkqe3By3q/GdO0umAlQMJSSrMEYDpTKLRqYcutWObGV9TqEI1a7lqTURRt5hykqaSNwP8rML9Mi6Ut1YujLEclnWq3XGfnoZusnnju44isbRx8TN8OlibU7R7qrJQgmvkK4Bzk/BYyZJRIUeXrMCeh1uQdpOwecAusfpVMRXNHrvFtWgaYbgS51CKAbJMkcCeUDk1uv93pnJ+Eh1kmSQ7QzKdwBj2tsRTI8vdaeSFuQQWAJKkAnNifEj3Ox/yZOlG0u97WrU6jRKWW6YlVO5p6S1QLGWRTt9/GybSx29hbUVqyxQBHdZOkCx00lbJJJJdxPUZeUB3E7mCjltwFeavo4XY7hDJvZt0TzTqYxLGamjJDOSp6QI8pJFkbQu7L2m1NXIoDs24akFLjgLfGF2jkBviUWWFMSO5uiebiu9vf6V7vNJaFPW+Cjd71m8h6uqniCqd1KypqEa0dF+PlW2gJwPiaHQxyr0+Q0Lsk8xj2jpqjoVEsRG1aMYsowPlk8lgnNPyxRnaGk0qMCQtb5HHIEIUU6bto2iuVIHlUKfjUwKwYhwTJtfUMhLRyFyixQKoZd26gLscL5vjOT6664me9LOnPbxWz/5S4kHiGpBJAWRomLXICpbdqPMzBQbDJpleq8wV1NGzl72LO9Zpq8sj7U79kLMQAeKEkkiivRAPTMjV6mVtkHaWQtDFXnQDcWkZTxuRdqpyB5YWu9wB7bR6VYo1jW9qAAWbJr1J9SfU4w1mnXgR7VP8Ls6w3rL2Wr8X8ybGMZpPFGMYwBjGMAYxjAGMYwBlPxPUyoE6aby0iKwo+VGNM/H6I5/dXrlzGAU9foWlodaSNOd4jIUvdcF63L2PKkHnuKz60PhUEN9KJEvvtUAnv8AEe57nvlrGAMz/GxUYkHeFlk/BVNSHjn82z8Dk9ubrNDPCM41VUJwllkpGQuvifURNFIjh1aN9rA+nUj3V6gLLQP6TfXJYI6m1Ed8SBJB+LqY22/QdJT+LnKc/hMbXA6pY8+lkZQxXkNsB7+RlXgVaFRzROQnQpQlQzIYz09QizSEgdyws3xauPmh7WRVNWejlw2qJvSnHeqdfTS2jJRR0+mLAHpSJG6HsSd2ldT6cGQn1B2fW8ra7wyFRq6hjJQR6lfdr3VQRFVdidNzXfqH8T7J4dNUkKagFZg0sRdEZT8LMAYwu3ztuPDWGsdjnrCdnV+sgEwMD3pyCjAsQpHV+e8XZ52VwSci77dafQvj+68ymvXSqktuUl6FbxDRqrTLGI03MwvhV26iBgjMRwF60aqD87znRpQ8xYAbZeoUVmKM0bxDZzfHldbPb3tHgsc6H8kmxvlkJXbp23bNkbxndppdqKu5SWHeyOqOeCRTm1gWVW8yqhA2hS/vJ36Y05FU7RtNLa+UmOVCO15VKNWbsHFyRdHW1K+HzfoRRxQk0DoSZAJkkduiUddgKlCpsGxYsX5xwDQvrr0IWW98bherBAp2RhQdpklFKVHmVrKqwANUpDV9LqGWOJ0LhY5njHuxPEEaR4wkZUhwotKU/wB2tKMuxOxkkRus6OBIqhTpYjfkkLbzvq9u4LY897STZ7Eji71258HSmlE6UdmiQs8UjEldo4JALRaMt8VEgbiwK8D4SRwFY5X1kRiO+MMpNkx2N46lBtUSe2oYBgo+puqavjSTIsQj8jiG0jIW4QqqDu27gJGIdbdiqAmyVJppPAvCm1CgybjApIBZtzairXezDujKF3N9/wCEUg8/dbLrrrgqmlhpzm7K3etrdc95St+ynh24nVMAAw26ZQOEi4AZfoyqlcDyqDwXYZ02eAZ7mqEcqoeJ2jGeNNyfguC2GMYyRQMYxgDGMYAxjGAMYxgDGMYAxjGAMYxgFfXaFZV2tuH6LKxR1Pa0ZeQef+dds53U6KaFi32iRDVbiVaKRR92VpFJjfngsxBsCz8I6rPCMhKCZpwe0Sw7arh114nHxSSlF6WoiaOE2rmLc0Jphsm2SgGOiV3BWFcn4d+TyQ6gmS2iDvtaaP7O+4bOBqIqn85FR8rz5F+8oXNjUezekdtzaeLde7cECtu77ty0bs/PMqb2DjG3oajVQbAAgEzui0b3Krng1x3qvTvlLhJc/E9GHasGTu8v+KfPVX1vp86wCGeX45lLOoVhFHsGoRLIMcrsQsq+Y1SnhgeNrrme0cqxw7Yn3N1dMeCeSNRAA+qFb4pRSgv61yLoZoS+wcrKyvrpJQxDFZIwykihyt7TdDkgkUKrm6vinsxqIYFC6lI16+lAEcArnUwhSRIzAbWbd5QoJJsZxRlXQtni4GV0xE+VGl7eCt8qR6lAEjAG6ip6g3WVhZS7NqNKSaFKDvQHc4N8cVpvEY21Chd0zCN/dqJ52XcUI2tqN3cRt5hEALAPcHOgj9goSweafUTPwSWZVO4AAMrIodar0b+POb+h8NihBEUaoGNtQ5Yn1Y9yfxziwpPWxKfb8DDX7tZO/JX77+i79jnvCvZlpGM2pBG7aeiSSbS6aV+oxb4jxuPFDta51IFcDPcZojBRVjxsftE8eVZeWy68xjK2q1ypQ5Z2+FFFsfrXoP8AEaA9TkG/VtyFhjHoGLO3+bbQB+gLfjkqlaw21V2XM0MZnnWTR/nYwy+rxbmr9qOt1dh5S3zNDL0cgYAgggiwQbBB7EHCdTkoON9j6xjGdIDGMYAxjGAMYxgDGMYAxjGAQ6rVpGu52CrYFn5saAHzJOBq0KFww2LutvQbLDc/Sj/DKPjvhJnEVbfdOZOR3YI4SvlTsrf5cxP/AObnAjkAFrAsKxc8Ps2ieQ3tLKXe+D5bqzWVSlJOyN2FgYM4JynR9UX30OtVwQCDYPIPzB9Rn1nNan2MTzMje8KdPzqhWtgiLEhd5O3n4u/rWRw+ycqvAeolxA73IZmdiWJkprpzancCKojzCgGaX5R+BgNVWL6cukdTkazqWZQQWWiw+W66v+GcknsRJ0yjSKTtkHrRkaNY0lIAHPMjG7NleSReTy+zUr1ZACTSO+7cWlQsFEZKn4DEqg33KL6XfM8vyk/2bAX930+508M6sCVIIBKmvQqSrD8QQRmX7T/mU/3jSf6rT5P4JpWSMlxTSO8hX9HqMSE49QtA/UHK/tOo6SH/AMRpP9Vp8tTqjDiRUZNRdUa4z3PBnudIDKeq1TbunHRkIsk8iMH77fM/JfWvQAkR6nxImToxDdJVu1WkQPYvzyx5pRya5oc5a0ulWNaFknlmPLMT3Zj6nj/kAKAAyNa6F2XIs0vBfN9X7j40WgWMGizM3LOx3Mx+p+QvgDgDgAZZxjOpUK5ScnVjM2W4HDD8w5px/duxAV1HorEnd8iQ3HmOaWfLoCCCAQeCDyCD6HDVTsJZXfTr14H1jKHhjFC0DEkxgFCTZaM3tJJ9RRU8k+UE/Fl/CdROOV0GMYzpAYxjAGMYwBjGMAYxjAGMYwBjGMAYxlbX6V5FASaSEg3uQRkkUfKeqjiub7Xx3wCzmR7T/mU/3jSf6rT55+Q5/wBYav8Ak0n9NmZ7Q+DzLEhOu1LDr6Xgppa51MAvywA8Xff09e2AdSzgAkkAAWSTQAHck5QbVvLxAQE+9MRYrmxCL8x/xHy/tcjM5vZBmYs2u1jc7gG+zOqm78itAQKNV8qHyy1+Q5/1hq/5NH/TZG7Lqwhpd+n38fI1NPp1RQqigP3kk8lmJ5JJ5JPJJyTMY+Bz/rDVfyaT+mz38hz/AKw1f8mk/pskVNturNjGY/5Dn/WGr/k0n9Nnh8Dn/WGq/k0n9Pg4bOMx/wAhz/rDV/yaT+mx+Q5/1hq/5NJ/TYBY8VUrtmW7i+OhdxNW8V61Qfjm0odyDfVgQCDYPIP/AKjMdvAp/wBYar+TR/02fEHs7Kiqi6/VhVAAG3SGgOALOnzlLljknFJ6r2NzGY/5Dn/WGr/k0n9Nnh8Dn/WGq/k0n9PnSs2cZHp4iqhS7OQKLNtBb6nYAv8AADJMAYxjAGMYwBjGMAYxjAGMYwBjGMA+ZJAoLMaCgkk+gHJJzF8b1Ik0sMgDAPNomAYUQG1OnIDD0PObUsYZSpFhgQR8weCM5Lxp54dPFC0TyCOXSKkiGOnC6nT7d4ZgVelAPG0k3Y7ADZ0HtCks80Cxy+4bY0lLsLbQ1Aht3rVkAWpF2M1szvCNAydSRwokmYMyqbCAClQGhfqSfUs2aOAMYxgDGZ/j2qljgZotvULRou66HUdELGgewYnt6ZhH23KIrNGGAFOeoqNuEUk1hKPl2x1d9z2oE4B1uM57Ue1u15FEQKx7wzGSuVdI1VVVSSWZwKHPHAJIBg8T9sCugbUIgEh6yIGDsivCZVLPQDbfdE0QpNgHbZoDqMZHp5g6Kw7MAw/eL9fxyTAGMYwBjGMAYxjAGMYwBjGMAYxjAGMYwBjGMAZke0/5lP8AeNJ/qtPmvmP7UX0U5H/aNJ/H7Vp6wDXGe54M9wBjGMA+XQEUQCODyL7Gwf4gZnv7PQGZZStsopV+4LDLwvp5XYV28xNXzmljAKq+FwBdghiCEUV6a7aPJFVVXkqaVAuwIoTkbQoC012K7c2f45LjAGMYwBjGMAYxjAGMYwBjGMAYxjAGMYwBjGMAYxjAGQ6rsP2k/wCtc9xgEuMYwBjGMAYxjAGMYwBjGMAYxjAGMYw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9884" name="AutoShape 12" descr="data:image/jpeg;base64,/9j/4AAQSkZJRgABAQAAAQABAAD/2wCEAAkGBhASERMTEhESFBISGBgVEhUXEhcVGBYYExoVFxcSEhcYHSgfGxwjGhMVIC8kJCcpLS8sFR4yNzEqNSYrLSoBCQoKDgwOGg8PGi0iHiIqNDAyLDU0NCwwLSwpKSkpKTQsMi4vLS8wLC8qKiwpLDUsNDUsNTUxLDUsLDUuNDUtKf/AABEIAOEA4AMBIgACEQEDEQH/xAAbAAEAAwEBAQEAAAAAAAAAAAAAAwQFBgECB//EAEUQAAICAQMCAwUDCQUFCQEAAAECAxEABBIhEzEFIkEGIzJRYRRCcRUzUlVygZGS1ENTYoK0Y3SDobI0RGRzwcLD0fAW/8QAGgEBAAMBAQEAAAAAAAAAAAAAAAIDBAEFBv/EADYRAAIBAgQDBgQDCQEAAAAAAAABAhEhAxIxQVFh8ARxgZGhsTLB0eETUmIUIiMzQkOCkuIF/9oADAMBAAIRAxEAPwD9xxjGAMYxgDGMYAxjGAMYxgDGMYAxjGAMYxgDGMYAxjGAMYxgDGMYAxjGAMYxgDGMYAxjGAMYxgDGMYAxjGAMYxgDGMYAxjGAMYxgDGMYAxjGAMYxgDGMYAxjGAMYxgDGMYAxjGAMYxgDGMYAxjGAMzPDTN1p+oZNlr0gzQlQOeUEahxf+MnsK9cu6nWRxi3dVHYWQLJ7AfM/QZgx+IlNVK4hlZZ1iWM0qWYupuHvWX0cEfPn5HIuSRbDBnPRHSYzNbxWUAn7HqDXyOnJ4+Q62SaTxmGQ0rEMbpXVo2O3g0rgE1612sX3xmR14M0q0quV/YvYxjJFIyn4r4mmnjMjAkWqgCrZpGVFUWQOWYdzlzINZo1lUKxIAeN+PnE6yKPwtBf0vAKkXtHpSFuaNWZQ+0utgMu/miR8PPB7c9skm8d0ytsaeMNydu8X5TtPH7XH48ZhN7GNuEYlZdMBdblLlhp/swflOGqjd7fL8PJOXx7KJtkHWmLS1ve0B4kMvYJVEsQRVFeMAt63xyKOHrC5I+bZNtAKGLMxYgADYRye9DucvRSBlDC6YAixR555B7ZlJ7NqumXTpLIiqWNhYiWDlyyspTZttzQ28UvyzT02nEaKi3tRQos2aUACz69sAlxjGAMYxgDGMYAxjGAMYxgDGMYAxjPiWUKpZjSqCST6Ack4CVT2SQKCzEBQLJJoAD1JzOZ5JwdhMURBp/vPfYoO6r9e59K75A0khYSyxsYeCiLZKeoeaPuxujxe0jtxuyyNa03EBAT1mqwfpD6Me/m5UV2btldamtYbhdeey+/SW5nw6qPTvtaEGc0A6sG37u26SQ2hYre1ib9C1E5c1GjklQid0SI/Gicihz5pXAPpdhVI9DYvPuURxr0Y4w7OCStWDu4Mk7UeDRstZajVnM99B0WQzE6lSfKrbnZGAv3MZJ3AUeSS4s+YjtHS2xoTU3mVpebfdV26o9iq6xKSRHLqov7wu7dL/CZHamXv8N7aO7vefU/gpce60xiLEEkzIY3AHd184Jrs2xiCF9Bmt1JJE3tIsMNbgVZWYr3tnIKKK/Rv6NxzjvpIlto9P9oh45mJZEPYtDv3Hae52JXF36ZBxXXTZow8WTet+9vwd4xr79+v1ofFJdOWEgkMSEhg0bFo/wDErIWBSuQCF47EnyZ08UqsoZSGVgCrA2CDyCCO4zltb4QAvVSLRQMgsMsrR8eqtJGq0Dzz6X68g1fDvEjCOvEJJIpGHWRWWZRdKZVdANjr3YPwR2bjEZuFnoRxezR7Qs8Pi8KN8LN36fE7bGRabUrIodCGVuxH/wC/d+7Jc0njtNOjGMYwcGMYwBjGMAYxjAGMYwBjGMAYxjAGMYwBmcvv3B/sYyCp/vHUnn9lSBXzP0HP34rKaWNSQ8rBbBohRzIwPodgIB/SZcp6mCTTqiadr3ERxxPyq0CfI3dQqqTR3DygcWTkJPyNWFC2tJPTu3fXMtaxjKxhUkL/AGzg8qOKjB/SYG/oP2lytrtIQwXSkRzNW4gbkVO2+SOwpPlAFU1jvQYYg8TiiQR04lJ4jfh5HdiWZT2YbiWLLYA54GWF9yhZvPNIa47u3JWNfkoF/IAAk+pyNmWrNh2S7lx5vanppzZX0+s6XuhGftDG6aQkPQ5lMpslaWu1igNtDJiFiNkdXUuDVCiRxwO/TjBrvx+0x5j1GnVYyHVZZpiCV+biuV9VVKFHuK72eam6XTkoGEpYBpJiCXiXkB5ByHUHdtUUQAb3eZs5WhNRU7x1fr48OWr2von0Ox1baJpiS7RBQEF/2i38BDAeY2WP1AK/Z1HU4Z3lJFmGEFFW/uzOaI/Bit03lPYTF0UMsbkL3nnJ3GzXCn1cgjtwtih2GZc+qETlFDxQyCwoYIQ/zldvzYcbmoW56ZPdipi7F0E8TvWnW3KlHxeh8QRLDK0e3TIy06CPStPIingqrJTeU1yUqnX90MsR67Eq7CVS6u2jdWtCqvtEbCZB50+7V7mrmz5JI5mRVAVUR/dxrIlbjHyVjXqC+eWK3t+Hi2jiFuZttIilQ5TVAm2G+57Z6XpiuAvnfv3NXI3JP4nW65eHOrarq9zzwDXDSyOFI6F06LJuSMEArKjsATtAYMCFJCMfNsJPdqwPI7HOHjAcPM5ZhItRncGuOK2DK/kEosyEq1OAAVoqCdL2D8QdoOhKbk04Vd36UbX0m/HaKI78C++WYUqPKZf/AEMH8SLxlqqJ/XwdmdPjGM0nhjGMYAxjGAMYxgDGMYAxjGAMYxgDGMpeMTssL7eHYbENWA8hCIT9AzAn6A9843RVJQjmkorcj8P947zd1Pkh/YU+Zx+2wv6hEONF7yV5vurcUf4KfeN+91Ar/ZA+tCpr9C8ENQSuvwxoje8UGRljUhm84osDdkDk7T2xqfEW08IjMfToCOOSw0QvgOTe4BR5juA7EWe+V1pqbsme+G61suKS+emldydYE1Ejs6q0cdxxgiwW/tH/ABBGwVyCr880KWlDpv1G7qQqWEayPzHGgppEc/FZVj5jZUr5hVG7qAFijgib84AiMG7Iot5Nw9doNEfeZe3cfWpjDPFAoARAJHAAACxkCNK9Laj+ERHrnGuuZ2M6W24fpWvc39VuVtP4gKeVgTqPhSFrRkDt5IqI4s7SzixYJsqoqRwU3Rh/eN7yeU8bUJNkWeOFZVFnaBZ7cw6/a7SSsCVg93DtO1jKx2sUYdjuIjFf7QG7oZ080kQMUrRyAG5peVWSR1LKk4viNQNzUeEVBW0mouVNS6GEp/Drw64cOLVa0PlpFhI2+7hBGxOPclywSRFbvJIQxAbhNwYgea+d8Y8cbqDoLuaIsfikNFhsO1wdzsN6lje7sD5eF+/FpzqnMUZfpruaRwu5mJIchkUh7PlLbeVXppQuj8aLw3TqGCrCy+aTaA05bkC42jNqQFUlZJCLkX4LIzLKTlZHvYGFDCWfEq5cOT471f3b1b80+iZ15Iar6oUQyIQeyT6gCoSGc+XYaAPcWc230satUnmkQ7unDGN5BFq8ZhULLQF7XSuRYAIv6jWSqC6mVlUMgVY9MkkQA92UDI3fsRuq172ymwkUqqRENPEiKNTpgoZwb3Bo04TcpsXxY6yj9E5OMaGXGx3J6pd1tfX0rTe1GYvJ53JEZAlZEA9/FXGoJUmnS0ak5baO9gLR8G1JXxGPzKVdZISRRMji5XKVxtHTD/T7Qq0AAFmnk06OOrOsg3RSoHkjVTFqSyyIY1pWG5S/avgu9vOZNJul0u1WCxajTozFSthZZYQqg80eghquNhBPoet0aZzDw80ZRas1TSiVVbv29tEqfpWM8Ge5uPlRjGMAYxjAGMYwBjGMAYxjAGMYwBmf4l5pIIx+mZG/ZiU+a/8AzGiH+b8a0MyNXpy+qFSOhWIkFdv3nF2GBBvaPT0yMtC/ASzVfB+xPrfNqNOv6PUl/lUR/wDz9vrnmo8+piX0jVpfruPu1/dtaW/8uUtNLqFnmYoku0Rodh6bUAzgqjkqeZTduOF9Txn14b4rE0kzs4Rmbaqv5G2Qijwe/nMpsXwwuqoQzL19jS8KUVVXpHb9XqrN68DyHwtG1ErxkxbNqAoFFsbeQkEFTYaIcixtNVZurDrNQkTTbVlM5qNwaeidsXu+xUDz+Vvvsa7nLayMukeQEiWcll+YadtsQ+pUNGv+XJ5IR1YIVACQqZCB2GwCONfw8zH/AIX1yNOHVS3PqpXWn+qvfm6UM8eIwBlQEldMoIjYFJJJWB2DY9MWok8irlU+ljA9pfFBBC5d1skpuN7C0je9c+pQuAgBFlIJAODzsauRWjDMiyLIZtTsIBDqlLAhBHAYmBj8mHb0HGeKaIPqDHvd49OBGbkpQSHoy7rJQtCZCFBJEvzABoxZNKnXVD1uxYMJTzPbXfR+GsvfyeC8RId6bT0HDOWG7q0jKm9HQqALuuN44NLXQ+HBmMKjfJseaMCPVqlJ7whAYwjAHpIfMPucVmf+RKJl0waOUklQjGMSztztIA27lDNdlgwZirLtLCd9XJGWE0Ec6adCqSCI7+pO1jqQlWYSWiAUNtyfENwyMY0J4+PnbqrvfhanLd8Vq+DRoeG6evsoMOpZTE4AXVMwkVeltba0oCqRR2dvNVcY8LihDactpH29OUH3ayX5oiH2IzMQu3bwvG8emR6PXafgwzTL9nh2qOqGDyMF93E0m9G4QXV1uU/ha1Gl1EYdepE66fTMhuNlYmeix4aifdA9h8f0yaVOu76Mzym5WrSvN75ubX9USjHqoU0wKRurDRBrXTSqOogRlckJRAZQdxsfuORmVpNRFGI3BbVK4ZtoFQ6jXyt63e0MAK7qe3F6msnfeVeFjt6ENxssgBD9V1A8rsemsZoJwLPazlXwCbq6yLyGlV5mLDaQzgEFRfYnVyHt976VnKXSJqX8OU6bN612qtDuRjGM3HywxjGAMYxgDGMYAxjGAMYxgDGMp67xeGGg7gMfhQAu7fPbGoLNQ5NDgc9sAuZn/wDe/wDg/wDvyH7Tq5fzcaQJ6PN53P8AwUIAB47yA97UZUbwgpqEJ1OoJkRk3l1+NaYAIF2cr1DW2vd/PIyL8BJtrk/qaOh/P6n8Y/8AoGV9LErQagMoYdSfggEcMxHB+uQ6RdSk84BikPu2826MkFSoNruA5RvTkqeBxlKbXMNJq1eKQE/afMoDrfnB5UkgXxyB/wDVWbjzNqwm3SL/ACe3DUkXwxRHogjPHvZNwVrUlYZJAdjWt70U3V2M81J1CfbJBIj9JNh3ptJ2x9U7WQ0oqVfukkqe3By3q/GdO0umAlQMJSSrMEYDpTKLRqYcutWObGV9TqEI1a7lqTURRt5hykqaSNwP8rML9Mi6Ut1YujLEclnWq3XGfnoZusnnju44isbRx8TN8OlibU7R7qrJQgmvkK4Bzk/BYyZJRIUeXrMCeh1uQdpOwecAusfpVMRXNHrvFtWgaYbgS51CKAbJMkcCeUDk1uv93pnJ+Eh1kmSQ7QzKdwBj2tsRTI8vdaeSFuQQWAJKkAnNifEj3Ox/yZOlG0u97WrU6jRKWW6YlVO5p6S1QLGWRTt9/GybSx29hbUVqyxQBHdZOkCx00lbJJJJdxPUZeUB3E7mCjltwFeavo4XY7hDJvZt0TzTqYxLGamjJDOSp6QI8pJFkbQu7L2m1NXIoDs24akFLjgLfGF2jkBviUWWFMSO5uiebiu9vf6V7vNJaFPW+Cjd71m8h6uqniCqd1KypqEa0dF+PlW2gJwPiaHQxyr0+Q0Lsk8xj2jpqjoVEsRG1aMYsowPlk8lgnNPyxRnaGk0qMCQtb5HHIEIUU6bto2iuVIHlUKfjUwKwYhwTJtfUMhLRyFyixQKoZd26gLscL5vjOT6664me9LOnPbxWz/5S4kHiGpBJAWRomLXICpbdqPMzBQbDJpleq8wV1NGzl72LO9Zpq8sj7U79kLMQAeKEkkiivRAPTMjV6mVtkHaWQtDFXnQDcWkZTxuRdqpyB5YWu9wB7bR6VYo1jW9qAAWbJr1J9SfU4w1mnXgR7VP8Ls6w3rL2Wr8X8ybGMZpPFGMYwBjGMAYxjAGMYwBlPxPUyoE6aby0iKwo+VGNM/H6I5/dXrlzGAU9foWlodaSNOd4jIUvdcF63L2PKkHnuKz60PhUEN9KJEvvtUAnv8AEe57nvlrGAMz/GxUYkHeFlk/BVNSHjn82z8Dk9ubrNDPCM41VUJwllkpGQuvifURNFIjh1aN9rA+nUj3V6gLLQP6TfXJYI6m1Ed8SBJB+LqY22/QdJT+LnKc/hMbXA6pY8+lkZQxXkNsB7+RlXgVaFRzROQnQpQlQzIYz09QizSEgdyws3xauPmh7WRVNWejlw2qJvSnHeqdfTS2jJRR0+mLAHpSJG6HsSd2ldT6cGQn1B2fW8ra7wyFRq6hjJQR6lfdr3VQRFVdidNzXfqH8T7J4dNUkKagFZg0sRdEZT8LMAYwu3ztuPDWGsdjnrCdnV+sgEwMD3pyCjAsQpHV+e8XZ52VwSci77dafQvj+68ymvXSqktuUl6FbxDRqrTLGI03MwvhV26iBgjMRwF60aqD87znRpQ8xYAbZeoUVmKM0bxDZzfHldbPb3tHgsc6H8kmxvlkJXbp23bNkbxndppdqKu5SWHeyOqOeCRTm1gWVW8yqhA2hS/vJ36Y05FU7RtNLa+UmOVCO15VKNWbsHFyRdHW1K+HzfoRRxQk0DoSZAJkkduiUddgKlCpsGxYsX5xwDQvrr0IWW98bherBAp2RhQdpklFKVHmVrKqwANUpDV9LqGWOJ0LhY5njHuxPEEaR4wkZUhwotKU/wB2tKMuxOxkkRus6OBIqhTpYjfkkLbzvq9u4LY897STZ7Eji71258HSmlE6UdmiQs8UjEldo4JALRaMt8VEgbiwK8D4SRwFY5X1kRiO+MMpNkx2N46lBtUSe2oYBgo+puqavjSTIsQj8jiG0jIW4QqqDu27gJGIdbdiqAmyVJppPAvCm1CgybjApIBZtzairXezDujKF3N9/wCEUg8/dbLrrrgqmlhpzm7K3etrdc95St+ynh24nVMAAw26ZQOEi4AZfoyqlcDyqDwXYZ02eAZ7mqEcqoeJ2jGeNNyfguC2GMYyRQMYxgDGMYAxjGAMYxgDGMYAxjGAMYxgFfXaFZV2tuH6LKxR1Pa0ZeQef+dds53U6KaFi32iRDVbiVaKRR92VpFJjfngsxBsCz8I6rPCMhKCZpwe0Sw7arh114nHxSSlF6WoiaOE2rmLc0Jphsm2SgGOiV3BWFcn4d+TyQ6gmS2iDvtaaP7O+4bOBqIqn85FR8rz5F+8oXNjUezekdtzaeLde7cECtu77ty0bs/PMqb2DjG3oajVQbAAgEzui0b3Krng1x3qvTvlLhJc/E9GHasGTu8v+KfPVX1vp86wCGeX45lLOoVhFHsGoRLIMcrsQsq+Y1SnhgeNrrme0cqxw7Yn3N1dMeCeSNRAA+qFb4pRSgv61yLoZoS+wcrKyvrpJQxDFZIwykihyt7TdDkgkUKrm6vinsxqIYFC6lI16+lAEcArnUwhSRIzAbWbd5QoJJsZxRlXQtni4GV0xE+VGl7eCt8qR6lAEjAG6ip6g3WVhZS7NqNKSaFKDvQHc4N8cVpvEY21Chd0zCN/dqJ52XcUI2tqN3cRt5hEALAPcHOgj9goSweafUTPwSWZVO4AAMrIodar0b+POb+h8NihBEUaoGNtQ5Yn1Y9yfxziwpPWxKfb8DDX7tZO/JX77+i79jnvCvZlpGM2pBG7aeiSSbS6aV+oxb4jxuPFDta51IFcDPcZojBRVjxsftE8eVZeWy68xjK2q1ypQ5Z2+FFFsfrXoP8AEaA9TkG/VtyFhjHoGLO3+bbQB+gLfjkqlaw21V2XM0MZnnWTR/nYwy+rxbmr9qOt1dh5S3zNDL0cgYAgggiwQbBB7EHCdTkoON9j6xjGdIDGMYAxjGAMYxgDGMYAxjGAQ6rVpGu52CrYFn5saAHzJOBq0KFww2LutvQbLDc/Sj/DKPjvhJnEVbfdOZOR3YI4SvlTsrf5cxP/AObnAjkAFrAsKxc8Ps2ieQ3tLKXe+D5bqzWVSlJOyN2FgYM4JynR9UX30OtVwQCDYPIPzB9Rn1nNan2MTzMje8KdPzqhWtgiLEhd5O3n4u/rWRw+ycqvAeolxA73IZmdiWJkprpzancCKojzCgGaX5R+BgNVWL6cukdTkazqWZQQWWiw+W66v+GcknsRJ0yjSKTtkHrRkaNY0lIAHPMjG7NleSReTy+zUr1ZACTSO+7cWlQsFEZKn4DEqg33KL6XfM8vyk/2bAX930+508M6sCVIIBKmvQqSrD8QQRmX7T/mU/3jSf6rT5P4JpWSMlxTSO8hX9HqMSE49QtA/UHK/tOo6SH/AMRpP9Vp8tTqjDiRUZNRdUa4z3PBnudIDKeq1TbunHRkIsk8iMH77fM/JfWvQAkR6nxImToxDdJVu1WkQPYvzyx5pRya5oc5a0ulWNaFknlmPLMT3Zj6nj/kAKAAyNa6F2XIs0vBfN9X7j40WgWMGizM3LOx3Mx+p+QvgDgDgAZZxjOpUK5ScnVjM2W4HDD8w5px/duxAV1HorEnd8iQ3HmOaWfLoCCCAQeCDyCD6HDVTsJZXfTr14H1jKHhjFC0DEkxgFCTZaM3tJJ9RRU8k+UE/Fl/CdROOV0GMYzpAYxjAGMYwBjGMAYxjAGMYwBjGMAYxlbX6V5FASaSEg3uQRkkUfKeqjiub7Xx3wCzmR7T/mU/3jSf6rT55+Q5/wBYav8Ak0n9NmZ7Q+DzLEhOu1LDr6Xgppa51MAvywA8Xff09e2AdSzgAkkAAWSTQAHck5QbVvLxAQE+9MRYrmxCL8x/xHy/tcjM5vZBmYs2u1jc7gG+zOqm78itAQKNV8qHyy1+Q5/1hq/5NH/TZG7Lqwhpd+n38fI1NPp1RQqigP3kk8lmJ5JJ5JPJJyTMY+Bz/rDVfyaT+mz38hz/AKw1f8mk/pskVNturNjGY/5Dn/WGr/k0n9Nnh8Dn/WGq/k0n9Pg4bOMx/wAhz/rDV/yaT+mx+Q5/1hq/5NJ/TYBY8VUrtmW7i+OhdxNW8V61Qfjm0odyDfVgQCDYPIP/AKjMdvAp/wBYar+TR/02fEHs7Kiqi6/VhVAAG3SGgOALOnzlLljknFJ6r2NzGY/5Dn/WGr/k0n9Nnh8Dn/WGq/k0n9PnSs2cZHp4iqhS7OQKLNtBb6nYAv8AADJMAYxjAGMYwBjGMAYxjAGMYwBjGMA+ZJAoLMaCgkk+gHJJzF8b1Ik0sMgDAPNomAYUQG1OnIDD0PObUsYZSpFhgQR8weCM5Lxp54dPFC0TyCOXSKkiGOnC6nT7d4ZgVelAPG0k3Y7ADZ0HtCks80Cxy+4bY0lLsLbQ1Aht3rVkAWpF2M1szvCNAydSRwokmYMyqbCAClQGhfqSfUs2aOAMYxgDGZ/j2qljgZotvULRou66HUdELGgewYnt6ZhH23KIrNGGAFOeoqNuEUk1hKPl2x1d9z2oE4B1uM57Ue1u15FEQKx7wzGSuVdI1VVVSSWZwKHPHAJIBg8T9sCugbUIgEh6yIGDsivCZVLPQDbfdE0QpNgHbZoDqMZHp5g6Kw7MAw/eL9fxyTAGMYwBjGMAYxjAGMYwBjGMAYxjAGMYwBjGMAZke0/5lP8AeNJ/qtPmvmP7UX0U5H/aNJ/H7Vp6wDXGe54M9wBjGMA+XQEUQCODyL7Gwf4gZnv7PQGZZStsopV+4LDLwvp5XYV28xNXzmljAKq+FwBdghiCEUV6a7aPJFVVXkqaVAuwIoTkbQoC012K7c2f45LjAGMYwBjGMAYxjAGMYwBjGMAYxjAGMYwBjGMAYxjAGQ6rsP2k/wCtc9xgEuMYwBjGMAYxjAGMYwBjGMAYxjAGMYw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79886" name="Picture 14" descr="http://tutomath.wikispaces.com/file/view/imagen21.gif/208768504/imagen21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00" y="332656"/>
            <a:ext cx="2771800" cy="17240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Título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s-PA" dirty="0" smtClean="0"/>
              <a:t>INTRODUCCIÓN</a:t>
            </a:r>
            <a:endParaRPr lang="es-PA" dirty="0"/>
          </a:p>
        </p:txBody>
      </p:sp>
      <p:sp>
        <p:nvSpPr>
          <p:cNvPr id="8" name="7 Marcador de contenido"/>
          <p:cNvSpPr>
            <a:spLocks noGrp="1"/>
          </p:cNvSpPr>
          <p:nvPr>
            <p:ph idx="1"/>
          </p:nvPr>
        </p:nvSpPr>
        <p:spPr>
          <a:xfrm>
            <a:off x="539552" y="1196752"/>
            <a:ext cx="7776864" cy="4968552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s-PA" dirty="0" smtClean="0"/>
              <a:t>    Hoy en día los teoremas del cálculo nos permiten comprender y dar explicaciones a fenómenos del mundo que nos rodea. Durante muchos años ha sido el tema de estudio de numerosos científicos y matemáticos, sin embargo es una de las materias más temidas por los estudiantes universitarios y una de las que tiene los índices de fracaso más altos  por lo que creo conveniente investigar y analizar a que se debe este fenómeno para poder entender las razones y así poder tomar acciones para mejorar la enseñanza del mismo.</a:t>
            </a:r>
            <a:endParaRPr lang="es-PA" dirty="0"/>
          </a:p>
        </p:txBody>
      </p:sp>
      <p:pic>
        <p:nvPicPr>
          <p:cNvPr id="39938" name="Picture 2" descr="https://encrypted-tbn3.google.com/images?q=tbn:ANd9GcRD7IKupB9j_LOvtYj1rxKViBJ-0cKvn6ZRVCGTwWsz51ew_frqv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63688" cy="1219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17720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 5: TABLA DE DISTRIBUCIÓN DE DATOS PARA LAS HORAS QUE LOS ESTUDIANTES UTILIZAN PARA ESTUDIAR</a:t>
            </a:r>
            <a:endParaRPr lang="es-PA" sz="2200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539552" y="1700807"/>
          <a:ext cx="7992888" cy="41764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999111"/>
                <a:gridCol w="999111"/>
                <a:gridCol w="999111"/>
                <a:gridCol w="999111"/>
                <a:gridCol w="999111"/>
                <a:gridCol w="999111"/>
                <a:gridCol w="999111"/>
                <a:gridCol w="999111"/>
              </a:tblGrid>
              <a:tr h="835292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HORAS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xi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fi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fa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xifi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xi-ẋ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(xi-ẋ)²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(xi-ẋ)²fa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68235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 0     2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-4.6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21.16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21.16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68235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2      4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3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9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27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-2.6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6.76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60.84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68235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4      6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5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20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30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-0.6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0.36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7.2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68235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6      8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7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30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60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210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1.4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1.96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58.8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68235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TOTAL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 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60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 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338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 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 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148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s-PA" dirty="0" smtClean="0"/>
              <a:t>CÁLCULOS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r>
              <a:rPr lang="es-PA" sz="2000" b="1" dirty="0"/>
              <a:t>MEDIA</a:t>
            </a:r>
            <a:r>
              <a:rPr lang="es-PA" dirty="0"/>
              <a:t> </a:t>
            </a:r>
            <a:endParaRPr lang="es-PA" dirty="0" smtClean="0"/>
          </a:p>
          <a:p>
            <a:endParaRPr lang="es-PA" dirty="0" smtClean="0"/>
          </a:p>
          <a:p>
            <a:endParaRPr lang="es-PA" dirty="0"/>
          </a:p>
          <a:p>
            <a:r>
              <a:rPr lang="es-PA" sz="2000" b="1" dirty="0"/>
              <a:t>MEDINA: </a:t>
            </a:r>
            <a:endParaRPr lang="es-PA" sz="2000" b="1" dirty="0" smtClean="0"/>
          </a:p>
          <a:p>
            <a:endParaRPr lang="es-PA" sz="2000" b="1" dirty="0"/>
          </a:p>
          <a:p>
            <a:endParaRPr lang="es-PA" sz="2000" b="1" dirty="0" smtClean="0"/>
          </a:p>
          <a:p>
            <a:endParaRPr lang="es-PA" sz="2000" b="1" dirty="0" smtClean="0"/>
          </a:p>
          <a:p>
            <a:endParaRPr lang="es-PA" sz="2000" b="1" dirty="0"/>
          </a:p>
          <a:p>
            <a:r>
              <a:rPr lang="es-PA" sz="2000" b="1" dirty="0"/>
              <a:t>MODA:</a:t>
            </a:r>
            <a:endParaRPr lang="es-PA" sz="2000" dirty="0"/>
          </a:p>
          <a:p>
            <a:pPr>
              <a:buNone/>
            </a:pPr>
            <a:endParaRPr lang="es-PA" sz="2000" dirty="0"/>
          </a:p>
          <a:p>
            <a:pPr>
              <a:buNone/>
            </a:pPr>
            <a:endParaRPr lang="es-PA" sz="2000" dirty="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3568" y="1628800"/>
            <a:ext cx="3312368" cy="1152128"/>
          </a:xfrm>
          <a:prstGeom prst="rect">
            <a:avLst/>
          </a:prstGeom>
          <a:noFill/>
        </p:spPr>
      </p:pic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1276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3560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9592" y="3068960"/>
            <a:ext cx="5976664" cy="1381125"/>
          </a:xfrm>
          <a:prstGeom prst="rect">
            <a:avLst/>
          </a:prstGeom>
          <a:noFill/>
        </p:spPr>
      </p:pic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013176"/>
            <a:ext cx="5400600" cy="1080120"/>
          </a:xfrm>
          <a:prstGeom prst="rect">
            <a:avLst/>
          </a:prstGeom>
          <a:noFill/>
        </p:spPr>
      </p:pic>
      <p:sp>
        <p:nvSpPr>
          <p:cNvPr id="77826" name="AutoShape 2" descr="data:image/jpeg;base64,/9j/4AAQSkZJRgABAQAAAQABAAD/2wCEAAkGBhQPEBIUERESFRUUFhQYGBgXGBUYFxUeFRgVFhoVFhcXGyoeHRojGRgXHy8gJycqLywtFh4xOjA2NScsLCkBCQoKDAwMGQ4MGSkYEhgpKSkpKSkpKSkpKSkpKSkpKSkpKSkpKSkpKSkpKSkpKSkpKSkpKSkpKSkpKSkpKSkpKf/AABEIAOEA4QMBIgACEQEDEQH/xAAcAAEAAgMBAQEAAAAAAAAAAAAABwgEBQYDAQL/xABJEAABAwICBgYECwQIBwAAAAABAAIDBBEFIQYHEjFBUQgTImFxgTJCUpEUI1NicoKSoaKxwTNUstEVGENzg5OjwhckY7PS0+H/xAAUAQEAAAAAAAAAAAAAAAAAAAAA/8QAFBEBAAAAAAAAAAAAAAAAAAAAAP/aAAwDAQACEQMRAD8AnFERAREQEREBERAREQEREBERAREQEREBERAREugIuYxjWbhtGS2ati2hvay8jh3ERg2PitJ/x3wq9uul8epkt+V0EhIuUwrWnhlUQ2OtiDjuEm1ET3DrALldU11xcZgoPqIiAiIgIiICIiAiIgIiICIiAiIgIiICIiAiIgIiIMbE8SjpYZJpnhkcbS5zjuAH5ngBxJAVZdYet6oxR7o4XPgpcwGA2dIPalI339ncO/eux6RulDgYKFjiGkddLb1sy2Np7gQ51vo8lByAvqnzVRqahEEdXiEYkfIA+OJ3oMac2l7fWcRnY5AHdfdLkWFwsbsthiDRlshjQPcBZBSZdloJrRqsJe0NeZae/ahcTs24mMn0HeGXMFTVrE1PU1fC99LEyGpaCWlgDWykepI0ZZ7treDbeMlWRzbEg5EILoaPaQQ4hTx1FO7ajePNpG9rhwcDkQtkq8dHfSV0VZJRuPxc7C9o5SRi5I8Y9q/0Gqw6AiIgIiICIiAiIgItVpFpTTYdF1lVMyNvAHNzyODGjNx8AoV0t6RE0m0zD4hC35WQB0h72s9BvntIJ5qqxkLS+V7GNG9z3BrR4k5LjcW1z4XTXHwrrXDhC10n4gNj8SrHi+PVFY/bqZ5ZXc3uLrdwByA7gsBBYKt6SVM39jR1D/pujZ+W0tZJ0mD6uHDznP6RKHKLB55/2MEsn0GPf/CCtpHq+xF2Yw6s/wAmQfmEEoxdJj2sO90/84luKDpHUTspaepj7x1bwPxA/coUm0CxBgu7D6wD+5l/Rq1FVQyRG0sb2Hk9pafcQgthg+tXDKsgR1kbXH1ZbxHw+MAB8iV1THhwBBBB3Ebj4Kjy3ej+mlZh5BpamSMexfajPjG67T7kFyEULaIdIhjy2PEourO7rogSzxfHm4eLSfAKYMPxKKpjbJBIySN25zCHNPmPyQZKIiDg9M9TtLitQaiWaoZIWtb2HM2bNFh2XMJ+9ck3o2xtlY4VznMa9pcx0Qu5oIJbtB+VxcblNKIPgFty+otdj+kEFBA6epkDI28TvceDWjeXHkEHvieJR00Mk0zg2ONpc4ngB+vADiSFS7EKrrZpJLW23vdbltOJt967HWRrSmxh+wLxUzTdkV83W3PlI3u7tw+88QxhcQACSTYAZk34AIO91GUjpMbpy0G0bZnu7h1bmfxPaPNWkUcamNXZwundNUNtU1AF28YmDMR/SJzd4AcFI6AiIgIiICIiAou1la6osPLqej2ZqkXDnb44TyNvSePZGQ4ngtFrf1xFhfRYfJZwu2aZp3cDHERx4F3DcOagtBm4xjc1bK6aplfLI7e5x+4DcB3CwXtgGjNTiEnV0sD5XcbDstvxe49lo7yQpF1c6jZKwNnr9qGA2LYxlLKOZv6DT7z3ZFT7hGDQ0cTYqaJkUbdzWiw8TxJ7zmUEN6M9HHIOxCo/w4PyMjh+TfNSXgurbDqO3U0UO0PWeOsf47UlyPKy6ZEHxrQBYCw7l9siIFl5z0zZGlr2tc07w4Ag+RXoiDjMc1Q4ZWX2qVsTj60PxRHfst7B82lRdpT0d6iEF9DMJ2j+zfZkvgD6DvwqwiIKSV+HyU8jo5o3xvbva9pa4eIK22iem1VhUu3SykAntxuuY5Ppt/UWI5q1OlOhdLikWxVRB1h2XjKSPvY/ePDMHiFXLWHqoqMIJkF5qYnKUDNl9zZW+qeF9x8ckE7avtZ9PjDNlvxVQ0XfC4597oz6zfvHEbiezVI6KtfBIySJ7mPYQWuabFpHEEKy+qnWqzFWCGctZVsGY3NmA3vYODubfMZbgkVERB41tYyGN8kjg1kbXPc47gGgkn3BVM1haey4xVGRxLYWEiGPgxvMji87yfLcAp913V5hwWo2TYyGKPyc9pcPNoI81VhB7UlI+aRscTHPe8hrWtBLnE7gAOKsVqr1ONw/ZqawNfU72tyLIPA7nSfO3DhzWD0e9EY2Urq57Q6WRz2MJ9RjOydnkXO2rnkAOd5hQEREBERAREQFFGuzWYaGP4HSvtUSt+McDnCx3AHg9w3chnxBXdaa6VMwuilqZLEtFmN9t7sms9+Z5AE8FUPE8SkqppJpnF0kji5zjxJ/IcAOAQYqnzVDqdEQZW4hHeQ2dDC4ZR8RJID6/EN9Xec/R0eozVsKl4r6ll4o3fEtIyke05yG+9rTu5uHzc7BoCIiAiIgIiICIiAiIgLzngbI1zHta5rgQ5rgCHA5EEHIgjgvREFbdbmqU4cTVUjSaVx7Tcyack5AneYycgeG48CY2oK59PKyWJ5ZJG4Oa4b2kbiFdeppmyscx7Q5jwWua4XDgRYgg7wQqra1NX5wirswE0813QuOdvaicebbjPiCDzQT9qz0+ZjFIHmzZ47NmYOB4PaPYdYkciCOF116p9oFpg/Ca2Odtyz0ZWD12EjaHiMiO8BW7oqxk0bJI3BzJGtc1w3ODhcEeIKDR6d6IDFqQ0zpTEC9jtoNDj2L5WJHNRv/AFaYv3+T/Jb/AOa6bXvO5mEPLHOaeuhzaSDvPEKtn9Mz/Lzfbf8AzQW70L0YGF0UVK2QyCMvO0WhpO29z9wJ3bVvJbxcPqVmc/BKVz3OcSZ7kkkn46TiV3CAiIgIiICItfj+Lto6Weofuhje+3PZBIb5mw80EA6/9LvhNa2kY74ul9K250jgC77LbN7iXLhtC9GH4nWw0zLgPdd7vYY3N7vIbu8gcVqq2rdNI+SQ3fI5z3HmXEuJ95U+dHbRfqqaWteO1O4xxnkyM9oj6T8v8MIJYw7D2U8UcUTQ2ONrWtaOAaLAf/VkIiAiLgNNNc1HhpdGy9TOMiyMjZYeUkmYB7hc8wEHfoq6DXJjFdO0UcbRYj4qKHrL57nucCbcyC3yViIC4taXAB1hcDMA2zAPig/aIiAiIgIsHHZpWUs7qZgfM2N5jadznhpLR77KAaLXditFLs1kbZM82SxdTIPoljRbzaUFjEXF6Fa16PFbMa4wzn+yksCf7t25/ln3LtEBc9p5okzFaGWndYOI2onH1JG32XeG8HucV0KIKQ1dK6KR8cjS17HOa5p3tLSQQfAhT90edLuup5KKR13QduO+8xvObfqvP+oOS5DpA6L/AAavZUsFmVTbu5CSOwd72lh8dpcjq40i/o/E6aYmzNsMk5bEnYdfwvtfVCCw2uHAJ6/DHQ0sZkkMkTtkFoyaTc3cQFA//BvFv3F/+ZD/AOxWvRByOqnBZqLCaeCojMcrDLtNJabbUr3DNpI3EHeuuREBERAREQFGXSBxjqcKEQOdRKxh+iy8h+9rB5qTVAvSVrrzUMXsslkP13NaP4CghhjC4gAXJNgOZPBXO0ZwcUVHT07bfFRMYe8gdo+brnzVUtXWH/CMVoYyLgzxuI5hh2yPc0q4CAvy94aCSQAASScgAN5JX6UE67dZDpXuw6kcdkHZnc3e93yDbcAfS5ns8DcMfWXrikrHmkwxzhGTsOkZfrJyctiK2YYTllm7w37DQDUILNmxS+eYp2m1v71w4/Nb5nguh1Saq24dG2pqmg1bxcA5inBHoj/qEek7huHEmSpJQwEuIAGZJIAHeSUHjh+GxUzBHBEyNg3NY0NaPILJWBRY9TzuLYamCRw3hkjHkeTSSs9AREQEREBYOL4HBWRmOphjlYeD2g27wd4PeLFZywq/GoKe3X1EMV93WSMZfw2iLoIQ0/1Fvpg6owwvexvaMNyZWWzvE7e8Dl6WWRKz9VeucucykxJ+Zs2Od2++4MmPPgH+/mpop6lkrQ6N7XtO5zSHA+BGSiLXJqoEzX11Ey0rbumjaP2o4yNA/tBvI9Yd/pBMSKHtSGss1AFBVPvIwfEPJzka0Zxk8XNGYPFoPLOYUEf68cE+E4PK4C7qdzJm+AOy/wDA5x+qquq6uOUAqKaeE7pYpGfbaW/qqVEILiaB4x8MwyjmJuXws2jzc0bD/wATSt8o16P1d1mDhvyM8rPfsyfnIVJSAiIgIiICIiAq4dIyS+KxDlSx/fJMVY9Vw6RcdsViPOlj+6SYINPqQi2scpfmic/6Mg/VWnVWNR8uzjlL84Tj/RkP6K06Ao00W1JxUWIOq5JzOGuc+FjmWLHONw97to7Tm3yyGee8BSWiAqsa2NYEuJVksbXkU0L3MjYD2XbBIMrhxJIJF9wt33tOqcaa6PvoK+ogkBGzI4tJ9ZjiSx47i23nccEGmhncxwcxxa5pBBaSCCNxBGYKs7qW06filG9s52p6dzWudxe1wJY8/O7LgeezfiqvqwfRzwB8NLU1LwQ2ocxsd/WEW3d47i55H1SgmBERAREQcfrT0ydhOHvljt1sjhFFfMBzgTtkcdlrXHxsqp11dJPI6SZ7pHvN3OcS5xPeSrJ6+8AfVYXtxAuNNIJXAb9jZc1xt3XDvAFVlQdRoDp3NhFSx7HOMJcOuiv2ZG8TbcHgbnfpcK3EUoe0OabhwBB5g5gqleEYVJVzxwQtLpJXBrR3nieQAzJ4AEq6FBSiGKOMG4YxrQeeyA2/3II7dqTibizK6KcxxtlbN1LWeuDtWa/ayYXZ2tlcgZWtJaIgKlONQ7FTO0erLIPc9wV1lSnG5tupncPWllPve4oJ26Nst6OrbynaftRgf7VMCh7o2xWo6t3Odo90YP8AuUwoCIiAiIgIiICgTpK0Np6KX2o5WfYc1w/7hU9qMOkJhHXYW2UDOnmY4/RfeM/icz3IIP1b4h8Hxahech18bSeQkPVk+5yt+qPxSFrg5psQQQeRGYKufo7i4rKSnqG7po2P8C4AkeRuPJBsUREBaDSvQakxVgbVRbRb6L2nZkZf2XDh3G47lv0QRrhuoDDYZA93wiYA32JHt2PMMa0nwupHhhaxrWsaGtaAGtAADQMgABkABwX7RAREQEREHwi6jzG9ROG1UhkDZYC43Ihc1rCTyY5rg3wFh3KREQcxohq4osKuaaI9YRYyvO1IRyBtZo7gBddOiICIiDDxmvFPTTzHdFFI8/UaXfoqUuNyrS67sb+C4POAbOnLYW/WO0/8DXDzVWkFluj7Q9XhG0R+1nlf5AMj/NhUmLntX2EfA8Lo4SLFsLC4cnP+McPtOK6FAREQEREBERAWt0jwdtbSVFO7dNG9l+RIyd5OsfJbJEFIaqmdFI9jxZzHOa4HgWkgj3hWB6PGk/XUktG89uncXsHOOQ3Nvovv9sLidfeiXwWvFSxvxVWNo23CRtg8fWFnd5LuS47QXSp2F10NQ25a07MjR67HZOb42zHe0ILiIvGirGTxskjcHMka1zXDc4OFwR5FeyAiLznqGxtc97mta0Euc4gNaBvJJyAQeiKItL+kJBTl0dBH8IcMuscS2IH5o9J/4RyJUcVuvPFZHXbUMiHJkUdve9rj96C0iKtODdIDEYXDr+pqG8Q5gY7ydHYA+IKl7QvW9RYoWsDuonP9lIQNo8o37n+GR7kHcIiICIiAi/IeCSLi43jiPFfpARFotNdKmYXRS1EliWizG+293oM9+Z5AE8EEI9ITSf4RWx0rDdtM27rfKSWJHkwNHi5y4rV7o9/SGJU0FrtLw6T6EfbffxAt4kLR11a+eV8sji58jnPc47yXEkn3lTx0d9EuqhlrpG9qb4uK/sNPbcPpPAH+H3oJkCIiAiIgIiICIiAiIg5/TvRJmK0MtO6wcRtRuPqPbfZd4bwe5xVRK+hfTyvilaWSRuLXNO8FpsQrtqINeOrQ1TDXUrLzRt+OYBnKxo9MDi9o97R80Aho9ROsgROGH1L7Mef+XcTk1zjcwk8nHNveSOItPao6DZWF1Ra321TWUlc8CcWbHK45T8A1x+U/i8d4S6oy166O1lbSQNo2vkax7jLEw9p1wNh2z6wadrL5wNsspNRBX7Qfo/yzgS4k50LN4hbbrXfTdmGDuzPgpdwzVvh1M0Njoac972CRx8XSXK6REHD6Ram8NrWm1O2B/B8FmW8WDsHzHmoQ021P1mF7UjW9fAM+tjBu0c5Gb2+OY71adEFYtDdeFbQBsc3/ADUIytISJGjk2XM27nA+Sl7AteGGVQG3Mad59WZpA+227LeJC/WlmpegxAueGGnlOe3DYAnm6P0T4ixPNRdjXR4robmnlhqGjcLmN5+q7s/iQWBhxunezbbUQuZv2hIwt94NlwmnmuqkoYnspZWVFQQQ0MIdHGfae8dk29kEk2tlvUHv1WYo12ycPnv3AEfaBt966TR3UBX1DganYpo+O0Q+T6rGG3vcEGHqaiqqnGo5WPkNi+SoeSTtNINw88S5xAF+OfBWgWj0Q0Np8Kg6mmZa9i97s3yH2nn8gMhwC3Ukga0ucQAASSTYADMkk7gg+TTBjS5xDWtBJJNgAMySTuAHFVb1tawzi1VsxE/BoCREN22fWlI79w5AcyVvdb+tz4dtUlE4/BwbSSDLryPVb/0wfteG+LKSlfNIyONrnve4Na1ouXEmwAHO6DcaEaJyYrWxU8dwCbyO+TY220/x4DmSAre4fQMp4o4omhrI2tY1o4BosB7lyWqzV83B6Sz7Gols6Zw4co2n2W3OfEknlbtUBERAREQEREBERAREQEREEEa39TxYX1uHx3abumhaM28TJGB6vEtG7eMshCl1eJRLrK1HsrC+ow8NinNy6I5RyneS3gx59x7syg5nVxr2dThtPiRdJGLBs+bpGDlIN72/O9Lx4Tvh+Ix1MbZIJGSRuFw5hDmnzH5Kl+JYZLSyuinjfHI02LXggj38O/cVn6N6YVWGybdJO6O/pN3sf9JhyPjv70FykUL6MdIyN4Da+ndG75SHtM8TGTtN8i5SZgunFDWgfB6uF5Pq7Qa//LdZ33IN4iIgIl18c4AXJsEH1Fy2O6z8OogetrIi4X7EZ619+VmXsfGyi3SnpFyPBZh8HVj5WWzn+LYx2QfEu8EEy6R6VU2HRdbVTNjbnYb3PPssaM3Hw81XTWPrfnxUmKLahpb+hfty23GUjhx2BkO+wK4nFcYmq5TLUSvlkO9zySfAch3DJZmjOiVTicwipYi85bTtzGA+s924D7zwBQaympnSvayNrnvcQGtaCXOJyAAGZKsjqk1TDDGipqgHVbhkMiKcEZtadxeRkXeQyuTs9XWqmDCGiQ2mqSO1KRky+9sQO4d+8+GS7pAREQEREBERAREQEREBERAREQEREGk0o0MpcTj2KqFr7ei8ZSM+g8Zjw3HiFCOlnR8qYCX0LxUM9h1mSjuz7LvIg9ysSiCk2IYXLTPLJ4pInj1Xtc0+5wWMrsYhhcNSzYnhjlb7MjWvHucFGesHU/h0dFVVEMLoZIoZJB1b3bJLWki7HXFstwsggeg0qq6cAQ1lTGBwZLI0e4Gy20etTFG7q+fzIP5hcqV8QdRNrPxN4scQqPqu2fvbZaWvxyoqP29RNL/eSPf/ABErBXvQQCSWNhvZz2tNt9nEDJB4LaYHovVV7tmlp5ZTxLW9kfSeey3zIVmcG1N4XS2IpRK4etMTJ+E9j8K7KCnbG0NY1rWjINaAAPADIIIQ0Q6Ox7MmJS9/UxH7ny/o0fWUzYRg0NHE2KmiZFG3c1osPE8Se85lZqICIiAiIgIiICIiAiIgIiICIiAiIgIiICIiAsHHcJFZTT07nFrZo3xki1wHgi4vlfNZyIIg/q20v75U+6P+Sf1baX97qfdH/JS+iCIP6ttL+91Puj/kvSm6OlLG9jxV1F2ua7dH6pB5KW0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7828" name="AutoShape 4" descr="data:image/jpeg;base64,/9j/4AAQSkZJRgABAQAAAQABAAD/2wCEAAkGBhQPEBIUERESFRUUFhQYGBgXGBUYFxUeFRgVFhoVFhcXGyoeHRojGRgXHy8gJycqLywtFh4xOjA2NScsLCkBCQoKDAwMGQ4MGSkYEhgpKSkpKSkpKSkpKSkpKSkpKSkpKSkpKSkpKSkpKSkpKSkpKSkpKSkpKSkpKSkpKSkpKf/AABEIAOEA4QMBIgACEQEDEQH/xAAcAAEAAgMBAQEAAAAAAAAAAAAABwgEBQYDAQL/xABJEAABAwICBgYECwQIBwAAAAABAAIDBBEFIQYHEjFBUQgTImFxgTJCUpEUI1NicoKSoaKxwTNUstEVGENzg5OjwhckY7PS0+H/xAAUAQEAAAAAAAAAAAAAAAAAAAAA/8QAFBEBAAAAAAAAAAAAAAAAAAAAAP/aAAwDAQACEQMRAD8AnFERAREQEREBERAREQEREBERAREQEREBERAREugIuYxjWbhtGS2ati2hvay8jh3ERg2PitJ/x3wq9uul8epkt+V0EhIuUwrWnhlUQ2OtiDjuEm1ET3DrALldU11xcZgoPqIiAiIgIiICIiAiIgIiICIiAiIgIiICIiAiIgIiIMbE8SjpYZJpnhkcbS5zjuAH5ngBxJAVZdYet6oxR7o4XPgpcwGA2dIPalI339ncO/eux6RulDgYKFjiGkddLb1sy2Np7gQ51vo8lByAvqnzVRqahEEdXiEYkfIA+OJ3oMac2l7fWcRnY5AHdfdLkWFwsbsthiDRlshjQPcBZBSZdloJrRqsJe0NeZae/ahcTs24mMn0HeGXMFTVrE1PU1fC99LEyGpaCWlgDWykepI0ZZ7treDbeMlWRzbEg5EILoaPaQQ4hTx1FO7ajePNpG9rhwcDkQtkq8dHfSV0VZJRuPxc7C9o5SRi5I8Y9q/0Gqw6AiIgIiICIiAiIgItVpFpTTYdF1lVMyNvAHNzyODGjNx8AoV0t6RE0m0zD4hC35WQB0h72s9BvntIJ5qqxkLS+V7GNG9z3BrR4k5LjcW1z4XTXHwrrXDhC10n4gNj8SrHi+PVFY/bqZ5ZXc3uLrdwByA7gsBBYKt6SVM39jR1D/pujZ+W0tZJ0mD6uHDznP6RKHKLB55/2MEsn0GPf/CCtpHq+xF2Yw6s/wAmQfmEEoxdJj2sO90/84luKDpHUTspaepj7x1bwPxA/coUm0CxBgu7D6wD+5l/Rq1FVQyRG0sb2Hk9pafcQgthg+tXDKsgR1kbXH1ZbxHw+MAB8iV1THhwBBBB3Ebj4Kjy3ej+mlZh5BpamSMexfajPjG67T7kFyEULaIdIhjy2PEourO7rogSzxfHm4eLSfAKYMPxKKpjbJBIySN25zCHNPmPyQZKIiDg9M9TtLitQaiWaoZIWtb2HM2bNFh2XMJ+9ck3o2xtlY4VznMa9pcx0Qu5oIJbtB+VxcblNKIPgFty+otdj+kEFBA6epkDI28TvceDWjeXHkEHvieJR00Mk0zg2ONpc4ngB+vADiSFS7EKrrZpJLW23vdbltOJt967HWRrSmxh+wLxUzTdkV83W3PlI3u7tw+88QxhcQACSTYAZk34AIO91GUjpMbpy0G0bZnu7h1bmfxPaPNWkUcamNXZwundNUNtU1AF28YmDMR/SJzd4AcFI6AiIgIiICIiAou1la6osPLqej2ZqkXDnb44TyNvSePZGQ4ngtFrf1xFhfRYfJZwu2aZp3cDHERx4F3DcOagtBm4xjc1bK6aplfLI7e5x+4DcB3CwXtgGjNTiEnV0sD5XcbDstvxe49lo7yQpF1c6jZKwNnr9qGA2LYxlLKOZv6DT7z3ZFT7hGDQ0cTYqaJkUbdzWiw8TxJ7zmUEN6M9HHIOxCo/w4PyMjh+TfNSXgurbDqO3U0UO0PWeOsf47UlyPKy6ZEHxrQBYCw7l9siIFl5z0zZGlr2tc07w4Ag+RXoiDjMc1Q4ZWX2qVsTj60PxRHfst7B82lRdpT0d6iEF9DMJ2j+zfZkvgD6DvwqwiIKSV+HyU8jo5o3xvbva9pa4eIK22iem1VhUu3SykAntxuuY5Ppt/UWI5q1OlOhdLikWxVRB1h2XjKSPvY/ePDMHiFXLWHqoqMIJkF5qYnKUDNl9zZW+qeF9x8ckE7avtZ9PjDNlvxVQ0XfC4597oz6zfvHEbiezVI6KtfBIySJ7mPYQWuabFpHEEKy+qnWqzFWCGctZVsGY3NmA3vYODubfMZbgkVERB41tYyGN8kjg1kbXPc47gGgkn3BVM1haey4xVGRxLYWEiGPgxvMji87yfLcAp913V5hwWo2TYyGKPyc9pcPNoI81VhB7UlI+aRscTHPe8hrWtBLnE7gAOKsVqr1ONw/ZqawNfU72tyLIPA7nSfO3DhzWD0e9EY2Urq57Q6WRz2MJ9RjOydnkXO2rnkAOd5hQEREBERAREQFFGuzWYaGP4HSvtUSt+McDnCx3AHg9w3chnxBXdaa6VMwuilqZLEtFmN9t7sms9+Z5AE8FUPE8SkqppJpnF0kji5zjxJ/IcAOAQYqnzVDqdEQZW4hHeQ2dDC4ZR8RJID6/EN9Xec/R0eozVsKl4r6ll4o3fEtIyke05yG+9rTu5uHzc7BoCIiAiIgIiICIiAiIgLzngbI1zHta5rgQ5rgCHA5EEHIgjgvREFbdbmqU4cTVUjSaVx7Tcyack5AneYycgeG48CY2oK59PKyWJ5ZJG4Oa4b2kbiFdeppmyscx7Q5jwWua4XDgRYgg7wQqra1NX5wirswE0813QuOdvaicebbjPiCDzQT9qz0+ZjFIHmzZ47NmYOB4PaPYdYkciCOF116p9oFpg/Ca2Odtyz0ZWD12EjaHiMiO8BW7oqxk0bJI3BzJGtc1w3ODhcEeIKDR6d6IDFqQ0zpTEC9jtoNDj2L5WJHNRv/AFaYv3+T/Jb/AOa6bXvO5mEPLHOaeuhzaSDvPEKtn9Mz/Lzfbf8AzQW70L0YGF0UVK2QyCMvO0WhpO29z9wJ3bVvJbxcPqVmc/BKVz3OcSZ7kkkn46TiV3CAiIgIiICItfj+Lto6Weofuhje+3PZBIb5mw80EA6/9LvhNa2kY74ul9K250jgC77LbN7iXLhtC9GH4nWw0zLgPdd7vYY3N7vIbu8gcVqq2rdNI+SQ3fI5z3HmXEuJ95U+dHbRfqqaWteO1O4xxnkyM9oj6T8v8MIJYw7D2U8UcUTQ2ONrWtaOAaLAf/VkIiAiLgNNNc1HhpdGy9TOMiyMjZYeUkmYB7hc8wEHfoq6DXJjFdO0UcbRYj4qKHrL57nucCbcyC3yViIC4taXAB1hcDMA2zAPig/aIiAiIgIsHHZpWUs7qZgfM2N5jadznhpLR77KAaLXditFLs1kbZM82SxdTIPoljRbzaUFjEXF6Fa16PFbMa4wzn+yksCf7t25/ln3LtEBc9p5okzFaGWndYOI2onH1JG32XeG8HucV0KIKQ1dK6KR8cjS17HOa5p3tLSQQfAhT90edLuup5KKR13QduO+8xvObfqvP+oOS5DpA6L/AAavZUsFmVTbu5CSOwd72lh8dpcjq40i/o/E6aYmzNsMk5bEnYdfwvtfVCCw2uHAJ6/DHQ0sZkkMkTtkFoyaTc3cQFA//BvFv3F/+ZD/AOxWvRByOqnBZqLCaeCojMcrDLtNJabbUr3DNpI3EHeuuREBERAREQFGXSBxjqcKEQOdRKxh+iy8h+9rB5qTVAvSVrrzUMXsslkP13NaP4CghhjC4gAXJNgOZPBXO0ZwcUVHT07bfFRMYe8gdo+brnzVUtXWH/CMVoYyLgzxuI5hh2yPc0q4CAvy94aCSQAASScgAN5JX6UE67dZDpXuw6kcdkHZnc3e93yDbcAfS5ns8DcMfWXrikrHmkwxzhGTsOkZfrJyctiK2YYTllm7w37DQDUILNmxS+eYp2m1v71w4/Nb5nguh1Saq24dG2pqmg1bxcA5inBHoj/qEek7huHEmSpJQwEuIAGZJIAHeSUHjh+GxUzBHBEyNg3NY0NaPILJWBRY9TzuLYamCRw3hkjHkeTSSs9AREQEREBYOL4HBWRmOphjlYeD2g27wd4PeLFZywq/GoKe3X1EMV93WSMZfw2iLoIQ0/1Fvpg6owwvexvaMNyZWWzvE7e8Dl6WWRKz9VeucucykxJ+Zs2Od2++4MmPPgH+/mpop6lkrQ6N7XtO5zSHA+BGSiLXJqoEzX11Ey0rbumjaP2o4yNA/tBvI9Yd/pBMSKHtSGss1AFBVPvIwfEPJzka0Zxk8XNGYPFoPLOYUEf68cE+E4PK4C7qdzJm+AOy/wDA5x+qquq6uOUAqKaeE7pYpGfbaW/qqVEILiaB4x8MwyjmJuXws2jzc0bD/wATSt8o16P1d1mDhvyM8rPfsyfnIVJSAiIgIiICIiAq4dIyS+KxDlSx/fJMVY9Vw6RcdsViPOlj+6SYINPqQi2scpfmic/6Mg/VWnVWNR8uzjlL84Tj/RkP6K06Ao00W1JxUWIOq5JzOGuc+FjmWLHONw97to7Tm3yyGee8BSWiAqsa2NYEuJVksbXkU0L3MjYD2XbBIMrhxJIJF9wt33tOqcaa6PvoK+ogkBGzI4tJ9ZjiSx47i23nccEGmhncxwcxxa5pBBaSCCNxBGYKs7qW06filG9s52p6dzWudxe1wJY8/O7LgeezfiqvqwfRzwB8NLU1LwQ2ocxsd/WEW3d47i55H1SgmBERAREQcfrT0ydhOHvljt1sjhFFfMBzgTtkcdlrXHxsqp11dJPI6SZ7pHvN3OcS5xPeSrJ6+8AfVYXtxAuNNIJXAb9jZc1xt3XDvAFVlQdRoDp3NhFSx7HOMJcOuiv2ZG8TbcHgbnfpcK3EUoe0OabhwBB5g5gqleEYVJVzxwQtLpJXBrR3nieQAzJ4AEq6FBSiGKOMG4YxrQeeyA2/3II7dqTibizK6KcxxtlbN1LWeuDtWa/ayYXZ2tlcgZWtJaIgKlONQ7FTO0erLIPc9wV1lSnG5tupncPWllPve4oJ26Nst6OrbynaftRgf7VMCh7o2xWo6t3Odo90YP8AuUwoCIiAiIgIiICgTpK0Np6KX2o5WfYc1w/7hU9qMOkJhHXYW2UDOnmY4/RfeM/icz3IIP1b4h8Hxahech18bSeQkPVk+5yt+qPxSFrg5psQQQeRGYKufo7i4rKSnqG7po2P8C4AkeRuPJBsUREBaDSvQakxVgbVRbRb6L2nZkZf2XDh3G47lv0QRrhuoDDYZA93wiYA32JHt2PMMa0nwupHhhaxrWsaGtaAGtAADQMgABkABwX7RAREQEREHwi6jzG9ROG1UhkDZYC43Ihc1rCTyY5rg3wFh3KREQcxohq4osKuaaI9YRYyvO1IRyBtZo7gBddOiICIiDDxmvFPTTzHdFFI8/UaXfoqUuNyrS67sb+C4POAbOnLYW/WO0/8DXDzVWkFluj7Q9XhG0R+1nlf5AMj/NhUmLntX2EfA8Lo4SLFsLC4cnP+McPtOK6FAREQEREBERAWt0jwdtbSVFO7dNG9l+RIyd5OsfJbJEFIaqmdFI9jxZzHOa4HgWkgj3hWB6PGk/XUktG89uncXsHOOQ3Nvovv9sLidfeiXwWvFSxvxVWNo23CRtg8fWFnd5LuS47QXSp2F10NQ25a07MjR67HZOb42zHe0ILiIvGirGTxskjcHMka1zXDc4OFwR5FeyAiLznqGxtc97mta0Euc4gNaBvJJyAQeiKItL+kJBTl0dBH8IcMuscS2IH5o9J/4RyJUcVuvPFZHXbUMiHJkUdve9rj96C0iKtODdIDEYXDr+pqG8Q5gY7ydHYA+IKl7QvW9RYoWsDuonP9lIQNo8o37n+GR7kHcIiICIiAi/IeCSLi43jiPFfpARFotNdKmYXRS1EliWizG+293oM9+Z5AE8EEI9ITSf4RWx0rDdtM27rfKSWJHkwNHi5y4rV7o9/SGJU0FrtLw6T6EfbffxAt4kLR11a+eV8sji58jnPc47yXEkn3lTx0d9EuqhlrpG9qb4uK/sNPbcPpPAH+H3oJkCIiAiIgIiICIiAiIg5/TvRJmK0MtO6wcRtRuPqPbfZd4bwe5xVRK+hfTyvilaWSRuLXNO8FpsQrtqINeOrQ1TDXUrLzRt+OYBnKxo9MDi9o97R80Aho9ROsgROGH1L7Mef+XcTk1zjcwk8nHNveSOItPao6DZWF1Ra321TWUlc8CcWbHK45T8A1x+U/i8d4S6oy166O1lbSQNo2vkax7jLEw9p1wNh2z6wadrL5wNsspNRBX7Qfo/yzgS4k50LN4hbbrXfTdmGDuzPgpdwzVvh1M0Njoac972CRx8XSXK6REHD6Ram8NrWm1O2B/B8FmW8WDsHzHmoQ021P1mF7UjW9fAM+tjBu0c5Gb2+OY71adEFYtDdeFbQBsc3/ADUIytISJGjk2XM27nA+Sl7AteGGVQG3Mad59WZpA+227LeJC/WlmpegxAueGGnlOe3DYAnm6P0T4ixPNRdjXR4robmnlhqGjcLmN5+q7s/iQWBhxunezbbUQuZv2hIwt94NlwmnmuqkoYnspZWVFQQQ0MIdHGfae8dk29kEk2tlvUHv1WYo12ycPnv3AEfaBt966TR3UBX1DganYpo+O0Q+T6rGG3vcEGHqaiqqnGo5WPkNi+SoeSTtNINw88S5xAF+OfBWgWj0Q0Np8Kg6mmZa9i97s3yH2nn8gMhwC3Ukga0ucQAASSTYADMkk7gg+TTBjS5xDWtBJJNgAMySTuAHFVb1tawzi1VsxE/BoCREN22fWlI79w5AcyVvdb+tz4dtUlE4/BwbSSDLryPVb/0wfteG+LKSlfNIyONrnve4Na1ouXEmwAHO6DcaEaJyYrWxU8dwCbyO+TY220/x4DmSAre4fQMp4o4omhrI2tY1o4BosB7lyWqzV83B6Sz7Gols6Zw4co2n2W3OfEknlbtUBERAREQEREBERAREQEREEEa39TxYX1uHx3abumhaM28TJGB6vEtG7eMshCl1eJRLrK1HsrC+ow8NinNy6I5RyneS3gx59x7syg5nVxr2dThtPiRdJGLBs+bpGDlIN72/O9Lx4Tvh+Ix1MbZIJGSRuFw5hDmnzH5Kl+JYZLSyuinjfHI02LXggj38O/cVn6N6YVWGybdJO6O/pN3sf9JhyPjv70FykUL6MdIyN4Da+ndG75SHtM8TGTtN8i5SZgunFDWgfB6uF5Pq7Qa//LdZ33IN4iIgIl18c4AXJsEH1Fy2O6z8OogetrIi4X7EZ619+VmXsfGyi3SnpFyPBZh8HVj5WWzn+LYx2QfEu8EEy6R6VU2HRdbVTNjbnYb3PPssaM3Hw81XTWPrfnxUmKLahpb+hfty23GUjhx2BkO+wK4nFcYmq5TLUSvlkO9zySfAch3DJZmjOiVTicwipYi85bTtzGA+s924D7zwBQaympnSvayNrnvcQGtaCXOJyAAGZKsjqk1TDDGipqgHVbhkMiKcEZtadxeRkXeQyuTs9XWqmDCGiQ2mqSO1KRky+9sQO4d+8+GS7pAREQEREBERAREQEREBERAREQEREGk0o0MpcTj2KqFr7ei8ZSM+g8Zjw3HiFCOlnR8qYCX0LxUM9h1mSjuz7LvIg9ysSiCk2IYXLTPLJ4pInj1Xtc0+5wWMrsYhhcNSzYnhjlb7MjWvHucFGesHU/h0dFVVEMLoZIoZJB1b3bJLWki7HXFstwsggeg0qq6cAQ1lTGBwZLI0e4Gy20etTFG7q+fzIP5hcqV8QdRNrPxN4scQqPqu2fvbZaWvxyoqP29RNL/eSPf/ABErBXvQQCSWNhvZz2tNt9nEDJB4LaYHovVV7tmlp5ZTxLW9kfSeey3zIVmcG1N4XS2IpRK4etMTJ+E9j8K7KCnbG0NY1rWjINaAAPADIIIQ0Q6Ox7MmJS9/UxH7ny/o0fWUzYRg0NHE2KmiZFG3c1osPE8Se85lZqICIiAiIgIiICIiAiIgIiICIiAiIgIiICIiAsHHcJFZTT07nFrZo3xki1wHgi4vlfNZyIIg/q20v75U+6P+Sf1baX97qfdH/JS+iCIP6ttL+91Puj/kvSm6OlLG9jxV1F2ua7dH6pB5KW0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7830" name="AutoShape 6" descr="data:image/jpeg;base64,/9j/4AAQSkZJRgABAQAAAQABAAD/2wCEAAkGBhQPEBIUERESFRUUFhQYGBgXGBUYFxUeFRgVFhoVFhcXGyoeHRojGRgXHy8gJycqLywtFh4xOjA2NScsLCkBCQoKDAwMGQ4MGSkYEhgpKSkpKSkpKSkpKSkpKSkpKSkpKSkpKSkpKSkpKSkpKSkpKSkpKSkpKSkpKSkpKSkpKf/AABEIAOEA4QMBIgACEQEDEQH/xAAcAAEAAgMBAQEAAAAAAAAAAAAABwgEBQYDAQL/xABJEAABAwICBgYECwQIBwAAAAABAAIDBBEFIQYHEjFBUQgTImFxgTJCUpEUI1NicoKSoaKxwTNUstEVGENzg5OjwhckY7PS0+H/xAAUAQEAAAAAAAAAAAAAAAAAAAAA/8QAFBEBAAAAAAAAAAAAAAAAAAAAAP/aAAwDAQACEQMRAD8AnFERAREQEREBERAREQEREBERAREQEREBERAREugIuYxjWbhtGS2ati2hvay8jh3ERg2PitJ/x3wq9uul8epkt+V0EhIuUwrWnhlUQ2OtiDjuEm1ET3DrALldU11xcZgoPqIiAiIgIiICIiAiIgIiICIiAiIgIiICIiAiIgIiIMbE8SjpYZJpnhkcbS5zjuAH5ngBxJAVZdYet6oxR7o4XPgpcwGA2dIPalI339ncO/eux6RulDgYKFjiGkddLb1sy2Np7gQ51vo8lByAvqnzVRqahEEdXiEYkfIA+OJ3oMac2l7fWcRnY5AHdfdLkWFwsbsthiDRlshjQPcBZBSZdloJrRqsJe0NeZae/ahcTs24mMn0HeGXMFTVrE1PU1fC99LEyGpaCWlgDWykepI0ZZ7treDbeMlWRzbEg5EILoaPaQQ4hTx1FO7ajePNpG9rhwcDkQtkq8dHfSV0VZJRuPxc7C9o5SRi5I8Y9q/0Gqw6AiIgIiICIiAiIgItVpFpTTYdF1lVMyNvAHNzyODGjNx8AoV0t6RE0m0zD4hC35WQB0h72s9BvntIJ5qqxkLS+V7GNG9z3BrR4k5LjcW1z4XTXHwrrXDhC10n4gNj8SrHi+PVFY/bqZ5ZXc3uLrdwByA7gsBBYKt6SVM39jR1D/pujZ+W0tZJ0mD6uHDznP6RKHKLB55/2MEsn0GPf/CCtpHq+xF2Yw6s/wAmQfmEEoxdJj2sO90/84luKDpHUTspaepj7x1bwPxA/coUm0CxBgu7D6wD+5l/Rq1FVQyRG0sb2Hk9pafcQgthg+tXDKsgR1kbXH1ZbxHw+MAB8iV1THhwBBBB3Ebj4Kjy3ej+mlZh5BpamSMexfajPjG67T7kFyEULaIdIhjy2PEourO7rogSzxfHm4eLSfAKYMPxKKpjbJBIySN25zCHNPmPyQZKIiDg9M9TtLitQaiWaoZIWtb2HM2bNFh2XMJ+9ck3o2xtlY4VznMa9pcx0Qu5oIJbtB+VxcblNKIPgFty+otdj+kEFBA6epkDI28TvceDWjeXHkEHvieJR00Mk0zg2ONpc4ngB+vADiSFS7EKrrZpJLW23vdbltOJt967HWRrSmxh+wLxUzTdkV83W3PlI3u7tw+88QxhcQACSTYAZk34AIO91GUjpMbpy0G0bZnu7h1bmfxPaPNWkUcamNXZwundNUNtU1AF28YmDMR/SJzd4AcFI6AiIgIiICIiAou1la6osPLqej2ZqkXDnb44TyNvSePZGQ4ngtFrf1xFhfRYfJZwu2aZp3cDHERx4F3DcOagtBm4xjc1bK6aplfLI7e5x+4DcB3CwXtgGjNTiEnV0sD5XcbDstvxe49lo7yQpF1c6jZKwNnr9qGA2LYxlLKOZv6DT7z3ZFT7hGDQ0cTYqaJkUbdzWiw8TxJ7zmUEN6M9HHIOxCo/w4PyMjh+TfNSXgurbDqO3U0UO0PWeOsf47UlyPKy6ZEHxrQBYCw7l9siIFl5z0zZGlr2tc07w4Ag+RXoiDjMc1Q4ZWX2qVsTj60PxRHfst7B82lRdpT0d6iEF9DMJ2j+zfZkvgD6DvwqwiIKSV+HyU8jo5o3xvbva9pa4eIK22iem1VhUu3SykAntxuuY5Ppt/UWI5q1OlOhdLikWxVRB1h2XjKSPvY/ePDMHiFXLWHqoqMIJkF5qYnKUDNl9zZW+qeF9x8ckE7avtZ9PjDNlvxVQ0XfC4597oz6zfvHEbiezVI6KtfBIySJ7mPYQWuabFpHEEKy+qnWqzFWCGctZVsGY3NmA3vYODubfMZbgkVERB41tYyGN8kjg1kbXPc47gGgkn3BVM1haey4xVGRxLYWEiGPgxvMji87yfLcAp913V5hwWo2TYyGKPyc9pcPNoI81VhB7UlI+aRscTHPe8hrWtBLnE7gAOKsVqr1ONw/ZqawNfU72tyLIPA7nSfO3DhzWD0e9EY2Urq57Q6WRz2MJ9RjOydnkXO2rnkAOd5hQEREBERAREQFFGuzWYaGP4HSvtUSt+McDnCx3AHg9w3chnxBXdaa6VMwuilqZLEtFmN9t7sms9+Z5AE8FUPE8SkqppJpnF0kji5zjxJ/IcAOAQYqnzVDqdEQZW4hHeQ2dDC4ZR8RJID6/EN9Xec/R0eozVsKl4r6ll4o3fEtIyke05yG+9rTu5uHzc7BoCIiAiIgIiICIiAiIgLzngbI1zHta5rgQ5rgCHA5EEHIgjgvREFbdbmqU4cTVUjSaVx7Tcyack5AneYycgeG48CY2oK59PKyWJ5ZJG4Oa4b2kbiFdeppmyscx7Q5jwWua4XDgRYgg7wQqra1NX5wirswE0813QuOdvaicebbjPiCDzQT9qz0+ZjFIHmzZ47NmYOB4PaPYdYkciCOF116p9oFpg/Ca2Odtyz0ZWD12EjaHiMiO8BW7oqxk0bJI3BzJGtc1w3ODhcEeIKDR6d6IDFqQ0zpTEC9jtoNDj2L5WJHNRv/AFaYv3+T/Jb/AOa6bXvO5mEPLHOaeuhzaSDvPEKtn9Mz/Lzfbf8AzQW70L0YGF0UVK2QyCMvO0WhpO29z9wJ3bVvJbxcPqVmc/BKVz3OcSZ7kkkn46TiV3CAiIgIiICItfj+Lto6Weofuhje+3PZBIb5mw80EA6/9LvhNa2kY74ul9K250jgC77LbN7iXLhtC9GH4nWw0zLgPdd7vYY3N7vIbu8gcVqq2rdNI+SQ3fI5z3HmXEuJ95U+dHbRfqqaWteO1O4xxnkyM9oj6T8v8MIJYw7D2U8UcUTQ2ONrWtaOAaLAf/VkIiAiLgNNNc1HhpdGy9TOMiyMjZYeUkmYB7hc8wEHfoq6DXJjFdO0UcbRYj4qKHrL57nucCbcyC3yViIC4taXAB1hcDMA2zAPig/aIiAiIgIsHHZpWUs7qZgfM2N5jadznhpLR77KAaLXditFLs1kbZM82SxdTIPoljRbzaUFjEXF6Fa16PFbMa4wzn+yksCf7t25/ln3LtEBc9p5okzFaGWndYOI2onH1JG32XeG8HucV0KIKQ1dK6KR8cjS17HOa5p3tLSQQfAhT90edLuup5KKR13QduO+8xvObfqvP+oOS5DpA6L/AAavZUsFmVTbu5CSOwd72lh8dpcjq40i/o/E6aYmzNsMk5bEnYdfwvtfVCCw2uHAJ6/DHQ0sZkkMkTtkFoyaTc3cQFA//BvFv3F/+ZD/AOxWvRByOqnBZqLCaeCojMcrDLtNJabbUr3DNpI3EHeuuREBERAREQFGXSBxjqcKEQOdRKxh+iy8h+9rB5qTVAvSVrrzUMXsslkP13NaP4CghhjC4gAXJNgOZPBXO0ZwcUVHT07bfFRMYe8gdo+brnzVUtXWH/CMVoYyLgzxuI5hh2yPc0q4CAvy94aCSQAASScgAN5JX6UE67dZDpXuw6kcdkHZnc3e93yDbcAfS5ns8DcMfWXrikrHmkwxzhGTsOkZfrJyctiK2YYTllm7w37DQDUILNmxS+eYp2m1v71w4/Nb5nguh1Saq24dG2pqmg1bxcA5inBHoj/qEek7huHEmSpJQwEuIAGZJIAHeSUHjh+GxUzBHBEyNg3NY0NaPILJWBRY9TzuLYamCRw3hkjHkeTSSs9AREQEREBYOL4HBWRmOphjlYeD2g27wd4PeLFZywq/GoKe3X1EMV93WSMZfw2iLoIQ0/1Fvpg6owwvexvaMNyZWWzvE7e8Dl6WWRKz9VeucucykxJ+Zs2Od2++4MmPPgH+/mpop6lkrQ6N7XtO5zSHA+BGSiLXJqoEzX11Ey0rbumjaP2o4yNA/tBvI9Yd/pBMSKHtSGss1AFBVPvIwfEPJzka0Zxk8XNGYPFoPLOYUEf68cE+E4PK4C7qdzJm+AOy/wDA5x+qquq6uOUAqKaeE7pYpGfbaW/qqVEILiaB4x8MwyjmJuXws2jzc0bD/wATSt8o16P1d1mDhvyM8rPfsyfnIVJSAiIgIiICIiAq4dIyS+KxDlSx/fJMVY9Vw6RcdsViPOlj+6SYINPqQi2scpfmic/6Mg/VWnVWNR8uzjlL84Tj/RkP6K06Ao00W1JxUWIOq5JzOGuc+FjmWLHONw97to7Tm3yyGee8BSWiAqsa2NYEuJVksbXkU0L3MjYD2XbBIMrhxJIJF9wt33tOqcaa6PvoK+ogkBGzI4tJ9ZjiSx47i23nccEGmhncxwcxxa5pBBaSCCNxBGYKs7qW06filG9s52p6dzWudxe1wJY8/O7LgeezfiqvqwfRzwB8NLU1LwQ2ocxsd/WEW3d47i55H1SgmBERAREQcfrT0ydhOHvljt1sjhFFfMBzgTtkcdlrXHxsqp11dJPI6SZ7pHvN3OcS5xPeSrJ6+8AfVYXtxAuNNIJXAb9jZc1xt3XDvAFVlQdRoDp3NhFSx7HOMJcOuiv2ZG8TbcHgbnfpcK3EUoe0OabhwBB5g5gqleEYVJVzxwQtLpJXBrR3nieQAzJ4AEq6FBSiGKOMG4YxrQeeyA2/3II7dqTibizK6KcxxtlbN1LWeuDtWa/ayYXZ2tlcgZWtJaIgKlONQ7FTO0erLIPc9wV1lSnG5tupncPWllPve4oJ26Nst6OrbynaftRgf7VMCh7o2xWo6t3Odo90YP8AuUwoCIiAiIgIiICgTpK0Np6KX2o5WfYc1w/7hU9qMOkJhHXYW2UDOnmY4/RfeM/icz3IIP1b4h8Hxahech18bSeQkPVk+5yt+qPxSFrg5psQQQeRGYKufo7i4rKSnqG7po2P8C4AkeRuPJBsUREBaDSvQakxVgbVRbRb6L2nZkZf2XDh3G47lv0QRrhuoDDYZA93wiYA32JHt2PMMa0nwupHhhaxrWsaGtaAGtAADQMgABkABwX7RAREQEREHwi6jzG9ROG1UhkDZYC43Ihc1rCTyY5rg3wFh3KREQcxohq4osKuaaI9YRYyvO1IRyBtZo7gBddOiICIiDDxmvFPTTzHdFFI8/UaXfoqUuNyrS67sb+C4POAbOnLYW/WO0/8DXDzVWkFluj7Q9XhG0R+1nlf5AMj/NhUmLntX2EfA8Lo4SLFsLC4cnP+McPtOK6FAREQEREBERAWt0jwdtbSVFO7dNG9l+RIyd5OsfJbJEFIaqmdFI9jxZzHOa4HgWkgj3hWB6PGk/XUktG89uncXsHOOQ3Nvovv9sLidfeiXwWvFSxvxVWNo23CRtg8fWFnd5LuS47QXSp2F10NQ25a07MjR67HZOb42zHe0ILiIvGirGTxskjcHMka1zXDc4OFwR5FeyAiLznqGxtc97mta0Euc4gNaBvJJyAQeiKItL+kJBTl0dBH8IcMuscS2IH5o9J/4RyJUcVuvPFZHXbUMiHJkUdve9rj96C0iKtODdIDEYXDr+pqG8Q5gY7ydHYA+IKl7QvW9RYoWsDuonP9lIQNo8o37n+GR7kHcIiICIiAi/IeCSLi43jiPFfpARFotNdKmYXRS1EliWizG+293oM9+Z5AE8EEI9ITSf4RWx0rDdtM27rfKSWJHkwNHi5y4rV7o9/SGJU0FrtLw6T6EfbffxAt4kLR11a+eV8sji58jnPc47yXEkn3lTx0d9EuqhlrpG9qb4uK/sNPbcPpPAH+H3oJkCIiAiIgIiICIiAiIg5/TvRJmK0MtO6wcRtRuPqPbfZd4bwe5xVRK+hfTyvilaWSRuLXNO8FpsQrtqINeOrQ1TDXUrLzRt+OYBnKxo9MDi9o97R80Aho9ROsgROGH1L7Mef+XcTk1zjcwk8nHNveSOItPao6DZWF1Ra321TWUlc8CcWbHK45T8A1x+U/i8d4S6oy166O1lbSQNo2vkax7jLEw9p1wNh2z6wadrL5wNsspNRBX7Qfo/yzgS4k50LN4hbbrXfTdmGDuzPgpdwzVvh1M0Njoac972CRx8XSXK6REHD6Ram8NrWm1O2B/B8FmW8WDsHzHmoQ021P1mF7UjW9fAM+tjBu0c5Gb2+OY71adEFYtDdeFbQBsc3/ADUIytISJGjk2XM27nA+Sl7AteGGVQG3Mad59WZpA+227LeJC/WlmpegxAueGGnlOe3DYAnm6P0T4ixPNRdjXR4robmnlhqGjcLmN5+q7s/iQWBhxunezbbUQuZv2hIwt94NlwmnmuqkoYnspZWVFQQQ0MIdHGfae8dk29kEk2tlvUHv1WYo12ycPnv3AEfaBt966TR3UBX1DganYpo+O0Q+T6rGG3vcEGHqaiqqnGo5WPkNi+SoeSTtNINw88S5xAF+OfBWgWj0Q0Np8Kg6mmZa9i97s3yH2nn8gMhwC3Ukga0ucQAASSTYADMkk7gg+TTBjS5xDWtBJJNgAMySTuAHFVb1tawzi1VsxE/BoCREN22fWlI79w5AcyVvdb+tz4dtUlE4/BwbSSDLryPVb/0wfteG+LKSlfNIyONrnve4Na1ouXEmwAHO6DcaEaJyYrWxU8dwCbyO+TY220/x4DmSAre4fQMp4o4omhrI2tY1o4BosB7lyWqzV83B6Sz7Gols6Zw4co2n2W3OfEknlbtUBERAREQEREBERAREQEREEEa39TxYX1uHx3abumhaM28TJGB6vEtG7eMshCl1eJRLrK1HsrC+ow8NinNy6I5RyneS3gx59x7syg5nVxr2dThtPiRdJGLBs+bpGDlIN72/O9Lx4Tvh+Ix1MbZIJGSRuFw5hDmnzH5Kl+JYZLSyuinjfHI02LXggj38O/cVn6N6YVWGybdJO6O/pN3sf9JhyPjv70FykUL6MdIyN4Da+ndG75SHtM8TGTtN8i5SZgunFDWgfB6uF5Pq7Qa//LdZ33IN4iIgIl18c4AXJsEH1Fy2O6z8OogetrIi4X7EZ619+VmXsfGyi3SnpFyPBZh8HVj5WWzn+LYx2QfEu8EEy6R6VU2HRdbVTNjbnYb3PPssaM3Hw81XTWPrfnxUmKLahpb+hfty23GUjhx2BkO+wK4nFcYmq5TLUSvlkO9zySfAch3DJZmjOiVTicwipYi85bTtzGA+s924D7zwBQaympnSvayNrnvcQGtaCXOJyAAGZKsjqk1TDDGipqgHVbhkMiKcEZtadxeRkXeQyuTs9XWqmDCGiQ2mqSO1KRky+9sQO4d+8+GS7pAREQEREBERAREQEREBERAREQEREGk0o0MpcTj2KqFr7ei8ZSM+g8Zjw3HiFCOlnR8qYCX0LxUM9h1mSjuz7LvIg9ysSiCk2IYXLTPLJ4pInj1Xtc0+5wWMrsYhhcNSzYnhjlb7MjWvHucFGesHU/h0dFVVEMLoZIoZJB1b3bJLWki7HXFstwsggeg0qq6cAQ1lTGBwZLI0e4Gy20etTFG7q+fzIP5hcqV8QdRNrPxN4scQqPqu2fvbZaWvxyoqP29RNL/eSPf/ABErBXvQQCSWNhvZz2tNt9nEDJB4LaYHovVV7tmlp5ZTxLW9kfSeey3zIVmcG1N4XS2IpRK4etMTJ+E9j8K7KCnbG0NY1rWjINaAAPADIIIQ0Q6Ox7MmJS9/UxH7ny/o0fWUzYRg0NHE2KmiZFG3c1osPE8Se85lZqICIiAiIgIiICIiAiIgIiICIiAiIgIiICIiAsHHcJFZTT07nFrZo3xki1wHgi4vlfNZyIIg/q20v75U+6P+Sf1baX97qfdH/JS+iCIP6ttL+91Puj/kvSm6OlLG9jxV1F2ua7dH6pB5KW0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7832" name="AutoShape 8" descr="data:image/jpeg;base64,/9j/4AAQSkZJRgABAQAAAQABAAD/2wCEAAkGBhQPEBIUERESFRUUFhQYGBgXGBUYFxUeFRgVFhoVFhcXGyoeHRojGRgXHy8gJycqLywtFh4xOjA2NScsLCkBCQoKDAwMGQ4MGSkYEhgpKSkpKSkpKSkpKSkpKSkpKSkpKSkpKSkpKSkpKSkpKSkpKSkpKSkpKSkpKSkpKSkpKf/AABEIAOEA4QMBIgACEQEDEQH/xAAcAAEAAgMBAQEAAAAAAAAAAAAABwgEBQYDAQL/xABJEAABAwICBgYECwQIBwAAAAABAAIDBBEFIQYHEjFBUQgTImFxgTJCUpEUI1NicoKSoaKxwTNUstEVGENzg5OjwhckY7PS0+H/xAAUAQEAAAAAAAAAAAAAAAAAAAAA/8QAFBEBAAAAAAAAAAAAAAAAAAAAAP/aAAwDAQACEQMRAD8AnFERAREQEREBERAREQEREBERAREQEREBERAREugIuYxjWbhtGS2ati2hvay8jh3ERg2PitJ/x3wq9uul8epkt+V0EhIuUwrWnhlUQ2OtiDjuEm1ET3DrALldU11xcZgoPqIiAiIgIiICIiAiIgIiICIiAiIgIiICIiAiIgIiIMbE8SjpYZJpnhkcbS5zjuAH5ngBxJAVZdYet6oxR7o4XPgpcwGA2dIPalI339ncO/eux6RulDgYKFjiGkddLb1sy2Np7gQ51vo8lByAvqnzVRqahEEdXiEYkfIA+OJ3oMac2l7fWcRnY5AHdfdLkWFwsbsthiDRlshjQPcBZBSZdloJrRqsJe0NeZae/ahcTs24mMn0HeGXMFTVrE1PU1fC99LEyGpaCWlgDWykepI0ZZ7treDbeMlWRzbEg5EILoaPaQQ4hTx1FO7ajePNpG9rhwcDkQtkq8dHfSV0VZJRuPxc7C9o5SRi5I8Y9q/0Gqw6AiIgIiICIiAiIgItVpFpTTYdF1lVMyNvAHNzyODGjNx8AoV0t6RE0m0zD4hC35WQB0h72s9BvntIJ5qqxkLS+V7GNG9z3BrR4k5LjcW1z4XTXHwrrXDhC10n4gNj8SrHi+PVFY/bqZ5ZXc3uLrdwByA7gsBBYKt6SVM39jR1D/pujZ+W0tZJ0mD6uHDznP6RKHKLB55/2MEsn0GPf/CCtpHq+xF2Yw6s/wAmQfmEEoxdJj2sO90/84luKDpHUTspaepj7x1bwPxA/coUm0CxBgu7D6wD+5l/Rq1FVQyRG0sb2Hk9pafcQgthg+tXDKsgR1kbXH1ZbxHw+MAB8iV1THhwBBBB3Ebj4Kjy3ej+mlZh5BpamSMexfajPjG67T7kFyEULaIdIhjy2PEourO7rogSzxfHm4eLSfAKYMPxKKpjbJBIySN25zCHNPmPyQZKIiDg9M9TtLitQaiWaoZIWtb2HM2bNFh2XMJ+9ck3o2xtlY4VznMa9pcx0Qu5oIJbtB+VxcblNKIPgFty+otdj+kEFBA6epkDI28TvceDWjeXHkEHvieJR00Mk0zg2ONpc4ngB+vADiSFS7EKrrZpJLW23vdbltOJt967HWRrSmxh+wLxUzTdkV83W3PlI3u7tw+88QxhcQACSTYAZk34AIO91GUjpMbpy0G0bZnu7h1bmfxPaPNWkUcamNXZwundNUNtU1AF28YmDMR/SJzd4AcFI6AiIgIiICIiAou1la6osPLqej2ZqkXDnb44TyNvSePZGQ4ngtFrf1xFhfRYfJZwu2aZp3cDHERx4F3DcOagtBm4xjc1bK6aplfLI7e5x+4DcB3CwXtgGjNTiEnV0sD5XcbDstvxe49lo7yQpF1c6jZKwNnr9qGA2LYxlLKOZv6DT7z3ZFT7hGDQ0cTYqaJkUbdzWiw8TxJ7zmUEN6M9HHIOxCo/w4PyMjh+TfNSXgurbDqO3U0UO0PWeOsf47UlyPKy6ZEHxrQBYCw7l9siIFl5z0zZGlr2tc07w4Ag+RXoiDjMc1Q4ZWX2qVsTj60PxRHfst7B82lRdpT0d6iEF9DMJ2j+zfZkvgD6DvwqwiIKSV+HyU8jo5o3xvbva9pa4eIK22iem1VhUu3SykAntxuuY5Ppt/UWI5q1OlOhdLikWxVRB1h2XjKSPvY/ePDMHiFXLWHqoqMIJkF5qYnKUDNl9zZW+qeF9x8ckE7avtZ9PjDNlvxVQ0XfC4597oz6zfvHEbiezVI6KtfBIySJ7mPYQWuabFpHEEKy+qnWqzFWCGctZVsGY3NmA3vYODubfMZbgkVERB41tYyGN8kjg1kbXPc47gGgkn3BVM1haey4xVGRxLYWEiGPgxvMji87yfLcAp913V5hwWo2TYyGKPyc9pcPNoI81VhB7UlI+aRscTHPe8hrWtBLnE7gAOKsVqr1ONw/ZqawNfU72tyLIPA7nSfO3DhzWD0e9EY2Urq57Q6WRz2MJ9RjOydnkXO2rnkAOd5hQEREBERAREQFFGuzWYaGP4HSvtUSt+McDnCx3AHg9w3chnxBXdaa6VMwuilqZLEtFmN9t7sms9+Z5AE8FUPE8SkqppJpnF0kji5zjxJ/IcAOAQYqnzVDqdEQZW4hHeQ2dDC4ZR8RJID6/EN9Xec/R0eozVsKl4r6ll4o3fEtIyke05yG+9rTu5uHzc7BoCIiAiIgIiICIiAiIgLzngbI1zHta5rgQ5rgCHA5EEHIgjgvREFbdbmqU4cTVUjSaVx7Tcyack5AneYycgeG48CY2oK59PKyWJ5ZJG4Oa4b2kbiFdeppmyscx7Q5jwWua4XDgRYgg7wQqra1NX5wirswE0813QuOdvaicebbjPiCDzQT9qz0+ZjFIHmzZ47NmYOB4PaPYdYkciCOF116p9oFpg/Ca2Odtyz0ZWD12EjaHiMiO8BW7oqxk0bJI3BzJGtc1w3ODhcEeIKDR6d6IDFqQ0zpTEC9jtoNDj2L5WJHNRv/AFaYv3+T/Jb/AOa6bXvO5mEPLHOaeuhzaSDvPEKtn9Mz/Lzfbf8AzQW70L0YGF0UVK2QyCMvO0WhpO29z9wJ3bVvJbxcPqVmc/BKVz3OcSZ7kkkn46TiV3CAiIgIiICItfj+Lto6Weofuhje+3PZBIb5mw80EA6/9LvhNa2kY74ul9K250jgC77LbN7iXLhtC9GH4nWw0zLgPdd7vYY3N7vIbu8gcVqq2rdNI+SQ3fI5z3HmXEuJ95U+dHbRfqqaWteO1O4xxnkyM9oj6T8v8MIJYw7D2U8UcUTQ2ONrWtaOAaLAf/VkIiAiLgNNNc1HhpdGy9TOMiyMjZYeUkmYB7hc8wEHfoq6DXJjFdO0UcbRYj4qKHrL57nucCbcyC3yViIC4taXAB1hcDMA2zAPig/aIiAiIgIsHHZpWUs7qZgfM2N5jadznhpLR77KAaLXditFLs1kbZM82SxdTIPoljRbzaUFjEXF6Fa16PFbMa4wzn+yksCf7t25/ln3LtEBc9p5okzFaGWndYOI2onH1JG32XeG8HucV0KIKQ1dK6KR8cjS17HOa5p3tLSQQfAhT90edLuup5KKR13QduO+8xvObfqvP+oOS5DpA6L/AAavZUsFmVTbu5CSOwd72lh8dpcjq40i/o/E6aYmzNsMk5bEnYdfwvtfVCCw2uHAJ6/DHQ0sZkkMkTtkFoyaTc3cQFA//BvFv3F/+ZD/AOxWvRByOqnBZqLCaeCojMcrDLtNJabbUr3DNpI3EHeuuREBERAREQFGXSBxjqcKEQOdRKxh+iy8h+9rB5qTVAvSVrrzUMXsslkP13NaP4CghhjC4gAXJNgOZPBXO0ZwcUVHT07bfFRMYe8gdo+brnzVUtXWH/CMVoYyLgzxuI5hh2yPc0q4CAvy94aCSQAASScgAN5JX6UE67dZDpXuw6kcdkHZnc3e93yDbcAfS5ns8DcMfWXrikrHmkwxzhGTsOkZfrJyctiK2YYTllm7w37DQDUILNmxS+eYp2m1v71w4/Nb5nguh1Saq24dG2pqmg1bxcA5inBHoj/qEek7huHEmSpJQwEuIAGZJIAHeSUHjh+GxUzBHBEyNg3NY0NaPILJWBRY9TzuLYamCRw3hkjHkeTSSs9AREQEREBYOL4HBWRmOphjlYeD2g27wd4PeLFZywq/GoKe3X1EMV93WSMZfw2iLoIQ0/1Fvpg6owwvexvaMNyZWWzvE7e8Dl6WWRKz9VeucucykxJ+Zs2Od2++4MmPPgH+/mpop6lkrQ6N7XtO5zSHA+BGSiLXJqoEzX11Ey0rbumjaP2o4yNA/tBvI9Yd/pBMSKHtSGss1AFBVPvIwfEPJzka0Zxk8XNGYPFoPLOYUEf68cE+E4PK4C7qdzJm+AOy/wDA5x+qquq6uOUAqKaeE7pYpGfbaW/qqVEILiaB4x8MwyjmJuXws2jzc0bD/wATSt8o16P1d1mDhvyM8rPfsyfnIVJSAiIgIiICIiAq4dIyS+KxDlSx/fJMVY9Vw6RcdsViPOlj+6SYINPqQi2scpfmic/6Mg/VWnVWNR8uzjlL84Tj/RkP6K06Ao00W1JxUWIOq5JzOGuc+FjmWLHONw97to7Tm3yyGee8BSWiAqsa2NYEuJVksbXkU0L3MjYD2XbBIMrhxJIJF9wt33tOqcaa6PvoK+ogkBGzI4tJ9ZjiSx47i23nccEGmhncxwcxxa5pBBaSCCNxBGYKs7qW06filG9s52p6dzWudxe1wJY8/O7LgeezfiqvqwfRzwB8NLU1LwQ2ocxsd/WEW3d47i55H1SgmBERAREQcfrT0ydhOHvljt1sjhFFfMBzgTtkcdlrXHxsqp11dJPI6SZ7pHvN3OcS5xPeSrJ6+8AfVYXtxAuNNIJXAb9jZc1xt3XDvAFVlQdRoDp3NhFSx7HOMJcOuiv2ZG8TbcHgbnfpcK3EUoe0OabhwBB5g5gqleEYVJVzxwQtLpJXBrR3nieQAzJ4AEq6FBSiGKOMG4YxrQeeyA2/3II7dqTibizK6KcxxtlbN1LWeuDtWa/ayYXZ2tlcgZWtJaIgKlONQ7FTO0erLIPc9wV1lSnG5tupncPWllPve4oJ26Nst6OrbynaftRgf7VMCh7o2xWo6t3Odo90YP8AuUwoCIiAiIgIiICgTpK0Np6KX2o5WfYc1w/7hU9qMOkJhHXYW2UDOnmY4/RfeM/icz3IIP1b4h8Hxahech18bSeQkPVk+5yt+qPxSFrg5psQQQeRGYKufo7i4rKSnqG7po2P8C4AkeRuPJBsUREBaDSvQakxVgbVRbRb6L2nZkZf2XDh3G47lv0QRrhuoDDYZA93wiYA32JHt2PMMa0nwupHhhaxrWsaGtaAGtAADQMgABkABwX7RAREQEREHwi6jzG9ROG1UhkDZYC43Ihc1rCTyY5rg3wFh3KREQcxohq4osKuaaI9YRYyvO1IRyBtZo7gBddOiICIiDDxmvFPTTzHdFFI8/UaXfoqUuNyrS67sb+C4POAbOnLYW/WO0/8DXDzVWkFluj7Q9XhG0R+1nlf5AMj/NhUmLntX2EfA8Lo4SLFsLC4cnP+McPtOK6FAREQEREBERAWt0jwdtbSVFO7dNG9l+RIyd5OsfJbJEFIaqmdFI9jxZzHOa4HgWkgj3hWB6PGk/XUktG89uncXsHOOQ3Nvovv9sLidfeiXwWvFSxvxVWNo23CRtg8fWFnd5LuS47QXSp2F10NQ25a07MjR67HZOb42zHe0ILiIvGirGTxskjcHMka1zXDc4OFwR5FeyAiLznqGxtc97mta0Euc4gNaBvJJyAQeiKItL+kJBTl0dBH8IcMuscS2IH5o9J/4RyJUcVuvPFZHXbUMiHJkUdve9rj96C0iKtODdIDEYXDr+pqG8Q5gY7ydHYA+IKl7QvW9RYoWsDuonP9lIQNo8o37n+GR7kHcIiICIiAi/IeCSLi43jiPFfpARFotNdKmYXRS1EliWizG+293oM9+Z5AE8EEI9ITSf4RWx0rDdtM27rfKSWJHkwNHi5y4rV7o9/SGJU0FrtLw6T6EfbffxAt4kLR11a+eV8sji58jnPc47yXEkn3lTx0d9EuqhlrpG9qb4uK/sNPbcPpPAH+H3oJkCIiAiIgIiICIiAiIg5/TvRJmK0MtO6wcRtRuPqPbfZd4bwe5xVRK+hfTyvilaWSRuLXNO8FpsQrtqINeOrQ1TDXUrLzRt+OYBnKxo9MDi9o97R80Aho9ROsgROGH1L7Mef+XcTk1zjcwk8nHNveSOItPao6DZWF1Ra321TWUlc8CcWbHK45T8A1x+U/i8d4S6oy166O1lbSQNo2vkax7jLEw9p1wNh2z6wadrL5wNsspNRBX7Qfo/yzgS4k50LN4hbbrXfTdmGDuzPgpdwzVvh1M0Njoac972CRx8XSXK6REHD6Ram8NrWm1O2B/B8FmW8WDsHzHmoQ021P1mF7UjW9fAM+tjBu0c5Gb2+OY71adEFYtDdeFbQBsc3/ADUIytISJGjk2XM27nA+Sl7AteGGVQG3Mad59WZpA+227LeJC/WlmpegxAueGGnlOe3DYAnm6P0T4ixPNRdjXR4robmnlhqGjcLmN5+q7s/iQWBhxunezbbUQuZv2hIwt94NlwmnmuqkoYnspZWVFQQQ0MIdHGfae8dk29kEk2tlvUHv1WYo12ycPnv3AEfaBt966TR3UBX1DganYpo+O0Q+T6rGG3vcEGHqaiqqnGo5WPkNi+SoeSTtNINw88S5xAF+OfBWgWj0Q0Np8Kg6mmZa9i97s3yH2nn8gMhwC3Ukga0ucQAASSTYADMkk7gg+TTBjS5xDWtBJJNgAMySTuAHFVb1tawzi1VsxE/BoCREN22fWlI79w5AcyVvdb+tz4dtUlE4/BwbSSDLryPVb/0wfteG+LKSlfNIyONrnve4Na1ouXEmwAHO6DcaEaJyYrWxU8dwCbyO+TY220/x4DmSAre4fQMp4o4omhrI2tY1o4BosB7lyWqzV83B6Sz7Gols6Zw4co2n2W3OfEknlbtUBERAREQEREBERAREQEREEEa39TxYX1uHx3abumhaM28TJGB6vEtG7eMshCl1eJRLrK1HsrC+ow8NinNy6I5RyneS3gx59x7syg5nVxr2dThtPiRdJGLBs+bpGDlIN72/O9Lx4Tvh+Ix1MbZIJGSRuFw5hDmnzH5Kl+JYZLSyuinjfHI02LXggj38O/cVn6N6YVWGybdJO6O/pN3sf9JhyPjv70FykUL6MdIyN4Da+ndG75SHtM8TGTtN8i5SZgunFDWgfB6uF5Pq7Qa//LdZ33IN4iIgIl18c4AXJsEH1Fy2O6z8OogetrIi4X7EZ619+VmXsfGyi3SnpFyPBZh8HVj5WWzn+LYx2QfEu8EEy6R6VU2HRdbVTNjbnYb3PPssaM3Hw81XTWPrfnxUmKLahpb+hfty23GUjhx2BkO+wK4nFcYmq5TLUSvlkO9zySfAch3DJZmjOiVTicwipYi85bTtzGA+s924D7zwBQaympnSvayNrnvcQGtaCXOJyAAGZKsjqk1TDDGipqgHVbhkMiKcEZtadxeRkXeQyuTs9XWqmDCGiQ2mqSO1KRky+9sQO4d+8+GS7pAREQEREBERAREQEREBERAREQEREGk0o0MpcTj2KqFr7ei8ZSM+g8Zjw3HiFCOlnR8qYCX0LxUM9h1mSjuz7LvIg9ysSiCk2IYXLTPLJ4pInj1Xtc0+5wWMrsYhhcNSzYnhjlb7MjWvHucFGesHU/h0dFVVEMLoZIoZJB1b3bJLWki7HXFstwsggeg0qq6cAQ1lTGBwZLI0e4Gy20etTFG7q+fzIP5hcqV8QdRNrPxN4scQqPqu2fvbZaWvxyoqP29RNL/eSPf/ABErBXvQQCSWNhvZz2tNt9nEDJB4LaYHovVV7tmlp5ZTxLW9kfSeey3zIVmcG1N4XS2IpRK4etMTJ+E9j8K7KCnbG0NY1rWjINaAAPADIIIQ0Q6Ox7MmJS9/UxH7ny/o0fWUzYRg0NHE2KmiZFG3c1osPE8Se85lZqICIiAiIgIiICIiAiIgIiICIiAiIgIiICIiAsHHcJFZTT07nFrZo3xki1wHgi4vlfNZyIIg/q20v75U+6P+Sf1baX97qfdH/JS+iCIP6ttL+91Puj/kvSm6OlLG9jxV1F2ua7dH6pB5KW0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77834" name="AutoShape 10" descr="data:image/jpeg;base64,/9j/4AAQSkZJRgABAQAAAQABAAD/2wCEAAkGBhQPEBIUERESFRUUFhQYGBgXGBUYFxUeFRgVFhoVFhcXGyoeHRojGRgXHy8gJycqLywtFh4xOjA2NScsLCkBCQoKDAwMGQ4MGSkYEhgpKSkpKSkpKSkpKSkpKSkpKSkpKSkpKSkpKSkpKSkpKSkpKSkpKSkpKSkpKSkpKSkpKf/AABEIAOEA4QMBIgACEQEDEQH/xAAcAAEAAgMBAQEAAAAAAAAAAAAABwgEBQYDAQL/xABJEAABAwICBgYECwQIBwAAAAABAAIDBBEFIQYHEjFBUQgTImFxgTJCUpEUI1NicoKSoaKxwTNUstEVGENzg5OjwhckY7PS0+H/xAAUAQEAAAAAAAAAAAAAAAAAAAAA/8QAFBEBAAAAAAAAAAAAAAAAAAAAAP/aAAwDAQACEQMRAD8AnFERAREQEREBERAREQEREBERAREQEREBERAREugIuYxjWbhtGS2ati2hvay8jh3ERg2PitJ/x3wq9uul8epkt+V0EhIuUwrWnhlUQ2OtiDjuEm1ET3DrALldU11xcZgoPqIiAiIgIiICIiAiIgIiICIiAiIgIiICIiAiIgIiIMbE8SjpYZJpnhkcbS5zjuAH5ngBxJAVZdYet6oxR7o4XPgpcwGA2dIPalI339ncO/eux6RulDgYKFjiGkddLb1sy2Np7gQ51vo8lByAvqnzVRqahEEdXiEYkfIA+OJ3oMac2l7fWcRnY5AHdfdLkWFwsbsthiDRlshjQPcBZBSZdloJrRqsJe0NeZae/ahcTs24mMn0HeGXMFTVrE1PU1fC99LEyGpaCWlgDWykepI0ZZ7treDbeMlWRzbEg5EILoaPaQQ4hTx1FO7ajePNpG9rhwcDkQtkq8dHfSV0VZJRuPxc7C9o5SRi5I8Y9q/0Gqw6AiIgIiICIiAiIgItVpFpTTYdF1lVMyNvAHNzyODGjNx8AoV0t6RE0m0zD4hC35WQB0h72s9BvntIJ5qqxkLS+V7GNG9z3BrR4k5LjcW1z4XTXHwrrXDhC10n4gNj8SrHi+PVFY/bqZ5ZXc3uLrdwByA7gsBBYKt6SVM39jR1D/pujZ+W0tZJ0mD6uHDznP6RKHKLB55/2MEsn0GPf/CCtpHq+xF2Yw6s/wAmQfmEEoxdJj2sO90/84luKDpHUTspaepj7x1bwPxA/coUm0CxBgu7D6wD+5l/Rq1FVQyRG0sb2Hk9pafcQgthg+tXDKsgR1kbXH1ZbxHw+MAB8iV1THhwBBBB3Ebj4Kjy3ej+mlZh5BpamSMexfajPjG67T7kFyEULaIdIhjy2PEourO7rogSzxfHm4eLSfAKYMPxKKpjbJBIySN25zCHNPmPyQZKIiDg9M9TtLitQaiWaoZIWtb2HM2bNFh2XMJ+9ck3o2xtlY4VznMa9pcx0Qu5oIJbtB+VxcblNKIPgFty+otdj+kEFBA6epkDI28TvceDWjeXHkEHvieJR00Mk0zg2ONpc4ngB+vADiSFS7EKrrZpJLW23vdbltOJt967HWRrSmxh+wLxUzTdkV83W3PlI3u7tw+88QxhcQACSTYAZk34AIO91GUjpMbpy0G0bZnu7h1bmfxPaPNWkUcamNXZwundNUNtU1AF28YmDMR/SJzd4AcFI6AiIgIiICIiAou1la6osPLqej2ZqkXDnb44TyNvSePZGQ4ngtFrf1xFhfRYfJZwu2aZp3cDHERx4F3DcOagtBm4xjc1bK6aplfLI7e5x+4DcB3CwXtgGjNTiEnV0sD5XcbDstvxe49lo7yQpF1c6jZKwNnr9qGA2LYxlLKOZv6DT7z3ZFT7hGDQ0cTYqaJkUbdzWiw8TxJ7zmUEN6M9HHIOxCo/w4PyMjh+TfNSXgurbDqO3U0UO0PWeOsf47UlyPKy6ZEHxrQBYCw7l9siIFl5z0zZGlr2tc07w4Ag+RXoiDjMc1Q4ZWX2qVsTj60PxRHfst7B82lRdpT0d6iEF9DMJ2j+zfZkvgD6DvwqwiIKSV+HyU8jo5o3xvbva9pa4eIK22iem1VhUu3SykAntxuuY5Ppt/UWI5q1OlOhdLikWxVRB1h2XjKSPvY/ePDMHiFXLWHqoqMIJkF5qYnKUDNl9zZW+qeF9x8ckE7avtZ9PjDNlvxVQ0XfC4597oz6zfvHEbiezVI6KtfBIySJ7mPYQWuabFpHEEKy+qnWqzFWCGctZVsGY3NmA3vYODubfMZbgkVERB41tYyGN8kjg1kbXPc47gGgkn3BVM1haey4xVGRxLYWEiGPgxvMji87yfLcAp913V5hwWo2TYyGKPyc9pcPNoI81VhB7UlI+aRscTHPe8hrWtBLnE7gAOKsVqr1ONw/ZqawNfU72tyLIPA7nSfO3DhzWD0e9EY2Urq57Q6WRz2MJ9RjOydnkXO2rnkAOd5hQEREBERAREQFFGuzWYaGP4HSvtUSt+McDnCx3AHg9w3chnxBXdaa6VMwuilqZLEtFmN9t7sms9+Z5AE8FUPE8SkqppJpnF0kji5zjxJ/IcAOAQYqnzVDqdEQZW4hHeQ2dDC4ZR8RJID6/EN9Xec/R0eozVsKl4r6ll4o3fEtIyke05yG+9rTu5uHzc7BoCIiAiIgIiICIiAiIgLzngbI1zHta5rgQ5rgCHA5EEHIgjgvREFbdbmqU4cTVUjSaVx7Tcyack5AneYycgeG48CY2oK59PKyWJ5ZJG4Oa4b2kbiFdeppmyscx7Q5jwWua4XDgRYgg7wQqra1NX5wirswE0813QuOdvaicebbjPiCDzQT9qz0+ZjFIHmzZ47NmYOB4PaPYdYkciCOF116p9oFpg/Ca2Odtyz0ZWD12EjaHiMiO8BW7oqxk0bJI3BzJGtc1w3ODhcEeIKDR6d6IDFqQ0zpTEC9jtoNDj2L5WJHNRv/AFaYv3+T/Jb/AOa6bXvO5mEPLHOaeuhzaSDvPEKtn9Mz/Lzfbf8AzQW70L0YGF0UVK2QyCMvO0WhpO29z9wJ3bVvJbxcPqVmc/BKVz3OcSZ7kkkn46TiV3CAiIgIiICItfj+Lto6Weofuhje+3PZBIb5mw80EA6/9LvhNa2kY74ul9K250jgC77LbN7iXLhtC9GH4nWw0zLgPdd7vYY3N7vIbu8gcVqq2rdNI+SQ3fI5z3HmXEuJ95U+dHbRfqqaWteO1O4xxnkyM9oj6T8v8MIJYw7D2U8UcUTQ2ONrWtaOAaLAf/VkIiAiLgNNNc1HhpdGy9TOMiyMjZYeUkmYB7hc8wEHfoq6DXJjFdO0UcbRYj4qKHrL57nucCbcyC3yViIC4taXAB1hcDMA2zAPig/aIiAiIgIsHHZpWUs7qZgfM2N5jadznhpLR77KAaLXditFLs1kbZM82SxdTIPoljRbzaUFjEXF6Fa16PFbMa4wzn+yksCf7t25/ln3LtEBc9p5okzFaGWndYOI2onH1JG32XeG8HucV0KIKQ1dK6KR8cjS17HOa5p3tLSQQfAhT90edLuup5KKR13QduO+8xvObfqvP+oOS5DpA6L/AAavZUsFmVTbu5CSOwd72lh8dpcjq40i/o/E6aYmzNsMk5bEnYdfwvtfVCCw2uHAJ6/DHQ0sZkkMkTtkFoyaTc3cQFA//BvFv3F/+ZD/AOxWvRByOqnBZqLCaeCojMcrDLtNJabbUr3DNpI3EHeuuREBERAREQFGXSBxjqcKEQOdRKxh+iy8h+9rB5qTVAvSVrrzUMXsslkP13NaP4CghhjC4gAXJNgOZPBXO0ZwcUVHT07bfFRMYe8gdo+brnzVUtXWH/CMVoYyLgzxuI5hh2yPc0q4CAvy94aCSQAASScgAN5JX6UE67dZDpXuw6kcdkHZnc3e93yDbcAfS5ns8DcMfWXrikrHmkwxzhGTsOkZfrJyctiK2YYTllm7w37DQDUILNmxS+eYp2m1v71w4/Nb5nguh1Saq24dG2pqmg1bxcA5inBHoj/qEek7huHEmSpJQwEuIAGZJIAHeSUHjh+GxUzBHBEyNg3NY0NaPILJWBRY9TzuLYamCRw3hkjHkeTSSs9AREQEREBYOL4HBWRmOphjlYeD2g27wd4PeLFZywq/GoKe3X1EMV93WSMZfw2iLoIQ0/1Fvpg6owwvexvaMNyZWWzvE7e8Dl6WWRKz9VeucucykxJ+Zs2Od2++4MmPPgH+/mpop6lkrQ6N7XtO5zSHA+BGSiLXJqoEzX11Ey0rbumjaP2o4yNA/tBvI9Yd/pBMSKHtSGss1AFBVPvIwfEPJzka0Zxk8XNGYPFoPLOYUEf68cE+E4PK4C7qdzJm+AOy/wDA5x+qquq6uOUAqKaeE7pYpGfbaW/qqVEILiaB4x8MwyjmJuXws2jzc0bD/wATSt8o16P1d1mDhvyM8rPfsyfnIVJSAiIgIiICIiAq4dIyS+KxDlSx/fJMVY9Vw6RcdsViPOlj+6SYINPqQi2scpfmic/6Mg/VWnVWNR8uzjlL84Tj/RkP6K06Ao00W1JxUWIOq5JzOGuc+FjmWLHONw97to7Tm3yyGee8BSWiAqsa2NYEuJVksbXkU0L3MjYD2XbBIMrhxJIJF9wt33tOqcaa6PvoK+ogkBGzI4tJ9ZjiSx47i23nccEGmhncxwcxxa5pBBaSCCNxBGYKs7qW06filG9s52p6dzWudxe1wJY8/O7LgeezfiqvqwfRzwB8NLU1LwQ2ocxsd/WEW3d47i55H1SgmBERAREQcfrT0ydhOHvljt1sjhFFfMBzgTtkcdlrXHxsqp11dJPI6SZ7pHvN3OcS5xPeSrJ6+8AfVYXtxAuNNIJXAb9jZc1xt3XDvAFVlQdRoDp3NhFSx7HOMJcOuiv2ZG8TbcHgbnfpcK3EUoe0OabhwBB5g5gqleEYVJVzxwQtLpJXBrR3nieQAzJ4AEq6FBSiGKOMG4YxrQeeyA2/3II7dqTibizK6KcxxtlbN1LWeuDtWa/ayYXZ2tlcgZWtJaIgKlONQ7FTO0erLIPc9wV1lSnG5tupncPWllPve4oJ26Nst6OrbynaftRgf7VMCh7o2xWo6t3Odo90YP8AuUwoCIiAiIgIiICgTpK0Np6KX2o5WfYc1w/7hU9qMOkJhHXYW2UDOnmY4/RfeM/icz3IIP1b4h8Hxahech18bSeQkPVk+5yt+qPxSFrg5psQQQeRGYKufo7i4rKSnqG7po2P8C4AkeRuPJBsUREBaDSvQakxVgbVRbRb6L2nZkZf2XDh3G47lv0QRrhuoDDYZA93wiYA32JHt2PMMa0nwupHhhaxrWsaGtaAGtAADQMgABkABwX7RAREQEREHwi6jzG9ROG1UhkDZYC43Ihc1rCTyY5rg3wFh3KREQcxohq4osKuaaI9YRYyvO1IRyBtZo7gBddOiICIiDDxmvFPTTzHdFFI8/UaXfoqUuNyrS67sb+C4POAbOnLYW/WO0/8DXDzVWkFluj7Q9XhG0R+1nlf5AMj/NhUmLntX2EfA8Lo4SLFsLC4cnP+McPtOK6FAREQEREBERAWt0jwdtbSVFO7dNG9l+RIyd5OsfJbJEFIaqmdFI9jxZzHOa4HgWkgj3hWB6PGk/XUktG89uncXsHOOQ3Nvovv9sLidfeiXwWvFSxvxVWNo23CRtg8fWFnd5LuS47QXSp2F10NQ25a07MjR67HZOb42zHe0ILiIvGirGTxskjcHMka1zXDc4OFwR5FeyAiLznqGxtc97mta0Euc4gNaBvJJyAQeiKItL+kJBTl0dBH8IcMuscS2IH5o9J/4RyJUcVuvPFZHXbUMiHJkUdve9rj96C0iKtODdIDEYXDr+pqG8Q5gY7ydHYA+IKl7QvW9RYoWsDuonP9lIQNo8o37n+GR7kHcIiICIiAi/IeCSLi43jiPFfpARFotNdKmYXRS1EliWizG+293oM9+Z5AE8EEI9ITSf4RWx0rDdtM27rfKSWJHkwNHi5y4rV7o9/SGJU0FrtLw6T6EfbffxAt4kLR11a+eV8sji58jnPc47yXEkn3lTx0d9EuqhlrpG9qb4uK/sNPbcPpPAH+H3oJkCIiAiIgIiICIiAiIg5/TvRJmK0MtO6wcRtRuPqPbfZd4bwe5xVRK+hfTyvilaWSRuLXNO8FpsQrtqINeOrQ1TDXUrLzRt+OYBnKxo9MDi9o97R80Aho9ROsgROGH1L7Mef+XcTk1zjcwk8nHNveSOItPao6DZWF1Ra321TWUlc8CcWbHK45T8A1x+U/i8d4S6oy166O1lbSQNo2vkax7jLEw9p1wNh2z6wadrL5wNsspNRBX7Qfo/yzgS4k50LN4hbbrXfTdmGDuzPgpdwzVvh1M0Njoac972CRx8XSXK6REHD6Ram8NrWm1O2B/B8FmW8WDsHzHmoQ021P1mF7UjW9fAM+tjBu0c5Gb2+OY71adEFYtDdeFbQBsc3/ADUIytISJGjk2XM27nA+Sl7AteGGVQG3Mad59WZpA+227LeJC/WlmpegxAueGGnlOe3DYAnm6P0T4ixPNRdjXR4robmnlhqGjcLmN5+q7s/iQWBhxunezbbUQuZv2hIwt94NlwmnmuqkoYnspZWVFQQQ0MIdHGfae8dk29kEk2tlvUHv1WYo12ycPnv3AEfaBt966TR3UBX1DganYpo+O0Q+T6rGG3vcEGHqaiqqnGo5WPkNi+SoeSTtNINw88S5xAF+OfBWgWj0Q0Np8Kg6mmZa9i97s3yH2nn8gMhwC3Ukga0ucQAASSTYADMkk7gg+TTBjS5xDWtBJJNgAMySTuAHFVb1tawzi1VsxE/BoCREN22fWlI79w5AcyVvdb+tz4dtUlE4/BwbSSDLryPVb/0wfteG+LKSlfNIyONrnve4Na1ouXEmwAHO6DcaEaJyYrWxU8dwCbyO+TY220/x4DmSAre4fQMp4o4omhrI2tY1o4BosB7lyWqzV83B6Sz7Gols6Zw4co2n2W3OfEknlbtUBERAREQEREBERAREQEREEEa39TxYX1uHx3abumhaM28TJGB6vEtG7eMshCl1eJRLrK1HsrC+ow8NinNy6I5RyneS3gx59x7syg5nVxr2dThtPiRdJGLBs+bpGDlIN72/O9Lx4Tvh+Ix1MbZIJGSRuFw5hDmnzH5Kl+JYZLSyuinjfHI02LXggj38O/cVn6N6YVWGybdJO6O/pN3sf9JhyPjv70FykUL6MdIyN4Da+ndG75SHtM8TGTtN8i5SZgunFDWgfB6uF5Pq7Qa//LdZ33IN4iIgIl18c4AXJsEH1Fy2O6z8OogetrIi4X7EZ619+VmXsfGyi3SnpFyPBZh8HVj5WWzn+LYx2QfEu8EEy6R6VU2HRdbVTNjbnYb3PPssaM3Hw81XTWPrfnxUmKLahpb+hfty23GUjhx2BkO+wK4nFcYmq5TLUSvlkO9zySfAch3DJZmjOiVTicwipYi85bTtzGA+s924D7zwBQaympnSvayNrnvcQGtaCXOJyAAGZKsjqk1TDDGipqgHVbhkMiKcEZtadxeRkXeQyuTs9XWqmDCGiQ2mqSO1KRky+9sQO4d+8+GS7pAREQEREBERAREQEREBERAREQEREGk0o0MpcTj2KqFr7ei8ZSM+g8Zjw3HiFCOlnR8qYCX0LxUM9h1mSjuz7LvIg9ysSiCk2IYXLTPLJ4pInj1Xtc0+5wWMrsYhhcNSzYnhjlb7MjWvHucFGesHU/h0dFVVEMLoZIoZJB1b3bJLWki7HXFstwsggeg0qq6cAQ1lTGBwZLI0e4Gy20etTFG7q+fzIP5hcqV8QdRNrPxN4scQqPqu2fvbZaWvxyoqP29RNL/eSPf/ABErBXvQQCSWNhvZz2tNt9nEDJB4LaYHovVV7tmlp5ZTxLW9kfSeey3zIVmcG1N4XS2IpRK4etMTJ+E9j8K7KCnbG0NY1rWjINaAAPADIIIQ0Q6Ox7MmJS9/UxH7ny/o0fWUzYRg0NHE2KmiZFG3c1osPE8Se85lZqICIiAiIgIiICIiAiIgIiICIiAiIgIiICIiAsHHcJFZTT07nFrZo3xki1wHgi4vlfNZyIIg/q20v75U+6P+Sf1baX97qfdH/JS+iCIP6ttL+91Puj/kvSm6OlLG9jxV1F2ua7dH6pB5KW0QEREBERAREQEREBERAREQEREBERAREQEREBERAREQEREBERAREQEREBERAREQEREBERAREQEREBER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s-PA" dirty="0" smtClean="0"/>
              <a:t>CÁLCULOS </a:t>
            </a:r>
            <a:endParaRPr lang="es-PA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r>
              <a:rPr lang="es-PA" sz="2000" dirty="0"/>
              <a:t>VARIANZA:</a:t>
            </a:r>
          </a:p>
          <a:p>
            <a:pPr>
              <a:buNone/>
            </a:pPr>
            <a:endParaRPr lang="es-PA" dirty="0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1556792"/>
            <a:ext cx="4464496" cy="936104"/>
          </a:xfrm>
          <a:prstGeom prst="rect">
            <a:avLst/>
          </a:prstGeom>
          <a:noFill/>
        </p:spPr>
      </p:pic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0" y="1295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6" y="2708920"/>
            <a:ext cx="5213913" cy="1080120"/>
          </a:xfrm>
          <a:prstGeom prst="rect">
            <a:avLst/>
          </a:prstGeom>
          <a:noFill/>
        </p:spPr>
      </p:pic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5575" y="4077072"/>
            <a:ext cx="5154651" cy="936104"/>
          </a:xfrm>
          <a:prstGeom prst="rect">
            <a:avLst/>
          </a:prstGeom>
          <a:noFill/>
        </p:spPr>
      </p:pic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PA"/>
          </a:p>
        </p:txBody>
      </p:sp>
      <p:pic>
        <p:nvPicPr>
          <p:cNvPr id="24587" name="Picture 1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27584" y="5157192"/>
            <a:ext cx="2325435" cy="864096"/>
          </a:xfrm>
          <a:prstGeom prst="rect">
            <a:avLst/>
          </a:prstGeom>
          <a:noFill/>
        </p:spPr>
      </p:pic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0" y="11811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A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GRÁFICA N°5: NUMERO DE HORAS A LA SEMANAQUE LOS ESTUDIANTES UTILIZAN PARA ESTUDIAR LA ASIGNATURA DE CÁLCULO</a:t>
            </a:r>
            <a:endParaRPr lang="es-PA" sz="2200" b="1" dirty="0"/>
          </a:p>
        </p:txBody>
      </p:sp>
      <p:graphicFrame>
        <p:nvGraphicFramePr>
          <p:cNvPr id="4" name="3 Gráfico"/>
          <p:cNvGraphicFramePr/>
          <p:nvPr/>
        </p:nvGraphicFramePr>
        <p:xfrm>
          <a:off x="1043608" y="1340768"/>
          <a:ext cx="7344816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Rectángulo"/>
          <p:cNvSpPr/>
          <p:nvPr/>
        </p:nvSpPr>
        <p:spPr>
          <a:xfrm>
            <a:off x="539552" y="5661248"/>
            <a:ext cx="7920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 smtClean="0"/>
              <a:t>CONCLUSIÓN : LOS ESTUDIANTES ESCUENTADOS ESTUDIAN 5.6 HORAS A LA SEMANA LA ASIGNATURA DE CÁLCULO.</a:t>
            </a:r>
            <a:endParaRPr lang="es-PA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N°6: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¿CREES QUE LAS HORAS QUE EMPLEAS EN ESTUDIAR LA MATERIA SON SUFICIENTES?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dirty="0"/>
          </a:p>
        </p:txBody>
      </p:sp>
      <p:pic>
        <p:nvPicPr>
          <p:cNvPr id="75778" name="Picture 2" descr="https://encrypted-tbn1.google.com/images?q=tbn:ANd9GcR46C_16mx_RGZA0HzAdUwpwzrWg_iz76ba0olXQEpdER3UQgM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8975" y="260648"/>
            <a:ext cx="2105025" cy="21717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200" b="1" dirty="0" smtClean="0"/>
              <a:t>CUADRO # 6 PERCEPCIÓN DE </a:t>
            </a:r>
            <a:br>
              <a:rPr lang="es-MX" sz="2200" b="1" dirty="0" smtClean="0"/>
            </a:br>
            <a:r>
              <a:rPr lang="es-MX" sz="2200" b="1" dirty="0" smtClean="0"/>
              <a:t>¿CREES QUE LAS HORAS EMPLEADAS PARA ESTUDIAR LA MATERIA SON SUFICIENTES?</a:t>
            </a:r>
            <a:endParaRPr lang="es-PA" sz="2200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439671227"/>
              </p:ext>
            </p:extLst>
          </p:nvPr>
        </p:nvGraphicFramePr>
        <p:xfrm>
          <a:off x="827584" y="2132856"/>
          <a:ext cx="7272807" cy="2664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4269"/>
                <a:gridCol w="2424269"/>
                <a:gridCol w="2424269"/>
              </a:tblGrid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PERCEPCIÓN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N°</a:t>
                      </a:r>
                      <a:r>
                        <a:rPr lang="es-MX" b="1" baseline="0" dirty="0" smtClean="0"/>
                        <a:t> ESTUDIANTES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%</a:t>
                      </a:r>
                      <a:endParaRPr lang="es-MX" b="1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SÍ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38</a:t>
                      </a:r>
                      <a:endParaRPr lang="es-MX" b="1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62</a:t>
                      </a:r>
                      <a:endParaRPr lang="es-MX" b="1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TOTAL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s-MX" sz="2200" b="1" dirty="0" smtClean="0"/>
              <a:t>GRÁFICO # 6 PERCEPCIÓN ESTUDIANTIL FRENTE A LAS HORAS EMPLEADAS</a:t>
            </a:r>
            <a:endParaRPr lang="es-PA" b="1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xmlns="" val="2121883602"/>
              </p:ext>
            </p:extLst>
          </p:nvPr>
        </p:nvGraphicFramePr>
        <p:xfrm>
          <a:off x="395536" y="1988840"/>
          <a:ext cx="5112568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940152" y="1988840"/>
            <a:ext cx="28083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CONCLUSIÓN:</a:t>
            </a:r>
          </a:p>
          <a:p>
            <a:r>
              <a:rPr lang="es-MX" dirty="0" smtClean="0"/>
              <a:t>                                                                                              COMO VEMOS EN EL GRÁFICO LA MAYOR PARTE DEL ESTUDIANTADO OPINA QUE LA CANTIDAD DE HORAS DISPUESTAS PARA ESTUDIAR CÁLCULO NO SON SUFICIENTES.</a:t>
            </a:r>
          </a:p>
          <a:p>
            <a:r>
              <a:rPr lang="es-MX" dirty="0" smtClean="0"/>
              <a:t>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</a:t>
            </a:r>
          </a:p>
          <a:p>
            <a:endParaRPr lang="es-P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N°7: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¿CREES QUE ESTA MATERIA ES DE IMPORTANCIA FUNDAMENTAL PARA TI Y TU CARRERA?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b="1" dirty="0"/>
          </a:p>
        </p:txBody>
      </p:sp>
      <p:pic>
        <p:nvPicPr>
          <p:cNvPr id="72706" name="Picture 2" descr="https://encrypted-tbn0.google.com/images?q=tbn:ANd9GcSBZZEmyQzfmclG-Fte3Re0zE3pCEYPMadikJKorS--aXqGMN6_gw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60232" y="188640"/>
            <a:ext cx="2276475" cy="2009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200" b="1" dirty="0" smtClean="0"/>
              <a:t>CUADRO # 7 PERCEPCIÓN DE </a:t>
            </a:r>
            <a:br>
              <a:rPr lang="es-MX" sz="2200" b="1" dirty="0" smtClean="0"/>
            </a:br>
            <a:r>
              <a:rPr lang="es-MX" sz="2200" b="1" dirty="0" smtClean="0"/>
              <a:t>¿CREES QUE LA MATERIA ES DE IMPORTANCIA FUNDAMENTAL PARA TI Y TU CARRERA?</a:t>
            </a:r>
            <a:endParaRPr lang="es-PA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20750883"/>
              </p:ext>
            </p:extLst>
          </p:nvPr>
        </p:nvGraphicFramePr>
        <p:xfrm>
          <a:off x="1331641" y="1916832"/>
          <a:ext cx="6408711" cy="3024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6237"/>
                <a:gridCol w="2136237"/>
                <a:gridCol w="2136237"/>
              </a:tblGrid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PERCEPCIÓN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N°</a:t>
                      </a:r>
                      <a:r>
                        <a:rPr lang="es-MX" b="1" baseline="0" dirty="0" smtClean="0"/>
                        <a:t> ESTUDIANTES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%</a:t>
                      </a:r>
                      <a:endParaRPr lang="es-MX" b="1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SÍ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95</a:t>
                      </a:r>
                      <a:endParaRPr lang="es-MX" b="1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</a:t>
                      </a:r>
                      <a:endParaRPr lang="es-MX" b="1" dirty="0"/>
                    </a:p>
                  </a:txBody>
                  <a:tcPr/>
                </a:tc>
              </a:tr>
              <a:tr h="75608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TOTAL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200" b="1" dirty="0" smtClean="0"/>
              <a:t>GRÁFICO # 7 PERCEPCIÓN ESTUDIANTIL FRENTE A LA IMPORTANCIA DEL CÁLCULO EN LA CARRERA</a:t>
            </a:r>
            <a:endParaRPr lang="es-PA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xmlns="" val="2349124626"/>
              </p:ext>
            </p:extLst>
          </p:nvPr>
        </p:nvGraphicFramePr>
        <p:xfrm>
          <a:off x="611560" y="1988840"/>
          <a:ext cx="4968552" cy="288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724128" y="1988840"/>
            <a:ext cx="29523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CONCLUSIÓN:</a:t>
            </a:r>
          </a:p>
          <a:p>
            <a:r>
              <a:rPr lang="es-MX" dirty="0" smtClean="0"/>
              <a:t>                                                                                         LA MAYOR PARTE DEL ESTUDIANTADO OPINA QUE EL CÁLCULO ES FUNDAMENTAL PARA SU FORMACIÓN PROFESIONAL </a:t>
            </a:r>
          </a:p>
          <a:p>
            <a:r>
              <a:rPr lang="es-MX" dirty="0" smtClean="0"/>
              <a:t>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</a:t>
            </a:r>
          </a:p>
          <a:p>
            <a:endParaRPr lang="es-P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b="1" dirty="0" smtClean="0"/>
              <a:t>OBJETIVOS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A" b="1" dirty="0" smtClean="0"/>
              <a:t>OBJETIVO GENERAL: </a:t>
            </a:r>
          </a:p>
          <a:p>
            <a:pPr marL="0" indent="0">
              <a:buNone/>
            </a:pPr>
            <a:r>
              <a:rPr lang="es-PA" dirty="0" smtClean="0"/>
              <a:t>Conocer la percepción que tienen  los estudiantes con respecto a la materia de Cálculo.</a:t>
            </a:r>
          </a:p>
          <a:p>
            <a:pPr marL="0" indent="0">
              <a:buNone/>
            </a:pPr>
            <a:endParaRPr lang="es-PA" dirty="0" smtClean="0"/>
          </a:p>
          <a:p>
            <a:pPr marL="0" indent="0">
              <a:buNone/>
            </a:pPr>
            <a:r>
              <a:rPr lang="es-PA" b="1" dirty="0" smtClean="0"/>
              <a:t>OBJETIVOS ESPECÍFICOS: </a:t>
            </a:r>
          </a:p>
          <a:p>
            <a:pPr>
              <a:buNone/>
            </a:pPr>
            <a:r>
              <a:rPr lang="es-PA" dirty="0" smtClean="0"/>
              <a:t>Conocer cuales son los principales motivos de los fracasos en la materia.</a:t>
            </a:r>
          </a:p>
          <a:p>
            <a:pPr marL="0" indent="0">
              <a:buNone/>
            </a:pPr>
            <a:endParaRPr lang="es-PA" dirty="0"/>
          </a:p>
        </p:txBody>
      </p:sp>
      <p:sp>
        <p:nvSpPr>
          <p:cNvPr id="38914" name="AutoShape 2" descr="data:image/jpeg;base64,/9j/4AAQSkZJRgABAQAAAQABAAD/2wCEAAkGBg8QEBAQEg8PEBQPEA8QDxAQDRAPDhYQFBAVFBQQFBUXGycfFxkjHBQVHy8gJCcpLSwsFR4xNTAqNSYrLCkBCQoKDgwOGg8PGC8kHyQsLCksLyktKTAsLCwpKSkpLC4pLjApLCwqLCwpLCksLCwsLCkpKSwsLC8sLC0pKSwsKf/AABEIALgBEgMBIgACEQEDEQH/xAAcAAEAAQUBAQAAAAAAAAAAAAAABgECBAUHAwj/xABJEAABAwICBQgFBgwFBQAAAAABAAIDBBEFEgYhMVGREyJBYXGBobEHUlNywTJCYpPR0hQWIzNDc4KSoqOywiRjg+HiRLPD8PH/xAAbAQEAAgMBAQAAAAAAAAAAAAAAAQIDBAUGB//EADERAAICAQMBBQYGAwEAAAAAAAABAgMRBCExEgVBUWFxExQyUoHBQpGhseHwIjPxI//aAAwDAQACEQMRAD8A7iiIgCIhQFkszWAucQ0NBLnE2aANpJUKxf0mMYS2nhM9v0j3mKM9gsXEdwWJpbjbqh5iYTyTDawOp7gflHeAdnFR38FG5drTdnJx6rPyBny+kzEjfLFSNHR+TmeeOceSpTac4xIeb+CgdLjA7KP4taw46IE6xq6VnMaALDUBsAW29FSu4lI2UOk2IfPnhPUylsOJeVkjSmr9oz6pv2rThXBPdal+FFsG3/Giq9dv1TVX8Z6r2jfqmrUBXBR7vV8qGDbDSWq9o36pquGklV7Rv1bVqQrgo93q+VE4RtRpHVe0H1bVcNIqn12/VtWqCuCq9PX8qJwjat0jqfWaf9ML0Gks/wBD9z/dagK4Kror+VDCJTgmKyTOeHZea0EWBG09q3Cjeio58nut8ypIuRqYqNjSKS5CIi1yoREQBEVCVDeAYlbVlupoDndZ1DtUKxrSudryxkpu02cW6mA7hbbxW8xyuMcMsl9diG+842Hmucrwcu0btZZKfU1BPCS2/PxNtQUUbB2kVYf+pm7pCFVmklY03FTN3uzDg4EKyHR2pnpKqaAtD4WHkWuYXh8gGZzLXHzdnWQtBgsWI3kbVQFuRucP5F0QtcAg31dIW3i6MFNzxnjfd+hG2cYJ5hOn0rXBtQBI3YXtblkHXYaneCnsUrXNDmkEOALSNYIOsELiy6NoBUl1KWn9FK5jfdIDrfxFdTs3WTnL2c3nwMdkUt0SZERd4whERAEREAWn0oxIwwENNnS8xpG0D5x4eYW4UH0vq88+ToiaB+07nHwy8Ft6Or2lqT4W5KI/kTIvSyo5elyWKNCtmqGRjM9zWDe4gDxXliM7ooJJwwuEeQHcHPdlbfvUCq6x8rs73Fx69gG4DoCw2WqOyIyTN+k9KPnl3uxuIWypp2yMa9t7PFxcWNuxc1K6LhrbQxDdGz+kKtc3LkJmfTwF72sFrvcGi+y53rX47jEdHO+nkD3PYGElgBbzm5hrJHQVucDbeph98HgCfgoL6Qpc2J1hvsfG392GMfasNlklZ0rjGf1DZsfx0g9nNwZ95XR6ZROIaIpbuIAvk6TbeoWsrC2XniG+RnmpU22Ms6WFscIwk1BcA4MyBtyW3236+pa0KU6IR8yR294HBv8Auqamx11uS5LN7Fg0SPth9V/yVw0T/wA7+V/yUhRcj3u75v0RXqZrcKwfkC4582YAfJy7O8rZIiwTm5vMioREVQEREAREQHlNTMeLOY1w3OaHDgVhy6PUjttND3Rtb5LYErXVdftANgL3de2r4Bc3X6vT6SHVall8Lvf98S8Iyk9izk4oGGKJgaLkkN2XO3vUT0sxpuU07DckjlSNgAN8vbsXhjWlJN44DYbDL0n3Nw61Gl4ybs1d3t7VjHwxXcv7/e42klFYQXT9DMOMNKzMLOlJlI6RmADRwAUe0V0PMhbPO2zBZzInDW7c5w6G9XT2KfBep7L0kof+s16GvZLOxVERdwxBERAEREAUIxLR6rdJJJyYdne53Ne06idQ19VlN0Wei+VLbiSmc0mw+ZnyopG9ZY63FY1i5wa3WSQABtJJ1BdUVnJNvfKL77C6312m++P6k5IzjGHNp6ARixJfGXne+9yfC3YFD5KKJ3yo2HtY1TrTI/4dvXKz+lxUMC2tC3KtyfLbCNdLo/Su/QtHukt8itg1oAAGwAAdgVUW6kkSbPRwXqoe13/bcua6VS5q6scOmpnt3SEfBdN0WH+Kj6g8/wABXJcQlzzTP9eWV370jj8Vo2/7vov3ZVngtjo8y9VD1OJ4NJWuW40UZepb1MefAD4qY8ognYUy0WZanB9Z7z42+ChgU50ebami6w48XFYde8Vr1Ly4NkiIuKUCIiAIiIAiIgCIvKpflaTwWO2xVQlZLhJv8iUs7GHW1F7t6BtUA0ix4ykxRn8m02JHzz93zW+0rxAxQZQbOlOQbw213Hhq71BF86hOertept5fC8F5f3zNzHSsIua0kgDWSbAdamujuD0cFpZpYpJdRAzNMbD1b3dfBQgq3KNw4Bb9dkq5dUcfVZ+6KtZOwNxum9vF3yNHxWXDO14u1zXDe1wcOIXFMo3Dgum6BstRM63zH+YR8F6Hs/XW3zcLMcZ22+7MM4JbokSIi7JiCIiAIiIAiIgCIiAjump/Ixj/ADf7HKHqUabSfmW/rHH+EDzKjC9DoVilfX9y6KKiusrFukm30Zdacu9SKV3ALjodfXv1rr+BOt+Ev9Sknd4BceYdQ7B5LQs/2y9F9yjL7rf6GNvO87oz4uCj91JNCm8+Y/RYP4irV/EES8FT/BW2p4f1bTxF/iufAromFD8hD+qj/pC1u0fhj6kyMpERccqEREAREQBFS6xqrFIIgTJNFHbWc8jW+ZUNpckpN7IylQi6j9X6QMLivmrIdWqzCZDwaCtJV+mfDGXy8vL7kQA4uIWN2w72Zlp7X+FkoxPRunqC0yNccl8uV7mjXa+zsCw/xFofZv8ArpPtWPojp/BiXLGOKWIQZM7peTDSX5rNBDjrs2/eFtqrSOji+XUwt6uUa53Aa1g930yWemKXoiOi3q6cPPluYQ0HofZO+ul+8q/iRQexP10v3l7UGltFO8RxzguOpocx7L+7mAutuCpjRpprMYxf0RFkLK3iaafnlGj/ABJoPYfzZfvLa0NDHAwRxtytbewuTtJJ1k32lZCLNCmuDzGKXokY22wiIspAREQBERAEREAREKAhWl8uaoA9SNo7ySfsWkWTidTys0j+hzzb3RqHgAsdenoj0Vxj5FyhXiCvWQ6l4rYQN1gkd4K926lkbxY8/BcYYdQ7B5Lu+ikN6eqPrXZwjP3lwVh1DsC5UpZun9P2Ks9bqU6Efp/9P+5RQFSrQc/n/wDT/uWer4giV3XRsN/Mxfqo/wCkLnAWKPSrVQPMZhgeyI8mAM7H5W6gSbnXq3LHrapWJdJLOtIoFh/pepH2EsUsJ3gCRnhr8FJsP0soZ/zdTET6pdkdwdZciVFkeYlTboqA3VVhBEtI8exWF7xBQtfG22WUuMpIygk8m0gjXfgoLU+kPEn3HLiPo/JxMaeJBK7MQuKaeRMbiNSGgAXY4gahmdG0uPeTfvXL1ysgupTfPB3uy5VWy9nKtZSzn/uTXVWOVUv5ypnftNjM/Lr22F7BR3HZrNa0bXG5PTYf/VtFoa+8s+QdFmDzJ8+C5tOZTzJ8Ha1GIV9MFjO2xZQYeZDc6mjaekncFuI6CJvzAfe53mvaKINaGjUALD7VVVsucntwWq08YLdbl34SxgtlA6bAC3arDiYGxarFJrPt9EfFYJqetXjp1JZZSercG4o3zsXI1gkEawQdYI2FfQeAVxnpaaY7ZYIpHe85gJ8V8tmpOwaydQA2knYOK+p8EouQpqeH2MMUZtvawNPiF1NFV0ZOF2nf7VRzzuZqIi6JxQiIgCIiAIiIAiIgC1Gk2JcjAQDzpOYzvHOd3DzC2znAAkmwAuSdlt651jWJGomc/XlHNjG5o6e07Vu6Oj2tmXwiUYYKuBXmFXMvQ4LFJjsXmqOddAVdIE90PhtSg2+W+R3jl/tXz1iUHJTzReymlj3fJkc34L6RwKDJTQt/y2k9rhmPmuFelTD/AMHxSfVZtQGVDP2xlf8Axtce9edjZm6fm/uUI5mUo0Gfzph9Fh8Soe2RSPQmotUOb60Z8CCt6mX+aJRPAVEsaw+0zz6xzDvH23UsXjU0oft2jZ9i6DinyWZB30hC9cMoy6eJtvngnsGs+Skr8Hv0eKycOwtsRLtriLX3BY3UkVwTrQxnMlPRmaAOjU25/q8FI1qdGKfJTMPS8uee82HgAtsvO6mXVbJ+YZRxXAsaruXqZ5uiSV7m+7ezfABdm0ur+QoqmQGxEbms99/Mb4uXDAFwO0p/DD6nouxa9pWfT7v7FssmUFx+aCeC1eERANfO8gZsxudgbtcf/dyysTuWBg2yuDO7a48AtPpJVWDadmoANL7bvmtPnwWnTByXSu/9kdPU2KD63+Hj1ZscOx+Kd7o2hwIBLS6wDgNtty2SgdI8xva9u1puPiCpJR101bJFSQMySVL2xZr5sod8pw3WFzfcCs1uk/zSr4NWjtBdDdvK/U02LYkHSvINwDlHYNX2rEhlkldkjY+Vx2NjY57uDRdfRWDehLBqexdA6pcLc6olc8X9wWb4FTSgwuCnbkhhihaPmxRtjbwaF1oURisHnrNXOcm/E4f6LvRdWSVUdXWwPghp3CSOKUZZZJRrZdh1taDzje17Ab13kKqLOklwa0pOTywiIpKhERAEREAREQBERAavSaYsppCOnK3uc4A+CgVl0LHKQS08rCct2kh22zm6weIXLzVujNpWFnXtYex2xdrs6UehxzvklMzcq8pXdC9GTA9KxnG5PautFblioK9aeEyPYwfPc1vE2XiFu9EKPlKlrraogXnt2N8/BVun7ODl4Ign7GgAAbALDsUI9K2hT8RpmvhANRTFzohsL2Ec+G+82BF+lvWpytNpTiboYCGGz5LsaekC3OeOsDxIXkk2nlFT5YFSWuLXAtc0kOa4FrwQbEEHWCtpgWJCOoifewDrHsOoqb4lo7FMLSRtf1uHPHY7aOKjFfoFa5hlc36EnPb2Bw1jxW1C9xaYOjsdcAjpF1eo5ovWzhognjcHN5rJG8+J2rZca2nqNlI8h3O4FegrsjZHqiy4XvR0zpZGRt2vcB2DpPcLlWx0kjtjHcLDipdovhAjaZSQXuFrDXlbf5PbvWDU3qqDfeGzeRRBrWtAsGgADqAsFeiLzZQgnpXxDLTwwjbLKXn3Yx9rm8Fy9Sv0l4hytcWX1U8bI/2nDO7+po7lFF5zWT67n5bHtOzqvZ6eK8d/z/gxZngOdI75MLCB7x1u8Mo71D5pS9znu2uJJ7+hSDSKoysbENryXO7Aft8lHw1bOljiPUaOunmfQu7n1f8ABaAuuegbRrPJPXvGqIGnguNWdwBkcOxuUftFcoDOq/V8F9TaE4CKGgpqa3OZGHS9cz+dIf3iR2ALoVLLyci+XTHHibxERbRoBERAEREAREQBERAEREAREQGPXMzRuG8eF9ajNXhbXAi177QRqUtIWvnprfBbFM+nYEBq9Gy03icWfR2x8OjuXjHh0xGtmvpsRbtCnE1MsUwWXTq1Mo95JFWYTMfm27SFNdFKBkUJsbvc78obbvkgdVvMrE5FZeGPyPG52o/BU1V0rYYIN4oppMM8tvUaB3nWfhwUrUcr47yPP0j4alyY8gjMtGsOWh6lJH0684qS729qyLcHlhOENjAdbXv6+krZiJZLYlcI1uKSSwiTGESyaKTI4HoOp3ZvQgBXMAOxUlJSWAbpWveACTqAFyeobVZTOu0dluC0+m9fyNBUOvYuZyTfekOTyJPcudN9CbfcWrg7JqC73g41iVby8003tZHydznXA4WHcsZF41s2SN7tzTbt2BeV3lL1PfbQj5IjOJz8pK93QDlb2N1fae9YwCqFcF2EsLCPNyfVJyfeSP0dYN+FYnSxkXayTl5N2SLn6+12UftL6aXHvQLhFzV1hGzJTRn+ZJ/412Fb1McROXqZZnjwCIizGsEREAREQBERAEREAREQBERAFa9lwrkQGFLCsSSFbR7VjyRrPCYNfyaBiyTGqZFm6gbJjrgHeAVp5o9Z7T5rZ0p5oG5Yskes9pWpwwa90KU0PO7isp0arBHr7ldPcFwYsmmpwdZF9wVjWLMjFgFM5bAx5KBp2avELFNK5pGrhrC2iLGpNA8aXYe1Q/0oQTyRQRxszNMjnv1ga2ts0a9vyye5TZazH6fPFf1XA92z4rBfHrg0bGls9nbGXgcQlw2dnyopB+wSOIWlxpj3NbExj3Oe6+VrSXWHUOtdl5BYtZSjUe5cmvSpTTyd+7XuVbWDkmHaCVcti8Ngbvecz+5rfiQpVhvo/pY7F+ac/TOVn7jfiSpYymC9mwLoqtI48rZM3mhUTI4nxNa1jWuzNa1oaBmFjqHYpIo1o+7K+3rAj4qSrYjwac+QiIrFAiIgCIiAIiIAiIgCIiAIiIAiIgKFeTmr2VjgpQMZ7VblXu4Kyyypgug6VY9qviGtVcFjfIMdzUjbrXqWoxutEwVaFkBeTQvUJIFURFUBeVRHma4bwV6ogItJDrXhPBdp4ra1cVnHtWOY1qdOGdDqyjUNiXq2NZAi1r0bEs+DVbLaV2VwduIKlQN1HGQreUD7sHVq4bFZGORkIiKxUIiIAiIgCIiAIiIAiIgCIiAIiIArSrlQhAeZCtsvQhUsrZBa0K4hUsr1DB5kKgC9LKllAAV4VtlcFLBVERQAiIgNfXx6+0LEyLaVUdwFimJYpLczwlsa6SPX2q5jVlPh8FYI1ZFZclGtWbROsSN/msdrV6s1a9ysUZsEVGm4VVJUIiIAiIgCIiAIiIAiIgCIiAIiIAiIgKKiIgKWVbIiArZUsiIBZXIiAIiIAiIgKOFwvExoihkosMa8zEqohLKCNXBqoikqezJLBXB5REB6AqqIgCIiAIiIAiIgP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38918" name="Picture 6" descr="https://encrypted-tbn1.google.com/images?q=tbn:ANd9GcRnXUEM5CeQCdXLsd_3m62eVmR-VbqISgim3zrVd5o4FgWQDsAZ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32240" y="332656"/>
            <a:ext cx="2088232" cy="19823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6794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N°8: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¿CREES QUE DEBERÍAN INCREMENTAR EL NUMERO DE HORAS QUE SE DA LA MATERIA EN TU CARRERA?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dirty="0"/>
          </a:p>
        </p:txBody>
      </p:sp>
      <p:sp>
        <p:nvSpPr>
          <p:cNvPr id="69634" name="AutoShape 2" descr="data:image/jpeg;base64,/9j/4AAQSkZJRgABAQAAAQABAAD/2wCEAAkGBhQSEBUUEhQVEBQWGBQVGBYUFRkaHBgUFhUVFRUXFBgaHCYeFxwmGhYXHy8gJCgqLCwsHB4xNTAqNScrLCkBCQoKDgwOGg8PGiwlHyQsKSwsKSksLSwpLCwsKSwpKSwpLCwsLC0pLCwsLCwsLCwpLCwsNSwsLCwsLCwsLCwsLP/AABEIAIYA8AMBIgACEQEDEQH/xAAcAAABBQEBAQAAAAAAAAAAAAAAAQMEBQYHAgj/xABFEAACAQIEAwQIBAQDBAsAAAABAhEAAwQSITEFQVETIjJhBgdCUnGBkaEjYnKxFDOSwcLR8CRTgoMIFUNEVGNzk6Ky4f/EABoBAQADAQEBAAAAAAAAAAAAAAABAgMEBQb/xAAvEQACAQIFAQUHBQAAAAAAAAAAAQIDEQQFEiExQRMyUaHwFCJCcZGx0RVSgeHx/9oADAMBAAIRAxEAPwDuNFFFAFFFFAFFFFAFFFFAFFJNN38UqCXZUHViAPqaAdorO431hYC1ObFWiRyQlz/8AapMT66cAvh7a7+m0R92IreGGrT7sG/4KOpFcs3tFcwv+vWz7GFvN+pkX+5qDd9e7ezgv6r/APlbrpjlmLlxTZm8RTXU67NFcab16X+WEtD43WP+GvA9emI/8La/9x/8q0/SMX+zzRHtNLxO0UTXG19e17nhLZ+F5h/gNSrXr5HtYNv+G+D+6CqvKsWvg+35JWIpvqdaormmH9euFPjsYhPgEb9mmrbCeuHhr73Wtf8AqWnH3AIrCWCxEOYP6F1Vg+GbWiqjh/pdg7/8rE2bh6C4s/0kz9qts1csouOzRdO4tFJNLUEhRRRQBRRRQBRRRQBRRRQBRRRQBSE1Q8Q9K0GZbA/iHBy6MAnaESEzal28kDEc4qov9teu5b9w7AiyoZJLTHdRjpAPjbXoNq0jTbKtmkxXpFYtkqbgZxqUTvN1jKNZqqxnpRdJCWbSq5klbpOYAazkSfud6hWcEBbVSB3irNbcjWTOhXxdIn5VLXDSwTvsmXRUi0FbMJk6N036c62jTiud/Xr8lW2ZrinE8Y+bPfa2oMZVK2jsCYjM5+1ZXGcKzjM+a6WjvMGYyT7zmujnAEFpNtGDEEICzEEA6sfrt1qtvcAlNczaA94xEROnxFevhqtKHRHHVUmc1xfDo0gCPMf2qpu4WDtXR+JcPtpvlG+1ZPijoDpX0+ExGrhHmVE0UXY0vY17uYoU1/F16epmNmOLhCadXhbHlTC8SipNrj8VjOpJcWLqLF/6ifpXh+BXByNWFj0uA5VY2fTC2dwK5ZYip4JmigZS7wxxuKivYI3Fbo8esPuBUPEmy20VCquXMbE8GLa35VO4d6Q4nD/yMRdteSuY/pOn2qfisCvKqu9hYpOhGa3Vy0ZtGz4T66sbagXRaxQ/MMjf1Lp9Qa3PBfXXg7sC8HwjfnGZP6l/uBXCmt02wryK+VUJfDb5HVDEzXU+s8Fj7d5A9p1uodmRgwPzFSK+UOE8bv4V8+HuvZb8p0P6l2b5iureiXrtDRbx6hDt26Du/wDMTdfiJHkK8PEZVVp7w95eZ2QxMZbPY6zRTWGxC3EDowdWEqykEEdQRvTteQdIUUUUAUUV4u3QoJOw/wBbc/hQDeLxi21zOYGnzJ2AHMnpWSx3E2xTIslLLZiLYKh7oUgDNJ7qGdZ0gbGaZxF58VcLvIT8TskyyUAlJAPda6dddcoMDWamWTlKsJUFSiIrIWJGQjMR5g/TeumMLfMo2MYXBgKgAjvDOUVSAO9C5xGUbaCIHWptmAzrORGCEW7ctnGonOdRMeU147CB2J7hEkIoysdZQkjutrMxG1ezd0FyOzGoFtBLP70DlcBE6ToN60KipZIsgaWQphZBNwOp0U6842BO9SyAcrwcp7pzGB3tiB8hy6VFz5GLyq5wFe4xmJ1tuBOxGm/IHlTV3EAAkiUbKQ96QoJMFVQeIHWNB+1VabBOvYoIRqFzSpyie8smD006xtWZ4lxIjSCdTBdoEGf71K4pxEIuW4zLDlldgE0UbhfEpnTWAfnWVe1fxRHYWHusCzdoF7hJ2Gdzl56gbVvRlGG7KTjqKrifFCVIzAkEjuAnUHrtWO4rxDfX610u16o8XeIN+/bsDmFzXD/hWrLB+oTBDW9dxF89Myov0RZ+9egs47PuIx9l1cnC34iOtMtxQda+mMH6puF29sHbbzuZn/8AsTVvY9EcGngwmHX4WU/fLWE86rS4LrCQR8mHiXnSfx9fYKcLtDa1bHwRR/avf8Db9xP6R/lWDzSs+S/s8D48GPHWnVxw619cXeDWG8Vm03xtqf3FQMV6D4C548Hhm/5KD7gVeOa1FyiHhony6mM86fTHHrX0DjfU1wu5/wB27I9bVx1+0x9qzXEv+j3ZMnD4q7a6C6q3B9RlP712086t3kYywngcpXHHrXr+ImtLxb1McSsa2xbxa/8AlNDf0vH2NY7FWrll8l+29l/duIVP0I1r16GaUqm1zmnhpRJRNNstNpepzNXpa4zRz2aGXWvINOvTHOuSa0s1W5qvQz09v8Pfu/iWCZayx08yh9hvsedfQfo/6QWcZYW9YbMp3HNW5qw5EV8rCtR6A+mLcPxIYybLwt1Oo5OB7y7+YkV5WPy6NeLnBe99/wCzpo13F2fB9J0U3YxCuoZCGVgCpGxBEgj5U5XyR6QVlvSfHFrq2RIRALlwiZLnN2VsRqSSsx8NRWoNYvDYg3bjXFgG4H7MwdOzukE/qZGWPKAN61pLe/gVkP4W2UeyO6WW2bRzDP2cFAoVRou3znXSK9W7J7N0WVyEsLjLb7wVs4IB3ifh03pQAbfu2hOdZ7zOO6xdt4I0YjnzilxCgZXuKI9hYzPI2Lj3x8xG9booeGfxMkWiUElhGeJOgYlWBzAhp+A3plMTBzWu42VBDznZ20UgHXMIiTuMwI0mnntHfRjEpdRCFtg6mRmmD858hWb41xE2iCQx8IBZGFzUnKBAELJgBQJ02itqcdbsisnbctrmPW3JXuCZK3PETmLEsxkWxqwCic0QBS8L4biLxV0HYW4EtdGYsok/hqe+oJMxKjQTPOy9GfRcpF6/rc9m3Jy2hy0JMvHPly5k6cCuapV3tEvGPiUuA9EMPbglO1Yc7kHXqF8I1123q6ilornbb5NBIpaKKgBRRRQBRRRQBRRRQBRRRQCRUTiXCLOITJftJeQ+y6hh8p2PwqZRQHJfSn1E22l+H3DZbfsbpLIfJW8SfOR8K5NxDh13DXTZxFtrVxd1YcuRU7MPMV9Z1kvWR6P4XEYK42JK2jaVmS8d0aNAPeBMDLz+MV6uCzCpSkoy3Xmc9WjGSuj5xZq8LSATTirX1e83c8zgUUqjWgCpmHwhOta8FTtPqY46buDawxlrDQJ/3byV+hDD6V0SuGepvFFOJMg2e04I/SVYf3rudfG5rSVPEyt13+vPmerhpaqaG757rfA/tWJ4TbYWVCGHm2tpuQuZAbrH8plv9EVuSKxWABRisLntLeCodnU3iMk+8FC/Ij5cdJ7M1kWKeItb7jIO+rbOy9OrKNjyJ1G1ebUglrM2bjyDnUsoA3GmxHWQCeRGypbzC3bU5zAe4tzRpWDDHqWYQRyG5FKwL5ygu2yD2YhlOxyganVZJNX9f6CEURiRbVbhzQQS8XH5swUQQNZI0Ma7Vm+O4HtBlBCkEMCqkEEHNKvmMSUYgSYAER3q1eNWcymYtoQIJYyREqqwE0AljpvUd8NqwWGtrlJJg/hhMr5Ds0LMtG8AbRV4zaKtHvhPpY9sZMYp07ougSSVEMXUTJBBkpI1BgA1q8PiVdQyMHB5qZH2rGtggpKARc1/maqQtsOCGMw6tA0I210ivVvBFM3Zl1JKk9iQrCQCma0YUgE5ZkSNJOlZShF7rYsmzaTS1lLXHMQmrG04nKVYOjK86biYIjkT51OselA1z2biZfFGVoG+YqDnjTfLWTg0Wui9oqus+kNhiALgBIkZgVkaHTMBO9S7eLRvCyt8GB/aquLXKJuPUUk0TUAWikmiaAWikmmbmNRfE6r8WA/vTkD9FVVz0pwwn8VWj3Jbb9INU/EPWHat6LauMxkDPlQfc5h9K1jRnLhFXJLqaya83LoUSxCgbkmAPia5pxL1hYpgezS3ZUe0AXM9JeF+cGsnxW/evSb1174Aki4xC84hRA+1dlLL5y7zS8zKVdLg6L6SetLDYcFbX+13els9wfqubfSTXHPSn0lxOPfNffugytpZCJ8uZ8zr8Kk3MKI7usQJiBqddKi3cPPKNTp1M17eFwtGhuld+LOOpUlMoTaihLZNXdvhJbSP/wBq34d6OAQWr0+2RhpZS8N4KW5VZ43DLaTzq8xGIt2V0isTxri+cmqKd2LGq9T4LcWBGy27pPwgL+5Fd8rknqF4R3cRiSPEVsqfJe+/3Kj5V1uvls1qqpiHbokj0sPHTADWU49gymIDQBbvQpPIXxoknlmECY3EHcRq6jY/BrdtlG5wQejAypHwIFedGWlm7VzPWr8kMSquVYBbw3g2wIb2xrvuOte7gUW1RginPElzycyQY+dQFuNbLWXBU2ri3AFBYC2x1IBOcLJbY6bHarDtFzlS9pkdCysqSdSA3dB1IgHTqdK3uVHmtmWtr3gy8hkUCCrEn2408tRXmBlV130UgaZmGwC+4rSfPXeizNw5kzXWtwpDaJsC4A317pG+wp1MRLlxL6AMwEqvMlB72wI3012g1JPL4YohH8xQCAw0PaXPPbSQAeQJGwpu/hQocupkBALiyCCNpy7ASPLnFTLTDxWzmtKJABmSTEr1G+nM7U4q6BVIOYliOQiCR+XWBVbixC/gy5fvLeBURmC5h4hMrAJ0B5cqYdM7WywAUiIuDQkrmGp6H8x3NWd7JLuylW6gbkDbMNDqTvSDD5RbUEECOZGymfI/Sp1CxWnAk5rQVwszNq6dFOqwpMeL9jTV1VFtXi6G7o1sIw1MNqiSQBJ35VaWcMM7mGWcuqgHbMPZ1pl07jAXYhbp70bksB4tetSpEWIl+1aVgVZV3DZkupOkgnvjXSJjnXm3hCrCbqd5Z/n3hqCJ9voR9KtMal4qsOjd5PZI567N0mnHN7tEkWj4xu3QHoelRr2Fins+Jwb6ciJxN3qy+9+Wm7dsM9wG/bgFYm/dO6Db8Qc5q3wna5j3bXhB8Te/c/L50tjt+1uQLQPc5ufZ+Apq5Fiht4BWM50YEuNLdx/CdPFcI2mol7Bi3aDKrloElbKIPxIkyVHUHflV/iFvZAS9tYd/YY7lhzYdarcXbJsgNfiRbEKqDTu/E7VtCfBVorcfgywVezIE6dpd07oJjKpI5Cq/sQSfAmgEW1k6kk8p/arO8qk2yTcfeZMCcuurQNxUJUGdwAsHKw3bkQdBpuOtdUahm4lRklV11kEljqQSSDAk/eoV6yJcAFzuJ2Bjz22qzxJAUTLEEgjQeFifCNeXPrTOIzTsEEaRqZEkeQ0nrXQqxRxKzEYUltT4gIA8tjr8RrXj+EE5jqT84NPXLqgEDvEcyeXL49NKgXseY0EzoZ5ctuVX7croJ+dU6Tuf8xUDH+kQAOU1UYrFnac3mKpsVemddB1q8a1yHE98Q4yzk60xwvh9zE30s2hmuXGCqP3J6ACST0FV5YloAJJMADUknQADma+gvVN6ujgbf8RiB/tN0Rl/3Vs65f1HSfkOsq+MVKO3PQQpambP0Z4CmDwtrDpqLawT7zHVmPxJJq0oor5xtt3Z3rYKKKKgFfxbhC313yXAGCXF8SE9D00EjnFZ4Xrlpwt0tYO2YIHt55lXWO8EJzDXYmDOlbGmcThFuKVcSD8j8iNQfhVlKxFjOhwXbMLguiJjuo6lRBmFETMZttjNP2AwBaVylyDaHdJO3LQtHICD96j43hNyw2a32l21zRHOZRyKLziTopEztyMfh2KUu2VezbxdqjaqNJF61qw11giNdxWl7ogsLdxCzXD+EQ0C2wjWAATHtnlBj48nA/fJJKXCFCyQRqSQob2gAJPz02qPYxOrElcQ0ytyySIDAHYSLY6yYNKjKrO9xc+YIBlEGNe6sHK2o1Mj5RQE28bi5LZAuyZ7vdJVe8SwOmp89aGxaZzIa3lU6banXbY6Dz3qJaIVlZLpDEn8Mw3LuqoaG57g+dPYs3rdl8y27hadVJEs2nhaRA+OwqoH8OwAJlYn2lK6KADqIG4PKo63ZtNIBkAQtz3gDEGPfovFUQJ2bWyYSQcu/iMiF2k70huhtAWM3OYR9FAblryHOgPeOVJtjKwm4u0HQAnkT0pbmHTOn8weP2W6Ae750mKb8S2IU6sdbLiIQ9PiK9Ow7Re7b0VvZcblB7vxpckj4a1bLeK54F9/3m/LS4exb7a5rdIhPf6fCjAsNO4n8tPe95/y0tu6O3cZE8CnRXPP9FL8gjXbVoW27rGHJ1nbOD7RHWobunYQEWcvvjdR+UnmKsMTOS8AoHiOlljugPOKjm8QGBLABm0/DQQTm5knnVkyLFXcuSJUKIee7bY6E9TA9qoOOvAXFnM2YMsFhy7w7qfA8qfQhldIzwcurM3sgTAEbRUTEi4yrAW2cx5RDAHzPOrayLEPEswzBVVAe+JHSM2n+fWq7FAAFbjkkRA209khRqfnUrHkMhzXTmhjlBiCAQQQup6fSoDPIBt28pA8T93kJBnvH/Rqe1GkgG6SvdGUroeXynpVbcYnNlITWT9BzO/xqXcuzu3eltBy1PXQj5GqnE4iTqCzEwu5k6AZR4mPkBVlUI0kXEXBrGnVuR0686hYXA3cTdFnDob9xtlUcupOyjzOgre+jvqkxeLIfETg7R1OcA3CPy2/Y+La+Vdg9GvRDDYC3kw1vLPicmXc9XY6n4bDkKPENcEKBlPVx6pbeAi/iMt/FEaHdbU8rc7t+f6Rz6KKQClrmlJyd2aJWCiiiqkhRRRQBRRRQCRULHcFtXdWUB+VxdHEdGGvy2qdRQGZxPAL6MXtOlzqCvZuRuBnU5XI1gsvM61DuYs2bmd0vKxGRnZfOVOYELE+Z323rZUhWraiLGVvYwHK93sL0GIJyEBgVMBh3jJGtPvazKe5iMPCnIF7w2OpgusnzAira/wSy+9tZ2kCNDvtUVfRtFjIzpGmjESPzZYLfOp1CxGw2PztmXE22AHdDhQTMS3dj4bda94YO9y4Stq4FJXTqQrMdfkKffhN3JkFwETAzorQnTUan51BPBLiGVtWHkclyHMNjIbnOp8qi4HXU9qCbUAHJ3Z3Ksx8J/TTyMe0buPACjxXvNjy8xUA8Ouqg/BlgwY5bjiTOpG8b7UuGtuJJtXVJM+N/gBPZ9AKkD+BZvdeMqDx3ur/AJaVZ/iD3W1tjne97zFRMLacZpt3t4Eu2w2/7PzpDYudtmFm4RkK6s2+cEb2+k1AHMdbMXfw5/DzCZ6Mp8TDyqK+ZXP8pMwDeyNR3W5n8pr3jOGXn8NgahlJa4dmjXcbR96Lno5faCFsWyDIlSdDoQZJ5UBSPiwLrzfEMRGQTLBVnwgbj9jVbjgA6nJduKSSS8qJCxPeI0MitgnoZcYHPiCJJP4aqus6RAB0Ec6k4f0GsAy+e8YiXYn/AF9ai5JzfiOIyAhOztltCqguTOkjKBrHXSmk4FicRrZs3nO2a5FtNOo0H3muxYTgdi1HZ2kWNoUT9d6nRS4OWcN9UFxwP4q8qKPYsCT/AFsIH0NbjgPoZhMHrYsqrxHaN3nP/G0n5CBV3RUASKWiigCiiigCiiigCiiigCiiigCiiigCiiigCiiigCiiigCiiigCiiigCiiigCiiigCiiigCiiigCiiigCiiigCi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69636" name="AutoShape 4" descr="data:image/jpeg;base64,/9j/4AAQSkZJRgABAQAAAQABAAD/2wCEAAkGBhQSEBUUEhQVEBQWGBQVGBYUFRkaHBgUFhUVFRUXFBgaHCYeFxwmGhYXHy8gJCgqLCwsHB4xNTAqNScrLCkBCQoKDgwOGg8PGiwlHyQsKSwsKSksLSwpLCwsKSwpKSwpLCwsLC0pLCwsLCwsLCwpLCwsNSwsLCwsLCwsLCwsLP/AABEIAIYA8AMBIgACEQEDEQH/xAAcAAABBQEBAQAAAAAAAAAAAAAAAQMEBQYHAgj/xABFEAACAQIEAwQIBAQDBAsAAAABAhEAAwQSITEFQVETIjJhBgdCUnGBkaEjYnKxFDOSwcLR8CRTgoMIFUNEVGNzk6Ky4f/EABoBAQADAQEBAAAAAAAAAAAAAAABAgMEBQb/xAAvEQACAQIFAQUHBQAAAAAAAAAAAQIDEQQFEiExQRMyUaHwFCJCcZGx0RVSgeHx/9oADAMBAAIRAxEAPwDuNFFFAFFFFAFFFFAFFFFAFFJNN38UqCXZUHViAPqaAdorO431hYC1ObFWiRyQlz/8AapMT66cAvh7a7+m0R92IreGGrT7sG/4KOpFcs3tFcwv+vWz7GFvN+pkX+5qDd9e7ezgv6r/APlbrpjlmLlxTZm8RTXU67NFcab16X+WEtD43WP+GvA9emI/8La/9x/8q0/SMX+zzRHtNLxO0UTXG19e17nhLZ+F5h/gNSrXr5HtYNv+G+D+6CqvKsWvg+35JWIpvqdaormmH9euFPjsYhPgEb9mmrbCeuHhr73Wtf8AqWnH3AIrCWCxEOYP6F1Vg+GbWiqjh/pdg7/8rE2bh6C4s/0kz9qts1csouOzRdO4tFJNLUEhRRRQBRRRQBRRRQBRRRQBRRRQBSE1Q8Q9K0GZbA/iHBy6MAnaESEzal28kDEc4qov9teu5b9w7AiyoZJLTHdRjpAPjbXoNq0jTbKtmkxXpFYtkqbgZxqUTvN1jKNZqqxnpRdJCWbSq5klbpOYAazkSfud6hWcEBbVSB3irNbcjWTOhXxdIn5VLXDSwTvsmXRUi0FbMJk6N036c62jTiud/Xr8lW2ZrinE8Y+bPfa2oMZVK2jsCYjM5+1ZXGcKzjM+a6WjvMGYyT7zmujnAEFpNtGDEEICzEEA6sfrt1qtvcAlNczaA94xEROnxFevhqtKHRHHVUmc1xfDo0gCPMf2qpu4WDtXR+JcPtpvlG+1ZPijoDpX0+ExGrhHmVE0UXY0vY17uYoU1/F16epmNmOLhCadXhbHlTC8SipNrj8VjOpJcWLqLF/6ifpXh+BXByNWFj0uA5VY2fTC2dwK5ZYip4JmigZS7wxxuKivYI3Fbo8esPuBUPEmy20VCquXMbE8GLa35VO4d6Q4nD/yMRdteSuY/pOn2qfisCvKqu9hYpOhGa3Vy0ZtGz4T66sbagXRaxQ/MMjf1Lp9Qa3PBfXXg7sC8HwjfnGZP6l/uBXCmt02wryK+VUJfDb5HVDEzXU+s8Fj7d5A9p1uodmRgwPzFSK+UOE8bv4V8+HuvZb8p0P6l2b5iureiXrtDRbx6hDt26Du/wDMTdfiJHkK8PEZVVp7w95eZ2QxMZbPY6zRTWGxC3EDowdWEqykEEdQRvTteQdIUUUUAUUV4u3QoJOw/wBbc/hQDeLxi21zOYGnzJ2AHMnpWSx3E2xTIslLLZiLYKh7oUgDNJ7qGdZ0gbGaZxF58VcLvIT8TskyyUAlJAPda6dddcoMDWamWTlKsJUFSiIrIWJGQjMR5g/TeumMLfMo2MYXBgKgAjvDOUVSAO9C5xGUbaCIHWptmAzrORGCEW7ctnGonOdRMeU147CB2J7hEkIoysdZQkjutrMxG1ezd0FyOzGoFtBLP70DlcBE6ToN60KipZIsgaWQphZBNwOp0U6842BO9SyAcrwcp7pzGB3tiB8hy6VFz5GLyq5wFe4xmJ1tuBOxGm/IHlTV3EAAkiUbKQ96QoJMFVQeIHWNB+1VabBOvYoIRqFzSpyie8smD006xtWZ4lxIjSCdTBdoEGf71K4pxEIuW4zLDlldgE0UbhfEpnTWAfnWVe1fxRHYWHusCzdoF7hJ2Gdzl56gbVvRlGG7KTjqKrifFCVIzAkEjuAnUHrtWO4rxDfX610u16o8XeIN+/bsDmFzXD/hWrLB+oTBDW9dxF89Myov0RZ+9egs47PuIx9l1cnC34iOtMtxQda+mMH6puF29sHbbzuZn/8AsTVvY9EcGngwmHX4WU/fLWE86rS4LrCQR8mHiXnSfx9fYKcLtDa1bHwRR/avf8Db9xP6R/lWDzSs+S/s8D48GPHWnVxw619cXeDWG8Vm03xtqf3FQMV6D4C548Hhm/5KD7gVeOa1FyiHhony6mM86fTHHrX0DjfU1wu5/wB27I9bVx1+0x9qzXEv+j3ZMnD4q7a6C6q3B9RlP712086t3kYywngcpXHHrXr+ImtLxb1McSsa2xbxa/8AlNDf0vH2NY7FWrll8l+29l/duIVP0I1r16GaUqm1zmnhpRJRNNstNpepzNXpa4zRz2aGXWvINOvTHOuSa0s1W5qvQz09v8Pfu/iWCZayx08yh9hvsedfQfo/6QWcZYW9YbMp3HNW5qw5EV8rCtR6A+mLcPxIYybLwt1Oo5OB7y7+YkV5WPy6NeLnBe99/wCzpo13F2fB9J0U3YxCuoZCGVgCpGxBEgj5U5XyR6QVlvSfHFrq2RIRALlwiZLnN2VsRqSSsx8NRWoNYvDYg3bjXFgG4H7MwdOzukE/qZGWPKAN61pLe/gVkP4W2UeyO6WW2bRzDP2cFAoVRou3znXSK9W7J7N0WVyEsLjLb7wVs4IB3ifh03pQAbfu2hOdZ7zOO6xdt4I0YjnzilxCgZXuKI9hYzPI2Lj3x8xG9booeGfxMkWiUElhGeJOgYlWBzAhp+A3plMTBzWu42VBDznZ20UgHXMIiTuMwI0mnntHfRjEpdRCFtg6mRmmD858hWb41xE2iCQx8IBZGFzUnKBAELJgBQJ02itqcdbsisnbctrmPW3JXuCZK3PETmLEsxkWxqwCic0QBS8L4biLxV0HYW4EtdGYsok/hqe+oJMxKjQTPOy9GfRcpF6/rc9m3Jy2hy0JMvHPly5k6cCuapV3tEvGPiUuA9EMPbglO1Yc7kHXqF8I1123q6ilornbb5NBIpaKKgBRRRQBRRRQBRRRQBRRRQCRUTiXCLOITJftJeQ+y6hh8p2PwqZRQHJfSn1E22l+H3DZbfsbpLIfJW8SfOR8K5NxDh13DXTZxFtrVxd1YcuRU7MPMV9Z1kvWR6P4XEYK42JK2jaVmS8d0aNAPeBMDLz+MV6uCzCpSkoy3Xmc9WjGSuj5xZq8LSATTirX1e83c8zgUUqjWgCpmHwhOta8FTtPqY46buDawxlrDQJ/3byV+hDD6V0SuGepvFFOJMg2e04I/SVYf3rudfG5rSVPEyt13+vPmerhpaqaG757rfA/tWJ4TbYWVCGHm2tpuQuZAbrH8plv9EVuSKxWABRisLntLeCodnU3iMk+8FC/Ij5cdJ7M1kWKeItb7jIO+rbOy9OrKNjyJ1G1ebUglrM2bjyDnUsoA3GmxHWQCeRGypbzC3bU5zAe4tzRpWDDHqWYQRyG5FKwL5ygu2yD2YhlOxyganVZJNX9f6CEURiRbVbhzQQS8XH5swUQQNZI0Ma7Vm+O4HtBlBCkEMCqkEEHNKvmMSUYgSYAER3q1eNWcymYtoQIJYyREqqwE0AljpvUd8NqwWGtrlJJg/hhMr5Ds0LMtG8AbRV4zaKtHvhPpY9sZMYp07ougSSVEMXUTJBBkpI1BgA1q8PiVdQyMHB5qZH2rGtggpKARc1/maqQtsOCGMw6tA0I210ivVvBFM3Zl1JKk9iQrCQCma0YUgE5ZkSNJOlZShF7rYsmzaTS1lLXHMQmrG04nKVYOjK86biYIjkT51OselA1z2biZfFGVoG+YqDnjTfLWTg0Wui9oqus+kNhiALgBIkZgVkaHTMBO9S7eLRvCyt8GB/aquLXKJuPUUk0TUAWikmiaAWikmmbmNRfE6r8WA/vTkD9FVVz0pwwn8VWj3Jbb9INU/EPWHat6LauMxkDPlQfc5h9K1jRnLhFXJLqaya83LoUSxCgbkmAPia5pxL1hYpgezS3ZUe0AXM9JeF+cGsnxW/evSb1174Aki4xC84hRA+1dlLL5y7zS8zKVdLg6L6SetLDYcFbX+13els9wfqubfSTXHPSn0lxOPfNffugytpZCJ8uZ8zr8Kk3MKI7usQJiBqddKi3cPPKNTp1M17eFwtGhuld+LOOpUlMoTaihLZNXdvhJbSP/wBq34d6OAQWr0+2RhpZS8N4KW5VZ43DLaTzq8xGIt2V0isTxri+cmqKd2LGq9T4LcWBGy27pPwgL+5Fd8rknqF4R3cRiSPEVsqfJe+/3Kj5V1uvls1qqpiHbokj0sPHTADWU49gymIDQBbvQpPIXxoknlmECY3EHcRq6jY/BrdtlG5wQejAypHwIFedGWlm7VzPWr8kMSquVYBbw3g2wIb2xrvuOte7gUW1RginPElzycyQY+dQFuNbLWXBU2ri3AFBYC2x1IBOcLJbY6bHarDtFzlS9pkdCysqSdSA3dB1IgHTqdK3uVHmtmWtr3gy8hkUCCrEn2408tRXmBlV130UgaZmGwC+4rSfPXeizNw5kzXWtwpDaJsC4A317pG+wp1MRLlxL6AMwEqvMlB72wI3012g1JPL4YohH8xQCAw0PaXPPbSQAeQJGwpu/hQocupkBALiyCCNpy7ASPLnFTLTDxWzmtKJABmSTEr1G+nM7U4q6BVIOYliOQiCR+XWBVbixC/gy5fvLeBURmC5h4hMrAJ0B5cqYdM7WywAUiIuDQkrmGp6H8x3NWd7JLuylW6gbkDbMNDqTvSDD5RbUEECOZGymfI/Sp1CxWnAk5rQVwszNq6dFOqwpMeL9jTV1VFtXi6G7o1sIw1MNqiSQBJ35VaWcMM7mGWcuqgHbMPZ1pl07jAXYhbp70bksB4tetSpEWIl+1aVgVZV3DZkupOkgnvjXSJjnXm3hCrCbqd5Z/n3hqCJ9voR9KtMal4qsOjd5PZI567N0mnHN7tEkWj4xu3QHoelRr2Fins+Jwb6ciJxN3qy+9+Wm7dsM9wG/bgFYm/dO6Db8Qc5q3wna5j3bXhB8Te/c/L50tjt+1uQLQPc5ufZ+Apq5Fiht4BWM50YEuNLdx/CdPFcI2mol7Bi3aDKrloElbKIPxIkyVHUHflV/iFvZAS9tYd/YY7lhzYdarcXbJsgNfiRbEKqDTu/E7VtCfBVorcfgywVezIE6dpd07oJjKpI5Cq/sQSfAmgEW1k6kk8p/arO8qk2yTcfeZMCcuurQNxUJUGdwAsHKw3bkQdBpuOtdUahm4lRklV11kEljqQSSDAk/eoV6yJcAFzuJ2Bjz22qzxJAUTLEEgjQeFifCNeXPrTOIzTsEEaRqZEkeQ0nrXQqxRxKzEYUltT4gIA8tjr8RrXj+EE5jqT84NPXLqgEDvEcyeXL49NKgXseY0EzoZ5ctuVX7croJ+dU6Tuf8xUDH+kQAOU1UYrFnac3mKpsVemddB1q8a1yHE98Q4yzk60xwvh9zE30s2hmuXGCqP3J6ACST0FV5YloAJJMADUknQADma+gvVN6ujgbf8RiB/tN0Rl/3Vs65f1HSfkOsq+MVKO3PQQpambP0Z4CmDwtrDpqLawT7zHVmPxJJq0oor5xtt3Z3rYKKKKgFfxbhC313yXAGCXF8SE9D00EjnFZ4Xrlpwt0tYO2YIHt55lXWO8EJzDXYmDOlbGmcThFuKVcSD8j8iNQfhVlKxFjOhwXbMLguiJjuo6lRBmFETMZttjNP2AwBaVylyDaHdJO3LQtHICD96j43hNyw2a32l21zRHOZRyKLziTopEztyMfh2KUu2VezbxdqjaqNJF61qw11giNdxWl7ogsLdxCzXD+EQ0C2wjWAATHtnlBj48nA/fJJKXCFCyQRqSQob2gAJPz02qPYxOrElcQ0ytyySIDAHYSLY6yYNKjKrO9xc+YIBlEGNe6sHK2o1Mj5RQE28bi5LZAuyZ7vdJVe8SwOmp89aGxaZzIa3lU6banXbY6Dz3qJaIVlZLpDEn8Mw3LuqoaG57g+dPYs3rdl8y27hadVJEs2nhaRA+OwqoH8OwAJlYn2lK6KADqIG4PKo63ZtNIBkAQtz3gDEGPfovFUQJ2bWyYSQcu/iMiF2k70huhtAWM3OYR9FAblryHOgPeOVJtjKwm4u0HQAnkT0pbmHTOn8weP2W6Ae750mKb8S2IU6sdbLiIQ9PiK9Ow7Re7b0VvZcblB7vxpckj4a1bLeK54F9/3m/LS4exb7a5rdIhPf6fCjAsNO4n8tPe95/y0tu6O3cZE8CnRXPP9FL8gjXbVoW27rGHJ1nbOD7RHWobunYQEWcvvjdR+UnmKsMTOS8AoHiOlljugPOKjm8QGBLABm0/DQQTm5knnVkyLFXcuSJUKIee7bY6E9TA9qoOOvAXFnM2YMsFhy7w7qfA8qfQhldIzwcurM3sgTAEbRUTEi4yrAW2cx5RDAHzPOrayLEPEswzBVVAe+JHSM2n+fWq7FAAFbjkkRA209khRqfnUrHkMhzXTmhjlBiCAQQQup6fSoDPIBt28pA8T93kJBnvH/Rqe1GkgG6SvdGUroeXynpVbcYnNlITWT9BzO/xqXcuzu3eltBy1PXQj5GqnE4iTqCzEwu5k6AZR4mPkBVlUI0kXEXBrGnVuR0686hYXA3cTdFnDob9xtlUcupOyjzOgre+jvqkxeLIfETg7R1OcA3CPy2/Y+La+Vdg9GvRDDYC3kw1vLPicmXc9XY6n4bDkKPENcEKBlPVx6pbeAi/iMt/FEaHdbU8rc7t+f6Rz6KKQClrmlJyd2aJWCiiiqkhRRRQBRRRQCRULHcFtXdWUB+VxdHEdGGvy2qdRQGZxPAL6MXtOlzqCvZuRuBnU5XI1gsvM61DuYs2bmd0vKxGRnZfOVOYELE+Z323rZUhWraiLGVvYwHK93sL0GIJyEBgVMBh3jJGtPvazKe5iMPCnIF7w2OpgusnzAira/wSy+9tZ2kCNDvtUVfRtFjIzpGmjESPzZYLfOp1CxGw2PztmXE22AHdDhQTMS3dj4bda94YO9y4Stq4FJXTqQrMdfkKffhN3JkFwETAzorQnTUan51BPBLiGVtWHkclyHMNjIbnOp8qi4HXU9qCbUAHJ3Z3Ksx8J/TTyMe0buPACjxXvNjy8xUA8Ouqg/BlgwY5bjiTOpG8b7UuGtuJJtXVJM+N/gBPZ9AKkD+BZvdeMqDx3ur/AJaVZ/iD3W1tjne97zFRMLacZpt3t4Eu2w2/7PzpDYudtmFm4RkK6s2+cEb2+k1AHMdbMXfw5/DzCZ6Mp8TDyqK+ZXP8pMwDeyNR3W5n8pr3jOGXn8NgahlJa4dmjXcbR96Lno5faCFsWyDIlSdDoQZJ5UBSPiwLrzfEMRGQTLBVnwgbj9jVbjgA6nJduKSSS8qJCxPeI0MitgnoZcYHPiCJJP4aqus6RAB0Ec6k4f0GsAy+e8YiXYn/AF9ai5JzfiOIyAhOztltCqguTOkjKBrHXSmk4FicRrZs3nO2a5FtNOo0H3muxYTgdi1HZ2kWNoUT9d6nRS4OWcN9UFxwP4q8qKPYsCT/AFsIH0NbjgPoZhMHrYsqrxHaN3nP/G0n5CBV3RUASKWiigCiiigCiiigCiiigCiiigCiiigCiiigCiiigCiiigCiiigCiiigCiiigCiiigCiiigCiiigCiiigCiiigCi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69638" name="AutoShape 6" descr="data:image/jpeg;base64,/9j/4AAQSkZJRgABAQAAAQABAAD/2wCEAAkGBhQSEBUUEhQVEBQWGBQVGBYUFRkaHBgUFhUVFRUXFBgaHCYeFxwmGhYXHy8gJCgqLCwsHB4xNTAqNScrLCkBCQoKDgwOGg8PGiwlHyQsKSwsKSksLSwpLCwsKSwpKSwpLCwsLC0pLCwsLCwsLCwpLCwsNSwsLCwsLCwsLCwsLP/AABEIAIYA8AMBIgACEQEDEQH/xAAcAAABBQEBAQAAAAAAAAAAAAAAAQMEBQYHAgj/xABFEAACAQIEAwQIBAQDBAsAAAABAhEAAwQSITEFQVETIjJhBgdCUnGBkaEjYnKxFDOSwcLR8CRTgoMIFUNEVGNzk6Ky4f/EABoBAQADAQEBAAAAAAAAAAAAAAABAgMEBQb/xAAvEQACAQIFAQUHBQAAAAAAAAAAAQIDEQQFEiExQRMyUaHwFCJCcZGx0RVSgeHx/9oADAMBAAIRAxEAPwDuNFFFAFFFFAFFFFAFFFFAFFJNN38UqCXZUHViAPqaAdorO431hYC1ObFWiRyQlz/8AapMT66cAvh7a7+m0R92IreGGrT7sG/4KOpFcs3tFcwv+vWz7GFvN+pkX+5qDd9e7ezgv6r/APlbrpjlmLlxTZm8RTXU67NFcab16X+WEtD43WP+GvA9emI/8La/9x/8q0/SMX+zzRHtNLxO0UTXG19e17nhLZ+F5h/gNSrXr5HtYNv+G+D+6CqvKsWvg+35JWIpvqdaormmH9euFPjsYhPgEb9mmrbCeuHhr73Wtf8AqWnH3AIrCWCxEOYP6F1Vg+GbWiqjh/pdg7/8rE2bh6C4s/0kz9qts1csouOzRdO4tFJNLUEhRRRQBRRRQBRRRQBRRRQBRRRQBSE1Q8Q9K0GZbA/iHBy6MAnaESEzal28kDEc4qov9teu5b9w7AiyoZJLTHdRjpAPjbXoNq0jTbKtmkxXpFYtkqbgZxqUTvN1jKNZqqxnpRdJCWbSq5klbpOYAazkSfud6hWcEBbVSB3irNbcjWTOhXxdIn5VLXDSwTvsmXRUi0FbMJk6N036c62jTiud/Xr8lW2ZrinE8Y+bPfa2oMZVK2jsCYjM5+1ZXGcKzjM+a6WjvMGYyT7zmujnAEFpNtGDEEICzEEA6sfrt1qtvcAlNczaA94xEROnxFevhqtKHRHHVUmc1xfDo0gCPMf2qpu4WDtXR+JcPtpvlG+1ZPijoDpX0+ExGrhHmVE0UXY0vY17uYoU1/F16epmNmOLhCadXhbHlTC8SipNrj8VjOpJcWLqLF/6ifpXh+BXByNWFj0uA5VY2fTC2dwK5ZYip4JmigZS7wxxuKivYI3Fbo8esPuBUPEmy20VCquXMbE8GLa35VO4d6Q4nD/yMRdteSuY/pOn2qfisCvKqu9hYpOhGa3Vy0ZtGz4T66sbagXRaxQ/MMjf1Lp9Qa3PBfXXg7sC8HwjfnGZP6l/uBXCmt02wryK+VUJfDb5HVDEzXU+s8Fj7d5A9p1uodmRgwPzFSK+UOE8bv4V8+HuvZb8p0P6l2b5iureiXrtDRbx6hDt26Du/wDMTdfiJHkK8PEZVVp7w95eZ2QxMZbPY6zRTWGxC3EDowdWEqykEEdQRvTteQdIUUUUAUUV4u3QoJOw/wBbc/hQDeLxi21zOYGnzJ2AHMnpWSx3E2xTIslLLZiLYKh7oUgDNJ7qGdZ0gbGaZxF58VcLvIT8TskyyUAlJAPda6dddcoMDWamWTlKsJUFSiIrIWJGQjMR5g/TeumMLfMo2MYXBgKgAjvDOUVSAO9C5xGUbaCIHWptmAzrORGCEW7ctnGonOdRMeU147CB2J7hEkIoysdZQkjutrMxG1ezd0FyOzGoFtBLP70DlcBE6ToN60KipZIsgaWQphZBNwOp0U6842BO9SyAcrwcp7pzGB3tiB8hy6VFz5GLyq5wFe4xmJ1tuBOxGm/IHlTV3EAAkiUbKQ96QoJMFVQeIHWNB+1VabBOvYoIRqFzSpyie8smD006xtWZ4lxIjSCdTBdoEGf71K4pxEIuW4zLDlldgE0UbhfEpnTWAfnWVe1fxRHYWHusCzdoF7hJ2Gdzl56gbVvRlGG7KTjqKrifFCVIzAkEjuAnUHrtWO4rxDfX610u16o8XeIN+/bsDmFzXD/hWrLB+oTBDW9dxF89Myov0RZ+9egs47PuIx9l1cnC34iOtMtxQda+mMH6puF29sHbbzuZn/8AsTVvY9EcGngwmHX4WU/fLWE86rS4LrCQR8mHiXnSfx9fYKcLtDa1bHwRR/avf8Db9xP6R/lWDzSs+S/s8D48GPHWnVxw619cXeDWG8Vm03xtqf3FQMV6D4C548Hhm/5KD7gVeOa1FyiHhony6mM86fTHHrX0DjfU1wu5/wB27I9bVx1+0x9qzXEv+j3ZMnD4q7a6C6q3B9RlP712086t3kYywngcpXHHrXr+ImtLxb1McSsa2xbxa/8AlNDf0vH2NY7FWrll8l+29l/duIVP0I1r16GaUqm1zmnhpRJRNNstNpepzNXpa4zRz2aGXWvINOvTHOuSa0s1W5qvQz09v8Pfu/iWCZayx08yh9hvsedfQfo/6QWcZYW9YbMp3HNW5qw5EV8rCtR6A+mLcPxIYybLwt1Oo5OB7y7+YkV5WPy6NeLnBe99/wCzpo13F2fB9J0U3YxCuoZCGVgCpGxBEgj5U5XyR6QVlvSfHFrq2RIRALlwiZLnN2VsRqSSsx8NRWoNYvDYg3bjXFgG4H7MwdOzukE/qZGWPKAN61pLe/gVkP4W2UeyO6WW2bRzDP2cFAoVRou3znXSK9W7J7N0WVyEsLjLb7wVs4IB3ifh03pQAbfu2hOdZ7zOO6xdt4I0YjnzilxCgZXuKI9hYzPI2Lj3x8xG9booeGfxMkWiUElhGeJOgYlWBzAhp+A3plMTBzWu42VBDznZ20UgHXMIiTuMwI0mnntHfRjEpdRCFtg6mRmmD858hWb41xE2iCQx8IBZGFzUnKBAELJgBQJ02itqcdbsisnbctrmPW3JXuCZK3PETmLEsxkWxqwCic0QBS8L4biLxV0HYW4EtdGYsok/hqe+oJMxKjQTPOy9GfRcpF6/rc9m3Jy2hy0JMvHPly5k6cCuapV3tEvGPiUuA9EMPbglO1Yc7kHXqF8I1123q6ilornbb5NBIpaKKgBRRRQBRRRQBRRRQBRRRQCRUTiXCLOITJftJeQ+y6hh8p2PwqZRQHJfSn1E22l+H3DZbfsbpLIfJW8SfOR8K5NxDh13DXTZxFtrVxd1YcuRU7MPMV9Z1kvWR6P4XEYK42JK2jaVmS8d0aNAPeBMDLz+MV6uCzCpSkoy3Xmc9WjGSuj5xZq8LSATTirX1e83c8zgUUqjWgCpmHwhOta8FTtPqY46buDawxlrDQJ/3byV+hDD6V0SuGepvFFOJMg2e04I/SVYf3rudfG5rSVPEyt13+vPmerhpaqaG757rfA/tWJ4TbYWVCGHm2tpuQuZAbrH8plv9EVuSKxWABRisLntLeCodnU3iMk+8FC/Ij5cdJ7M1kWKeItb7jIO+rbOy9OrKNjyJ1G1ebUglrM2bjyDnUsoA3GmxHWQCeRGypbzC3bU5zAe4tzRpWDDHqWYQRyG5FKwL5ygu2yD2YhlOxyganVZJNX9f6CEURiRbVbhzQQS8XH5swUQQNZI0Ma7Vm+O4HtBlBCkEMCqkEEHNKvmMSUYgSYAER3q1eNWcymYtoQIJYyREqqwE0AljpvUd8NqwWGtrlJJg/hhMr5Ds0LMtG8AbRV4zaKtHvhPpY9sZMYp07ougSSVEMXUTJBBkpI1BgA1q8PiVdQyMHB5qZH2rGtggpKARc1/maqQtsOCGMw6tA0I210ivVvBFM3Zl1JKk9iQrCQCma0YUgE5ZkSNJOlZShF7rYsmzaTS1lLXHMQmrG04nKVYOjK86biYIjkT51OselA1z2biZfFGVoG+YqDnjTfLWTg0Wui9oqus+kNhiALgBIkZgVkaHTMBO9S7eLRvCyt8GB/aquLXKJuPUUk0TUAWikmiaAWikmmbmNRfE6r8WA/vTkD9FVVz0pwwn8VWj3Jbb9INU/EPWHat6LauMxkDPlQfc5h9K1jRnLhFXJLqaya83LoUSxCgbkmAPia5pxL1hYpgezS3ZUe0AXM9JeF+cGsnxW/evSb1174Aki4xC84hRA+1dlLL5y7zS8zKVdLg6L6SetLDYcFbX+13els9wfqubfSTXHPSn0lxOPfNffugytpZCJ8uZ8zr8Kk3MKI7usQJiBqddKi3cPPKNTp1M17eFwtGhuld+LOOpUlMoTaihLZNXdvhJbSP/wBq34d6OAQWr0+2RhpZS8N4KW5VZ43DLaTzq8xGIt2V0isTxri+cmqKd2LGq9T4LcWBGy27pPwgL+5Fd8rknqF4R3cRiSPEVsqfJe+/3Kj5V1uvls1qqpiHbokj0sPHTADWU49gymIDQBbvQpPIXxoknlmECY3EHcRq6jY/BrdtlG5wQejAypHwIFedGWlm7VzPWr8kMSquVYBbw3g2wIb2xrvuOte7gUW1RginPElzycyQY+dQFuNbLWXBU2ri3AFBYC2x1IBOcLJbY6bHarDtFzlS9pkdCysqSdSA3dB1IgHTqdK3uVHmtmWtr3gy8hkUCCrEn2408tRXmBlV130UgaZmGwC+4rSfPXeizNw5kzXWtwpDaJsC4A317pG+wp1MRLlxL6AMwEqvMlB72wI3012g1JPL4YohH8xQCAw0PaXPPbSQAeQJGwpu/hQocupkBALiyCCNpy7ASPLnFTLTDxWzmtKJABmSTEr1G+nM7U4q6BVIOYliOQiCR+XWBVbixC/gy5fvLeBURmC5h4hMrAJ0B5cqYdM7WywAUiIuDQkrmGp6H8x3NWd7JLuylW6gbkDbMNDqTvSDD5RbUEECOZGymfI/Sp1CxWnAk5rQVwszNq6dFOqwpMeL9jTV1VFtXi6G7o1sIw1MNqiSQBJ35VaWcMM7mGWcuqgHbMPZ1pl07jAXYhbp70bksB4tetSpEWIl+1aVgVZV3DZkupOkgnvjXSJjnXm3hCrCbqd5Z/n3hqCJ9voR9KtMal4qsOjd5PZI567N0mnHN7tEkWj4xu3QHoelRr2Fins+Jwb6ciJxN3qy+9+Wm7dsM9wG/bgFYm/dO6Db8Qc5q3wna5j3bXhB8Te/c/L50tjt+1uQLQPc5ufZ+Apq5Fiht4BWM50YEuNLdx/CdPFcI2mol7Bi3aDKrloElbKIPxIkyVHUHflV/iFvZAS9tYd/YY7lhzYdarcXbJsgNfiRbEKqDTu/E7VtCfBVorcfgywVezIE6dpd07oJjKpI5Cq/sQSfAmgEW1k6kk8p/arO8qk2yTcfeZMCcuurQNxUJUGdwAsHKw3bkQdBpuOtdUahm4lRklV11kEljqQSSDAk/eoV6yJcAFzuJ2Bjz22qzxJAUTLEEgjQeFifCNeXPrTOIzTsEEaRqZEkeQ0nrXQqxRxKzEYUltT4gIA8tjr8RrXj+EE5jqT84NPXLqgEDvEcyeXL49NKgXseY0EzoZ5ctuVX7croJ+dU6Tuf8xUDH+kQAOU1UYrFnac3mKpsVemddB1q8a1yHE98Q4yzk60xwvh9zE30s2hmuXGCqP3J6ACST0FV5YloAJJMADUknQADma+gvVN6ujgbf8RiB/tN0Rl/3Vs65f1HSfkOsq+MVKO3PQQpambP0Z4CmDwtrDpqLawT7zHVmPxJJq0oor5xtt3Z3rYKKKKgFfxbhC313yXAGCXF8SE9D00EjnFZ4Xrlpwt0tYO2YIHt55lXWO8EJzDXYmDOlbGmcThFuKVcSD8j8iNQfhVlKxFjOhwXbMLguiJjuo6lRBmFETMZttjNP2AwBaVylyDaHdJO3LQtHICD96j43hNyw2a32l21zRHOZRyKLziTopEztyMfh2KUu2VezbxdqjaqNJF61qw11giNdxWl7ogsLdxCzXD+EQ0C2wjWAATHtnlBj48nA/fJJKXCFCyQRqSQob2gAJPz02qPYxOrElcQ0ytyySIDAHYSLY6yYNKjKrO9xc+YIBlEGNe6sHK2o1Mj5RQE28bi5LZAuyZ7vdJVe8SwOmp89aGxaZzIa3lU6banXbY6Dz3qJaIVlZLpDEn8Mw3LuqoaG57g+dPYs3rdl8y27hadVJEs2nhaRA+OwqoH8OwAJlYn2lK6KADqIG4PKo63ZtNIBkAQtz3gDEGPfovFUQJ2bWyYSQcu/iMiF2k70huhtAWM3OYR9FAblryHOgPeOVJtjKwm4u0HQAnkT0pbmHTOn8weP2W6Ae750mKb8S2IU6sdbLiIQ9PiK9Ow7Re7b0VvZcblB7vxpckj4a1bLeK54F9/3m/LS4exb7a5rdIhPf6fCjAsNO4n8tPe95/y0tu6O3cZE8CnRXPP9FL8gjXbVoW27rGHJ1nbOD7RHWobunYQEWcvvjdR+UnmKsMTOS8AoHiOlljugPOKjm8QGBLABm0/DQQTm5knnVkyLFXcuSJUKIee7bY6E9TA9qoOOvAXFnM2YMsFhy7w7qfA8qfQhldIzwcurM3sgTAEbRUTEi4yrAW2cx5RDAHzPOrayLEPEswzBVVAe+JHSM2n+fWq7FAAFbjkkRA209khRqfnUrHkMhzXTmhjlBiCAQQQup6fSoDPIBt28pA8T93kJBnvH/Rqe1GkgG6SvdGUroeXynpVbcYnNlITWT9BzO/xqXcuzu3eltBy1PXQj5GqnE4iTqCzEwu5k6AZR4mPkBVlUI0kXEXBrGnVuR0686hYXA3cTdFnDob9xtlUcupOyjzOgre+jvqkxeLIfETg7R1OcA3CPy2/Y+La+Vdg9GvRDDYC3kw1vLPicmXc9XY6n4bDkKPENcEKBlPVx6pbeAi/iMt/FEaHdbU8rc7t+f6Rz6KKQClrmlJyd2aJWCiiiqkhRRRQBRRRQCRULHcFtXdWUB+VxdHEdGGvy2qdRQGZxPAL6MXtOlzqCvZuRuBnU5XI1gsvM61DuYs2bmd0vKxGRnZfOVOYELE+Z323rZUhWraiLGVvYwHK93sL0GIJyEBgVMBh3jJGtPvazKe5iMPCnIF7w2OpgusnzAira/wSy+9tZ2kCNDvtUVfRtFjIzpGmjESPzZYLfOp1CxGw2PztmXE22AHdDhQTMS3dj4bda94YO9y4Stq4FJXTqQrMdfkKffhN3JkFwETAzorQnTUan51BPBLiGVtWHkclyHMNjIbnOp8qi4HXU9qCbUAHJ3Z3Ksx8J/TTyMe0buPACjxXvNjy8xUA8Ouqg/BlgwY5bjiTOpG8b7UuGtuJJtXVJM+N/gBPZ9AKkD+BZvdeMqDx3ur/AJaVZ/iD3W1tjne97zFRMLacZpt3t4Eu2w2/7PzpDYudtmFm4RkK6s2+cEb2+k1AHMdbMXfw5/DzCZ6Mp8TDyqK+ZXP8pMwDeyNR3W5n8pr3jOGXn8NgahlJa4dmjXcbR96Lno5faCFsWyDIlSdDoQZJ5UBSPiwLrzfEMRGQTLBVnwgbj9jVbjgA6nJduKSSS8qJCxPeI0MitgnoZcYHPiCJJP4aqus6RAB0Ec6k4f0GsAy+e8YiXYn/AF9ai5JzfiOIyAhOztltCqguTOkjKBrHXSmk4FicRrZs3nO2a5FtNOo0H3muxYTgdi1HZ2kWNoUT9d6nRS4OWcN9UFxwP4q8qKPYsCT/AFsIH0NbjgPoZhMHrYsqrxHaN3nP/G0n5CBV3RUASKWiigCiiigCiiigCiiigCiiigCiiigCiiigCiiigCiiigCiiigCiiigCiiigCiiigCiiigCiiigCiiigCiiigCi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69640" name="AutoShape 8" descr="data:image/jpeg;base64,/9j/4AAQSkZJRgABAQAAAQABAAD/2wCEAAkGBhQSEBUUEhQVEBQWGBQVGBYUFRkaHBgUFhUVFRUXFBgaHCYeFxwmGhYXHy8gJCgqLCwsHB4xNTAqNScrLCkBCQoKDgwOGg8PGiwlHyQsKSwsKSksLSwpLCwsKSwpKSwpLCwsLC0pLCwsLCwsLCwpLCwsNSwsLCwsLCwsLCwsLP/AABEIAIYA8AMBIgACEQEDEQH/xAAcAAABBQEBAQAAAAAAAAAAAAAAAQMEBQYHAgj/xABFEAACAQIEAwQIBAQDBAsAAAABAhEAAwQSITEFQVETIjJhBgdCUnGBkaEjYnKxFDOSwcLR8CRTgoMIFUNEVGNzk6Ky4f/EABoBAQADAQEBAAAAAAAAAAAAAAABAgMEBQb/xAAvEQACAQIFAQUHBQAAAAAAAAAAAQIDEQQFEiExQRMyUaHwFCJCcZGx0RVSgeHx/9oADAMBAAIRAxEAPwDuNFFFAFFFFAFFFFAFFFFAFFJNN38UqCXZUHViAPqaAdorO431hYC1ObFWiRyQlz/8AapMT66cAvh7a7+m0R92IreGGrT7sG/4KOpFcs3tFcwv+vWz7GFvN+pkX+5qDd9e7ezgv6r/APlbrpjlmLlxTZm8RTXU67NFcab16X+WEtD43WP+GvA9emI/8La/9x/8q0/SMX+zzRHtNLxO0UTXG19e17nhLZ+F5h/gNSrXr5HtYNv+G+D+6CqvKsWvg+35JWIpvqdaormmH9euFPjsYhPgEb9mmrbCeuHhr73Wtf8AqWnH3AIrCWCxEOYP6F1Vg+GbWiqjh/pdg7/8rE2bh6C4s/0kz9qts1csouOzRdO4tFJNLUEhRRRQBRRRQBRRRQBRRRQBRRRQBSE1Q8Q9K0GZbA/iHBy6MAnaESEzal28kDEc4qov9teu5b9w7AiyoZJLTHdRjpAPjbXoNq0jTbKtmkxXpFYtkqbgZxqUTvN1jKNZqqxnpRdJCWbSq5klbpOYAazkSfud6hWcEBbVSB3irNbcjWTOhXxdIn5VLXDSwTvsmXRUi0FbMJk6N036c62jTiud/Xr8lW2ZrinE8Y+bPfa2oMZVK2jsCYjM5+1ZXGcKzjM+a6WjvMGYyT7zmujnAEFpNtGDEEICzEEA6sfrt1qtvcAlNczaA94xEROnxFevhqtKHRHHVUmc1xfDo0gCPMf2qpu4WDtXR+JcPtpvlG+1ZPijoDpX0+ExGrhHmVE0UXY0vY17uYoU1/F16epmNmOLhCadXhbHlTC8SipNrj8VjOpJcWLqLF/6ifpXh+BXByNWFj0uA5VY2fTC2dwK5ZYip4JmigZS7wxxuKivYI3Fbo8esPuBUPEmy20VCquXMbE8GLa35VO4d6Q4nD/yMRdteSuY/pOn2qfisCvKqu9hYpOhGa3Vy0ZtGz4T66sbagXRaxQ/MMjf1Lp9Qa3PBfXXg7sC8HwjfnGZP6l/uBXCmt02wryK+VUJfDb5HVDEzXU+s8Fj7d5A9p1uodmRgwPzFSK+UOE8bv4V8+HuvZb8p0P6l2b5iureiXrtDRbx6hDt26Du/wDMTdfiJHkK8PEZVVp7w95eZ2QxMZbPY6zRTWGxC3EDowdWEqykEEdQRvTteQdIUUUUAUUV4u3QoJOw/wBbc/hQDeLxi21zOYGnzJ2AHMnpWSx3E2xTIslLLZiLYKh7oUgDNJ7qGdZ0gbGaZxF58VcLvIT8TskyyUAlJAPda6dddcoMDWamWTlKsJUFSiIrIWJGQjMR5g/TeumMLfMo2MYXBgKgAjvDOUVSAO9C5xGUbaCIHWptmAzrORGCEW7ctnGonOdRMeU147CB2J7hEkIoysdZQkjutrMxG1ezd0FyOzGoFtBLP70DlcBE6ToN60KipZIsgaWQphZBNwOp0U6842BO9SyAcrwcp7pzGB3tiB8hy6VFz5GLyq5wFe4xmJ1tuBOxGm/IHlTV3EAAkiUbKQ96QoJMFVQeIHWNB+1VabBOvYoIRqFzSpyie8smD006xtWZ4lxIjSCdTBdoEGf71K4pxEIuW4zLDlldgE0UbhfEpnTWAfnWVe1fxRHYWHusCzdoF7hJ2Gdzl56gbVvRlGG7KTjqKrifFCVIzAkEjuAnUHrtWO4rxDfX610u16o8XeIN+/bsDmFzXD/hWrLB+oTBDW9dxF89Myov0RZ+9egs47PuIx9l1cnC34iOtMtxQda+mMH6puF29sHbbzuZn/8AsTVvY9EcGngwmHX4WU/fLWE86rS4LrCQR8mHiXnSfx9fYKcLtDa1bHwRR/avf8Db9xP6R/lWDzSs+S/s8D48GPHWnVxw619cXeDWG8Vm03xtqf3FQMV6D4C548Hhm/5KD7gVeOa1FyiHhony6mM86fTHHrX0DjfU1wu5/wB27I9bVx1+0x9qzXEv+j3ZMnD4q7a6C6q3B9RlP712086t3kYywngcpXHHrXr+ImtLxb1McSsa2xbxa/8AlNDf0vH2NY7FWrll8l+29l/duIVP0I1r16GaUqm1zmnhpRJRNNstNpepzNXpa4zRz2aGXWvINOvTHOuSa0s1W5qvQz09v8Pfu/iWCZayx08yh9hvsedfQfo/6QWcZYW9YbMp3HNW5qw5EV8rCtR6A+mLcPxIYybLwt1Oo5OB7y7+YkV5WPy6NeLnBe99/wCzpo13F2fB9J0U3YxCuoZCGVgCpGxBEgj5U5XyR6QVlvSfHFrq2RIRALlwiZLnN2VsRqSSsx8NRWoNYvDYg3bjXFgG4H7MwdOzukE/qZGWPKAN61pLe/gVkP4W2UeyO6WW2bRzDP2cFAoVRou3znXSK9W7J7N0WVyEsLjLb7wVs4IB3ifh03pQAbfu2hOdZ7zOO6xdt4I0YjnzilxCgZXuKI9hYzPI2Lj3x8xG9booeGfxMkWiUElhGeJOgYlWBzAhp+A3plMTBzWu42VBDznZ20UgHXMIiTuMwI0mnntHfRjEpdRCFtg6mRmmD858hWb41xE2iCQx8IBZGFzUnKBAELJgBQJ02itqcdbsisnbctrmPW3JXuCZK3PETmLEsxkWxqwCic0QBS8L4biLxV0HYW4EtdGYsok/hqe+oJMxKjQTPOy9GfRcpF6/rc9m3Jy2hy0JMvHPly5k6cCuapV3tEvGPiUuA9EMPbglO1Yc7kHXqF8I1123q6ilornbb5NBIpaKKgBRRRQBRRRQBRRRQBRRRQCRUTiXCLOITJftJeQ+y6hh8p2PwqZRQHJfSn1E22l+H3DZbfsbpLIfJW8SfOR8K5NxDh13DXTZxFtrVxd1YcuRU7MPMV9Z1kvWR6P4XEYK42JK2jaVmS8d0aNAPeBMDLz+MV6uCzCpSkoy3Xmc9WjGSuj5xZq8LSATTirX1e83c8zgUUqjWgCpmHwhOta8FTtPqY46buDawxlrDQJ/3byV+hDD6V0SuGepvFFOJMg2e04I/SVYf3rudfG5rSVPEyt13+vPmerhpaqaG757rfA/tWJ4TbYWVCGHm2tpuQuZAbrH8plv9EVuSKxWABRisLntLeCodnU3iMk+8FC/Ij5cdJ7M1kWKeItb7jIO+rbOy9OrKNjyJ1G1ebUglrM2bjyDnUsoA3GmxHWQCeRGypbzC3bU5zAe4tzRpWDDHqWYQRyG5FKwL5ygu2yD2YhlOxyganVZJNX9f6CEURiRbVbhzQQS8XH5swUQQNZI0Ma7Vm+O4HtBlBCkEMCqkEEHNKvmMSUYgSYAER3q1eNWcymYtoQIJYyREqqwE0AljpvUd8NqwWGtrlJJg/hhMr5Ds0LMtG8AbRV4zaKtHvhPpY9sZMYp07ougSSVEMXUTJBBkpI1BgA1q8PiVdQyMHB5qZH2rGtggpKARc1/maqQtsOCGMw6tA0I210ivVvBFM3Zl1JKk9iQrCQCma0YUgE5ZkSNJOlZShF7rYsmzaTS1lLXHMQmrG04nKVYOjK86biYIjkT51OselA1z2biZfFGVoG+YqDnjTfLWTg0Wui9oqus+kNhiALgBIkZgVkaHTMBO9S7eLRvCyt8GB/aquLXKJuPUUk0TUAWikmiaAWikmmbmNRfE6r8WA/vTkD9FVVz0pwwn8VWj3Jbb9INU/EPWHat6LauMxkDPlQfc5h9K1jRnLhFXJLqaya83LoUSxCgbkmAPia5pxL1hYpgezS3ZUe0AXM9JeF+cGsnxW/evSb1174Aki4xC84hRA+1dlLL5y7zS8zKVdLg6L6SetLDYcFbX+13els9wfqubfSTXHPSn0lxOPfNffugytpZCJ8uZ8zr8Kk3MKI7usQJiBqddKi3cPPKNTp1M17eFwtGhuld+LOOpUlMoTaihLZNXdvhJbSP/wBq34d6OAQWr0+2RhpZS8N4KW5VZ43DLaTzq8xGIt2V0isTxri+cmqKd2LGq9T4LcWBGy27pPwgL+5Fd8rknqF4R3cRiSPEVsqfJe+/3Kj5V1uvls1qqpiHbokj0sPHTADWU49gymIDQBbvQpPIXxoknlmECY3EHcRq6jY/BrdtlG5wQejAypHwIFedGWlm7VzPWr8kMSquVYBbw3g2wIb2xrvuOte7gUW1RginPElzycyQY+dQFuNbLWXBU2ri3AFBYC2x1IBOcLJbY6bHarDtFzlS9pkdCysqSdSA3dB1IgHTqdK3uVHmtmWtr3gy8hkUCCrEn2408tRXmBlV130UgaZmGwC+4rSfPXeizNw5kzXWtwpDaJsC4A317pG+wp1MRLlxL6AMwEqvMlB72wI3012g1JPL4YohH8xQCAw0PaXPPbSQAeQJGwpu/hQocupkBALiyCCNpy7ASPLnFTLTDxWzmtKJABmSTEr1G+nM7U4q6BVIOYliOQiCR+XWBVbixC/gy5fvLeBURmC5h4hMrAJ0B5cqYdM7WywAUiIuDQkrmGp6H8x3NWd7JLuylW6gbkDbMNDqTvSDD5RbUEECOZGymfI/Sp1CxWnAk5rQVwszNq6dFOqwpMeL9jTV1VFtXi6G7o1sIw1MNqiSQBJ35VaWcMM7mGWcuqgHbMPZ1pl07jAXYhbp70bksB4tetSpEWIl+1aVgVZV3DZkupOkgnvjXSJjnXm3hCrCbqd5Z/n3hqCJ9voR9KtMal4qsOjd5PZI567N0mnHN7tEkWj4xu3QHoelRr2Fins+Jwb6ciJxN3qy+9+Wm7dsM9wG/bgFYm/dO6Db8Qc5q3wna5j3bXhB8Te/c/L50tjt+1uQLQPc5ufZ+Apq5Fiht4BWM50YEuNLdx/CdPFcI2mol7Bi3aDKrloElbKIPxIkyVHUHflV/iFvZAS9tYd/YY7lhzYdarcXbJsgNfiRbEKqDTu/E7VtCfBVorcfgywVezIE6dpd07oJjKpI5Cq/sQSfAmgEW1k6kk8p/arO8qk2yTcfeZMCcuurQNxUJUGdwAsHKw3bkQdBpuOtdUahm4lRklV11kEljqQSSDAk/eoV6yJcAFzuJ2Bjz22qzxJAUTLEEgjQeFifCNeXPrTOIzTsEEaRqZEkeQ0nrXQqxRxKzEYUltT4gIA8tjr8RrXj+EE5jqT84NPXLqgEDvEcyeXL49NKgXseY0EzoZ5ctuVX7croJ+dU6Tuf8xUDH+kQAOU1UYrFnac3mKpsVemddB1q8a1yHE98Q4yzk60xwvh9zE30s2hmuXGCqP3J6ACST0FV5YloAJJMADUknQADma+gvVN6ujgbf8RiB/tN0Rl/3Vs65f1HSfkOsq+MVKO3PQQpambP0Z4CmDwtrDpqLawT7zHVmPxJJq0oor5xtt3Z3rYKKKKgFfxbhC313yXAGCXF8SE9D00EjnFZ4Xrlpwt0tYO2YIHt55lXWO8EJzDXYmDOlbGmcThFuKVcSD8j8iNQfhVlKxFjOhwXbMLguiJjuo6lRBmFETMZttjNP2AwBaVylyDaHdJO3LQtHICD96j43hNyw2a32l21zRHOZRyKLziTopEztyMfh2KUu2VezbxdqjaqNJF61qw11giNdxWl7ogsLdxCzXD+EQ0C2wjWAATHtnlBj48nA/fJJKXCFCyQRqSQob2gAJPz02qPYxOrElcQ0ytyySIDAHYSLY6yYNKjKrO9xc+YIBlEGNe6sHK2o1Mj5RQE28bi5LZAuyZ7vdJVe8SwOmp89aGxaZzIa3lU6banXbY6Dz3qJaIVlZLpDEn8Mw3LuqoaG57g+dPYs3rdl8y27hadVJEs2nhaRA+OwqoH8OwAJlYn2lK6KADqIG4PKo63ZtNIBkAQtz3gDEGPfovFUQJ2bWyYSQcu/iMiF2k70huhtAWM3OYR9FAblryHOgPeOVJtjKwm4u0HQAnkT0pbmHTOn8weP2W6Ae750mKb8S2IU6sdbLiIQ9PiK9Ow7Re7b0VvZcblB7vxpckj4a1bLeK54F9/3m/LS4exb7a5rdIhPf6fCjAsNO4n8tPe95/y0tu6O3cZE8CnRXPP9FL8gjXbVoW27rGHJ1nbOD7RHWobunYQEWcvvjdR+UnmKsMTOS8AoHiOlljugPOKjm8QGBLABm0/DQQTm5knnVkyLFXcuSJUKIee7bY6E9TA9qoOOvAXFnM2YMsFhy7w7qfA8qfQhldIzwcurM3sgTAEbRUTEi4yrAW2cx5RDAHzPOrayLEPEswzBVVAe+JHSM2n+fWq7FAAFbjkkRA209khRqfnUrHkMhzXTmhjlBiCAQQQup6fSoDPIBt28pA8T93kJBnvH/Rqe1GkgG6SvdGUroeXynpVbcYnNlITWT9BzO/xqXcuzu3eltBy1PXQj5GqnE4iTqCzEwu5k6AZR4mPkBVlUI0kXEXBrGnVuR0686hYXA3cTdFnDob9xtlUcupOyjzOgre+jvqkxeLIfETg7R1OcA3CPy2/Y+La+Vdg9GvRDDYC3kw1vLPicmXc9XY6n4bDkKPENcEKBlPVx6pbeAi/iMt/FEaHdbU8rc7t+f6Rz6KKQClrmlJyd2aJWCiiiqkhRRRQBRRRQCRULHcFtXdWUB+VxdHEdGGvy2qdRQGZxPAL6MXtOlzqCvZuRuBnU5XI1gsvM61DuYs2bmd0vKxGRnZfOVOYELE+Z323rZUhWraiLGVvYwHK93sL0GIJyEBgVMBh3jJGtPvazKe5iMPCnIF7w2OpgusnzAira/wSy+9tZ2kCNDvtUVfRtFjIzpGmjESPzZYLfOp1CxGw2PztmXE22AHdDhQTMS3dj4bda94YO9y4Stq4FJXTqQrMdfkKffhN3JkFwETAzorQnTUan51BPBLiGVtWHkclyHMNjIbnOp8qi4HXU9qCbUAHJ3Z3Ksx8J/TTyMe0buPACjxXvNjy8xUA8Ouqg/BlgwY5bjiTOpG8b7UuGtuJJtXVJM+N/gBPZ9AKkD+BZvdeMqDx3ur/AJaVZ/iD3W1tjne97zFRMLacZpt3t4Eu2w2/7PzpDYudtmFm4RkK6s2+cEb2+k1AHMdbMXfw5/DzCZ6Mp8TDyqK+ZXP8pMwDeyNR3W5n8pr3jOGXn8NgahlJa4dmjXcbR96Lno5faCFsWyDIlSdDoQZJ5UBSPiwLrzfEMRGQTLBVnwgbj9jVbjgA6nJduKSSS8qJCxPeI0MitgnoZcYHPiCJJP4aqus6RAB0Ec6k4f0GsAy+e8YiXYn/AF9ai5JzfiOIyAhOztltCqguTOkjKBrHXSmk4FicRrZs3nO2a5FtNOo0H3muxYTgdi1HZ2kWNoUT9d6nRS4OWcN9UFxwP4q8qKPYsCT/AFsIH0NbjgPoZhMHrYsqrxHaN3nP/G0n5CBV3RUASKWiigCiiigCiiigCiiigCiiigCiiigCiiigCiiigCiiigCiiigCiiigCiiigCiiigCiiigCiiigCiiigCiiigCiiigP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69642" name="Picture 10" descr="http://upload.wikimedia.org/wikipedia/commons/8/80/Toru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216" y="0"/>
            <a:ext cx="2627784" cy="1600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N°8: PERCEPCIÓN DE LOS ESTUDIANTES SI CREEN QUE DEBERÁN INCREMENTAR EL NÚMERO DE HORAS DE CÁLCULO EN SU CARRERA .  </a:t>
            </a:r>
            <a:endParaRPr lang="es-PA" sz="2200" b="1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10354985"/>
              </p:ext>
            </p:extLst>
          </p:nvPr>
        </p:nvGraphicFramePr>
        <p:xfrm>
          <a:off x="1259632" y="2060848"/>
          <a:ext cx="6624736" cy="288032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342334"/>
                <a:gridCol w="2123379"/>
                <a:gridCol w="2159023"/>
              </a:tblGrid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PERCEPCION 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CANTIDAD 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PORCENTAJE  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SI 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 smtClean="0"/>
                        <a:t>19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32%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/>
                        <a:t>NO </a:t>
                      </a:r>
                      <a:endParaRPr lang="es-PA" sz="2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 smtClean="0"/>
                        <a:t>41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68%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720080"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/>
                        <a:t>TOTAL </a:t>
                      </a:r>
                      <a:endParaRPr lang="es-PA" sz="24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60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400" b="1" u="none" strike="noStrike" dirty="0"/>
                        <a:t>100%</a:t>
                      </a:r>
                      <a:endParaRPr lang="es-PA" sz="24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GRÁFICA N°8: PERCEPCIÓN DE LOS ESTUDIANTES SI CREEN QUE DEBERÁN INCREMENTAR EL NÚMERO DE HORAS DE CÁLCULO EN SU CARRERA .  </a:t>
            </a:r>
            <a:endParaRPr lang="es-PA" sz="2200" b="1" dirty="0"/>
          </a:p>
        </p:txBody>
      </p:sp>
      <p:sp>
        <p:nvSpPr>
          <p:cNvPr id="6" name="5 Rectángulo"/>
          <p:cNvSpPr/>
          <p:nvPr/>
        </p:nvSpPr>
        <p:spPr>
          <a:xfrm>
            <a:off x="467544" y="551723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A" b="1" dirty="0" smtClean="0"/>
              <a:t>CONCLUSIÓN : PARA EL 68% DE LOS ESTUDIANTES NO CREEN QUE SE DEBERIAN AUMENTAR LAS HORAS DE CLASES. </a:t>
            </a:r>
            <a:endParaRPr lang="es-PA" b="1" dirty="0"/>
          </a:p>
        </p:txBody>
      </p:sp>
      <p:graphicFrame>
        <p:nvGraphicFramePr>
          <p:cNvPr id="7" name="1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215100255"/>
              </p:ext>
            </p:extLst>
          </p:nvPr>
        </p:nvGraphicFramePr>
        <p:xfrm>
          <a:off x="971600" y="1700808"/>
          <a:ext cx="7200800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N°9: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¿A QUÉ SE DEBEN LOS ALTOS ÍNDICES DE FRACASOS EN ESTA MATERIA?</a:t>
            </a:r>
          </a:p>
          <a:p>
            <a:pPr>
              <a:buNone/>
            </a:pPr>
            <a:r>
              <a:rPr lang="es-PA" b="1" dirty="0" smtClean="0"/>
              <a:t>MALOS PROFESORES____   </a:t>
            </a:r>
          </a:p>
          <a:p>
            <a:pPr>
              <a:buNone/>
            </a:pPr>
            <a:r>
              <a:rPr lang="es-PA" b="1" dirty="0" smtClean="0"/>
              <a:t>FALTA DE INTERÉS____		</a:t>
            </a:r>
          </a:p>
          <a:p>
            <a:pPr>
              <a:buNone/>
            </a:pPr>
            <a:r>
              <a:rPr lang="es-PA" b="1" dirty="0" smtClean="0"/>
              <a:t>DEFICIENCIAS DEL SISTEMA EDUCATIVO____</a:t>
            </a:r>
          </a:p>
          <a:p>
            <a:pPr>
              <a:buNone/>
            </a:pPr>
            <a:endParaRPr lang="es-PA" dirty="0"/>
          </a:p>
        </p:txBody>
      </p:sp>
      <p:pic>
        <p:nvPicPr>
          <p:cNvPr id="67586" name="Picture 2" descr="https://encrypted-tbn3.google.com/images?q=tbn:ANd9GcSFKdkqoinbf8jQy7Xl--wQyHbrDi9Ibrkga19ObnvZNRA8FOSnoQ"/>
          <p:cNvPicPr>
            <a:picLocks noChangeAspect="1" noChangeArrowheads="1"/>
          </p:cNvPicPr>
          <p:nvPr/>
        </p:nvPicPr>
        <p:blipFill>
          <a:blip r:embed="rId2" cstate="print">
            <a:lum/>
          </a:blip>
          <a:srcRect/>
          <a:stretch>
            <a:fillRect/>
          </a:stretch>
        </p:blipFill>
        <p:spPr bwMode="auto">
          <a:xfrm>
            <a:off x="6660232" y="0"/>
            <a:ext cx="2483768" cy="2088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200" b="1" dirty="0" smtClean="0"/>
              <a:t>CUADRO # 9 PERCEPCIÓN DE </a:t>
            </a:r>
            <a:br>
              <a:rPr lang="es-MX" sz="2200" b="1" dirty="0" smtClean="0"/>
            </a:br>
            <a:r>
              <a:rPr lang="es-MX" sz="2200" b="1" dirty="0" smtClean="0"/>
              <a:t> ¿A QUE SE DEBEN LOS ALTOS ÍNDICES DE FRACASOS EN ESTA MATERIA?</a:t>
            </a:r>
            <a:endParaRPr lang="es-PA" sz="2200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67608524"/>
              </p:ext>
            </p:extLst>
          </p:nvPr>
        </p:nvGraphicFramePr>
        <p:xfrm>
          <a:off x="323528" y="2060847"/>
          <a:ext cx="8568951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6317"/>
                <a:gridCol w="2856317"/>
                <a:gridCol w="2856317"/>
              </a:tblGrid>
              <a:tr h="50092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PERCEPCIÓN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N°</a:t>
                      </a:r>
                      <a:r>
                        <a:rPr lang="es-MX" b="1" baseline="0" dirty="0" smtClean="0"/>
                        <a:t> ESTUDIANTES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%</a:t>
                      </a:r>
                      <a:endParaRPr lang="es-MX" b="1" dirty="0"/>
                    </a:p>
                  </a:txBody>
                  <a:tcPr/>
                </a:tc>
              </a:tr>
              <a:tr h="50092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MALOS</a:t>
                      </a:r>
                      <a:r>
                        <a:rPr lang="es-MX" b="1" baseline="0" dirty="0" smtClean="0"/>
                        <a:t> PROFESORES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35</a:t>
                      </a:r>
                      <a:endParaRPr lang="es-MX" b="1" dirty="0"/>
                    </a:p>
                  </a:txBody>
                  <a:tcPr/>
                </a:tc>
              </a:tr>
              <a:tr h="50092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FALTA</a:t>
                      </a:r>
                      <a:r>
                        <a:rPr lang="es-MX" b="1" baseline="0" dirty="0" smtClean="0"/>
                        <a:t> DE INTERÉS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23</a:t>
                      </a:r>
                      <a:endParaRPr lang="es-MX" b="1" dirty="0"/>
                    </a:p>
                  </a:txBody>
                  <a:tcPr/>
                </a:tc>
              </a:tr>
              <a:tr h="876619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DEFICIENCIA</a:t>
                      </a:r>
                      <a:r>
                        <a:rPr lang="es-MX" b="1" baseline="0" dirty="0" smtClean="0"/>
                        <a:t> DEL SISTEMA EDUCATIVO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42</a:t>
                      </a:r>
                      <a:endParaRPr lang="es-MX" b="1" dirty="0"/>
                    </a:p>
                  </a:txBody>
                  <a:tcPr/>
                </a:tc>
              </a:tr>
              <a:tr h="500925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TOTAL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MX" sz="2000" dirty="0" smtClean="0"/>
              <a:t>GRÁFICO # 9 PERCEPCIÓN ESTUDIANTIL FRENTE A LOS ALTOS ÍNDICES DE FRACASOS</a:t>
            </a:r>
            <a:endParaRPr lang="es-PA" sz="2000" dirty="0"/>
          </a:p>
        </p:txBody>
      </p:sp>
      <p:graphicFrame>
        <p:nvGraphicFramePr>
          <p:cNvPr id="4" name="3 Gráfico"/>
          <p:cNvGraphicFramePr/>
          <p:nvPr>
            <p:extLst>
              <p:ext uri="{D42A27DB-BD31-4B8C-83A1-F6EECF244321}">
                <p14:modId xmlns:p14="http://schemas.microsoft.com/office/powerpoint/2010/main" xmlns="" val="3551431244"/>
              </p:ext>
            </p:extLst>
          </p:nvPr>
        </p:nvGraphicFramePr>
        <p:xfrm>
          <a:off x="395536" y="1268760"/>
          <a:ext cx="5976664" cy="4896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4 Rectángulo"/>
          <p:cNvSpPr/>
          <p:nvPr/>
        </p:nvSpPr>
        <p:spPr>
          <a:xfrm>
            <a:off x="5508104" y="1268760"/>
            <a:ext cx="33661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smtClean="0"/>
              <a:t>CONCLUSIÓN:</a:t>
            </a:r>
          </a:p>
          <a:p>
            <a:r>
              <a:rPr lang="es-MX" dirty="0" smtClean="0"/>
              <a:t>                                                                                                       LA MAYOR PARTE DEL ESTUDIANTADO ENCUESTADO ES DECIR UN 42% OPINA QUE LOS ALTOS ÍNDICES DE FRACASOS SE DEBE A LA DEFICIENCIA DEL SISTEMA EDUCATIVO, UN 35% A LOS PROFESORES Y UN 23% A LA FALTA DE INTERÉS. </a:t>
            </a:r>
          </a:p>
          <a:p>
            <a:r>
              <a:rPr lang="es-MX" dirty="0" smtClean="0"/>
              <a:t>        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         </a:t>
            </a:r>
          </a:p>
          <a:p>
            <a:r>
              <a:rPr lang="es-MX" dirty="0" smtClean="0"/>
              <a:t>                                                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N°10:</a:t>
            </a:r>
          </a:p>
          <a:p>
            <a:pPr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¿ES EL CÁLCULO LA MATERIA QUE TE HA DADO MAS DIFICULTAD EN LA UNIVERSIDAD?</a:t>
            </a:r>
          </a:p>
          <a:p>
            <a:pPr algn="ctr">
              <a:buNone/>
            </a:pPr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SI____                           NO____</a:t>
            </a:r>
          </a:p>
          <a:p>
            <a:pPr>
              <a:buNone/>
            </a:pPr>
            <a:endParaRPr lang="es-PA" b="1" dirty="0"/>
          </a:p>
        </p:txBody>
      </p:sp>
      <p:pic>
        <p:nvPicPr>
          <p:cNvPr id="63490" name="Picture 2" descr="https://encrypted-tbn3.google.com/images?q=tbn:ANd9GcQliXd1H6hVnxw_ik7xa0rDF_vRJDk15-Bbjuwv9u5qK_VKUnSs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04248" y="188640"/>
            <a:ext cx="2339752" cy="233975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 10: PERCEPCIÓN SI EL CÁLCULO ES LA MATERIA QUE MAS LE HA DADO DIFICULTAD EN LA UNIVERSIDAD. </a:t>
            </a:r>
            <a:endParaRPr lang="es-PA" sz="2200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64933918"/>
              </p:ext>
            </p:extLst>
          </p:nvPr>
        </p:nvGraphicFramePr>
        <p:xfrm>
          <a:off x="971600" y="2204864"/>
          <a:ext cx="7416824" cy="2304256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22233"/>
                <a:gridCol w="2520585"/>
                <a:gridCol w="2174006"/>
              </a:tblGrid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 smtClean="0"/>
                        <a:t>PERCEPCIÓN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CANTIDAD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PORCENTAJE 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SI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36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60%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NO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24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i="0" u="none" strike="noStrike" dirty="0" smtClean="0">
                          <a:solidFill>
                            <a:schemeClr val="dk1"/>
                          </a:solidFill>
                          <a:latin typeface="+mn-lt"/>
                        </a:rPr>
                        <a:t>40%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576064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TOTAL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60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GRAFICO N° 10: PERCEPCIÓN SI EL CÁLCULO ES LA MATERIA QUE MAS LE HA DADO DIFICULTAD EN LA UNIVERSIDAD</a:t>
            </a:r>
            <a:r>
              <a:rPr lang="es-PA" sz="2000" b="1" dirty="0" smtClean="0"/>
              <a:t>. </a:t>
            </a:r>
            <a:endParaRPr lang="es-PA" sz="2000" dirty="0"/>
          </a:p>
        </p:txBody>
      </p:sp>
      <p:sp>
        <p:nvSpPr>
          <p:cNvPr id="5" name="4 CuadroTexto"/>
          <p:cNvSpPr txBox="1"/>
          <p:nvPr/>
        </p:nvSpPr>
        <p:spPr>
          <a:xfrm>
            <a:off x="539553" y="5733256"/>
            <a:ext cx="8136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b="1" dirty="0" smtClean="0"/>
              <a:t>CONCLUSIÓN : PARA EL 60% DE LOS ESTUDIANTES ENCUESTADOS EL CÁLCULO HA SIDO LA MATERIA CON MAYOR DIFICULTAD.   </a:t>
            </a:r>
            <a:endParaRPr lang="es-PA" sz="1600" b="1" dirty="0"/>
          </a:p>
        </p:txBody>
      </p:sp>
      <p:graphicFrame>
        <p:nvGraphicFramePr>
          <p:cNvPr id="6" name="2 Gráfico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2624452098"/>
              </p:ext>
            </p:extLst>
          </p:nvPr>
        </p:nvGraphicFramePr>
        <p:xfrm>
          <a:off x="1043608" y="1412776"/>
          <a:ext cx="6696744" cy="4046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b="1" dirty="0" smtClean="0"/>
              <a:t>CONCLUSIONES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A" dirty="0" smtClean="0"/>
              <a:t>El 60% de los encuestados piensa que el cálculo es una de las materias de mayor dificultad.</a:t>
            </a:r>
          </a:p>
          <a:p>
            <a:r>
              <a:rPr lang="es-PA" dirty="0" smtClean="0"/>
              <a:t>Un gran porcentaje de los estudiantes específicamente 75% ha fracasado alguna vez en cálculo o a repetido la materia.</a:t>
            </a:r>
          </a:p>
          <a:p>
            <a:r>
              <a:rPr lang="es-PA" dirty="0" smtClean="0"/>
              <a:t>El 95% de los encuestados está de acuerdo en que el cálculo es una materia fundamental en las carreras de ingeniería porque sirve de complemento y apoyo a otras materias.</a:t>
            </a:r>
          </a:p>
          <a:p>
            <a:r>
              <a:rPr lang="es-PA" dirty="0" smtClean="0"/>
              <a:t>42% de los encuestados piensa que el sistema está fallando, estas cifras son alarmantes.</a:t>
            </a:r>
          </a:p>
          <a:p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xmlns="" val="317570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b="1" dirty="0" smtClean="0"/>
              <a:t>IMPORTANCIA DEL CALCULO EN LA INGENIERÍA 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392488"/>
          </a:xfrm>
        </p:spPr>
        <p:txBody>
          <a:bodyPr>
            <a:normAutofit fontScale="85000" lnSpcReduction="10000"/>
          </a:bodyPr>
          <a:lstStyle/>
          <a:p>
            <a:r>
              <a:rPr lang="es-PA" dirty="0" smtClean="0"/>
              <a:t>El cálculo en </a:t>
            </a:r>
            <a:r>
              <a:rPr lang="es-PA" dirty="0"/>
              <a:t>muchas materias, es una herramienta que te auxilia a resolver una variedad de problemas, tales como calcular la fuerza por unidad de área, el momento de un sistema de fuerzas distribuido, Obtener el centro de </a:t>
            </a:r>
            <a:r>
              <a:rPr lang="es-PA" dirty="0" smtClean="0"/>
              <a:t>gravedad </a:t>
            </a:r>
            <a:r>
              <a:rPr lang="es-PA" dirty="0"/>
              <a:t>de un cuerpo de geometría no identificada, Centro de presión sobre un superficie plana...</a:t>
            </a:r>
            <a:r>
              <a:rPr lang="es-PA" dirty="0" err="1"/>
              <a:t>etc</a:t>
            </a:r>
            <a:r>
              <a:rPr lang="es-PA" dirty="0"/>
              <a:t> Luego para calcular los momentos y productos de </a:t>
            </a:r>
            <a:r>
              <a:rPr lang="es-PA" dirty="0" smtClean="0"/>
              <a:t>inercia </a:t>
            </a:r>
            <a:r>
              <a:rPr lang="es-PA" dirty="0"/>
              <a:t>de áreas y superficies todo ello tan solo en </a:t>
            </a:r>
            <a:r>
              <a:rPr lang="es-PA" dirty="0" smtClean="0"/>
              <a:t>Estática, y </a:t>
            </a:r>
            <a:r>
              <a:rPr lang="es-PA" dirty="0"/>
              <a:t>así se generaliza su uso en </a:t>
            </a:r>
            <a:r>
              <a:rPr lang="es-PA" dirty="0" smtClean="0"/>
              <a:t>Dinámica, Mecánica de Fluidos, Electricidad... En general ayuda en casi todas las materias de ingeniería.</a:t>
            </a:r>
            <a:endParaRPr lang="es-PA" dirty="0"/>
          </a:p>
        </p:txBody>
      </p:sp>
      <p:pic>
        <p:nvPicPr>
          <p:cNvPr id="37890" name="Picture 2" descr="https://encrypted-tbn0.google.com/images?q=tbn:ANd9GcRDPvo2MTJqNT6ZYOYwpXpIETgYfKKOzXqPPXKhpPDr8VYNvdS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5949280"/>
            <a:ext cx="2808312" cy="90872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b="1" dirty="0" smtClean="0"/>
              <a:t>RECOMENDACIONES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PA" dirty="0" smtClean="0"/>
              <a:t>Analizar los planes de estudios y buscar deficiencias en el sistema que puedan ser las causas de los altos índices de fracasos.</a:t>
            </a:r>
          </a:p>
          <a:p>
            <a:r>
              <a:rPr lang="es-PA" dirty="0" smtClean="0"/>
              <a:t>Idear planes para contrarrestar las deficiencias.</a:t>
            </a:r>
          </a:p>
          <a:p>
            <a:r>
              <a:rPr lang="es-PA" dirty="0" smtClean="0"/>
              <a:t>Implementar cursos de reforzamiento de la materia antes de ingresar al periodo regular de clases.</a:t>
            </a:r>
          </a:p>
          <a:p>
            <a:r>
              <a:rPr lang="es-PA" dirty="0" smtClean="0"/>
              <a:t>Aumentar el grado de dificultad de </a:t>
            </a:r>
            <a:r>
              <a:rPr lang="es-PA" smtClean="0"/>
              <a:t>los exámenes </a:t>
            </a:r>
            <a:r>
              <a:rPr lang="es-PA" dirty="0" smtClean="0"/>
              <a:t>de admisión de la universidad.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xmlns="" val="138740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4797152"/>
            <a:ext cx="5112568" cy="1800200"/>
          </a:xfrm>
        </p:spPr>
        <p:txBody>
          <a:bodyPr>
            <a:normAutofit/>
          </a:bodyPr>
          <a:lstStyle/>
          <a:p>
            <a:r>
              <a:rPr lang="es-PA" sz="7200" b="1" dirty="0" smtClean="0">
                <a:ln>
                  <a:solidFill>
                    <a:srgbClr val="002060"/>
                  </a:solidFill>
                </a:ln>
                <a:solidFill>
                  <a:srgbClr val="A60BC5"/>
                </a:solidFill>
              </a:rPr>
              <a:t>GRACIAS… </a:t>
            </a:r>
            <a:endParaRPr lang="es-PA" sz="7200" b="1" dirty="0">
              <a:ln>
                <a:solidFill>
                  <a:srgbClr val="002060"/>
                </a:solidFill>
              </a:ln>
              <a:solidFill>
                <a:srgbClr val="A60BC5"/>
              </a:solidFill>
            </a:endParaRPr>
          </a:p>
        </p:txBody>
      </p:sp>
      <p:pic>
        <p:nvPicPr>
          <p:cNvPr id="92162" name="Picture 2" descr="https://encrypted-tbn2.google.com/images?q=tbn:ANd9GcQLxpCJTOyFlpmIy3zxm2u2egp44KmMyqJNalBW2uLiXzzqXRw7"/>
          <p:cNvPicPr>
            <a:picLocks noChangeAspect="1" noChangeArrowheads="1"/>
          </p:cNvPicPr>
          <p:nvPr/>
        </p:nvPicPr>
        <p:blipFill>
          <a:blip r:embed="rId2" cstate="print"/>
          <a:srcRect t="7692"/>
          <a:stretch>
            <a:fillRect/>
          </a:stretch>
        </p:blipFill>
        <p:spPr bwMode="auto">
          <a:xfrm>
            <a:off x="323528" y="1052736"/>
            <a:ext cx="3528392" cy="3024336"/>
          </a:xfrm>
          <a:prstGeom prst="rect">
            <a:avLst/>
          </a:prstGeom>
          <a:noFill/>
        </p:spPr>
      </p:pic>
      <p:sp>
        <p:nvSpPr>
          <p:cNvPr id="5" name="4 Llamada de nube"/>
          <p:cNvSpPr/>
          <p:nvPr/>
        </p:nvSpPr>
        <p:spPr>
          <a:xfrm>
            <a:off x="4355976" y="0"/>
            <a:ext cx="3600400" cy="2124816"/>
          </a:xfrm>
          <a:prstGeom prst="cloudCallout">
            <a:avLst>
              <a:gd name="adj1" fmla="val -69780"/>
              <a:gd name="adj2" fmla="val 265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 smtClean="0"/>
              <a:t>NO ME GUSTA EL CÁLCULO </a:t>
            </a:r>
            <a:endParaRPr lang="es-PA" dirty="0"/>
          </a:p>
        </p:txBody>
      </p:sp>
      <p:sp>
        <p:nvSpPr>
          <p:cNvPr id="92164" name="AutoShape 4" descr="data:image/jpeg;base64,/9j/4AAQSkZJRgABAQAAAQABAAD/2wCEAAkGBhAQEQ8PEBMVEBAQEBAXEhAXEBITFREWFRoWFhMRFRIXGyYeFxovGhYTHy8gJCcrLS44FR89NjAqQScrLCsBCQoKBQUFDQUFDSkYEhgpKSkpKSkpKSkpKSkpKSkpKSkpKSkpKSkpKSkpKSkpKSkpKSkpKSkpKSkpKSkpKSkpKf/AABEIAKUBMQMBIgACEQEDEQH/xAAbAAEAAwEBAQEAAAAAAAAAAAAABAUGAwIBB//EADwQAAIBBAEDAwMDAgMECwEAAAECAwAEERIhBRMxBiJBFDJRI0JhcZEzUoEVdLG0FiQ0NWJjdYKDkrIH/8QAFAEBAAAAAAAAAAAAAAAAAAAAAP/EABQRAQAAAAAAAAAAAAAAAAAAAAD/2gAMAwEAAhEDEQA/AP3GlKUClKUClKUClKUClKUClKUClKUClKUClKUClKUClKUClKUClKUClKUClKUClKUClKUClKUClKUClKUClKUClKUClKUClKUClKUClKUClKUClKUClKUClKUClKUClKUClKUClKUClKUClKUClKUClKUClKUClKUClKUCs1171RcRXlpY2tt9S8yNLMxmSIQwq8cbSjb7yC/2jngYz8aWslN/39D/AOj3H/MwUFgLOb/aHdVGWHsFXcuArtxqQokJbAGMFFx7js3AF7XlxwcHBwcHzj+cVl4urzwQ3U4LXkayRLbtI0cZlZtVZg6JgRbsFB1P2seRgkNVSsq/q6dbSK8eCLEsyKqC8PuicgLOjPCoPtLSEHXCKSSMECR07uydQneXA7NnbIsayOyo8zO8+MhQwPbhAYqD7PAzyGipWLPraeZCYYljSQQoJe93JLWWeWKCNJ4BHoJQZS5jEhI7eG12FWV51KSKeDp6oJEmgb9Zrx0lXXAbY6FtincZSrFiY24UKWUNFSqPpvV3WGQyLJO0FxLDlEDO4QnVyowM64yR8jPGcCzsL3urvpJFyRrImjcY5xnxzQSaViry8uZHubgsYhDdQ2toI7iQx7SuIHnngKKJMNOh0YkfogKV5d7O86lJFNB09UEiTQN+s146SLrgNsdC2xTcqVYsTG3ChSyhoqVjL25nMdvIHzJZ9WhhaQkgyxSSrbtsq8FtJl88ZTYY4A7XfXJLqe0ht1IRi1wsv1BjMkUAwS0ajPaeSSFBsGyDIdRqhIa2q71F1gWdrc3bLsIInfUfu1GQM/1xVVa+swLdru4RIohJ21KXCybMGdS2WVAEIVWU5ywcHA+a71j12G86J1OWE5QW8y5yh5ABPKMR8j5oJly97d9PPftWtrtmIEMc0UxjwfbLv3Y1PHONuMjIbxWltFYRxhxhwi7Dcvg45G5ALc/JHNdU8D+lUszzfWxrHKzJqzTRFU7ccepVACF27rS4YZONUk8e3IXdc7m5SNGkkZUjRSzuxCqqjksWPAGPmqCw9TTzXctstugihL7ym5O6gHVCYhER7mEgHv8AET5xwDV33WJr20dSkcAN9awFlmE4b/rMavgaL+m0epBOCRJnGNWYNtsMZ+MZzXCx6hFOvchdZEyRspBGR8f8P71W9X61NDNbwRxRyfUBwha4MZVlBY7KI29mMDIJOWA1+a+9Ms3soJC5a4ZpXcrHGxIMhGQgd2cjOWOzsRscYAVQFzSqqa+nmt5jbRmK41ZYhcKY1DEDDkAMSoznxzjHHmq89feCxFwAZzFI6SiWZEfKSPHIqusejkONVyFBHJIoL2LqETyPCsitJGAXQMCy58ZHxUiqOw6ZcG5N3cNDr2XSOCNHYxbtGznvkjuZ7ak/pjwuPtJb10X1RFdS3ESLIpgcAFoZ0DjtxPsS8ahTmXGpOfbnwaC6pWV6V1Sc3FyDKJF1ujCj4SOQwyds6OEzGqEiNy25YsGAAGGl9L9SSS263L251dsIkL/UPxsHZhqoUbKcck8jIU5UBf1yku41dI2dRJIGKIWAZwuC2o8nGRnH5qHJd92B32ktAAdndVRo1Xlmw+VHGeT481nr2O4a36bcSOyyQ9SgI3jUSPDNI9ssbjACP2p12IHlT4zkBsqVkus9dkmkggtwAGuW1k+pMLObQl5wVVSezsgiZjn7z7CMNVx6c6vJdRCZ40iVvsCzd0nUlXz7FAGw48kgjIU5UBa0pSgUpSgUpSgUpSgVjzcI3XowrKxXpNyrAMCVIubfggeDWwqq6X6XtLWa5uIIhHNdvtO4ZyZGyzE4YkDlmPGPNBI6dfJdQiTUhX7itG4XIKsyOjakg8qw4JFcbL01aQ47cKrh0YeT7kBVDlifAY4/GeK7dI6WttEIVZ3AZ22cgsS7F2yQAPuY/FTaCsX0zZiNIRAgijiliSPHtWOXiVAPwR5qM/QX+qnlRykVxZpExVyJIniLduSMFSM6yv7j4Ma8HJxeUoMx0v0Z20likkHZeIRrBEssUceMYkVXmkKyDC6shXXHg4GLL/YEfEjBGuQUfvmM8ypG0SSlAw/azDUEDDH81a0oIvTunrAgjUluWZnYgs7MSzuxAAySSeAAPAAAAr3exSNGyxP2pCBrIUDhTnPKEjI+PI8+RXelBXL0GL6drU7FGD7Nth9nYu0oYAavuxYFQNTjGMDHP/YEfEjBHuQUf6gxnmVEaNJSgYftZhqCB7m8Zq1pQZ6/9Llls4UYiOK8juJ5C+JJWjYyjgLq20uhI4AAwAMLiQPR1iAwECAMjow92GR8ho255XlvaeBscYyauaUHC3so4zIUUKZXLvj9zEAFj/OFH9qzf/8AUJ0XpXUFZlUvbShQWALHHhQfNauqrrfpe0vWge5iErW77xEs40b2nPtIz9q8HPigkDqSidLYq2zwNIr+3QhGRHX7tgwMiHkY93B4IHj/AGBbd/6rtL39tu5z92na3xnG3b9mcZxxXuTpSm4S6LPvHE8apkaauysxK4znKJzn9o/nM2grV9OWgJYQoGa3aAsBhjCxLNHt5wWZifnJJqt9R9AVbWY2kZSUSWs2sYG0htWiKoqkgZ7cQQf0FaSlBAk6Lbu/eaMGQtC25ztmHYxf0xu//wB2/JqfSlBxu7RJUaOQZRsZGSuec+QQfio0/QrZ1jR4kZIldY1x7UDoY3AXxyjMv9GP5qfSg5wQLGqogwqKqqMk4AGAMn+BXyG1RDIyqFMrBnIH3sFVAx/nVEH/ALRXWlBWTem7R+9tCpFwCJRzhwTlhjPAJ5YD7vnNS7Swji37ahO5I8jgZ5d+XbH5J5P+tSKUEe+sI50MUqh0YqSpz5UhlII5BDBSCPBAqh6t0Mg9OtbVGigS978xUAprFvNrIWOSWnaI/JyCfg1pqUFJP6KsHLM1uhLmUufcC/dO0qtg8qW5K+MknHJqztLCOLftqE7kjyPjPLvy7Y/JPJqRSgUpSgUpSgUpSgUpSgUpSgUpUbqfUY7aGW4mbSKFGd2/AUZP+v8AFBJpWTu/WUc/Tzf2kvbBciPuduLuMpK9s97gcg+OTjjJrT20hZEY5yyqTlSh5GeUPK/0Pig60pSgUpSgUpSgUpSgUpSgUpSgUpSgUzSqC6t+7fqjPKEjtVdUS4niXbuEZZY3UPwAPdmgv6VW9T69DAwjkZld1JjAhmfcjPtTRSHbAJ0HuwCcY5rz6alla2jM+xkzJl3QxtIA7BZO2QDGGXDBDyoYAkkZIWlKVS9P9Rd03LNGY44GYAETGdgpI3Nt2gdDqSjKW2H4IIAXVKyyeoJri6sXtAZenuJO7MoGrMULJksAQq4AyuQWcg6lCDqaBSqf1B117UwhITN3GYffrkjXESe07Stk6htV9jZdcc+er+oIU7tvvIs/byqpDOzkEcOhWJ9lBKgsAwUsAeSBQXVKrPTcsrWsLT7d0r79l1JIJG2MAgEYI2AbBGwU5As6BXmSQKCxOAAST+AOSa9Vm+r2XaurKSKSVXmupVZWubl4iDbXTgGAyaY2RDgAfbxigvLK/inQSROJEP7gc8/j+KkVW9A6S1tEY2fuEu7k4YAFzlsbu7nnLEs7HLHnGALKgUpSgUpSg5XN0kSmSR1jRcZdmCqMnAyx4HJA/wBa52XUoZwTDIkoU4JSRXAP4JUnFfb6ySaNopNtGxnV3jPBBGHQhhyB4NcumdIitgyxb4YgneaaU58cGRmI/wBKCHYdbk2uluFRBbLGzSRszou4ZzCxIBLqoRjxyJk45rOeuPUUF50jqvY7h7dvht7eeHBYK6gd1Fz7WVuPhh+RV/Y+mWjimha5lkEwUMxSFWHJMrZVBl3DYLHxgYxiqH1v0ZbTovVY1dnRkuJFDa/piRt+0pUAlQScZyefPig3QFUPTLl2u+pyOG7cBt4owGZwQsSzyFYh4bMwHAydR58VbfXx936fP6pjMgXVsFA2pIbGpwSMjORsPyKo+nrI1z1e237LO9vLFImjSKskEcXc1YEffA4GRjj5oOVxeS3s9hLZM3Yt7h/qVeOeHPtljI94UOVYOCmCQ2hOMGr2761bQtpLPFE2AdXlRDg/OGOccH+1fOkdJW2V40ZmRpGZVY57YbBKA+SNtmycnLHJNSnt0Y5ZVY/kqDQVnUusvHcW9uqgLLy8zrIIx7gqwq4Gvdb3EAn9v/iFQev9UjuI7izjSaS4AA0W2b2Ek6S7SmOIrlWIJcBtCBt4NrfdJ7zxs7t2kMbdgBArSRsJI3ZsbcMEOAQMoP5B5dO6EYZnnM0kjSKRIG0wx2LRthVGuqkoAOMecnJIdornsQQm49jYt42w0kw7khSJVEhGzDdgNiB5ycc1x9RdWe2iEqhcbqGkfbSJSD72VQWb3BUwozlwfANfeu+m7a9WNbiNH7ckbqzRxuRo6SMgLqcK2gVgPIJr7f8AQkkSBIz9P9O4aEoiaphHi17ZBUrpI4xjjj8UHK49RRxiFJ0ljmniBEKxSynbGXiWWJSpcYbwfC58c1G9L7wwzvco1qneZljlnjkEUekY/wAVXYYLB2OWzlm+CK6R+lFRrYpNKq2iwLDHlCFSNSjoSVy26ldiTn2DGOc3jKCMEZB8g/NBFtOqQzBuxLHMVxkJKj4znAJUnGcH+1VcPqRoxdtdKFFpoZHhEswXddyhVU2LKpRjx4kU8VdC3UBgoCZHlQAf4PiqS39KMsXYe5lljZ0LqUgHcUbGSNyqAtuWy5PLc8jJyHO+6lvP0y4h3MUk08Lk9yNSjxu6v22xv7oU1bHgnBwTnx1L1lGk0YjbaGNZ5LphbzyfpRgJvEyA7ESsgOAwwsnIK88+pWbI3SLIymciSUvJIw7zRxQSIZeMbHaSME4/d/Nerf0NqQGuppEMUEUkbLDrJFETrDwg1Qg4YDG3NBcr1+27azNIsUTkhHlzCH/le5jII5BHBHIrt9Z3IjJbGObIOjdz9NiDj71B4yD4/FQ/+jqNbw288ks/ZCjumaSORyBqGd4mXY48/nzXZujqLdraJ5IQVYLIJGeRNiSSJJCxzyfJ4+MYFBAg9VIkJkuRqwuJIR2o5ZhK6HUmNEUuRsGU8cFTXjpnUEuL1Z49u3J09ShaN4yR3WwdHAYA+Rkcgivtz6PWW3FtLNIyBJlXVIY9O5GYkKKiADVGcKMY93OcDHS3j1vwpJYr09AWOMtiRsscADPzwKDrfdGklnjn7xUQvGY4xHwB7hOCdvcWVlGf26cA5bNpNOqKzuwRFGWZiFVR+STwBWa9S9KsYR3msLeaSWXDSPbLopbLPNPMsLmNODl2GMkZI5IuOmdDtoATFbwQGRV3EUUahv4JVRsMk+RQd7LqkE+3Zljl1xtpIj65zjOpOPB/tVdJ0SVzNI0+J5FEaSJDqIottiqqWOXPI3zxwQBg5tWsoyroUQo6lXUopV1IIKsuMEYJGD+ao+o+mumQxmRrG2blQFFpAWdmIVUUa8kkgUFn0bpv00QhDbIjSdoakduMsTHCOTkKpCA/hRUi4vUjaJHOGmcpGNWOzBHkIyBx7Y3PP4/kVQ9E9PdOuLe2ufoLWMzwwyafTQNpuqvrtoM4zjOB4qd1j0paXckE08McjwsTloYn3GkiCNyyklMyFsflQaDz6h9PfV6fqGPEcsbezb2S6btGcjtyjtrrJzrk8HNI+jSi6+qM5b/EXtdrC9ohe3GPd5DqzbnOe4RgALiTf+n7S4Iae3hmZV1VpII5CB51BZTgZJ4/mqCDotibtrVunWajtGRWEUDMFDaKZI+0NAx21wzZ1OdfFBqri5SNS8jLGi+XZgqj45Y8CuNt1WCVXaKRJgn3dtxKR84wmTnjxXix6HawBxBBDCH13CQxoH1zrtqBnGT5/JrtPZ5jkSM9hnUgSIqbISMBwGBUkfyCKDNde6n9bbP9FHPNIrlQV2tTC47iF/1zGrsjofbzhtSRVl13/H6X/vsn/KXlTOk9IW2EiozMjyFwrHbTIGwDeTlgzkkkkuxJ5qJ17/H6X/vsn/KXlBdUpSgUpSgUpSgUpSgVnfWHpJuoiGM3MsECs3fhT7bpG1zG5BBAwpGR/mNaKlBXydMY3Ud1uAqW8kfa05Jdkcvvt/5aDGPz+eJ2gztgbYxnHOPxn8V6pQKUpQKUpQKUpQKUpQKUpQeTGMhsDYAgHHIBxkZ/HA/sK9UpQKUpQKz13fJD1FTKSoktFRDqxDN3T7cgYzyP71oaUETqVrLIoSOQRZOHbth2KkEEJk4VvwxDD+DXa0tViRIkGqRoqqMk4VQAoyeTwBXWlAqJ1HpUNwqrMgkCtsuf2thl2BHIOrMP6MfzUulBA6F0lbS2t7VDlYIkQNjBbUAFiPgk5P8ArU+lKBVZH0qQ3IuZZA4jSVYUWLTRZChbdix3P6aYIC/P+lnSgUpSgVmOt9VikubGKNx3IbqYyexiIgLW7Uu54GoZlHn5FaevhFBW+meqG6s7S5JVmmt4Xcp9u7KC4Xk4AbYYycYqzr4qgcDgfivtApSlApSlApSlBFvuqwQa96WOHbOu8iJtjGcbEZxkf3qSrAgEHIIyD8H+azXXfTclxcwXA7OIZbcFHVj3IlcSOzMOdw4UoPA1OSQ5USPUkW79PiLOqSXbBxHNLEWAtrpwpaNlONlU4z+0UF9SqyHqarJParHIzWsEDjkMZVk7qqqMzZZswsCWI5Pn5rxbepIirGcrask4hZZJYwO4VV1RXzq5KspwP5HwaC2pVB0rqDTXcrxyNPatENHEbpFGwKjCSH23G2XO6HC6YOcjF/QKVRXfqcwyBZrd44j3v1jJDgLEjO8hTbIXC/19w4847WPqSF4I7mUpbxzMoiLzRYk2GUwwbGx59vn2mgt6Vm+hdRuZry8LYexaG2a1kRkeI8zLIVkX7mOFJH7cL+QToFuELMgZS6hSyhgSobOpI8jOD/Y0HSlVaeoYu3PM+YkgmkjbbGSyEKNQpOdiVCjydgMZOKgt6yQLE3aYq8ayOVkicRxu5jjfZWIfJHhScUGipVH1zrkHbnhSdfqFAAijkLTByCyL24leQZ1OcITgMccGp/RXkNvAZthKYk32ADbY5yBwOfigm0qF1bq8VrGZpm1UcAZALHyFGSBngnJIAAJJABIrz6qUPGhjbDC23cPGyxm5YpCoIPvywxleB5oL2lUnWev2ypNEJ/1kwGigKy3OTlgiQqGbYqrY9vABPGMip6jbu1hHdytMl0sUGSJbmDB3X7oAyrnk52Xn5/FBqLXqMUpkWNwzRNq68gqeRyD8ZDDPg6n8GpNVnTOktFLdTNIH+odSECMqoFBVSdnYl9dQSCq+xcKvObOgrbvrixSpG8cgRzqJ9V7e+pcR/duTqpOQpX4zniolr6rWVC0cE7viJliCw7PHKGMcuxk0VSEf72U8AEAlQV3YXL3kchEL28edQzyBk2RlkPbCYZiSBktgLn25Oarj6VljhkWHt73LItxEZ5hGsChwLeGRldlHuxnUcM2oT26hp7C9SeKKeM7RzRo6NgjKuAynB5HBFd6iQTdqBGuGjjMcS91gxWJSFG5BfkJnOM/HmvnTes21yC1vNFOqkBjHKkgBPgEoTigmUpSgUpSgUpSgUpSgUpSgUpSgUpSgh9X6YtzC8DEqr65YCMkYIbgSKy/HyDUPonpqO1jliV3dZTyT2o2HGPa0CJj+vkfmrilBjLj6WNpEdeoKy6aD6+8/W3kWCPXFz7MyMqjuaZ5I4ViOsIiJ6Y8Xew3UJwyzTzTOjx299FImZHfGHRh7SVOMgnzXXqHpyeaWSfEMLAwFQjO31JgnhniM7aLqQIdBw+ombHjDT7P03EbcQ3ccVxmeeYo0ayIjzSSykLuOcd1lDYBI+BnFAm6Vcd+7njkjQzWsUUWY2YxvEZmWRxthhmZuOPtHNV8vpe6e1NoZYERmmZisLsW2G6Ft3O7GctI5I9wJGBkmtPDCqKqIAqqAFUAAKAMBQBwBj4r3QeIA2q7431GxXOM45xnnGag2vp21ik70cKJJ7veBz7sg/wDE1Y0oK256a7Tm4DLlLd0hQqcK7nZ3cg8j2QgYwRh+TsMVV76XnkhlhEsam5kkkuP0iy7lFWNY0LYCbpGzA539/jc409KDxAG1XfBfUbFchdsc4zzjOap+n+l0huproSSt3FjCo1zcuFxvtlXkKsPfwCPbjirulBnZPTMjw3UTvGTLeieP9MlcJJHKkciknYExgNjHBOKiH0XLjHdT9Xfv/pt++4kuz2vdx7pGX3Z4A/mtbSgpbXo0y3bXbyI26SRsojxiNWDWyqxORjMxb/MZfgKoE7qPSILgKJ41kC51yPGfP/AVMpQU/UugBo4EgCR/TTLJGjKWjyocAEA5/eWBHgqKrbf0a8ZhUSqY1Fn3Modi1q7SJpzgAlsHOeK1VKClteizLdtdvIjbpJGyiPBEasGtlVicgjMxb/MZfgKoD1h/2Ob/AOP/APaVdVBu+hWs0izSwQyyrrrI8MbuupyuHYEjBJIoPln1DuyXcJXXsSKmdttw0aSBsY4+/GOfFV/QfR8VnIZUkdyUK4ZLZRglTnMUKH9v5x/FWtt02KOSaVAQ85UyHdyGKjVTqTgcYHAHgfgVKoM91nptvFiWRrs924hTEd9egBp5FjU6rMFRNnHjAA8DwKjLZWrXLWiNdySRorTMvVLrEAcMYxIDch8nU41U+RnGc1beorGWaJUh03We1k97MqkQyxzEZVWOT28ePn+K+TdOkkuY5W0SO3LFGVmMk26FGSTKgLHk7agtkpGeNcEPl70EPbtaqzCOQkO0kks0gU/dpJI5YP8A5SSdTzjjFe+hdNkt41idkfBmJZUZSS8juDgk/DDP5OTxnFWdKBSlKBSlKBSlKBSlKBSlKBSlKBSlKBSlKBSlKBSlKBSlKBSlKBSlKBSlKBSlKBSlKBSlKBSlKBSlKBSlKBSlKBSlKBSlKBSlKBS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2166" name="AutoShape 6" descr="data:image/jpeg;base64,/9j/4AAQSkZJRgABAQAAAQABAAD/2wCEAAkGBhAQEQ8PEBMVEBAQEBAXEhAXEBITFREWFRoWFhMRFRIXGyYeFxovGhYTHy8gJCcrLS44FR89NjAqQScrLCsBCQoKBQUFDQUFDSkYEhgpKSkpKSkpKSkpKSkpKSkpKSkpKSkpKSkpKSkpKSkpKSkpKSkpKSkpKSkpKSkpKSkpKf/AABEIAKUBMQMBIgACEQEDEQH/xAAbAAEAAwEBAQEAAAAAAAAAAAAABAUGAwIBB//EADwQAAIBBAEDAwMDAgMECwEAAAECAwAEERIhBRMxBiJBFDJRI0JhcZEzUoEVdLG0FiQ0NWJjdYKDkrIH/8QAFAEBAAAAAAAAAAAAAAAAAAAAAP/EABQRAQAAAAAAAAAAAAAAAAAAAAD/2gAMAwEAAhEDEQA/AP3GlKUClKUClKUClKUClKUClKUClKUClKUClKUClKUClKUClKUClKUClKUClKUClKUClKUClKUClKUClKUClKUClKUClKUClKUClKUClKUClKUClKUClKUClKUClKUClKUClKUClKUClKUClKUClKUClKUClKUClKUClKUCs1171RcRXlpY2tt9S8yNLMxmSIQwq8cbSjb7yC/2jngYz8aWslN/39D/AOj3H/MwUFgLOb/aHdVGWHsFXcuArtxqQokJbAGMFFx7js3AF7XlxwcHBwcHzj+cVl4urzwQ3U4LXkayRLbtI0cZlZtVZg6JgRbsFB1P2seRgkNVSsq/q6dbSK8eCLEsyKqC8PuicgLOjPCoPtLSEHXCKSSMECR07uydQneXA7NnbIsayOyo8zO8+MhQwPbhAYqD7PAzyGipWLPraeZCYYljSQQoJe93JLWWeWKCNJ4BHoJQZS5jEhI7eG12FWV51KSKeDp6oJEmgb9Zrx0lXXAbY6FtincZSrFiY24UKWUNFSqPpvV3WGQyLJO0FxLDlEDO4QnVyowM64yR8jPGcCzsL3urvpJFyRrImjcY5xnxzQSaViry8uZHubgsYhDdQ2toI7iQx7SuIHnngKKJMNOh0YkfogKV5d7O86lJFNB09UEiTQN+s146SLrgNsdC2xTcqVYsTG3ChSyhoqVjL25nMdvIHzJZ9WhhaQkgyxSSrbtsq8FtJl88ZTYY4A7XfXJLqe0ht1IRi1wsv1BjMkUAwS0ajPaeSSFBsGyDIdRqhIa2q71F1gWdrc3bLsIInfUfu1GQM/1xVVa+swLdru4RIohJ21KXCybMGdS2WVAEIVWU5ywcHA+a71j12G86J1OWE5QW8y5yh5ABPKMR8j5oJly97d9PPftWtrtmIEMc0UxjwfbLv3Y1PHONuMjIbxWltFYRxhxhwi7Dcvg45G5ALc/JHNdU8D+lUszzfWxrHKzJqzTRFU7ccepVACF27rS4YZONUk8e3IXdc7m5SNGkkZUjRSzuxCqqjksWPAGPmqCw9TTzXctstugihL7ym5O6gHVCYhER7mEgHv8AET5xwDV33WJr20dSkcAN9awFlmE4b/rMavgaL+m0epBOCRJnGNWYNtsMZ+MZzXCx6hFOvchdZEyRspBGR8f8P71W9X61NDNbwRxRyfUBwha4MZVlBY7KI29mMDIJOWA1+a+9Ms3soJC5a4ZpXcrHGxIMhGQgd2cjOWOzsRscYAVQFzSqqa+nmt5jbRmK41ZYhcKY1DEDDkAMSoznxzjHHmq89feCxFwAZzFI6SiWZEfKSPHIqusejkONVyFBHJIoL2LqETyPCsitJGAXQMCy58ZHxUiqOw6ZcG5N3cNDr2XSOCNHYxbtGznvkjuZ7ak/pjwuPtJb10X1RFdS3ESLIpgcAFoZ0DjtxPsS8ahTmXGpOfbnwaC6pWV6V1Sc3FyDKJF1ujCj4SOQwyds6OEzGqEiNy25YsGAAGGl9L9SSS263L251dsIkL/UPxsHZhqoUbKcck8jIU5UBf1yku41dI2dRJIGKIWAZwuC2o8nGRnH5qHJd92B32ktAAdndVRo1Xlmw+VHGeT481nr2O4a36bcSOyyQ9SgI3jUSPDNI9ssbjACP2p12IHlT4zkBsqVkus9dkmkggtwAGuW1k+pMLObQl5wVVSezsgiZjn7z7CMNVx6c6vJdRCZ40iVvsCzd0nUlXz7FAGw48kgjIU5UBa0pSgUpSgUpSgUpSgVjzcI3XowrKxXpNyrAMCVIubfggeDWwqq6X6XtLWa5uIIhHNdvtO4ZyZGyzE4YkDlmPGPNBI6dfJdQiTUhX7itG4XIKsyOjakg8qw4JFcbL01aQ47cKrh0YeT7kBVDlifAY4/GeK7dI6WttEIVZ3AZ22cgsS7F2yQAPuY/FTaCsX0zZiNIRAgijiliSPHtWOXiVAPwR5qM/QX+qnlRykVxZpExVyJIniLduSMFSM6yv7j4Ma8HJxeUoMx0v0Z20likkHZeIRrBEssUceMYkVXmkKyDC6shXXHg4GLL/YEfEjBGuQUfvmM8ypG0SSlAw/azDUEDDH81a0oIvTunrAgjUluWZnYgs7MSzuxAAySSeAAPAAAAr3exSNGyxP2pCBrIUDhTnPKEjI+PI8+RXelBXL0GL6drU7FGD7Nth9nYu0oYAavuxYFQNTjGMDHP/YEfEjBHuQUf6gxnmVEaNJSgYftZhqCB7m8Zq1pQZ6/9Llls4UYiOK8juJ5C+JJWjYyjgLq20uhI4AAwAMLiQPR1iAwECAMjow92GR8ho255XlvaeBscYyauaUHC3so4zIUUKZXLvj9zEAFj/OFH9qzf/8AUJ0XpXUFZlUvbShQWALHHhQfNauqrrfpe0vWge5iErW77xEs40b2nPtIz9q8HPigkDqSidLYq2zwNIr+3QhGRHX7tgwMiHkY93B4IHj/AGBbd/6rtL39tu5z92na3xnG3b9mcZxxXuTpSm4S6LPvHE8apkaauysxK4znKJzn9o/nM2grV9OWgJYQoGa3aAsBhjCxLNHt5wWZifnJJqt9R9AVbWY2kZSUSWs2sYG0htWiKoqkgZ7cQQf0FaSlBAk6Lbu/eaMGQtC25ztmHYxf0xu//wB2/JqfSlBxu7RJUaOQZRsZGSuec+QQfio0/QrZ1jR4kZIldY1x7UDoY3AXxyjMv9GP5qfSg5wQLGqogwqKqqMk4AGAMn+BXyG1RDIyqFMrBnIH3sFVAx/nVEH/ALRXWlBWTem7R+9tCpFwCJRzhwTlhjPAJ5YD7vnNS7Swji37ahO5I8jgZ5d+XbH5J5P+tSKUEe+sI50MUqh0YqSpz5UhlII5BDBSCPBAqh6t0Mg9OtbVGigS978xUAprFvNrIWOSWnaI/JyCfg1pqUFJP6KsHLM1uhLmUufcC/dO0qtg8qW5K+MknHJqztLCOLftqE7kjyPjPLvy7Y/JPJqRSgUpSgUpSgUpSgUpSgUpSgUpUbqfUY7aGW4mbSKFGd2/AUZP+v8AFBJpWTu/WUc/Tzf2kvbBciPuduLuMpK9s97gcg+OTjjJrT20hZEY5yyqTlSh5GeUPK/0Pig60pSgUpSgUpSgUpSgUpSgUpSgUpSgUzSqC6t+7fqjPKEjtVdUS4niXbuEZZY3UPwAPdmgv6VW9T69DAwjkZld1JjAhmfcjPtTRSHbAJ0HuwCcY5rz6alla2jM+xkzJl3QxtIA7BZO2QDGGXDBDyoYAkkZIWlKVS9P9Rd03LNGY44GYAETGdgpI3Nt2gdDqSjKW2H4IIAXVKyyeoJri6sXtAZenuJO7MoGrMULJksAQq4AyuQWcg6lCDqaBSqf1B117UwhITN3GYffrkjXESe07Stk6htV9jZdcc+er+oIU7tvvIs/byqpDOzkEcOhWJ9lBKgsAwUsAeSBQXVKrPTcsrWsLT7d0r79l1JIJG2MAgEYI2AbBGwU5As6BXmSQKCxOAAST+AOSa9Vm+r2XaurKSKSVXmupVZWubl4iDbXTgGAyaY2RDgAfbxigvLK/inQSROJEP7gc8/j+KkVW9A6S1tEY2fuEu7k4YAFzlsbu7nnLEs7HLHnGALKgUpSgUpSg5XN0kSmSR1jRcZdmCqMnAyx4HJA/wBa52XUoZwTDIkoU4JSRXAP4JUnFfb6ySaNopNtGxnV3jPBBGHQhhyB4NcumdIitgyxb4YgneaaU58cGRmI/wBKCHYdbk2uluFRBbLGzSRszou4ZzCxIBLqoRjxyJk45rOeuPUUF50jqvY7h7dvht7eeHBYK6gd1Fz7WVuPhh+RV/Y+mWjimha5lkEwUMxSFWHJMrZVBl3DYLHxgYxiqH1v0ZbTovVY1dnRkuJFDa/piRt+0pUAlQScZyefPig3QFUPTLl2u+pyOG7cBt4owGZwQsSzyFYh4bMwHAydR58VbfXx936fP6pjMgXVsFA2pIbGpwSMjORsPyKo+nrI1z1e237LO9vLFImjSKskEcXc1YEffA4GRjj5oOVxeS3s9hLZM3Yt7h/qVeOeHPtljI94UOVYOCmCQ2hOMGr2761bQtpLPFE2AdXlRDg/OGOccH+1fOkdJW2V40ZmRpGZVY57YbBKA+SNtmycnLHJNSnt0Y5ZVY/kqDQVnUusvHcW9uqgLLy8zrIIx7gqwq4Gvdb3EAn9v/iFQev9UjuI7izjSaS4AA0W2b2Ek6S7SmOIrlWIJcBtCBt4NrfdJ7zxs7t2kMbdgBArSRsJI3ZsbcMEOAQMoP5B5dO6EYZnnM0kjSKRIG0wx2LRthVGuqkoAOMecnJIdornsQQm49jYt42w0kw7khSJVEhGzDdgNiB5ycc1x9RdWe2iEqhcbqGkfbSJSD72VQWb3BUwozlwfANfeu+m7a9WNbiNH7ckbqzRxuRo6SMgLqcK2gVgPIJr7f8AQkkSBIz9P9O4aEoiaphHi17ZBUrpI4xjjj8UHK49RRxiFJ0ljmniBEKxSynbGXiWWJSpcYbwfC58c1G9L7wwzvco1qneZljlnjkEUekY/wAVXYYLB2OWzlm+CK6R+lFRrYpNKq2iwLDHlCFSNSjoSVy26ldiTn2DGOc3jKCMEZB8g/NBFtOqQzBuxLHMVxkJKj4znAJUnGcH+1VcPqRoxdtdKFFpoZHhEswXddyhVU2LKpRjx4kU8VdC3UBgoCZHlQAf4PiqS39KMsXYe5lljZ0LqUgHcUbGSNyqAtuWy5PLc8jJyHO+6lvP0y4h3MUk08Lk9yNSjxu6v22xv7oU1bHgnBwTnx1L1lGk0YjbaGNZ5LphbzyfpRgJvEyA7ESsgOAwwsnIK88+pWbI3SLIymciSUvJIw7zRxQSIZeMbHaSME4/d/Nerf0NqQGuppEMUEUkbLDrJFETrDwg1Qg4YDG3NBcr1+27azNIsUTkhHlzCH/le5jII5BHBHIrt9Z3IjJbGObIOjdz9NiDj71B4yD4/FQ/+jqNbw288ks/ZCjumaSORyBqGd4mXY48/nzXZujqLdraJ5IQVYLIJGeRNiSSJJCxzyfJ4+MYFBAg9VIkJkuRqwuJIR2o5ZhK6HUmNEUuRsGU8cFTXjpnUEuL1Z49u3J09ShaN4yR3WwdHAYA+Rkcgivtz6PWW3FtLNIyBJlXVIY9O5GYkKKiADVGcKMY93OcDHS3j1vwpJYr09AWOMtiRsscADPzwKDrfdGklnjn7xUQvGY4xHwB7hOCdvcWVlGf26cA5bNpNOqKzuwRFGWZiFVR+STwBWa9S9KsYR3msLeaSWXDSPbLopbLPNPMsLmNODl2GMkZI5IuOmdDtoATFbwQGRV3EUUahv4JVRsMk+RQd7LqkE+3Zljl1xtpIj65zjOpOPB/tVdJ0SVzNI0+J5FEaSJDqIottiqqWOXPI3zxwQBg5tWsoyroUQo6lXUopV1IIKsuMEYJGD+ao+o+mumQxmRrG2blQFFpAWdmIVUUa8kkgUFn0bpv00QhDbIjSdoakduMsTHCOTkKpCA/hRUi4vUjaJHOGmcpGNWOzBHkIyBx7Y3PP4/kVQ9E9PdOuLe2ufoLWMzwwyafTQNpuqvrtoM4zjOB4qd1j0paXckE08McjwsTloYn3GkiCNyyklMyFsflQaDz6h9PfV6fqGPEcsbezb2S6btGcjtyjtrrJzrk8HNI+jSi6+qM5b/EXtdrC9ohe3GPd5DqzbnOe4RgALiTf+n7S4Iae3hmZV1VpII5CB51BZTgZJ4/mqCDotibtrVunWajtGRWEUDMFDaKZI+0NAx21wzZ1OdfFBqri5SNS8jLGi+XZgqj45Y8CuNt1WCVXaKRJgn3dtxKR84wmTnjxXix6HawBxBBDCH13CQxoH1zrtqBnGT5/JrtPZ5jkSM9hnUgSIqbISMBwGBUkfyCKDNde6n9bbP9FHPNIrlQV2tTC47iF/1zGrsjofbzhtSRVl13/H6X/vsn/KXlTOk9IW2EiozMjyFwrHbTIGwDeTlgzkkkkuxJ5qJ17/H6X/vsn/KXlBdUpSgUpSgUpSgUpSgVnfWHpJuoiGM3MsECs3fhT7bpG1zG5BBAwpGR/mNaKlBXydMY3Ud1uAqW8kfa05Jdkcvvt/5aDGPz+eJ2gztgbYxnHOPxn8V6pQKUpQKUpQKUpQKUpQKUpQeTGMhsDYAgHHIBxkZ/HA/sK9UpQKUpQKz13fJD1FTKSoktFRDqxDN3T7cgYzyP71oaUETqVrLIoSOQRZOHbth2KkEEJk4VvwxDD+DXa0tViRIkGqRoqqMk4VQAoyeTwBXWlAqJ1HpUNwqrMgkCtsuf2thl2BHIOrMP6MfzUulBA6F0lbS2t7VDlYIkQNjBbUAFiPgk5P8ArU+lKBVZH0qQ3IuZZA4jSVYUWLTRZChbdix3P6aYIC/P+lnSgUpSgVmOt9VikubGKNx3IbqYyexiIgLW7Uu54GoZlHn5FaevhFBW+meqG6s7S5JVmmt4Xcp9u7KC4Xk4AbYYycYqzr4qgcDgfivtApSlApSlApSlBFvuqwQa96WOHbOu8iJtjGcbEZxkf3qSrAgEHIIyD8H+azXXfTclxcwXA7OIZbcFHVj3IlcSOzMOdw4UoPA1OSQ5USPUkW79PiLOqSXbBxHNLEWAtrpwpaNlONlU4z+0UF9SqyHqarJParHIzWsEDjkMZVk7qqqMzZZswsCWI5Pn5rxbepIirGcrask4hZZJYwO4VV1RXzq5KspwP5HwaC2pVB0rqDTXcrxyNPatENHEbpFGwKjCSH23G2XO6HC6YOcjF/QKVRXfqcwyBZrd44j3v1jJDgLEjO8hTbIXC/19w4847WPqSF4I7mUpbxzMoiLzRYk2GUwwbGx59vn2mgt6Vm+hdRuZry8LYexaG2a1kRkeI8zLIVkX7mOFJH7cL+QToFuELMgZS6hSyhgSobOpI8jOD/Y0HSlVaeoYu3PM+YkgmkjbbGSyEKNQpOdiVCjydgMZOKgt6yQLE3aYq8ayOVkicRxu5jjfZWIfJHhScUGipVH1zrkHbnhSdfqFAAijkLTByCyL24leQZ1OcITgMccGp/RXkNvAZthKYk32ADbY5yBwOfigm0qF1bq8VrGZpm1UcAZALHyFGSBngnJIAAJJABIrz6qUPGhjbDC23cPGyxm5YpCoIPvywxleB5oL2lUnWev2ypNEJ/1kwGigKy3OTlgiQqGbYqrY9vABPGMip6jbu1hHdytMl0sUGSJbmDB3X7oAyrnk52Xn5/FBqLXqMUpkWNwzRNq68gqeRyD8ZDDPg6n8GpNVnTOktFLdTNIH+odSECMqoFBVSdnYl9dQSCq+xcKvObOgrbvrixSpG8cgRzqJ9V7e+pcR/duTqpOQpX4zniolr6rWVC0cE7viJliCw7PHKGMcuxk0VSEf72U8AEAlQV3YXL3kchEL28edQzyBk2RlkPbCYZiSBktgLn25Oarj6VljhkWHt73LItxEZ5hGsChwLeGRldlHuxnUcM2oT26hp7C9SeKKeM7RzRo6NgjKuAynB5HBFd6iQTdqBGuGjjMcS91gxWJSFG5BfkJnOM/HmvnTes21yC1vNFOqkBjHKkgBPgEoTigmUpSgUpSgUpSgUpSgUpSgUpSgUpSgh9X6YtzC8DEqr65YCMkYIbgSKy/HyDUPonpqO1jliV3dZTyT2o2HGPa0CJj+vkfmrilBjLj6WNpEdeoKy6aD6+8/W3kWCPXFz7MyMqjuaZ5I4ViOsIiJ6Y8Xew3UJwyzTzTOjx299FImZHfGHRh7SVOMgnzXXqHpyeaWSfEMLAwFQjO31JgnhniM7aLqQIdBw+ombHjDT7P03EbcQ3ccVxmeeYo0ayIjzSSykLuOcd1lDYBI+BnFAm6Vcd+7njkjQzWsUUWY2YxvEZmWRxthhmZuOPtHNV8vpe6e1NoZYERmmZisLsW2G6Ft3O7GctI5I9wJGBkmtPDCqKqIAqqAFUAAKAMBQBwBj4r3QeIA2q7431GxXOM45xnnGag2vp21ik70cKJJ7veBz7sg/wDE1Y0oK256a7Tm4DLlLd0hQqcK7nZ3cg8j2QgYwRh+TsMVV76XnkhlhEsam5kkkuP0iy7lFWNY0LYCbpGzA539/jc409KDxAG1XfBfUbFchdsc4zzjOap+n+l0huproSSt3FjCo1zcuFxvtlXkKsPfwCPbjirulBnZPTMjw3UTvGTLeieP9MlcJJHKkciknYExgNjHBOKiH0XLjHdT9Xfv/pt++4kuz2vdx7pGX3Z4A/mtbSgpbXo0y3bXbyI26SRsojxiNWDWyqxORjMxb/MZfgKoE7qPSILgKJ41kC51yPGfP/AVMpQU/UugBo4EgCR/TTLJGjKWjyocAEA5/eWBHgqKrbf0a8ZhUSqY1Fn3Modi1q7SJpzgAlsHOeK1VKClteizLdtdvIjbpJGyiPBEasGtlVicgjMxb/MZfgKoD1h/2Ob/AOP/APaVdVBu+hWs0izSwQyyrrrI8MbuupyuHYEjBJIoPln1DuyXcJXXsSKmdttw0aSBsY4+/GOfFV/QfR8VnIZUkdyUK4ZLZRglTnMUKH9v5x/FWtt02KOSaVAQ85UyHdyGKjVTqTgcYHAHgfgVKoM91nptvFiWRrs924hTEd9egBp5FjU6rMFRNnHjAA8DwKjLZWrXLWiNdySRorTMvVLrEAcMYxIDch8nU41U+RnGc1beorGWaJUh03We1k97MqkQyxzEZVWOT28ePn+K+TdOkkuY5W0SO3LFGVmMk26FGSTKgLHk7agtkpGeNcEPl70EPbtaqzCOQkO0kks0gU/dpJI5YP8A5SSdTzjjFe+hdNkt41idkfBmJZUZSS8juDgk/DDP5OTxnFWdKBSlKBSlKBSlKBSlKBSlKBSlKBSlKBSlKBSlKBSlKBSlKBSlKBSlKBSlKBSlKBSlKBSlKBSlKBSlKBSlKBSlKBSlKBSlKBSlKBS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2168" name="AutoShape 8" descr="data:image/jpeg;base64,/9j/4AAQSkZJRgABAQAAAQABAAD/2wCEAAkGBhAQEQ8PEBMVEBAQEBAXEhAXEBITFREWFRoWFhMRFRIXGyYeFxovGhYTHy8gJCcrLS44FR89NjAqQScrLCsBCQoKBQUFDQUFDSkYEhgpKSkpKSkpKSkpKSkpKSkpKSkpKSkpKSkpKSkpKSkpKSkpKSkpKSkpKSkpKSkpKSkpKf/AABEIAKUBMQMBIgACEQEDEQH/xAAbAAEAAwEBAQEAAAAAAAAAAAAABAUGAwIBB//EADwQAAIBBAEDAwMDAgMECwEAAAECAwAEERIhBRMxBiJBFDJRI0JhcZEzUoEVdLG0FiQ0NWJjdYKDkrIH/8QAFAEBAAAAAAAAAAAAAAAAAAAAAP/EABQRAQAAAAAAAAAAAAAAAAAAAAD/2gAMAwEAAhEDEQA/AP3GlKUClKUClKUClKUClKUClKUClKUClKUClKUClKUClKUClKUClKUClKUClKUClKUClKUClKUClKUClKUClKUClKUClKUClKUClKUClKUClKUClKUClKUClKUClKUClKUClKUClKUClKUClKUClKUClKUClKUClKUClKUCs1171RcRXlpY2tt9S8yNLMxmSIQwq8cbSjb7yC/2jngYz8aWslN/39D/AOj3H/MwUFgLOb/aHdVGWHsFXcuArtxqQokJbAGMFFx7js3AF7XlxwcHBwcHzj+cVl4urzwQ3U4LXkayRLbtI0cZlZtVZg6JgRbsFB1P2seRgkNVSsq/q6dbSK8eCLEsyKqC8PuicgLOjPCoPtLSEHXCKSSMECR07uydQneXA7NnbIsayOyo8zO8+MhQwPbhAYqD7PAzyGipWLPraeZCYYljSQQoJe93JLWWeWKCNJ4BHoJQZS5jEhI7eG12FWV51KSKeDp6oJEmgb9Zrx0lXXAbY6FtincZSrFiY24UKWUNFSqPpvV3WGQyLJO0FxLDlEDO4QnVyowM64yR8jPGcCzsL3urvpJFyRrImjcY5xnxzQSaViry8uZHubgsYhDdQ2toI7iQx7SuIHnngKKJMNOh0YkfogKV5d7O86lJFNB09UEiTQN+s146SLrgNsdC2xTcqVYsTG3ChSyhoqVjL25nMdvIHzJZ9WhhaQkgyxSSrbtsq8FtJl88ZTYY4A7XfXJLqe0ht1IRi1wsv1BjMkUAwS0ajPaeSSFBsGyDIdRqhIa2q71F1gWdrc3bLsIInfUfu1GQM/1xVVa+swLdru4RIohJ21KXCybMGdS2WVAEIVWU5ywcHA+a71j12G86J1OWE5QW8y5yh5ABPKMR8j5oJly97d9PPftWtrtmIEMc0UxjwfbLv3Y1PHONuMjIbxWltFYRxhxhwi7Dcvg45G5ALc/JHNdU8D+lUszzfWxrHKzJqzTRFU7ccepVACF27rS4YZONUk8e3IXdc7m5SNGkkZUjRSzuxCqqjksWPAGPmqCw9TTzXctstugihL7ym5O6gHVCYhER7mEgHv8AET5xwDV33WJr20dSkcAN9awFlmE4b/rMavgaL+m0epBOCRJnGNWYNtsMZ+MZzXCx6hFOvchdZEyRspBGR8f8P71W9X61NDNbwRxRyfUBwha4MZVlBY7KI29mMDIJOWA1+a+9Ms3soJC5a4ZpXcrHGxIMhGQgd2cjOWOzsRscYAVQFzSqqa+nmt5jbRmK41ZYhcKY1DEDDkAMSoznxzjHHmq89feCxFwAZzFI6SiWZEfKSPHIqusejkONVyFBHJIoL2LqETyPCsitJGAXQMCy58ZHxUiqOw6ZcG5N3cNDr2XSOCNHYxbtGznvkjuZ7ak/pjwuPtJb10X1RFdS3ESLIpgcAFoZ0DjtxPsS8ahTmXGpOfbnwaC6pWV6V1Sc3FyDKJF1ujCj4SOQwyds6OEzGqEiNy25YsGAAGGl9L9SSS263L251dsIkL/UPxsHZhqoUbKcck8jIU5UBf1yku41dI2dRJIGKIWAZwuC2o8nGRnH5qHJd92B32ktAAdndVRo1Xlmw+VHGeT481nr2O4a36bcSOyyQ9SgI3jUSPDNI9ssbjACP2p12IHlT4zkBsqVkus9dkmkggtwAGuW1k+pMLObQl5wVVSezsgiZjn7z7CMNVx6c6vJdRCZ40iVvsCzd0nUlXz7FAGw48kgjIU5UBa0pSgUpSgUpSgUpSgVjzcI3XowrKxXpNyrAMCVIubfggeDWwqq6X6XtLWa5uIIhHNdvtO4ZyZGyzE4YkDlmPGPNBI6dfJdQiTUhX7itG4XIKsyOjakg8qw4JFcbL01aQ47cKrh0YeT7kBVDlifAY4/GeK7dI6WttEIVZ3AZ22cgsS7F2yQAPuY/FTaCsX0zZiNIRAgijiliSPHtWOXiVAPwR5qM/QX+qnlRykVxZpExVyJIniLduSMFSM6yv7j4Ma8HJxeUoMx0v0Z20likkHZeIRrBEssUceMYkVXmkKyDC6shXXHg4GLL/YEfEjBGuQUfvmM8ypG0SSlAw/azDUEDDH81a0oIvTunrAgjUluWZnYgs7MSzuxAAySSeAAPAAAAr3exSNGyxP2pCBrIUDhTnPKEjI+PI8+RXelBXL0GL6drU7FGD7Nth9nYu0oYAavuxYFQNTjGMDHP/YEfEjBHuQUf6gxnmVEaNJSgYftZhqCB7m8Zq1pQZ6/9Llls4UYiOK8juJ5C+JJWjYyjgLq20uhI4AAwAMLiQPR1iAwECAMjow92GR8ho255XlvaeBscYyauaUHC3so4zIUUKZXLvj9zEAFj/OFH9qzf/8AUJ0XpXUFZlUvbShQWALHHhQfNauqrrfpe0vWge5iErW77xEs40b2nPtIz9q8HPigkDqSidLYq2zwNIr+3QhGRHX7tgwMiHkY93B4IHj/AGBbd/6rtL39tu5z92na3xnG3b9mcZxxXuTpSm4S6LPvHE8apkaauysxK4znKJzn9o/nM2grV9OWgJYQoGa3aAsBhjCxLNHt5wWZifnJJqt9R9AVbWY2kZSUSWs2sYG0htWiKoqkgZ7cQQf0FaSlBAk6Lbu/eaMGQtC25ztmHYxf0xu//wB2/JqfSlBxu7RJUaOQZRsZGSuec+QQfio0/QrZ1jR4kZIldY1x7UDoY3AXxyjMv9GP5qfSg5wQLGqogwqKqqMk4AGAMn+BXyG1RDIyqFMrBnIH3sFVAx/nVEH/ALRXWlBWTem7R+9tCpFwCJRzhwTlhjPAJ5YD7vnNS7Swji37ahO5I8jgZ5d+XbH5J5P+tSKUEe+sI50MUqh0YqSpz5UhlII5BDBSCPBAqh6t0Mg9OtbVGigS978xUAprFvNrIWOSWnaI/JyCfg1pqUFJP6KsHLM1uhLmUufcC/dO0qtg8qW5K+MknHJqztLCOLftqE7kjyPjPLvy7Y/JPJqRSgUpSgUpSgUpSgUpSgUpSgUpUbqfUY7aGW4mbSKFGd2/AUZP+v8AFBJpWTu/WUc/Tzf2kvbBciPuduLuMpK9s97gcg+OTjjJrT20hZEY5yyqTlSh5GeUPK/0Pig60pSgUpSgUpSgUpSgUpSgUpSgUpSgUzSqC6t+7fqjPKEjtVdUS4niXbuEZZY3UPwAPdmgv6VW9T69DAwjkZld1JjAhmfcjPtTRSHbAJ0HuwCcY5rz6alla2jM+xkzJl3QxtIA7BZO2QDGGXDBDyoYAkkZIWlKVS9P9Rd03LNGY44GYAETGdgpI3Nt2gdDqSjKW2H4IIAXVKyyeoJri6sXtAZenuJO7MoGrMULJksAQq4AyuQWcg6lCDqaBSqf1B117UwhITN3GYffrkjXESe07Stk6htV9jZdcc+er+oIU7tvvIs/byqpDOzkEcOhWJ9lBKgsAwUsAeSBQXVKrPTcsrWsLT7d0r79l1JIJG2MAgEYI2AbBGwU5As6BXmSQKCxOAAST+AOSa9Vm+r2XaurKSKSVXmupVZWubl4iDbXTgGAyaY2RDgAfbxigvLK/inQSROJEP7gc8/j+KkVW9A6S1tEY2fuEu7k4YAFzlsbu7nnLEs7HLHnGALKgUpSgUpSg5XN0kSmSR1jRcZdmCqMnAyx4HJA/wBa52XUoZwTDIkoU4JSRXAP4JUnFfb6ySaNopNtGxnV3jPBBGHQhhyB4NcumdIitgyxb4YgneaaU58cGRmI/wBKCHYdbk2uluFRBbLGzSRszou4ZzCxIBLqoRjxyJk45rOeuPUUF50jqvY7h7dvht7eeHBYK6gd1Fz7WVuPhh+RV/Y+mWjimha5lkEwUMxSFWHJMrZVBl3DYLHxgYxiqH1v0ZbTovVY1dnRkuJFDa/piRt+0pUAlQScZyefPig3QFUPTLl2u+pyOG7cBt4owGZwQsSzyFYh4bMwHAydR58VbfXx936fP6pjMgXVsFA2pIbGpwSMjORsPyKo+nrI1z1e237LO9vLFImjSKskEcXc1YEffA4GRjj5oOVxeS3s9hLZM3Yt7h/qVeOeHPtljI94UOVYOCmCQ2hOMGr2761bQtpLPFE2AdXlRDg/OGOccH+1fOkdJW2V40ZmRpGZVY57YbBKA+SNtmycnLHJNSnt0Y5ZVY/kqDQVnUusvHcW9uqgLLy8zrIIx7gqwq4Gvdb3EAn9v/iFQev9UjuI7izjSaS4AA0W2b2Ek6S7SmOIrlWIJcBtCBt4NrfdJ7zxs7t2kMbdgBArSRsJI3ZsbcMEOAQMoP5B5dO6EYZnnM0kjSKRIG0wx2LRthVGuqkoAOMecnJIdornsQQm49jYt42w0kw7khSJVEhGzDdgNiB5ycc1x9RdWe2iEqhcbqGkfbSJSD72VQWb3BUwozlwfANfeu+m7a9WNbiNH7ckbqzRxuRo6SMgLqcK2gVgPIJr7f8AQkkSBIz9P9O4aEoiaphHi17ZBUrpI4xjjj8UHK49RRxiFJ0ljmniBEKxSynbGXiWWJSpcYbwfC58c1G9L7wwzvco1qneZljlnjkEUekY/wAVXYYLB2OWzlm+CK6R+lFRrYpNKq2iwLDHlCFSNSjoSVy26ldiTn2DGOc3jKCMEZB8g/NBFtOqQzBuxLHMVxkJKj4znAJUnGcH+1VcPqRoxdtdKFFpoZHhEswXddyhVU2LKpRjx4kU8VdC3UBgoCZHlQAf4PiqS39KMsXYe5lljZ0LqUgHcUbGSNyqAtuWy5PLc8jJyHO+6lvP0y4h3MUk08Lk9yNSjxu6v22xv7oU1bHgnBwTnx1L1lGk0YjbaGNZ5LphbzyfpRgJvEyA7ESsgOAwwsnIK88+pWbI3SLIymciSUvJIw7zRxQSIZeMbHaSME4/d/Nerf0NqQGuppEMUEUkbLDrJFETrDwg1Qg4YDG3NBcr1+27azNIsUTkhHlzCH/le5jII5BHBHIrt9Z3IjJbGObIOjdz9NiDj71B4yD4/FQ/+jqNbw288ks/ZCjumaSORyBqGd4mXY48/nzXZujqLdraJ5IQVYLIJGeRNiSSJJCxzyfJ4+MYFBAg9VIkJkuRqwuJIR2o5ZhK6HUmNEUuRsGU8cFTXjpnUEuL1Z49u3J09ShaN4yR3WwdHAYA+Rkcgivtz6PWW3FtLNIyBJlXVIY9O5GYkKKiADVGcKMY93OcDHS3j1vwpJYr09AWOMtiRsscADPzwKDrfdGklnjn7xUQvGY4xHwB7hOCdvcWVlGf26cA5bNpNOqKzuwRFGWZiFVR+STwBWa9S9KsYR3msLeaSWXDSPbLopbLPNPMsLmNODl2GMkZI5IuOmdDtoATFbwQGRV3EUUahv4JVRsMk+RQd7LqkE+3Zljl1xtpIj65zjOpOPB/tVdJ0SVzNI0+J5FEaSJDqIottiqqWOXPI3zxwQBg5tWsoyroUQo6lXUopV1IIKsuMEYJGD+ao+o+mumQxmRrG2blQFFpAWdmIVUUa8kkgUFn0bpv00QhDbIjSdoakduMsTHCOTkKpCA/hRUi4vUjaJHOGmcpGNWOzBHkIyBx7Y3PP4/kVQ9E9PdOuLe2ufoLWMzwwyafTQNpuqvrtoM4zjOB4qd1j0paXckE08McjwsTloYn3GkiCNyyklMyFsflQaDz6h9PfV6fqGPEcsbezb2S6btGcjtyjtrrJzrk8HNI+jSi6+qM5b/EXtdrC9ohe3GPd5DqzbnOe4RgALiTf+n7S4Iae3hmZV1VpII5CB51BZTgZJ4/mqCDotibtrVunWajtGRWEUDMFDaKZI+0NAx21wzZ1OdfFBqri5SNS8jLGi+XZgqj45Y8CuNt1WCVXaKRJgn3dtxKR84wmTnjxXix6HawBxBBDCH13CQxoH1zrtqBnGT5/JrtPZ5jkSM9hnUgSIqbISMBwGBUkfyCKDNde6n9bbP9FHPNIrlQV2tTC47iF/1zGrsjofbzhtSRVl13/H6X/vsn/KXlTOk9IW2EiozMjyFwrHbTIGwDeTlgzkkkkuxJ5qJ17/H6X/vsn/KXlBdUpSgUpSgUpSgUpSgVnfWHpJuoiGM3MsECs3fhT7bpG1zG5BBAwpGR/mNaKlBXydMY3Ud1uAqW8kfa05Jdkcvvt/5aDGPz+eJ2gztgbYxnHOPxn8V6pQKUpQKUpQKUpQKUpQKUpQeTGMhsDYAgHHIBxkZ/HA/sK9UpQKUpQKz13fJD1FTKSoktFRDqxDN3T7cgYzyP71oaUETqVrLIoSOQRZOHbth2KkEEJk4VvwxDD+DXa0tViRIkGqRoqqMk4VQAoyeTwBXWlAqJ1HpUNwqrMgkCtsuf2thl2BHIOrMP6MfzUulBA6F0lbS2t7VDlYIkQNjBbUAFiPgk5P8ArU+lKBVZH0qQ3IuZZA4jSVYUWLTRZChbdix3P6aYIC/P+lnSgUpSgVmOt9VikubGKNx3IbqYyexiIgLW7Uu54GoZlHn5FaevhFBW+meqG6s7S5JVmmt4Xcp9u7KC4Xk4AbYYycYqzr4qgcDgfivtApSlApSlApSlBFvuqwQa96WOHbOu8iJtjGcbEZxkf3qSrAgEHIIyD8H+azXXfTclxcwXA7OIZbcFHVj3IlcSOzMOdw4UoPA1OSQ5USPUkW79PiLOqSXbBxHNLEWAtrpwpaNlONlU4z+0UF9SqyHqarJParHIzWsEDjkMZVk7qqqMzZZswsCWI5Pn5rxbepIirGcrask4hZZJYwO4VV1RXzq5KspwP5HwaC2pVB0rqDTXcrxyNPatENHEbpFGwKjCSH23G2XO6HC6YOcjF/QKVRXfqcwyBZrd44j3v1jJDgLEjO8hTbIXC/19w4847WPqSF4I7mUpbxzMoiLzRYk2GUwwbGx59vn2mgt6Vm+hdRuZry8LYexaG2a1kRkeI8zLIVkX7mOFJH7cL+QToFuELMgZS6hSyhgSobOpI8jOD/Y0HSlVaeoYu3PM+YkgmkjbbGSyEKNQpOdiVCjydgMZOKgt6yQLE3aYq8ayOVkicRxu5jjfZWIfJHhScUGipVH1zrkHbnhSdfqFAAijkLTByCyL24leQZ1OcITgMccGp/RXkNvAZthKYk32ADbY5yBwOfigm0qF1bq8VrGZpm1UcAZALHyFGSBngnJIAAJJABIrz6qUPGhjbDC23cPGyxm5YpCoIPvywxleB5oL2lUnWev2ypNEJ/1kwGigKy3OTlgiQqGbYqrY9vABPGMip6jbu1hHdytMl0sUGSJbmDB3X7oAyrnk52Xn5/FBqLXqMUpkWNwzRNq68gqeRyD8ZDDPg6n8GpNVnTOktFLdTNIH+odSECMqoFBVSdnYl9dQSCq+xcKvObOgrbvrixSpG8cgRzqJ9V7e+pcR/duTqpOQpX4zniolr6rWVC0cE7viJliCw7PHKGMcuxk0VSEf72U8AEAlQV3YXL3kchEL28edQzyBk2RlkPbCYZiSBktgLn25Oarj6VljhkWHt73LItxEZ5hGsChwLeGRldlHuxnUcM2oT26hp7C9SeKKeM7RzRo6NgjKuAynB5HBFd6iQTdqBGuGjjMcS91gxWJSFG5BfkJnOM/HmvnTes21yC1vNFOqkBjHKkgBPgEoTigmUpSgUpSgUpSgUpSgUpSgUpSgUpSgh9X6YtzC8DEqr65YCMkYIbgSKy/HyDUPonpqO1jliV3dZTyT2o2HGPa0CJj+vkfmrilBjLj6WNpEdeoKy6aD6+8/W3kWCPXFz7MyMqjuaZ5I4ViOsIiJ6Y8Xew3UJwyzTzTOjx299FImZHfGHRh7SVOMgnzXXqHpyeaWSfEMLAwFQjO31JgnhniM7aLqQIdBw+ombHjDT7P03EbcQ3ccVxmeeYo0ayIjzSSykLuOcd1lDYBI+BnFAm6Vcd+7njkjQzWsUUWY2YxvEZmWRxthhmZuOPtHNV8vpe6e1NoZYERmmZisLsW2G6Ft3O7GctI5I9wJGBkmtPDCqKqIAqqAFUAAKAMBQBwBj4r3QeIA2q7431GxXOM45xnnGag2vp21ik70cKJJ7veBz7sg/wDE1Y0oK256a7Tm4DLlLd0hQqcK7nZ3cg8j2QgYwRh+TsMVV76XnkhlhEsam5kkkuP0iy7lFWNY0LYCbpGzA539/jc409KDxAG1XfBfUbFchdsc4zzjOap+n+l0huproSSt3FjCo1zcuFxvtlXkKsPfwCPbjirulBnZPTMjw3UTvGTLeieP9MlcJJHKkciknYExgNjHBOKiH0XLjHdT9Xfv/pt++4kuz2vdx7pGX3Z4A/mtbSgpbXo0y3bXbyI26SRsojxiNWDWyqxORjMxb/MZfgKoE7qPSILgKJ41kC51yPGfP/AVMpQU/UugBo4EgCR/TTLJGjKWjyocAEA5/eWBHgqKrbf0a8ZhUSqY1Fn3Modi1q7SJpzgAlsHOeK1VKClteizLdtdvIjbpJGyiPBEasGtlVicgjMxb/MZfgKoD1h/2Ob/AOP/APaVdVBu+hWs0izSwQyyrrrI8MbuupyuHYEjBJIoPln1DuyXcJXXsSKmdttw0aSBsY4+/GOfFV/QfR8VnIZUkdyUK4ZLZRglTnMUKH9v5x/FWtt02KOSaVAQ85UyHdyGKjVTqTgcYHAHgfgVKoM91nptvFiWRrs924hTEd9egBp5FjU6rMFRNnHjAA8DwKjLZWrXLWiNdySRorTMvVLrEAcMYxIDch8nU41U+RnGc1beorGWaJUh03We1k97MqkQyxzEZVWOT28ePn+K+TdOkkuY5W0SO3LFGVmMk26FGSTKgLHk7agtkpGeNcEPl70EPbtaqzCOQkO0kks0gU/dpJI5YP8A5SSdTzjjFe+hdNkt41idkfBmJZUZSS8juDgk/DDP5OTxnFWdKBSlKBSlKBSlKBSlKBSlKBSlKBSlKBSlKBSlKBSlKBSlKBSlKBSlKBSlKBSlKBSlKBSlKBSlKBSlKBSlKBSlKBSlKBSlKBSlKBS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2172" name="AutoShape 12" descr="data:image/jpeg;base64,/9j/4AAQSkZJRgABAQAAAQABAAD/2wCEAAkGBhAQEQ8PEBMVEBAQEBAXEhAXEBITFREWFRoWFhMRFRIXGyYeFxovGhYTHy8gJCcrLS44FR89NjAqQScrLCsBCQoKBQUFDQUFDSkYEhgpKSkpKSkpKSkpKSkpKSkpKSkpKSkpKSkpKSkpKSkpKSkpKSkpKSkpKSkpKSkpKSkpKf/AABEIAKUBMQMBIgACEQEDEQH/xAAbAAEAAwEBAQEAAAAAAAAAAAAABAUGAwIBB//EADwQAAIBBAEDAwMDAgMECwEAAAECAwAEERIhBRMxBiJBFDJRI0JhcZEzUoEVdLG0FiQ0NWJjdYKDkrIH/8QAFAEBAAAAAAAAAAAAAAAAAAAAAP/EABQRAQAAAAAAAAAAAAAAAAAAAAD/2gAMAwEAAhEDEQA/AP3GlKUClKUClKUClKUClKUClKUClKUClKUClKUClKUClKUClKUClKUClKUClKUClKUClKUClKUClKUClKUClKUClKUClKUClKUClKUClKUClKUClKUClKUClKUClKUClKUClKUClKUClKUClKUClKUClKUClKUClKUClKUCs1171RcRXlpY2tt9S8yNLMxmSIQwq8cbSjb7yC/2jngYz8aWslN/39D/AOj3H/MwUFgLOb/aHdVGWHsFXcuArtxqQokJbAGMFFx7js3AF7XlxwcHBwcHzj+cVl4urzwQ3U4LXkayRLbtI0cZlZtVZg6JgRbsFB1P2seRgkNVSsq/q6dbSK8eCLEsyKqC8PuicgLOjPCoPtLSEHXCKSSMECR07uydQneXA7NnbIsayOyo8zO8+MhQwPbhAYqD7PAzyGipWLPraeZCYYljSQQoJe93JLWWeWKCNJ4BHoJQZS5jEhI7eG12FWV51KSKeDp6oJEmgb9Zrx0lXXAbY6FtincZSrFiY24UKWUNFSqPpvV3WGQyLJO0FxLDlEDO4QnVyowM64yR8jPGcCzsL3urvpJFyRrImjcY5xnxzQSaViry8uZHubgsYhDdQ2toI7iQx7SuIHnngKKJMNOh0YkfogKV5d7O86lJFNB09UEiTQN+s146SLrgNsdC2xTcqVYsTG3ChSyhoqVjL25nMdvIHzJZ9WhhaQkgyxSSrbtsq8FtJl88ZTYY4A7XfXJLqe0ht1IRi1wsv1BjMkUAwS0ajPaeSSFBsGyDIdRqhIa2q71F1gWdrc3bLsIInfUfu1GQM/1xVVa+swLdru4RIohJ21KXCybMGdS2WVAEIVWU5ywcHA+a71j12G86J1OWE5QW8y5yh5ABPKMR8j5oJly97d9PPftWtrtmIEMc0UxjwfbLv3Y1PHONuMjIbxWltFYRxhxhwi7Dcvg45G5ALc/JHNdU8D+lUszzfWxrHKzJqzTRFU7ccepVACF27rS4YZONUk8e3IXdc7m5SNGkkZUjRSzuxCqqjksWPAGPmqCw9TTzXctstugihL7ym5O6gHVCYhER7mEgHv8AET5xwDV33WJr20dSkcAN9awFlmE4b/rMavgaL+m0epBOCRJnGNWYNtsMZ+MZzXCx6hFOvchdZEyRspBGR8f8P71W9X61NDNbwRxRyfUBwha4MZVlBY7KI29mMDIJOWA1+a+9Ms3soJC5a4ZpXcrHGxIMhGQgd2cjOWOzsRscYAVQFzSqqa+nmt5jbRmK41ZYhcKY1DEDDkAMSoznxzjHHmq89feCxFwAZzFI6SiWZEfKSPHIqusejkONVyFBHJIoL2LqETyPCsitJGAXQMCy58ZHxUiqOw6ZcG5N3cNDr2XSOCNHYxbtGznvkjuZ7ak/pjwuPtJb10X1RFdS3ESLIpgcAFoZ0DjtxPsS8ahTmXGpOfbnwaC6pWV6V1Sc3FyDKJF1ujCj4SOQwyds6OEzGqEiNy25YsGAAGGl9L9SSS263L251dsIkL/UPxsHZhqoUbKcck8jIU5UBf1yku41dI2dRJIGKIWAZwuC2o8nGRnH5qHJd92B32ktAAdndVRo1Xlmw+VHGeT481nr2O4a36bcSOyyQ9SgI3jUSPDNI9ssbjACP2p12IHlT4zkBsqVkus9dkmkggtwAGuW1k+pMLObQl5wVVSezsgiZjn7z7CMNVx6c6vJdRCZ40iVvsCzd0nUlXz7FAGw48kgjIU5UBa0pSgUpSgUpSgUpSgVjzcI3XowrKxXpNyrAMCVIubfggeDWwqq6X6XtLWa5uIIhHNdvtO4ZyZGyzE4YkDlmPGPNBI6dfJdQiTUhX7itG4XIKsyOjakg8qw4JFcbL01aQ47cKrh0YeT7kBVDlifAY4/GeK7dI6WttEIVZ3AZ22cgsS7F2yQAPuY/FTaCsX0zZiNIRAgijiliSPHtWOXiVAPwR5qM/QX+qnlRykVxZpExVyJIniLduSMFSM6yv7j4Ma8HJxeUoMx0v0Z20likkHZeIRrBEssUceMYkVXmkKyDC6shXXHg4GLL/YEfEjBGuQUfvmM8ypG0SSlAw/azDUEDDH81a0oIvTunrAgjUluWZnYgs7MSzuxAAySSeAAPAAAAr3exSNGyxP2pCBrIUDhTnPKEjI+PI8+RXelBXL0GL6drU7FGD7Nth9nYu0oYAavuxYFQNTjGMDHP/YEfEjBHuQUf6gxnmVEaNJSgYftZhqCB7m8Zq1pQZ6/9Llls4UYiOK8juJ5C+JJWjYyjgLq20uhI4AAwAMLiQPR1iAwECAMjow92GR8ho255XlvaeBscYyauaUHC3so4zIUUKZXLvj9zEAFj/OFH9qzf/8AUJ0XpXUFZlUvbShQWALHHhQfNauqrrfpe0vWge5iErW77xEs40b2nPtIz9q8HPigkDqSidLYq2zwNIr+3QhGRHX7tgwMiHkY93B4IHj/AGBbd/6rtL39tu5z92na3xnG3b9mcZxxXuTpSm4S6LPvHE8apkaauysxK4znKJzn9o/nM2grV9OWgJYQoGa3aAsBhjCxLNHt5wWZifnJJqt9R9AVbWY2kZSUSWs2sYG0htWiKoqkgZ7cQQf0FaSlBAk6Lbu/eaMGQtC25ztmHYxf0xu//wB2/JqfSlBxu7RJUaOQZRsZGSuec+QQfio0/QrZ1jR4kZIldY1x7UDoY3AXxyjMv9GP5qfSg5wQLGqogwqKqqMk4AGAMn+BXyG1RDIyqFMrBnIH3sFVAx/nVEH/ALRXWlBWTem7R+9tCpFwCJRzhwTlhjPAJ5YD7vnNS7Swji37ahO5I8jgZ5d+XbH5J5P+tSKUEe+sI50MUqh0YqSpz5UhlII5BDBSCPBAqh6t0Mg9OtbVGigS978xUAprFvNrIWOSWnaI/JyCfg1pqUFJP6KsHLM1uhLmUufcC/dO0qtg8qW5K+MknHJqztLCOLftqE7kjyPjPLvy7Y/JPJqRSgUpSgUpSgUpSgUpSgUpSgUpUbqfUY7aGW4mbSKFGd2/AUZP+v8AFBJpWTu/WUc/Tzf2kvbBciPuduLuMpK9s97gcg+OTjjJrT20hZEY5yyqTlSh5GeUPK/0Pig60pSgUpSgUpSgUpSgUpSgUpSgUpSgUzSqC6t+7fqjPKEjtVdUS4niXbuEZZY3UPwAPdmgv6VW9T69DAwjkZld1JjAhmfcjPtTRSHbAJ0HuwCcY5rz6alla2jM+xkzJl3QxtIA7BZO2QDGGXDBDyoYAkkZIWlKVS9P9Rd03LNGY44GYAETGdgpI3Nt2gdDqSjKW2H4IIAXVKyyeoJri6sXtAZenuJO7MoGrMULJksAQq4AyuQWcg6lCDqaBSqf1B117UwhITN3GYffrkjXESe07Stk6htV9jZdcc+er+oIU7tvvIs/byqpDOzkEcOhWJ9lBKgsAwUsAeSBQXVKrPTcsrWsLT7d0r79l1JIJG2MAgEYI2AbBGwU5As6BXmSQKCxOAAST+AOSa9Vm+r2XaurKSKSVXmupVZWubl4iDbXTgGAyaY2RDgAfbxigvLK/inQSROJEP7gc8/j+KkVW9A6S1tEY2fuEu7k4YAFzlsbu7nnLEs7HLHnGALKgUpSgUpSg5XN0kSmSR1jRcZdmCqMnAyx4HJA/wBa52XUoZwTDIkoU4JSRXAP4JUnFfb6ySaNopNtGxnV3jPBBGHQhhyB4NcumdIitgyxb4YgneaaU58cGRmI/wBKCHYdbk2uluFRBbLGzSRszou4ZzCxIBLqoRjxyJk45rOeuPUUF50jqvY7h7dvht7eeHBYK6gd1Fz7WVuPhh+RV/Y+mWjimha5lkEwUMxSFWHJMrZVBl3DYLHxgYxiqH1v0ZbTovVY1dnRkuJFDa/piRt+0pUAlQScZyefPig3QFUPTLl2u+pyOG7cBt4owGZwQsSzyFYh4bMwHAydR58VbfXx936fP6pjMgXVsFA2pIbGpwSMjORsPyKo+nrI1z1e237LO9vLFImjSKskEcXc1YEffA4GRjj5oOVxeS3s9hLZM3Yt7h/qVeOeHPtljI94UOVYOCmCQ2hOMGr2761bQtpLPFE2AdXlRDg/OGOccH+1fOkdJW2V40ZmRpGZVY57YbBKA+SNtmycnLHJNSnt0Y5ZVY/kqDQVnUusvHcW9uqgLLy8zrIIx7gqwq4Gvdb3EAn9v/iFQev9UjuI7izjSaS4AA0W2b2Ek6S7SmOIrlWIJcBtCBt4NrfdJ7zxs7t2kMbdgBArSRsJI3ZsbcMEOAQMoP5B5dO6EYZnnM0kjSKRIG0wx2LRthVGuqkoAOMecnJIdornsQQm49jYt42w0kw7khSJVEhGzDdgNiB5ycc1x9RdWe2iEqhcbqGkfbSJSD72VQWb3BUwozlwfANfeu+m7a9WNbiNH7ckbqzRxuRo6SMgLqcK2gVgPIJr7f8AQkkSBIz9P9O4aEoiaphHi17ZBUrpI4xjjj8UHK49RRxiFJ0ljmniBEKxSynbGXiWWJSpcYbwfC58c1G9L7wwzvco1qneZljlnjkEUekY/wAVXYYLB2OWzlm+CK6R+lFRrYpNKq2iwLDHlCFSNSjoSVy26ldiTn2DGOc3jKCMEZB8g/NBFtOqQzBuxLHMVxkJKj4znAJUnGcH+1VcPqRoxdtdKFFpoZHhEswXddyhVU2LKpRjx4kU8VdC3UBgoCZHlQAf4PiqS39KMsXYe5lljZ0LqUgHcUbGSNyqAtuWy5PLc8jJyHO+6lvP0y4h3MUk08Lk9yNSjxu6v22xv7oU1bHgnBwTnx1L1lGk0YjbaGNZ5LphbzyfpRgJvEyA7ESsgOAwwsnIK88+pWbI3SLIymciSUvJIw7zRxQSIZeMbHaSME4/d/Nerf0NqQGuppEMUEUkbLDrJFETrDwg1Qg4YDG3NBcr1+27azNIsUTkhHlzCH/le5jII5BHBHIrt9Z3IjJbGObIOjdz9NiDj71B4yD4/FQ/+jqNbw288ks/ZCjumaSORyBqGd4mXY48/nzXZujqLdraJ5IQVYLIJGeRNiSSJJCxzyfJ4+MYFBAg9VIkJkuRqwuJIR2o5ZhK6HUmNEUuRsGU8cFTXjpnUEuL1Z49u3J09ShaN4yR3WwdHAYA+Rkcgivtz6PWW3FtLNIyBJlXVIY9O5GYkKKiADVGcKMY93OcDHS3j1vwpJYr09AWOMtiRsscADPzwKDrfdGklnjn7xUQvGY4xHwB7hOCdvcWVlGf26cA5bNpNOqKzuwRFGWZiFVR+STwBWa9S9KsYR3msLeaSWXDSPbLopbLPNPMsLmNODl2GMkZI5IuOmdDtoATFbwQGRV3EUUahv4JVRsMk+RQd7LqkE+3Zljl1xtpIj65zjOpOPB/tVdJ0SVzNI0+J5FEaSJDqIottiqqWOXPI3zxwQBg5tWsoyroUQo6lXUopV1IIKsuMEYJGD+ao+o+mumQxmRrG2blQFFpAWdmIVUUa8kkgUFn0bpv00QhDbIjSdoakduMsTHCOTkKpCA/hRUi4vUjaJHOGmcpGNWOzBHkIyBx7Y3PP4/kVQ9E9PdOuLe2ufoLWMzwwyafTQNpuqvrtoM4zjOB4qd1j0paXckE08McjwsTloYn3GkiCNyyklMyFsflQaDz6h9PfV6fqGPEcsbezb2S6btGcjtyjtrrJzrk8HNI+jSi6+qM5b/EXtdrC9ohe3GPd5DqzbnOe4RgALiTf+n7S4Iae3hmZV1VpII5CB51BZTgZJ4/mqCDotibtrVunWajtGRWEUDMFDaKZI+0NAx21wzZ1OdfFBqri5SNS8jLGi+XZgqj45Y8CuNt1WCVXaKRJgn3dtxKR84wmTnjxXix6HawBxBBDCH13CQxoH1zrtqBnGT5/JrtPZ5jkSM9hnUgSIqbISMBwGBUkfyCKDNde6n9bbP9FHPNIrlQV2tTC47iF/1zGrsjofbzhtSRVl13/H6X/vsn/KXlTOk9IW2EiozMjyFwrHbTIGwDeTlgzkkkkuxJ5qJ17/H6X/vsn/KXlBdUpSgUpSgUpSgUpSgVnfWHpJuoiGM3MsECs3fhT7bpG1zG5BBAwpGR/mNaKlBXydMY3Ud1uAqW8kfa05Jdkcvvt/5aDGPz+eJ2gztgbYxnHOPxn8V6pQKUpQKUpQKUpQKUpQKUpQeTGMhsDYAgHHIBxkZ/HA/sK9UpQKUpQKz13fJD1FTKSoktFRDqxDN3T7cgYzyP71oaUETqVrLIoSOQRZOHbth2KkEEJk4VvwxDD+DXa0tViRIkGqRoqqMk4VQAoyeTwBXWlAqJ1HpUNwqrMgkCtsuf2thl2BHIOrMP6MfzUulBA6F0lbS2t7VDlYIkQNjBbUAFiPgk5P8ArU+lKBVZH0qQ3IuZZA4jSVYUWLTRZChbdix3P6aYIC/P+lnSgUpSgVmOt9VikubGKNx3IbqYyexiIgLW7Uu54GoZlHn5FaevhFBW+meqG6s7S5JVmmt4Xcp9u7KC4Xk4AbYYycYqzr4qgcDgfivtApSlApSlApSlBFvuqwQa96WOHbOu8iJtjGcbEZxkf3qSrAgEHIIyD8H+azXXfTclxcwXA7OIZbcFHVj3IlcSOzMOdw4UoPA1OSQ5USPUkW79PiLOqSXbBxHNLEWAtrpwpaNlONlU4z+0UF9SqyHqarJParHIzWsEDjkMZVk7qqqMzZZswsCWI5Pn5rxbepIirGcrask4hZZJYwO4VV1RXzq5KspwP5HwaC2pVB0rqDTXcrxyNPatENHEbpFGwKjCSH23G2XO6HC6YOcjF/QKVRXfqcwyBZrd44j3v1jJDgLEjO8hTbIXC/19w4847WPqSF4I7mUpbxzMoiLzRYk2GUwwbGx59vn2mgt6Vm+hdRuZry8LYexaG2a1kRkeI8zLIVkX7mOFJH7cL+QToFuELMgZS6hSyhgSobOpI8jOD/Y0HSlVaeoYu3PM+YkgmkjbbGSyEKNQpOdiVCjydgMZOKgt6yQLE3aYq8ayOVkicRxu5jjfZWIfJHhScUGipVH1zrkHbnhSdfqFAAijkLTByCyL24leQZ1OcITgMccGp/RXkNvAZthKYk32ADbY5yBwOfigm0qF1bq8VrGZpm1UcAZALHyFGSBngnJIAAJJABIrz6qUPGhjbDC23cPGyxm5YpCoIPvywxleB5oL2lUnWev2ypNEJ/1kwGigKy3OTlgiQqGbYqrY9vABPGMip6jbu1hHdytMl0sUGSJbmDB3X7oAyrnk52Xn5/FBqLXqMUpkWNwzRNq68gqeRyD8ZDDPg6n8GpNVnTOktFLdTNIH+odSECMqoFBVSdnYl9dQSCq+xcKvObOgrbvrixSpG8cgRzqJ9V7e+pcR/duTqpOQpX4zniolr6rWVC0cE7viJliCw7PHKGMcuxk0VSEf72U8AEAlQV3YXL3kchEL28edQzyBk2RlkPbCYZiSBktgLn25Oarj6VljhkWHt73LItxEZ5hGsChwLeGRldlHuxnUcM2oT26hp7C9SeKKeM7RzRo6NgjKuAynB5HBFd6iQTdqBGuGjjMcS91gxWJSFG5BfkJnOM/HmvnTes21yC1vNFOqkBjHKkgBPgEoTigmUpSgUpSgUpSgUpSgUpSgUpSgUpSgh9X6YtzC8DEqr65YCMkYIbgSKy/HyDUPonpqO1jliV3dZTyT2o2HGPa0CJj+vkfmrilBjLj6WNpEdeoKy6aD6+8/W3kWCPXFz7MyMqjuaZ5I4ViOsIiJ6Y8Xew3UJwyzTzTOjx299FImZHfGHRh7SVOMgnzXXqHpyeaWSfEMLAwFQjO31JgnhniM7aLqQIdBw+ombHjDT7P03EbcQ3ccVxmeeYo0ayIjzSSykLuOcd1lDYBI+BnFAm6Vcd+7njkjQzWsUUWY2YxvEZmWRxthhmZuOPtHNV8vpe6e1NoZYERmmZisLsW2G6Ft3O7GctI5I9wJGBkmtPDCqKqIAqqAFUAAKAMBQBwBj4r3QeIA2q7431GxXOM45xnnGag2vp21ik70cKJJ7veBz7sg/wDE1Y0oK256a7Tm4DLlLd0hQqcK7nZ3cg8j2QgYwRh+TsMVV76XnkhlhEsam5kkkuP0iy7lFWNY0LYCbpGzA539/jc409KDxAG1XfBfUbFchdsc4zzjOap+n+l0huproSSt3FjCo1zcuFxvtlXkKsPfwCPbjirulBnZPTMjw3UTvGTLeieP9MlcJJHKkciknYExgNjHBOKiH0XLjHdT9Xfv/pt++4kuz2vdx7pGX3Z4A/mtbSgpbXo0y3bXbyI26SRsojxiNWDWyqxORjMxb/MZfgKoE7qPSILgKJ41kC51yPGfP/AVMpQU/UugBo4EgCR/TTLJGjKWjyocAEA5/eWBHgqKrbf0a8ZhUSqY1Fn3Modi1q7SJpzgAlsHOeK1VKClteizLdtdvIjbpJGyiPBEasGtlVicgjMxb/MZfgKoD1h/2Ob/AOP/APaVdVBu+hWs0izSwQyyrrrI8MbuupyuHYEjBJIoPln1DuyXcJXXsSKmdttw0aSBsY4+/GOfFV/QfR8VnIZUkdyUK4ZLZRglTnMUKH9v5x/FWtt02KOSaVAQ85UyHdyGKjVTqTgcYHAHgfgVKoM91nptvFiWRrs924hTEd9egBp5FjU6rMFRNnHjAA8DwKjLZWrXLWiNdySRorTMvVLrEAcMYxIDch8nU41U+RnGc1beorGWaJUh03We1k97MqkQyxzEZVWOT28ePn+K+TdOkkuY5W0SO3LFGVmMk26FGSTKgLHk7agtkpGeNcEPl70EPbtaqzCOQkO0kks0gU/dpJI5YP8A5SSdTzjjFe+hdNkt41idkfBmJZUZSS8juDgk/DDP5OTxnFWdKBSlKBSlKBSlKBSlKBSlKBSlKBSlKBSlKBSlKBSlKBSlKBSlKBSlKBSlKBSlKBSlKBSlKBSlKBSlKBSlKBSlKBSlKBSlKBSlKBS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sp>
        <p:nvSpPr>
          <p:cNvPr id="92174" name="AutoShape 14" descr="data:image/jpeg;base64,/9j/4AAQSkZJRgABAQAAAQABAAD/2wCEAAkGBhAQEQ8PEBMVEBAQEBAXEhAXEBITFREWFRoWFhMRFRIXGyYeFxovGhYTHy8gJCcrLS44FR89NjAqQScrLCsBCQoKBQUFDQUFDSkYEhgpKSkpKSkpKSkpKSkpKSkpKSkpKSkpKSkpKSkpKSkpKSkpKSkpKSkpKSkpKSkpKSkpKf/AABEIAKUBMQMBIgACEQEDEQH/xAAbAAEAAwEBAQEAAAAAAAAAAAAABAUGAwIBB//EADwQAAIBBAEDAwMDAgMECwEAAAECAwAEERIhBRMxBiJBFDJRI0JhcZEzUoEVdLG0FiQ0NWJjdYKDkrIH/8QAFAEBAAAAAAAAAAAAAAAAAAAAAP/EABQRAQAAAAAAAAAAAAAAAAAAAAD/2gAMAwEAAhEDEQA/AP3GlKUClKUClKUClKUClKUClKUClKUClKUClKUClKUClKUClKUClKUClKUClKUClKUClKUClKUClKUClKUClKUClKUClKUClKUClKUClKUClKUClKUClKUClKUClKUClKUClKUClKUClKUClKUClKUClKUClKUClKUClKUCs1171RcRXlpY2tt9S8yNLMxmSIQwq8cbSjb7yC/2jngYz8aWslN/39D/AOj3H/MwUFgLOb/aHdVGWHsFXcuArtxqQokJbAGMFFx7js3AF7XlxwcHBwcHzj+cVl4urzwQ3U4LXkayRLbtI0cZlZtVZg6JgRbsFB1P2seRgkNVSsq/q6dbSK8eCLEsyKqC8PuicgLOjPCoPtLSEHXCKSSMECR07uydQneXA7NnbIsayOyo8zO8+MhQwPbhAYqD7PAzyGipWLPraeZCYYljSQQoJe93JLWWeWKCNJ4BHoJQZS5jEhI7eG12FWV51KSKeDp6oJEmgb9Zrx0lXXAbY6FtincZSrFiY24UKWUNFSqPpvV3WGQyLJO0FxLDlEDO4QnVyowM64yR8jPGcCzsL3urvpJFyRrImjcY5xnxzQSaViry8uZHubgsYhDdQ2toI7iQx7SuIHnngKKJMNOh0YkfogKV5d7O86lJFNB09UEiTQN+s146SLrgNsdC2xTcqVYsTG3ChSyhoqVjL25nMdvIHzJZ9WhhaQkgyxSSrbtsq8FtJl88ZTYY4A7XfXJLqe0ht1IRi1wsv1BjMkUAwS0ajPaeSSFBsGyDIdRqhIa2q71F1gWdrc3bLsIInfUfu1GQM/1xVVa+swLdru4RIohJ21KXCybMGdS2WVAEIVWU5ywcHA+a71j12G86J1OWE5QW8y5yh5ABPKMR8j5oJly97d9PPftWtrtmIEMc0UxjwfbLv3Y1PHONuMjIbxWltFYRxhxhwi7Dcvg45G5ALc/JHNdU8D+lUszzfWxrHKzJqzTRFU7ccepVACF27rS4YZONUk8e3IXdc7m5SNGkkZUjRSzuxCqqjksWPAGPmqCw9TTzXctstugihL7ym5O6gHVCYhER7mEgHv8AET5xwDV33WJr20dSkcAN9awFlmE4b/rMavgaL+m0epBOCRJnGNWYNtsMZ+MZzXCx6hFOvchdZEyRspBGR8f8P71W9X61NDNbwRxRyfUBwha4MZVlBY7KI29mMDIJOWA1+a+9Ms3soJC5a4ZpXcrHGxIMhGQgd2cjOWOzsRscYAVQFzSqqa+nmt5jbRmK41ZYhcKY1DEDDkAMSoznxzjHHmq89feCxFwAZzFI6SiWZEfKSPHIqusejkONVyFBHJIoL2LqETyPCsitJGAXQMCy58ZHxUiqOw6ZcG5N3cNDr2XSOCNHYxbtGznvkjuZ7ak/pjwuPtJb10X1RFdS3ESLIpgcAFoZ0DjtxPsS8ahTmXGpOfbnwaC6pWV6V1Sc3FyDKJF1ujCj4SOQwyds6OEzGqEiNy25YsGAAGGl9L9SSS263L251dsIkL/UPxsHZhqoUbKcck8jIU5UBf1yku41dI2dRJIGKIWAZwuC2o8nGRnH5qHJd92B32ktAAdndVRo1Xlmw+VHGeT481nr2O4a36bcSOyyQ9SgI3jUSPDNI9ssbjACP2p12IHlT4zkBsqVkus9dkmkggtwAGuW1k+pMLObQl5wVVSezsgiZjn7z7CMNVx6c6vJdRCZ40iVvsCzd0nUlXz7FAGw48kgjIU5UBa0pSgUpSgUpSgUpSgVjzcI3XowrKxXpNyrAMCVIubfggeDWwqq6X6XtLWa5uIIhHNdvtO4ZyZGyzE4YkDlmPGPNBI6dfJdQiTUhX7itG4XIKsyOjakg8qw4JFcbL01aQ47cKrh0YeT7kBVDlifAY4/GeK7dI6WttEIVZ3AZ22cgsS7F2yQAPuY/FTaCsX0zZiNIRAgijiliSPHtWOXiVAPwR5qM/QX+qnlRykVxZpExVyJIniLduSMFSM6yv7j4Ma8HJxeUoMx0v0Z20likkHZeIRrBEssUceMYkVXmkKyDC6shXXHg4GLL/YEfEjBGuQUfvmM8ypG0SSlAw/azDUEDDH81a0oIvTunrAgjUluWZnYgs7MSzuxAAySSeAAPAAAAr3exSNGyxP2pCBrIUDhTnPKEjI+PI8+RXelBXL0GL6drU7FGD7Nth9nYu0oYAavuxYFQNTjGMDHP/YEfEjBHuQUf6gxnmVEaNJSgYftZhqCB7m8Zq1pQZ6/9Llls4UYiOK8juJ5C+JJWjYyjgLq20uhI4AAwAMLiQPR1iAwECAMjow92GR8ho255XlvaeBscYyauaUHC3so4zIUUKZXLvj9zEAFj/OFH9qzf/8AUJ0XpXUFZlUvbShQWALHHhQfNauqrrfpe0vWge5iErW77xEs40b2nPtIz9q8HPigkDqSidLYq2zwNIr+3QhGRHX7tgwMiHkY93B4IHj/AGBbd/6rtL39tu5z92na3xnG3b9mcZxxXuTpSm4S6LPvHE8apkaauysxK4znKJzn9o/nM2grV9OWgJYQoGa3aAsBhjCxLNHt5wWZifnJJqt9R9AVbWY2kZSUSWs2sYG0htWiKoqkgZ7cQQf0FaSlBAk6Lbu/eaMGQtC25ztmHYxf0xu//wB2/JqfSlBxu7RJUaOQZRsZGSuec+QQfio0/QrZ1jR4kZIldY1x7UDoY3AXxyjMv9GP5qfSg5wQLGqogwqKqqMk4AGAMn+BXyG1RDIyqFMrBnIH3sFVAx/nVEH/ALRXWlBWTem7R+9tCpFwCJRzhwTlhjPAJ5YD7vnNS7Swji37ahO5I8jgZ5d+XbH5J5P+tSKUEe+sI50MUqh0YqSpz5UhlII5BDBSCPBAqh6t0Mg9OtbVGigS978xUAprFvNrIWOSWnaI/JyCfg1pqUFJP6KsHLM1uhLmUufcC/dO0qtg8qW5K+MknHJqztLCOLftqE7kjyPjPLvy7Y/JPJqRSgUpSgUpSgUpSgUpSgUpSgUpUbqfUY7aGW4mbSKFGd2/AUZP+v8AFBJpWTu/WUc/Tzf2kvbBciPuduLuMpK9s97gcg+OTjjJrT20hZEY5yyqTlSh5GeUPK/0Pig60pSgUpSgUpSgUpSgUpSgUpSgUpSgUzSqC6t+7fqjPKEjtVdUS4niXbuEZZY3UPwAPdmgv6VW9T69DAwjkZld1JjAhmfcjPtTRSHbAJ0HuwCcY5rz6alla2jM+xkzJl3QxtIA7BZO2QDGGXDBDyoYAkkZIWlKVS9P9Rd03LNGY44GYAETGdgpI3Nt2gdDqSjKW2H4IIAXVKyyeoJri6sXtAZenuJO7MoGrMULJksAQq4AyuQWcg6lCDqaBSqf1B117UwhITN3GYffrkjXESe07Stk6htV9jZdcc+er+oIU7tvvIs/byqpDOzkEcOhWJ9lBKgsAwUsAeSBQXVKrPTcsrWsLT7d0r79l1JIJG2MAgEYI2AbBGwU5As6BXmSQKCxOAAST+AOSa9Vm+r2XaurKSKSVXmupVZWubl4iDbXTgGAyaY2RDgAfbxigvLK/inQSROJEP7gc8/j+KkVW9A6S1tEY2fuEu7k4YAFzlsbu7nnLEs7HLHnGALKgUpSgUpSg5XN0kSmSR1jRcZdmCqMnAyx4HJA/wBa52XUoZwTDIkoU4JSRXAP4JUnFfb6ySaNopNtGxnV3jPBBGHQhhyB4NcumdIitgyxb4YgneaaU58cGRmI/wBKCHYdbk2uluFRBbLGzSRszou4ZzCxIBLqoRjxyJk45rOeuPUUF50jqvY7h7dvht7eeHBYK6gd1Fz7WVuPhh+RV/Y+mWjimha5lkEwUMxSFWHJMrZVBl3DYLHxgYxiqH1v0ZbTovVY1dnRkuJFDa/piRt+0pUAlQScZyefPig3QFUPTLl2u+pyOG7cBt4owGZwQsSzyFYh4bMwHAydR58VbfXx936fP6pjMgXVsFA2pIbGpwSMjORsPyKo+nrI1z1e237LO9vLFImjSKskEcXc1YEffA4GRjj5oOVxeS3s9hLZM3Yt7h/qVeOeHPtljI94UOVYOCmCQ2hOMGr2761bQtpLPFE2AdXlRDg/OGOccH+1fOkdJW2V40ZmRpGZVY57YbBKA+SNtmycnLHJNSnt0Y5ZVY/kqDQVnUusvHcW9uqgLLy8zrIIx7gqwq4Gvdb3EAn9v/iFQev9UjuI7izjSaS4AA0W2b2Ek6S7SmOIrlWIJcBtCBt4NrfdJ7zxs7t2kMbdgBArSRsJI3ZsbcMEOAQMoP5B5dO6EYZnnM0kjSKRIG0wx2LRthVGuqkoAOMecnJIdornsQQm49jYt42w0kw7khSJVEhGzDdgNiB5ycc1x9RdWe2iEqhcbqGkfbSJSD72VQWb3BUwozlwfANfeu+m7a9WNbiNH7ckbqzRxuRo6SMgLqcK2gVgPIJr7f8AQkkSBIz9P9O4aEoiaphHi17ZBUrpI4xjjj8UHK49RRxiFJ0ljmniBEKxSynbGXiWWJSpcYbwfC58c1G9L7wwzvco1qneZljlnjkEUekY/wAVXYYLB2OWzlm+CK6R+lFRrYpNKq2iwLDHlCFSNSjoSVy26ldiTn2DGOc3jKCMEZB8g/NBFtOqQzBuxLHMVxkJKj4znAJUnGcH+1VcPqRoxdtdKFFpoZHhEswXddyhVU2LKpRjx4kU8VdC3UBgoCZHlQAf4PiqS39KMsXYe5lljZ0LqUgHcUbGSNyqAtuWy5PLc8jJyHO+6lvP0y4h3MUk08Lk9yNSjxu6v22xv7oU1bHgnBwTnx1L1lGk0YjbaGNZ5LphbzyfpRgJvEyA7ESsgOAwwsnIK88+pWbI3SLIymciSUvJIw7zRxQSIZeMbHaSME4/d/Nerf0NqQGuppEMUEUkbLDrJFETrDwg1Qg4YDG3NBcr1+27azNIsUTkhHlzCH/le5jII5BHBHIrt9Z3IjJbGObIOjdz9NiDj71B4yD4/FQ/+jqNbw288ks/ZCjumaSORyBqGd4mXY48/nzXZujqLdraJ5IQVYLIJGeRNiSSJJCxzyfJ4+MYFBAg9VIkJkuRqwuJIR2o5ZhK6HUmNEUuRsGU8cFTXjpnUEuL1Z49u3J09ShaN4yR3WwdHAYA+Rkcgivtz6PWW3FtLNIyBJlXVIY9O5GYkKKiADVGcKMY93OcDHS3j1vwpJYr09AWOMtiRsscADPzwKDrfdGklnjn7xUQvGY4xHwB7hOCdvcWVlGf26cA5bNpNOqKzuwRFGWZiFVR+STwBWa9S9KsYR3msLeaSWXDSPbLopbLPNPMsLmNODl2GMkZI5IuOmdDtoATFbwQGRV3EUUahv4JVRsMk+RQd7LqkE+3Zljl1xtpIj65zjOpOPB/tVdJ0SVzNI0+J5FEaSJDqIottiqqWOXPI3zxwQBg5tWsoyroUQo6lXUopV1IIKsuMEYJGD+ao+o+mumQxmRrG2blQFFpAWdmIVUUa8kkgUFn0bpv00QhDbIjSdoakduMsTHCOTkKpCA/hRUi4vUjaJHOGmcpGNWOzBHkIyBx7Y3PP4/kVQ9E9PdOuLe2ufoLWMzwwyafTQNpuqvrtoM4zjOB4qd1j0paXckE08McjwsTloYn3GkiCNyyklMyFsflQaDz6h9PfV6fqGPEcsbezb2S6btGcjtyjtrrJzrk8HNI+jSi6+qM5b/EXtdrC9ohe3GPd5DqzbnOe4RgALiTf+n7S4Iae3hmZV1VpII5CB51BZTgZJ4/mqCDotibtrVunWajtGRWEUDMFDaKZI+0NAx21wzZ1OdfFBqri5SNS8jLGi+XZgqj45Y8CuNt1WCVXaKRJgn3dtxKR84wmTnjxXix6HawBxBBDCH13CQxoH1zrtqBnGT5/JrtPZ5jkSM9hnUgSIqbISMBwGBUkfyCKDNde6n9bbP9FHPNIrlQV2tTC47iF/1zGrsjofbzhtSRVl13/H6X/vsn/KXlTOk9IW2EiozMjyFwrHbTIGwDeTlgzkkkkuxJ5qJ17/H6X/vsn/KXlBdUpSgUpSgUpSgUpSgVnfWHpJuoiGM3MsECs3fhT7bpG1zG5BBAwpGR/mNaKlBXydMY3Ud1uAqW8kfa05Jdkcvvt/5aDGPz+eJ2gztgbYxnHOPxn8V6pQKUpQKUpQKUpQKUpQKUpQeTGMhsDYAgHHIBxkZ/HA/sK9UpQKUpQKz13fJD1FTKSoktFRDqxDN3T7cgYzyP71oaUETqVrLIoSOQRZOHbth2KkEEJk4VvwxDD+DXa0tViRIkGqRoqqMk4VQAoyeTwBXWlAqJ1HpUNwqrMgkCtsuf2thl2BHIOrMP6MfzUulBA6F0lbS2t7VDlYIkQNjBbUAFiPgk5P8ArU+lKBVZH0qQ3IuZZA4jSVYUWLTRZChbdix3P6aYIC/P+lnSgUpSgVmOt9VikubGKNx3IbqYyexiIgLW7Uu54GoZlHn5FaevhFBW+meqG6s7S5JVmmt4Xcp9u7KC4Xk4AbYYycYqzr4qgcDgfivtApSlApSlApSlBFvuqwQa96WOHbOu8iJtjGcbEZxkf3qSrAgEHIIyD8H+azXXfTclxcwXA7OIZbcFHVj3IlcSOzMOdw4UoPA1OSQ5USPUkW79PiLOqSXbBxHNLEWAtrpwpaNlONlU4z+0UF9SqyHqarJParHIzWsEDjkMZVk7qqqMzZZswsCWI5Pn5rxbepIirGcrask4hZZJYwO4VV1RXzq5KspwP5HwaC2pVB0rqDTXcrxyNPatENHEbpFGwKjCSH23G2XO6HC6YOcjF/QKVRXfqcwyBZrd44j3v1jJDgLEjO8hTbIXC/19w4847WPqSF4I7mUpbxzMoiLzRYk2GUwwbGx59vn2mgt6Vm+hdRuZry8LYexaG2a1kRkeI8zLIVkX7mOFJH7cL+QToFuELMgZS6hSyhgSobOpI8jOD/Y0HSlVaeoYu3PM+YkgmkjbbGSyEKNQpOdiVCjydgMZOKgt6yQLE3aYq8ayOVkicRxu5jjfZWIfJHhScUGipVH1zrkHbnhSdfqFAAijkLTByCyL24leQZ1OcITgMccGp/RXkNvAZthKYk32ADbY5yBwOfigm0qF1bq8VrGZpm1UcAZALHyFGSBngnJIAAJJABIrz6qUPGhjbDC23cPGyxm5YpCoIPvywxleB5oL2lUnWev2ypNEJ/1kwGigKy3OTlgiQqGbYqrY9vABPGMip6jbu1hHdytMl0sUGSJbmDB3X7oAyrnk52Xn5/FBqLXqMUpkWNwzRNq68gqeRyD8ZDDPg6n8GpNVnTOktFLdTNIH+odSECMqoFBVSdnYl9dQSCq+xcKvObOgrbvrixSpG8cgRzqJ9V7e+pcR/duTqpOQpX4zniolr6rWVC0cE7viJliCw7PHKGMcuxk0VSEf72U8AEAlQV3YXL3kchEL28edQzyBk2RlkPbCYZiSBktgLn25Oarj6VljhkWHt73LItxEZ5hGsChwLeGRldlHuxnUcM2oT26hp7C9SeKKeM7RzRo6NgjKuAynB5HBFd6iQTdqBGuGjjMcS91gxWJSFG5BfkJnOM/HmvnTes21yC1vNFOqkBjHKkgBPgEoTigmUpSgUpSgUpSgUpSgUpSgUpSgUpSgh9X6YtzC8DEqr65YCMkYIbgSKy/HyDUPonpqO1jliV3dZTyT2o2HGPa0CJj+vkfmrilBjLj6WNpEdeoKy6aD6+8/W3kWCPXFz7MyMqjuaZ5I4ViOsIiJ6Y8Xew3UJwyzTzTOjx299FImZHfGHRh7SVOMgnzXXqHpyeaWSfEMLAwFQjO31JgnhniM7aLqQIdBw+ombHjDT7P03EbcQ3ccVxmeeYo0ayIjzSSykLuOcd1lDYBI+BnFAm6Vcd+7njkjQzWsUUWY2YxvEZmWRxthhmZuOPtHNV8vpe6e1NoZYERmmZisLsW2G6Ft3O7GctI5I9wJGBkmtPDCqKqIAqqAFUAAKAMBQBwBj4r3QeIA2q7431GxXOM45xnnGag2vp21ik70cKJJ7veBz7sg/wDE1Y0oK256a7Tm4DLlLd0hQqcK7nZ3cg8j2QgYwRh+TsMVV76XnkhlhEsam5kkkuP0iy7lFWNY0LYCbpGzA539/jc409KDxAG1XfBfUbFchdsc4zzjOap+n+l0huproSSt3FjCo1zcuFxvtlXkKsPfwCPbjirulBnZPTMjw3UTvGTLeieP9MlcJJHKkciknYExgNjHBOKiH0XLjHdT9Xfv/pt++4kuz2vdx7pGX3Z4A/mtbSgpbXo0y3bXbyI26SRsojxiNWDWyqxORjMxb/MZfgKoE7qPSILgKJ41kC51yPGfP/AVMpQU/UugBo4EgCR/TTLJGjKWjyocAEA5/eWBHgqKrbf0a8ZhUSqY1Fn3Modi1q7SJpzgAlsHOeK1VKClteizLdtdvIjbpJGyiPBEasGtlVicgjMxb/MZfgKoD1h/2Ob/AOP/APaVdVBu+hWs0izSwQyyrrrI8MbuupyuHYEjBJIoPln1DuyXcJXXsSKmdttw0aSBsY4+/GOfFV/QfR8VnIZUkdyUK4ZLZRglTnMUKH9v5x/FWtt02KOSaVAQ85UyHdyGKjVTqTgcYHAHgfgVKoM91nptvFiWRrs924hTEd9egBp5FjU6rMFRNnHjAA8DwKjLZWrXLWiNdySRorTMvVLrEAcMYxIDch8nU41U+RnGc1beorGWaJUh03We1k97MqkQyxzEZVWOT28ePn+K+TdOkkuY5W0SO3LFGVmMk26FGSTKgLHk7agtkpGeNcEPl70EPbtaqzCOQkO0kks0gU/dpJI5YP8A5SSdTzjjFe+hdNkt41idkfBmJZUZSS8juDgk/DDP5OTxnFWdKBSlKBSlKBSlKBSlKBSlKBSlKBSlKBSlKBSlKBSlKBSlKBSlKBSlKBSlKBSlKBSlKBSlKBSlKBSlKBSlKBSlKBSlKBSlKBSlKBSlKBSlKBSlKBSlKBSlKBSlKBSlKBSlKBSlKBSlKBSlKBSlKBSlKBSlKBSlKBSlKBSlKBSlKBSlKBSlKBSlKBSlKD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A"/>
          </a:p>
        </p:txBody>
      </p:sp>
      <p:pic>
        <p:nvPicPr>
          <p:cNvPr id="92178" name="Picture 18" descr="https://encrypted-tbn3.google.com/images?q=tbn:ANd9GcSe9GzXtF-8Ft1Hop0XdGefAHt2ZBfgpDTYVjFJo7XqX62-qRY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5976" y="2492895"/>
            <a:ext cx="4320480" cy="315363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251520" y="260648"/>
            <a:ext cx="8568952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200" b="1" dirty="0" smtClean="0"/>
              <a:t>ENCUESTA</a:t>
            </a:r>
          </a:p>
          <a:p>
            <a:endParaRPr lang="es-MX" dirty="0" smtClean="0"/>
          </a:p>
          <a:p>
            <a:r>
              <a:rPr lang="es-MX" sz="2200" b="1" dirty="0" smtClean="0"/>
              <a:t>TABLA # 1 DISTRIBUCIÓN DE SEXO ENCUESTADOS </a:t>
            </a:r>
          </a:p>
          <a:p>
            <a:endParaRPr lang="es-MX" b="1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algn="r"/>
            <a:r>
              <a:rPr lang="es-MX" sz="2200" b="1" dirty="0" smtClean="0"/>
              <a:t>GRÁFICO # 1 </a:t>
            </a:r>
            <a:r>
              <a:rPr lang="es-MX" sz="2200" b="1" dirty="0">
                <a:solidFill>
                  <a:prstClr val="black"/>
                </a:solidFill>
              </a:rPr>
              <a:t>DISTRIBUCIÓN DE SEXO ENCUESTADOS</a:t>
            </a:r>
            <a:r>
              <a:rPr lang="es-MX" b="1" dirty="0">
                <a:solidFill>
                  <a:prstClr val="black"/>
                </a:solidFill>
              </a:rPr>
              <a:t> </a:t>
            </a:r>
            <a:endParaRPr lang="es-MX" b="1" dirty="0" smtClean="0"/>
          </a:p>
          <a:p>
            <a:r>
              <a:rPr lang="es-MX" dirty="0"/>
              <a:t> </a:t>
            </a:r>
            <a:r>
              <a:rPr lang="es-MX" dirty="0" smtClean="0"/>
              <a:t>                                                                                   </a:t>
            </a:r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395536" y="1484784"/>
          <a:ext cx="6480720" cy="1584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/>
                <a:gridCol w="2160240"/>
                <a:gridCol w="2160240"/>
              </a:tblGrid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SEXO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CANTIDAD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%</a:t>
                      </a:r>
                      <a:endParaRPr lang="es-MX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FEMENINO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50</a:t>
                      </a:r>
                      <a:endParaRPr lang="es-MX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MASCULINO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50</a:t>
                      </a:r>
                      <a:endParaRPr lang="es-MX" b="1" dirty="0"/>
                    </a:p>
                  </a:txBody>
                  <a:tcPr/>
                </a:tc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TOTAL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100</a:t>
                      </a:r>
                      <a:endParaRPr lang="es-MX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5 Gráfico"/>
          <p:cNvGraphicFramePr/>
          <p:nvPr/>
        </p:nvGraphicFramePr>
        <p:xfrm>
          <a:off x="3779912" y="3861048"/>
          <a:ext cx="4176464" cy="2464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36866" name="Picture 2" descr="https://encrypted-tbn2.google.com/images?q=tbn:ANd9GcQxIoh9xZNebvTypuVu0XGTffSkvBEHXOwm5eLVOkj9ZcxfCH-RT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41168"/>
            <a:ext cx="1979712" cy="1628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0" y="260648"/>
            <a:ext cx="91440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/>
              <a:t>TABLA # 2 DISTRIBUCIÓN DE EDADES ENCUESTADAS  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b="1" dirty="0" smtClean="0"/>
              <a:t>MEDIA                            MEDIANA                                                            MODA</a:t>
            </a:r>
          </a:p>
          <a:p>
            <a:r>
              <a:rPr lang="es-MX" b="1" dirty="0" smtClean="0"/>
              <a:t>                                                                                                                   </a:t>
            </a:r>
            <a:endParaRPr lang="es-MX" b="1" dirty="0"/>
          </a:p>
          <a:p>
            <a:r>
              <a:rPr lang="es-MX" b="1" dirty="0" smtClean="0"/>
              <a:t>                                                                                 </a:t>
            </a:r>
          </a:p>
          <a:p>
            <a:r>
              <a:rPr lang="es-MX" b="1" dirty="0" smtClean="0"/>
              <a:t>                                                               60/2=30   i=3</a:t>
            </a:r>
            <a:endParaRPr lang="es-MX" b="1" dirty="0"/>
          </a:p>
          <a:p>
            <a:r>
              <a:rPr lang="es-MX" b="1" dirty="0" smtClean="0"/>
              <a:t>                                                                          43     30                           20+( </a:t>
            </a:r>
            <a:r>
              <a:rPr lang="es-MX" b="1" u="sng" dirty="0" smtClean="0"/>
              <a:t> -5   </a:t>
            </a:r>
            <a:r>
              <a:rPr lang="es-MX" b="1" dirty="0" smtClean="0"/>
              <a:t> )*3 = 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18.5</a:t>
            </a:r>
          </a:p>
          <a:p>
            <a:r>
              <a:rPr lang="es-MX" b="1" dirty="0" smtClean="0"/>
              <a:t>    =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21.4</a:t>
            </a:r>
            <a:r>
              <a:rPr lang="es-MX" b="1" dirty="0" smtClean="0"/>
              <a:t>                        20+( </a:t>
            </a:r>
            <a:r>
              <a:rPr lang="es-MX" b="1" u="sng" dirty="0" smtClean="0"/>
              <a:t>30-24</a:t>
            </a:r>
            <a:r>
              <a:rPr lang="es-MX" b="1" dirty="0" smtClean="0"/>
              <a:t> )*3 = 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20.95</a:t>
            </a:r>
            <a:r>
              <a:rPr lang="es-MX" b="1" dirty="0" smtClean="0"/>
              <a:t>                                             -5+7</a:t>
            </a:r>
          </a:p>
          <a:p>
            <a:r>
              <a:rPr lang="es-MX" b="1" dirty="0" smtClean="0"/>
              <a:t>                                                   19                                                                                             </a:t>
            </a:r>
            <a:r>
              <a:rPr lang="es-MX" sz="1200" b="1" dirty="0" smtClean="0"/>
              <a:t>d1= 19-24=-5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s-MX" sz="1200" b="1" dirty="0" smtClean="0"/>
              <a:t>                                                                                                                                                                                                                               d2= 19-12=7</a:t>
            </a:r>
          </a:p>
          <a:p>
            <a:r>
              <a:rPr lang="es-MX" b="1" dirty="0" smtClean="0"/>
              <a:t>VARIANZA                                                      DESVIACIÓN                       COEFICIENTE</a:t>
            </a:r>
          </a:p>
          <a:p>
            <a:r>
              <a:rPr lang="es-MX" b="1" dirty="0" smtClean="0"/>
              <a:t>                                   </a:t>
            </a:r>
            <a:r>
              <a:rPr lang="es-MX" b="1" u="sng" dirty="0" smtClean="0"/>
              <a:t>503.4</a:t>
            </a:r>
            <a:r>
              <a:rPr lang="es-MX" b="1" dirty="0" smtClean="0"/>
              <a:t> = 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8.39                                                                                    </a:t>
            </a:r>
            <a:r>
              <a:rPr lang="es-MX" b="1" u="sng" dirty="0" smtClean="0"/>
              <a:t>2.90 </a:t>
            </a:r>
            <a:r>
              <a:rPr lang="es-MX" b="1" dirty="0" smtClean="0"/>
              <a:t>=  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13.55%</a:t>
            </a:r>
          </a:p>
          <a:p>
            <a:r>
              <a:rPr lang="es-MX" b="1" dirty="0" smtClean="0"/>
              <a:t>                             =       60                                                           = </a:t>
            </a:r>
            <a:r>
              <a:rPr lang="es-MX" b="1" dirty="0" smtClean="0">
                <a:solidFill>
                  <a:schemeClr val="accent6">
                    <a:lumMod val="50000"/>
                  </a:schemeClr>
                </a:solidFill>
              </a:rPr>
              <a:t>2.90</a:t>
            </a:r>
            <a:r>
              <a:rPr lang="es-MX" b="1" dirty="0" smtClean="0"/>
              <a:t>                            21.4     BUENO</a:t>
            </a:r>
          </a:p>
          <a:p>
            <a:r>
              <a:rPr lang="es-MX" b="1" dirty="0" smtClean="0"/>
              <a:t>                                                                                    </a:t>
            </a:r>
            <a:endParaRPr lang="es-MX" b="1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95535" y="764704"/>
          <a:ext cx="8352927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103"/>
                <a:gridCol w="928103"/>
                <a:gridCol w="928103"/>
                <a:gridCol w="928103"/>
                <a:gridCol w="928103"/>
                <a:gridCol w="928103"/>
                <a:gridCol w="928103"/>
                <a:gridCol w="928103"/>
                <a:gridCol w="928103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CLASES</a:t>
                      </a:r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(Xi)</a:t>
                      </a:r>
                      <a:endParaRPr lang="es-MX" b="1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LI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LS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PM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Fi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FA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Xi*Fi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Xi-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(Xi-   )</a:t>
                      </a:r>
                      <a:r>
                        <a:rPr lang="es-MX" sz="18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endParaRPr lang="es-MX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(Xi-</a:t>
                      </a:r>
                      <a:r>
                        <a:rPr lang="es-MX" sz="1600" b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lang="es-MX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s-MX" sz="1600" b="1" kern="1200" baseline="30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s-MX" sz="16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*Fi </a:t>
                      </a:r>
                      <a:endParaRPr lang="es-MX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17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18.5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24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444.0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-2.9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8.41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201.84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20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23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21.5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19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43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408.5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0.1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0.01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i="0" dirty="0" smtClean="0"/>
                        <a:t>0.19</a:t>
                      </a:r>
                      <a:endParaRPr lang="es-MX" b="1" i="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23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26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24.5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12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55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294.0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3.1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9.61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115.32</a:t>
                      </a:r>
                      <a:endParaRPr lang="es-MX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26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29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27.5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u="none" dirty="0" smtClean="0"/>
                        <a:t>5</a:t>
                      </a:r>
                      <a:endParaRPr lang="es-MX" b="1" u="none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137.5</a:t>
                      </a:r>
                      <a:endParaRPr lang="es-MX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6.1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37.21</a:t>
                      </a:r>
                      <a:endParaRPr lang="es-MX" b="1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186.05</a:t>
                      </a:r>
                      <a:endParaRPr lang="es-MX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60</a:t>
                      </a:r>
                      <a:endParaRPr lang="es-MX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1284</a:t>
                      </a:r>
                      <a:endParaRPr lang="es-MX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smtClean="0"/>
                        <a:t>503.4</a:t>
                      </a:r>
                      <a:endParaRPr lang="es-MX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0" y="3861048"/>
          <a:ext cx="1083593" cy="901130"/>
        </p:xfrm>
        <a:graphic>
          <a:graphicData uri="http://schemas.openxmlformats.org/presentationml/2006/ole">
            <p:oleObj spid="_x0000_s35094" name="Ecuación" r:id="rId4" imgW="22750560" imgH="2031228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6660232" y="1196752"/>
          <a:ext cx="360040" cy="285874"/>
        </p:xfrm>
        <a:graphic>
          <a:graphicData uri="http://schemas.openxmlformats.org/presentationml/2006/ole">
            <p:oleObj spid="_x0000_s35095" name="Ecuación" r:id="rId5" imgW="139700" imgH="13970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7452320" y="1196752"/>
          <a:ext cx="285874" cy="285874"/>
        </p:xfrm>
        <a:graphic>
          <a:graphicData uri="http://schemas.openxmlformats.org/presentationml/2006/ole">
            <p:oleObj spid="_x0000_s35096" name="Ecuación" r:id="rId6" imgW="139700" imgH="139700" progId="Equation.3">
              <p:embed/>
            </p:oleObj>
          </a:graphicData>
        </a:graphic>
      </p:graphicFrame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8316416" y="1196752"/>
          <a:ext cx="285874" cy="285874"/>
        </p:xfrm>
        <a:graphic>
          <a:graphicData uri="http://schemas.openxmlformats.org/presentationml/2006/ole">
            <p:oleObj spid="_x0000_s35097" name="Ecuación" r:id="rId7" imgW="139700" imgH="139700" progId="Equation.3">
              <p:embed/>
            </p:oleObj>
          </a:graphicData>
        </a:graphic>
      </p:graphicFrame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35496" y="4941168"/>
          <a:ext cx="288032" cy="360040"/>
        </p:xfrm>
        <a:graphic>
          <a:graphicData uri="http://schemas.openxmlformats.org/presentationml/2006/ole">
            <p:oleObj spid="_x0000_s35098" name="Ecuación" r:id="rId8" imgW="139700" imgH="139700" progId="Equation.3">
              <p:embed/>
            </p:oleObj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1835696" y="3861048"/>
          <a:ext cx="1295400" cy="863600"/>
        </p:xfrm>
        <a:graphic>
          <a:graphicData uri="http://schemas.openxmlformats.org/presentationml/2006/ole">
            <p:oleObj spid="_x0000_s35099" name="Ecuación" r:id="rId9" imgW="1168400" imgH="596900" progId="Equation.3">
              <p:embed/>
            </p:oleObj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/>
        </p:nvGraphicFramePr>
        <p:xfrm>
          <a:off x="3419872" y="3933056"/>
          <a:ext cx="576064" cy="360040"/>
        </p:xfrm>
        <a:graphic>
          <a:graphicData uri="http://schemas.openxmlformats.org/presentationml/2006/ole">
            <p:oleObj spid="_x0000_s35100" name="Ecuación" r:id="rId10" imgW="583947" imgH="228501" progId="Equation.3">
              <p:embed/>
            </p:oleObj>
          </a:graphicData>
        </a:graphic>
      </p:graphicFrame>
      <p:graphicFrame>
        <p:nvGraphicFramePr>
          <p:cNvPr id="1033" name="Object 9"/>
          <p:cNvGraphicFramePr>
            <a:graphicFrameLocks noChangeAspect="1"/>
          </p:cNvGraphicFramePr>
          <p:nvPr/>
        </p:nvGraphicFramePr>
        <p:xfrm>
          <a:off x="4220468" y="4653136"/>
          <a:ext cx="279524" cy="292224"/>
        </p:xfrm>
        <a:graphic>
          <a:graphicData uri="http://schemas.openxmlformats.org/presentationml/2006/ole">
            <p:oleObj spid="_x0000_s35101" name="Ecuación" r:id="rId11" imgW="126835" imgH="152202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5724128" y="3861048"/>
          <a:ext cx="1881188" cy="647700"/>
        </p:xfrm>
        <a:graphic>
          <a:graphicData uri="http://schemas.openxmlformats.org/presentationml/2006/ole">
            <p:oleObj spid="_x0000_s35102" name="Ecuación" r:id="rId12" imgW="1536700" imgH="431800" progId="Equation.3">
              <p:embed/>
            </p:oleObj>
          </a:graphicData>
        </a:graphic>
      </p:graphicFrame>
      <p:graphicFrame>
        <p:nvGraphicFramePr>
          <p:cNvPr id="1035" name="Object 11"/>
          <p:cNvGraphicFramePr>
            <a:graphicFrameLocks noChangeAspect="1"/>
          </p:cNvGraphicFramePr>
          <p:nvPr/>
        </p:nvGraphicFramePr>
        <p:xfrm>
          <a:off x="323528" y="5949280"/>
          <a:ext cx="1512167" cy="693489"/>
        </p:xfrm>
        <a:graphic>
          <a:graphicData uri="http://schemas.openxmlformats.org/presentationml/2006/ole">
            <p:oleObj spid="_x0000_s35103" name="Equation" r:id="rId13" imgW="1002865" imgH="444307" progId="Equation.3">
              <p:embed/>
            </p:oleObj>
          </a:graphicData>
        </a:graphic>
      </p:graphicFrame>
      <p:graphicFrame>
        <p:nvGraphicFramePr>
          <p:cNvPr id="1036" name="Object 12"/>
          <p:cNvGraphicFramePr>
            <a:graphicFrameLocks noChangeAspect="1"/>
          </p:cNvGraphicFramePr>
          <p:nvPr/>
        </p:nvGraphicFramePr>
        <p:xfrm>
          <a:off x="3923928" y="5949280"/>
          <a:ext cx="1496293" cy="758379"/>
        </p:xfrm>
        <a:graphic>
          <a:graphicData uri="http://schemas.openxmlformats.org/presentationml/2006/ole">
            <p:oleObj spid="_x0000_s35104" name="Equation" r:id="rId14" imgW="1054100" imgH="495300" progId="Equation.3">
              <p:embed/>
            </p:oleObj>
          </a:graphicData>
        </a:graphic>
      </p:graphicFrame>
      <p:graphicFrame>
        <p:nvGraphicFramePr>
          <p:cNvPr id="1037" name="Object 13"/>
          <p:cNvGraphicFramePr>
            <a:graphicFrameLocks noChangeAspect="1"/>
          </p:cNvGraphicFramePr>
          <p:nvPr/>
        </p:nvGraphicFramePr>
        <p:xfrm>
          <a:off x="6156176" y="6021288"/>
          <a:ext cx="1296144" cy="576064"/>
        </p:xfrm>
        <a:graphic>
          <a:graphicData uri="http://schemas.openxmlformats.org/presentationml/2006/ole">
            <p:oleObj spid="_x0000_s35105" name="Ecuación" r:id="rId15" imgW="977476" imgH="393529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b="1" dirty="0" smtClean="0"/>
              <a:t>ENCUESTA </a:t>
            </a:r>
            <a:endParaRPr lang="es-PA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b="1" dirty="0" smtClean="0"/>
              <a:t>PREGUNTA N°1: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¿CÓMO VEZ LA MATERIA DE CÁLCULO?</a:t>
            </a:r>
          </a:p>
          <a:p>
            <a:endParaRPr lang="es-PA" b="1" dirty="0" smtClean="0"/>
          </a:p>
          <a:p>
            <a:pPr algn="ctr">
              <a:buNone/>
            </a:pPr>
            <a:r>
              <a:rPr lang="es-PA" b="1" dirty="0" smtClean="0"/>
              <a:t>FÁCIL ____   DIFÍCIL _____  MUY DIFÍCIL ____</a:t>
            </a:r>
            <a:endParaRPr lang="es-PA" b="1" dirty="0"/>
          </a:p>
        </p:txBody>
      </p:sp>
      <p:pic>
        <p:nvPicPr>
          <p:cNvPr id="90114" name="Picture 2" descr="https://encrypted-tbn2.google.com/images?q=tbn:ANd9GcQ2Px9PlHStT_JKnnWIIynm8HvFwgUlGyv5u4omFBJdkVOZGes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48264" y="332656"/>
            <a:ext cx="1854324" cy="192405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s-PA" sz="2200" b="1" dirty="0" smtClean="0"/>
              <a:t>CUADRO N°1: PERCEPCIÓN DE LOS ESTUDIANTES DE CÓMO VEN LA ASIGNATURA DEL CÁLCULO </a:t>
            </a:r>
            <a:endParaRPr lang="es-PA" sz="2200" b="1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899592" y="1916830"/>
          <a:ext cx="7560840" cy="3456385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582633"/>
                <a:gridCol w="2371437"/>
                <a:gridCol w="2606770"/>
              </a:tblGrid>
              <a:tr h="691277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PERCEPCION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CANTIDAD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PORCENTAJE 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91277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FACIL 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17%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91277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DIFICIL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20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33%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91277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MUY DIFICL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30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50%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  <a:tr h="691277"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/>
                        <a:t>TOTAL </a:t>
                      </a:r>
                      <a:endParaRPr lang="es-PA" sz="2000" b="1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60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PA" sz="2000" b="1" u="none" strike="noStrike" dirty="0"/>
                        <a:t>100%</a:t>
                      </a:r>
                      <a:endParaRPr lang="es-PA" sz="2000" b="1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sz="2000" b="1" dirty="0" smtClean="0"/>
              <a:t>GRÁFICO N°1: PERCEPCIÓN DE LOS ESTUDIANTES DE CÓMO VEN LA ASIGNATURA DEL CÁLCULO </a:t>
            </a:r>
            <a:endParaRPr lang="es-PA" sz="2000" dirty="0"/>
          </a:p>
        </p:txBody>
      </p:sp>
      <p:graphicFrame>
        <p:nvGraphicFramePr>
          <p:cNvPr id="4" name="7 Gráfico"/>
          <p:cNvGraphicFramePr/>
          <p:nvPr/>
        </p:nvGraphicFramePr>
        <p:xfrm>
          <a:off x="827584" y="1340768"/>
          <a:ext cx="7560840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39553" y="5733256"/>
            <a:ext cx="81369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1600" b="1" dirty="0" smtClean="0"/>
              <a:t>CONCLUSIÓN : EN LA ENCUESTA REALIZADA UN 50% DE LOS ESTUDIANTES CONSIRIERON QUE LA ASIGNATURA ERA MUY DIFICIL, UN 33% LA CONSIDERÓ DIFÍCIL Y SOLO UN 17% LA CONSIDERO FÁCIL.</a:t>
            </a:r>
            <a:endParaRPr lang="es-PA" sz="1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2243</TotalTime>
  <Words>1615</Words>
  <Application>Microsoft Office PowerPoint</Application>
  <PresentationFormat>Presentación en pantalla (4:3)</PresentationFormat>
  <Paragraphs>459</Paragraphs>
  <Slides>41</Slides>
  <Notes>3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41</vt:i4>
      </vt:variant>
    </vt:vector>
  </HeadingPairs>
  <TitlesOfParts>
    <vt:vector size="44" baseType="lpstr">
      <vt:lpstr>Tema de Office</vt:lpstr>
      <vt:lpstr>Ecuación</vt:lpstr>
      <vt:lpstr>Equation</vt:lpstr>
      <vt:lpstr>Diapositiva 1</vt:lpstr>
      <vt:lpstr>INTRODUCCIÓN</vt:lpstr>
      <vt:lpstr>OBJETIVOS</vt:lpstr>
      <vt:lpstr>IMPORTANCIA DEL CALCULO EN LA INGENIERÍA </vt:lpstr>
      <vt:lpstr>Diapositiva 5</vt:lpstr>
      <vt:lpstr>Diapositiva 6</vt:lpstr>
      <vt:lpstr>ENCUESTA </vt:lpstr>
      <vt:lpstr>CUADRO N°1: PERCEPCIÓN DE LOS ESTUDIANTES DE CÓMO VEN LA ASIGNATURA DEL CÁLCULO </vt:lpstr>
      <vt:lpstr>GRÁFICO N°1: PERCEPCIÓN DE LOS ESTUDIANTES DE CÓMO VEN LA ASIGNATURA DEL CÁLCULO </vt:lpstr>
      <vt:lpstr>ENCUESTA </vt:lpstr>
      <vt:lpstr>CUADRO N°2: PERCEPCIÓN DE LOS ESTUDIANTES SI HAN REPETIDO ALGUNA VEZ LA ASIGNATURA DEL CÁLCULO </vt:lpstr>
      <vt:lpstr>CUADRO N°2: PERCEPCIÓN DE LOS ESTUDIANTES SI HAN REPETIDO ALGUNA VEZ LA ASIGNATURA DEL CÁLCULO</vt:lpstr>
      <vt:lpstr>ENCUESTA </vt:lpstr>
      <vt:lpstr>CUADRO # 3 PERCEPCIÓN DE  ¿CREE USTED QUE EL SISTEMA DE EVALUACIÓN PARA LA MATERIA ES EL MÁS EFICIENTE?</vt:lpstr>
      <vt:lpstr>GRÁFICO # 3 PERCEPCIÓN ESTUDIANTIL FRENTE LA EVALUACIÓN DE LA MATERIA</vt:lpstr>
      <vt:lpstr>ENCUESTA </vt:lpstr>
      <vt:lpstr>CUADRO # 4 PERCEPCIÓN DE  ¿PIENSAS QUE LA METODOLOGÍA DEL PROFESOR QUE IMPARTE EL CURSO INFLUYE EN SU APRENDIZAJE?</vt:lpstr>
      <vt:lpstr>GRÁFICO # 4 PERCEPCIÓN ESTUDIANTIL FRENTE A LA METODOLOGÍA DEL PROFESOR</vt:lpstr>
      <vt:lpstr>ENCUESTA</vt:lpstr>
      <vt:lpstr>CUADRO N° 5: TABLA DE DISTRIBUCIÓN DE DATOS PARA LAS HORAS QUE LOS ESTUDIANTES UTILIZAN PARA ESTUDIAR</vt:lpstr>
      <vt:lpstr>CÁLCULOS </vt:lpstr>
      <vt:lpstr>CÁLCULOS </vt:lpstr>
      <vt:lpstr>GRÁFICA N°5: NUMERO DE HORAS A LA SEMANAQUE LOS ESTUDIANTES UTILIZAN PARA ESTUDIAR LA ASIGNATURA DE CÁLCULO</vt:lpstr>
      <vt:lpstr>ENCUESTA</vt:lpstr>
      <vt:lpstr>CUADRO # 6 PERCEPCIÓN DE  ¿CREES QUE LAS HORAS EMPLEADAS PARA ESTUDIAR LA MATERIA SON SUFICIENTES?</vt:lpstr>
      <vt:lpstr>GRÁFICO # 6 PERCEPCIÓN ESTUDIANTIL FRENTE A LAS HORAS EMPLEADAS</vt:lpstr>
      <vt:lpstr>ENCUESTA</vt:lpstr>
      <vt:lpstr>CUADRO # 7 PERCEPCIÓN DE  ¿CREES QUE LA MATERIA ES DE IMPORTANCIA FUNDAMENTAL PARA TI Y TU CARRERA?</vt:lpstr>
      <vt:lpstr>GRÁFICO # 7 PERCEPCIÓN ESTUDIANTIL FRENTE A LA IMPORTANCIA DEL CÁLCULO EN LA CARRERA</vt:lpstr>
      <vt:lpstr>ENCUESTA</vt:lpstr>
      <vt:lpstr>CUADRO N°8: PERCEPCIÓN DE LOS ESTUDIANTES SI CREEN QUE DEBERÁN INCREMENTAR EL NÚMERO DE HORAS DE CÁLCULO EN SU CARRERA .  </vt:lpstr>
      <vt:lpstr>GRÁFICA N°8: PERCEPCIÓN DE LOS ESTUDIANTES SI CREEN QUE DEBERÁN INCREMENTAR EL NÚMERO DE HORAS DE CÁLCULO EN SU CARRERA .  </vt:lpstr>
      <vt:lpstr>ENCUESTA</vt:lpstr>
      <vt:lpstr>CUADRO # 9 PERCEPCIÓN DE   ¿A QUE SE DEBEN LOS ALTOS ÍNDICES DE FRACASOS EN ESTA MATERIA?</vt:lpstr>
      <vt:lpstr>GRÁFICO # 9 PERCEPCIÓN ESTUDIANTIL FRENTE A LOS ALTOS ÍNDICES DE FRACASOS</vt:lpstr>
      <vt:lpstr>ENCUESTA</vt:lpstr>
      <vt:lpstr>CUADRO N° 10: PERCEPCIÓN SI EL CÁLCULO ES LA MATERIA QUE MAS LE HA DADO DIFICULTAD EN LA UNIVERSIDAD. </vt:lpstr>
      <vt:lpstr>GRAFICO N° 10: PERCEPCIÓN SI EL CÁLCULO ES LA MATERIA QUE MAS LE HA DADO DIFICULTAD EN LA UNIVERSIDAD. </vt:lpstr>
      <vt:lpstr>CONCLUSIONES</vt:lpstr>
      <vt:lpstr>RECOMENDACIONES</vt:lpstr>
      <vt:lpstr>GRACIAS…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JPimentel</dc:creator>
  <cp:lastModifiedBy>ST</cp:lastModifiedBy>
  <cp:revision>83</cp:revision>
  <dcterms:created xsi:type="dcterms:W3CDTF">2012-07-07T00:35:27Z</dcterms:created>
  <dcterms:modified xsi:type="dcterms:W3CDTF">2019-07-23T17:31:37Z</dcterms:modified>
</cp:coreProperties>
</file>