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58" r:id="rId5"/>
    <p:sldId id="270" r:id="rId6"/>
    <p:sldId id="260" r:id="rId7"/>
    <p:sldId id="261" r:id="rId8"/>
    <p:sldId id="259" r:id="rId9"/>
    <p:sldId id="262" r:id="rId10"/>
    <p:sldId id="263" r:id="rId11"/>
    <p:sldId id="264" r:id="rId12"/>
    <p:sldId id="265" r:id="rId13"/>
    <p:sldId id="267" r:id="rId14"/>
    <p:sldId id="269" r:id="rId15"/>
    <p:sldId id="268" r:id="rId16"/>
  </p:sldIdLst>
  <p:sldSz cx="9144000" cy="5143500" type="screen16x9"/>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Redondear rectángulo de esquina diagonal"/>
          <p:cNvSpPr/>
          <p:nvPr/>
        </p:nvSpPr>
        <p:spPr>
          <a:xfrm>
            <a:off x="164592" y="109728"/>
            <a:ext cx="8814816" cy="18790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Título"/>
          <p:cNvSpPr>
            <a:spLocks noGrp="1"/>
          </p:cNvSpPr>
          <p:nvPr>
            <p:ph type="ctrTitle"/>
          </p:nvPr>
        </p:nvSpPr>
        <p:spPr>
          <a:xfrm>
            <a:off x="464234" y="285751"/>
            <a:ext cx="8229600" cy="1657350"/>
          </a:xfrm>
        </p:spPr>
        <p:txBody>
          <a:bodyPr lIns="45720" rIns="228600" anchor="b">
            <a:normAutofit/>
          </a:bodyPr>
          <a:lstStyle>
            <a:lvl1pPr marL="0" algn="r">
              <a:defRPr sz="4800"/>
            </a:lvl1pPr>
            <a:extLs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133600" y="2114550"/>
            <a:ext cx="6560234" cy="131445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0" name="9 Marcador de fecha"/>
          <p:cNvSpPr>
            <a:spLocks noGrp="1"/>
          </p:cNvSpPr>
          <p:nvPr>
            <p:ph type="dt" sz="half" idx="10"/>
          </p:nvPr>
        </p:nvSpPr>
        <p:spPr>
          <a:xfrm>
            <a:off x="5562600" y="4881753"/>
            <a:ext cx="3002280" cy="205740"/>
          </a:xfrm>
        </p:spPr>
        <p:txBody>
          <a:bodyPr vert="horz" rtlCol="0"/>
          <a:lstStyle>
            <a:extLst/>
          </a:lstStyle>
          <a:p>
            <a:fld id="{84BC530C-276C-4430-82B8-BFC9664AF475}" type="datetimeFigureOut">
              <a:rPr lang="es-ES" smtClean="0"/>
              <a:pPr/>
              <a:t>20/05/2019</a:t>
            </a:fld>
            <a:endParaRPr lang="es-ES"/>
          </a:p>
        </p:txBody>
      </p:sp>
      <p:sp>
        <p:nvSpPr>
          <p:cNvPr id="11" name="10 Marcador de número de diapositiva"/>
          <p:cNvSpPr>
            <a:spLocks noGrp="1"/>
          </p:cNvSpPr>
          <p:nvPr>
            <p:ph type="sldNum" sz="quarter" idx="11"/>
          </p:nvPr>
        </p:nvSpPr>
        <p:spPr>
          <a:xfrm>
            <a:off x="8638952" y="4881753"/>
            <a:ext cx="464288" cy="205740"/>
          </a:xfrm>
        </p:spPr>
        <p:txBody>
          <a:bodyPr vert="horz" rtlCol="0"/>
          <a:lstStyle>
            <a:lvl1pPr>
              <a:defRPr>
                <a:solidFill>
                  <a:schemeClr val="tx2">
                    <a:shade val="90000"/>
                  </a:schemeClr>
                </a:solidFill>
              </a:defRPr>
            </a:lvl1pPr>
            <a:extLst/>
          </a:lstStyle>
          <a:p>
            <a:fld id="{760E8405-FFCB-45EB-BBEC-796B354703DC}" type="slidenum">
              <a:rPr lang="es-ES" smtClean="0"/>
              <a:pPr/>
              <a:t>‹Nº›</a:t>
            </a:fld>
            <a:endParaRPr lang="es-ES"/>
          </a:p>
        </p:txBody>
      </p:sp>
      <p:sp>
        <p:nvSpPr>
          <p:cNvPr id="12" name="11 Marcador de pie de página"/>
          <p:cNvSpPr>
            <a:spLocks noGrp="1"/>
          </p:cNvSpPr>
          <p:nvPr>
            <p:ph type="ftr" sz="quarter" idx="12"/>
          </p:nvPr>
        </p:nvSpPr>
        <p:spPr>
          <a:xfrm>
            <a:off x="1600200" y="4881753"/>
            <a:ext cx="3907464" cy="205740"/>
          </a:xfrm>
        </p:spPr>
        <p:txBody>
          <a:bodyPr vert="horz" rtlCol="0"/>
          <a:lstStyle>
            <a:extLst/>
          </a:lstStyle>
          <a:p>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84BC530C-276C-4430-82B8-BFC9664AF475}" type="datetimeFigureOut">
              <a:rPr lang="es-ES" smtClean="0"/>
              <a:pPr/>
              <a:t>20/05/2019</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760E8405-FFCB-45EB-BBEC-796B354703D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05979"/>
            <a:ext cx="2057400" cy="4388644"/>
          </a:xfrm>
        </p:spPr>
        <p:txBody>
          <a:bodyPr vert="eaVert"/>
          <a:lstStyle>
            <a:lvl1pPr algn="l">
              <a:defRPr/>
            </a:lvl1pPr>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05979"/>
            <a:ext cx="6019800" cy="4388644"/>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84BC530C-276C-4430-82B8-BFC9664AF475}" type="datetimeFigureOut">
              <a:rPr lang="es-ES" smtClean="0"/>
              <a:pPr/>
              <a:t>20/05/2019</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760E8405-FFCB-45EB-BBEC-796B354703D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6 Rectángulo"/>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84BC530C-276C-4430-82B8-BFC9664AF475}" type="datetimeFigureOut">
              <a:rPr lang="es-ES" smtClean="0"/>
              <a:pPr/>
              <a:t>20/05/2019</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760E8405-FFCB-45EB-BBEC-796B354703D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7" name="6 Rectángulo"/>
          <p:cNvSpPr/>
          <p:nvPr/>
        </p:nvSpPr>
        <p:spPr>
          <a:xfrm>
            <a:off x="1000128" y="2450592"/>
            <a:ext cx="74066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722376" y="373673"/>
            <a:ext cx="7772400" cy="2048256"/>
          </a:xfrm>
        </p:spPr>
        <p:txBody>
          <a:bodyPr rIns="100584"/>
          <a:lstStyle>
            <a:lvl1pPr algn="r">
              <a:buNone/>
              <a:defRPr sz="4000" b="1" cap="none">
                <a:solidFill>
                  <a:schemeClr val="accent1">
                    <a:tint val="95000"/>
                    <a:satMod val="200000"/>
                  </a:schemeClr>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2465785"/>
            <a:ext cx="7772400" cy="1132284"/>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a:xfrm>
            <a:off x="5562600" y="4885253"/>
            <a:ext cx="3002280" cy="205740"/>
          </a:xfrm>
        </p:spPr>
        <p:txBody>
          <a:bodyPr vert="horz" rtlCol="0"/>
          <a:lstStyle>
            <a:extLst/>
          </a:lstStyle>
          <a:p>
            <a:fld id="{84BC530C-276C-4430-82B8-BFC9664AF475}" type="datetimeFigureOut">
              <a:rPr lang="es-ES" smtClean="0"/>
              <a:pPr/>
              <a:t>20/05/2019</a:t>
            </a:fld>
            <a:endParaRPr lang="es-ES"/>
          </a:p>
        </p:txBody>
      </p:sp>
      <p:sp>
        <p:nvSpPr>
          <p:cNvPr id="9" name="8 Marcador de número de diapositiva"/>
          <p:cNvSpPr>
            <a:spLocks noGrp="1"/>
          </p:cNvSpPr>
          <p:nvPr>
            <p:ph type="sldNum" sz="quarter" idx="11"/>
          </p:nvPr>
        </p:nvSpPr>
        <p:spPr>
          <a:xfrm>
            <a:off x="8638952" y="4885253"/>
            <a:ext cx="464288" cy="205740"/>
          </a:xfrm>
        </p:spPr>
        <p:txBody>
          <a:bodyPr vert="horz" rtlCol="0"/>
          <a:lstStyle>
            <a:lvl1pPr>
              <a:defRPr>
                <a:solidFill>
                  <a:schemeClr val="tx2">
                    <a:shade val="90000"/>
                  </a:schemeClr>
                </a:solidFill>
              </a:defRPr>
            </a:lvl1pPr>
            <a:extLst/>
          </a:lstStyle>
          <a:p>
            <a:fld id="{760E8405-FFCB-45EB-BBEC-796B354703DC}" type="slidenum">
              <a:rPr lang="es-ES" smtClean="0"/>
              <a:pPr/>
              <a:t>‹Nº›</a:t>
            </a:fld>
            <a:endParaRPr lang="es-ES"/>
          </a:p>
        </p:txBody>
      </p:sp>
      <p:sp>
        <p:nvSpPr>
          <p:cNvPr id="10" name="9 Marcador de pie de página"/>
          <p:cNvSpPr>
            <a:spLocks noGrp="1"/>
          </p:cNvSpPr>
          <p:nvPr>
            <p:ph type="ftr" sz="quarter" idx="12"/>
          </p:nvPr>
        </p:nvSpPr>
        <p:spPr>
          <a:xfrm>
            <a:off x="1600200" y="4885253"/>
            <a:ext cx="3907464" cy="205740"/>
          </a:xfrm>
        </p:spPr>
        <p:txBody>
          <a:bodyPr vert="horz" rtlCol="0"/>
          <a:lstStyle>
            <a:extLst/>
          </a:lstStyle>
          <a:p>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234440"/>
            <a:ext cx="4038600" cy="339471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234440"/>
            <a:ext cx="4038600" cy="339471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84BC530C-276C-4430-82B8-BFC9664AF475}" type="datetimeFigureOut">
              <a:rPr lang="es-ES" smtClean="0"/>
              <a:pPr/>
              <a:t>20/05/2019</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a:xfrm>
            <a:off x="8641080" y="4885926"/>
            <a:ext cx="464288" cy="205740"/>
          </a:xfrm>
        </p:spPr>
        <p:txBody>
          <a:bodyPr/>
          <a:lstStyle>
            <a:extLst/>
          </a:lstStyle>
          <a:p>
            <a:fld id="{760E8405-FFCB-45EB-BBEC-796B354703DC}" type="slidenum">
              <a:rPr lang="es-ES" smtClean="0"/>
              <a:pPr/>
              <a:t>‹Nº›</a:t>
            </a:fld>
            <a:endParaRPr lang="es-ES"/>
          </a:p>
        </p:txBody>
      </p:sp>
      <p:sp>
        <p:nvSpPr>
          <p:cNvPr id="10" name="9 Rectángulo"/>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9 Rectángulo"/>
          <p:cNvSpPr/>
          <p:nvPr/>
        </p:nvSpPr>
        <p:spPr>
          <a:xfrm>
            <a:off x="616744" y="162391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10 Rectángulo"/>
          <p:cNvSpPr/>
          <p:nvPr/>
        </p:nvSpPr>
        <p:spPr>
          <a:xfrm>
            <a:off x="4800600" y="162391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1 Título"/>
          <p:cNvSpPr>
            <a:spLocks noGrp="1"/>
          </p:cNvSpPr>
          <p:nvPr>
            <p:ph type="title"/>
          </p:nvPr>
        </p:nvSpPr>
        <p:spPr>
          <a:xfrm>
            <a:off x="457200" y="188961"/>
            <a:ext cx="8229600" cy="857250"/>
          </a:xfrm>
        </p:spPr>
        <p:txBody>
          <a:bodyPr anchor="b"/>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151335"/>
            <a:ext cx="4040188" cy="47982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1151335"/>
            <a:ext cx="4041775" cy="47982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771651"/>
            <a:ext cx="4040188" cy="2956322"/>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6" y="1771651"/>
            <a:ext cx="4041775" cy="2956322"/>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84BC530C-276C-4430-82B8-BFC9664AF475}" type="datetimeFigureOut">
              <a:rPr lang="es-ES" smtClean="0"/>
              <a:pPr/>
              <a:t>20/05/2019</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a:xfrm>
            <a:off x="8641080" y="4885926"/>
            <a:ext cx="464288" cy="205740"/>
          </a:xfrm>
        </p:spPr>
        <p:txBody>
          <a:bodyPr/>
          <a:lstStyle>
            <a:extLst/>
          </a:lstStyle>
          <a:p>
            <a:fld id="{760E8405-FFCB-45EB-BBEC-796B354703D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9914"/>
            <a:ext cx="8229600" cy="857250"/>
          </a:xfrm>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84BC530C-276C-4430-82B8-BFC9664AF475}" type="datetimeFigureOut">
              <a:rPr lang="es-ES" smtClean="0"/>
              <a:pPr/>
              <a:t>20/05/2019</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760E8405-FFCB-45EB-BBEC-796B354703DC}" type="slidenum">
              <a:rPr lang="es-ES" smtClean="0"/>
              <a:pPr/>
              <a:t>‹Nº›</a:t>
            </a:fld>
            <a:endParaRPr lang="es-ES"/>
          </a:p>
        </p:txBody>
      </p:sp>
      <p:sp>
        <p:nvSpPr>
          <p:cNvPr id="7" name="6 Rectángulo"/>
          <p:cNvSpPr/>
          <p:nvPr/>
        </p:nvSpPr>
        <p:spPr>
          <a:xfrm>
            <a:off x="588392" y="1068441"/>
            <a:ext cx="800100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84BC530C-276C-4430-82B8-BFC9664AF475}" type="datetimeFigureOut">
              <a:rPr lang="es-ES" smtClean="0"/>
              <a:pPr/>
              <a:t>20/05/2019</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760E8405-FFCB-45EB-BBEC-796B354703D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8" name="7 Rectángulo"/>
          <p:cNvSpPr/>
          <p:nvPr/>
        </p:nvSpPr>
        <p:spPr>
          <a:xfrm>
            <a:off x="5057552" y="793242"/>
            <a:ext cx="3749040" cy="6858"/>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4963136" y="228600"/>
            <a:ext cx="3931920" cy="571500"/>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963136" y="830670"/>
            <a:ext cx="3931920" cy="8001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228600" y="1657350"/>
            <a:ext cx="8666456" cy="298323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9" name="8 Marcador de fecha"/>
          <p:cNvSpPr>
            <a:spLocks noGrp="1"/>
          </p:cNvSpPr>
          <p:nvPr>
            <p:ph type="dt" sz="half" idx="10"/>
          </p:nvPr>
        </p:nvSpPr>
        <p:spPr>
          <a:xfrm>
            <a:off x="5562600" y="4885253"/>
            <a:ext cx="3002280" cy="205740"/>
          </a:xfrm>
        </p:spPr>
        <p:txBody>
          <a:bodyPr vert="horz" rtlCol="0"/>
          <a:lstStyle>
            <a:extLst/>
          </a:lstStyle>
          <a:p>
            <a:fld id="{84BC530C-276C-4430-82B8-BFC9664AF475}" type="datetimeFigureOut">
              <a:rPr lang="es-ES" smtClean="0"/>
              <a:pPr/>
              <a:t>20/05/2019</a:t>
            </a:fld>
            <a:endParaRPr lang="es-ES"/>
          </a:p>
        </p:txBody>
      </p:sp>
      <p:sp>
        <p:nvSpPr>
          <p:cNvPr id="10" name="9 Marcador de número de diapositiva"/>
          <p:cNvSpPr>
            <a:spLocks noGrp="1"/>
          </p:cNvSpPr>
          <p:nvPr>
            <p:ph type="sldNum" sz="quarter" idx="11"/>
          </p:nvPr>
        </p:nvSpPr>
        <p:spPr>
          <a:xfrm>
            <a:off x="8638952" y="4885253"/>
            <a:ext cx="464288" cy="205740"/>
          </a:xfrm>
        </p:spPr>
        <p:txBody>
          <a:bodyPr vert="horz" rtlCol="0"/>
          <a:lstStyle>
            <a:lvl1pPr>
              <a:defRPr>
                <a:solidFill>
                  <a:schemeClr val="tx2">
                    <a:shade val="90000"/>
                  </a:schemeClr>
                </a:solidFill>
              </a:defRPr>
            </a:lvl1pPr>
            <a:extLst/>
          </a:lstStyle>
          <a:p>
            <a:fld id="{760E8405-FFCB-45EB-BBEC-796B354703DC}" type="slidenum">
              <a:rPr lang="es-ES" smtClean="0"/>
              <a:pPr/>
              <a:t>‹Nº›</a:t>
            </a:fld>
            <a:endParaRPr lang="es-ES"/>
          </a:p>
        </p:txBody>
      </p:sp>
      <p:sp>
        <p:nvSpPr>
          <p:cNvPr id="11" name="10 Marcador de pie de página"/>
          <p:cNvSpPr>
            <a:spLocks noGrp="1"/>
          </p:cNvSpPr>
          <p:nvPr>
            <p:ph type="ftr" sz="quarter" idx="12"/>
          </p:nvPr>
        </p:nvSpPr>
        <p:spPr>
          <a:xfrm>
            <a:off x="1600200" y="4885253"/>
            <a:ext cx="3907464" cy="205740"/>
          </a:xfrm>
        </p:spPr>
        <p:txBody>
          <a:bodyPr vert="horz" rtlCol="0"/>
          <a:lstStyle>
            <a:extLst/>
          </a:lstStyle>
          <a:p>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040443" y="3543300"/>
            <a:ext cx="5486400" cy="498402"/>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3040443" y="4041703"/>
            <a:ext cx="5486400" cy="684191"/>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13" name="12 Marcador de posición de imagen"/>
          <p:cNvSpPr>
            <a:spLocks noGrp="1"/>
          </p:cNvSpPr>
          <p:nvPr>
            <p:ph type="pic" idx="1"/>
          </p:nvPr>
        </p:nvSpPr>
        <p:spPr>
          <a:xfrm>
            <a:off x="304800" y="187398"/>
            <a:ext cx="8534400" cy="325755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s-ES"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8" name="7 Marcador de fecha"/>
          <p:cNvSpPr>
            <a:spLocks noGrp="1"/>
          </p:cNvSpPr>
          <p:nvPr>
            <p:ph type="dt" sz="half" idx="10"/>
          </p:nvPr>
        </p:nvSpPr>
        <p:spPr>
          <a:xfrm>
            <a:off x="5562600" y="4881753"/>
            <a:ext cx="3002280" cy="205740"/>
          </a:xfrm>
        </p:spPr>
        <p:txBody>
          <a:bodyPr vert="horz" rtlCol="0"/>
          <a:lstStyle>
            <a:extLst/>
          </a:lstStyle>
          <a:p>
            <a:fld id="{84BC530C-276C-4430-82B8-BFC9664AF475}" type="datetimeFigureOut">
              <a:rPr lang="es-ES" smtClean="0"/>
              <a:pPr/>
              <a:t>20/05/2019</a:t>
            </a:fld>
            <a:endParaRPr lang="es-ES"/>
          </a:p>
        </p:txBody>
      </p:sp>
      <p:sp>
        <p:nvSpPr>
          <p:cNvPr id="9" name="8 Marcador de número de diapositiva"/>
          <p:cNvSpPr>
            <a:spLocks noGrp="1"/>
          </p:cNvSpPr>
          <p:nvPr>
            <p:ph type="sldNum" sz="quarter" idx="11"/>
          </p:nvPr>
        </p:nvSpPr>
        <p:spPr>
          <a:xfrm>
            <a:off x="8638952" y="4881753"/>
            <a:ext cx="464288" cy="205740"/>
          </a:xfrm>
        </p:spPr>
        <p:txBody>
          <a:bodyPr vert="horz" rtlCol="0"/>
          <a:lstStyle>
            <a:lvl1pPr>
              <a:defRPr>
                <a:solidFill>
                  <a:schemeClr val="tx2">
                    <a:shade val="90000"/>
                  </a:schemeClr>
                </a:solidFill>
              </a:defRPr>
            </a:lvl1pPr>
            <a:extLst/>
          </a:lstStyle>
          <a:p>
            <a:fld id="{760E8405-FFCB-45EB-BBEC-796B354703DC}" type="slidenum">
              <a:rPr lang="es-ES" smtClean="0"/>
              <a:pPr/>
              <a:t>‹Nº›</a:t>
            </a:fld>
            <a:endParaRPr lang="es-ES"/>
          </a:p>
        </p:txBody>
      </p:sp>
      <p:sp>
        <p:nvSpPr>
          <p:cNvPr id="10" name="9 Marcador de pie de página"/>
          <p:cNvSpPr>
            <a:spLocks noGrp="1"/>
          </p:cNvSpPr>
          <p:nvPr>
            <p:ph type="ftr" sz="quarter" idx="12"/>
          </p:nvPr>
        </p:nvSpPr>
        <p:spPr>
          <a:xfrm>
            <a:off x="1600200" y="4881753"/>
            <a:ext cx="3907464" cy="205740"/>
          </a:xfrm>
        </p:spPr>
        <p:txBody>
          <a:bodyPr vert="horz" rtlCol="0"/>
          <a:lstStyle>
            <a:extLst/>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Redondear rectángulo de esquina diagonal"/>
          <p:cNvSpPr/>
          <p:nvPr/>
        </p:nvSpPr>
        <p:spPr>
          <a:xfrm>
            <a:off x="164592" y="110314"/>
            <a:ext cx="8810846" cy="4924044"/>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2 Marcador de pie de página"/>
          <p:cNvSpPr>
            <a:spLocks noGrp="1"/>
          </p:cNvSpPr>
          <p:nvPr>
            <p:ph type="ftr" sz="quarter" idx="3"/>
          </p:nvPr>
        </p:nvSpPr>
        <p:spPr>
          <a:xfrm>
            <a:off x="1295400" y="4800600"/>
            <a:ext cx="4212264" cy="20574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s-ES"/>
          </a:p>
        </p:txBody>
      </p:sp>
      <p:sp>
        <p:nvSpPr>
          <p:cNvPr id="14" name="13 Marcador de fecha"/>
          <p:cNvSpPr>
            <a:spLocks noGrp="1"/>
          </p:cNvSpPr>
          <p:nvPr>
            <p:ph type="dt" sz="half" idx="2"/>
          </p:nvPr>
        </p:nvSpPr>
        <p:spPr>
          <a:xfrm>
            <a:off x="5562600" y="4800600"/>
            <a:ext cx="3002280" cy="20574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84BC530C-276C-4430-82B8-BFC9664AF475}" type="datetimeFigureOut">
              <a:rPr lang="es-ES" smtClean="0"/>
              <a:pPr/>
              <a:t>20/05/2019</a:t>
            </a:fld>
            <a:endParaRPr lang="es-ES"/>
          </a:p>
        </p:txBody>
      </p:sp>
      <p:sp>
        <p:nvSpPr>
          <p:cNvPr id="23" name="22 Marcador de número de diapositiva"/>
          <p:cNvSpPr>
            <a:spLocks noGrp="1"/>
          </p:cNvSpPr>
          <p:nvPr>
            <p:ph type="sldNum" sz="quarter" idx="4"/>
          </p:nvPr>
        </p:nvSpPr>
        <p:spPr>
          <a:xfrm>
            <a:off x="8638952" y="4885926"/>
            <a:ext cx="464288" cy="20574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760E8405-FFCB-45EB-BBEC-796B354703DC}" type="slidenum">
              <a:rPr lang="es-ES" smtClean="0"/>
              <a:pPr/>
              <a:t>‹Nº›</a:t>
            </a:fld>
            <a:endParaRPr lang="es-ES"/>
          </a:p>
        </p:txBody>
      </p:sp>
      <p:sp>
        <p:nvSpPr>
          <p:cNvPr id="22" name="21 Marcador de título"/>
          <p:cNvSpPr>
            <a:spLocks noGrp="1"/>
          </p:cNvSpPr>
          <p:nvPr>
            <p:ph type="title"/>
          </p:nvPr>
        </p:nvSpPr>
        <p:spPr>
          <a:xfrm>
            <a:off x="457200" y="190152"/>
            <a:ext cx="8229600" cy="85725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34678"/>
            <a:ext cx="8229600" cy="339471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google.com/url?sa=i&amp;rct=j&amp;q=&amp;esrc=s&amp;source=images&amp;cd=&amp;cad=rja&amp;uact=8&amp;ved=2ahUKEwju9IfR5ajiAhWGpFkKHbxICdcQjRx6BAgBEAU&amp;url=https://www.canvasconsultores.com/un-nuevo-modelo-de-compromiso-con-los-grupos-de-interes/&amp;psig=AOvVaw2PFs77gZKUSLM4Nar-QfMs&amp;ust=1558396520824450"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321453"/>
            <a:ext cx="7772400" cy="1102519"/>
          </a:xfrm>
        </p:spPr>
        <p:txBody>
          <a:bodyPr>
            <a:normAutofit fontScale="90000"/>
          </a:bodyPr>
          <a:lstStyle/>
          <a:p>
            <a:r>
              <a:rPr lang="en-US" b="1" dirty="0" err="1" smtClean="0"/>
              <a:t>Tipos</a:t>
            </a:r>
            <a:r>
              <a:rPr lang="en-US" b="1" dirty="0" smtClean="0"/>
              <a:t> de </a:t>
            </a:r>
            <a:r>
              <a:rPr lang="en-US" b="1" dirty="0" err="1" smtClean="0"/>
              <a:t>Muestreo</a:t>
            </a:r>
            <a:r>
              <a:rPr lang="en-US" b="1" dirty="0" smtClean="0"/>
              <a:t> No </a:t>
            </a:r>
            <a:r>
              <a:rPr lang="en-US" b="1" dirty="0" err="1" smtClean="0"/>
              <a:t>Probabilistico</a:t>
            </a:r>
            <a:r>
              <a:rPr lang="en-US" b="1" dirty="0" smtClean="0"/>
              <a:t> </a:t>
            </a:r>
            <a:endParaRPr lang="es-ES" b="1" dirty="0"/>
          </a:p>
        </p:txBody>
      </p:sp>
      <p:sp>
        <p:nvSpPr>
          <p:cNvPr id="3" name="2 Subtítulo"/>
          <p:cNvSpPr>
            <a:spLocks noGrp="1"/>
          </p:cNvSpPr>
          <p:nvPr>
            <p:ph type="subTitle" idx="1"/>
          </p:nvPr>
        </p:nvSpPr>
        <p:spPr>
          <a:xfrm>
            <a:off x="1357290" y="1982387"/>
            <a:ext cx="6400800" cy="1314450"/>
          </a:xfrm>
        </p:spPr>
        <p:txBody>
          <a:bodyPr>
            <a:normAutofit/>
          </a:bodyPr>
          <a:lstStyle/>
          <a:p>
            <a:r>
              <a:rPr lang="en-US" sz="4800" b="1" u="sng" dirty="0" smtClean="0">
                <a:solidFill>
                  <a:schemeClr val="tx1"/>
                </a:solidFill>
              </a:rPr>
              <a:t>CUOTA</a:t>
            </a:r>
            <a:endParaRPr lang="es-ES" sz="4800" b="1" u="sng" dirty="0">
              <a:solidFill>
                <a:schemeClr val="tx1"/>
              </a:solidFill>
            </a:endParaRPr>
          </a:p>
        </p:txBody>
      </p:sp>
      <p:sp>
        <p:nvSpPr>
          <p:cNvPr id="4" name="3 CuadroTexto"/>
          <p:cNvSpPr txBox="1"/>
          <p:nvPr/>
        </p:nvSpPr>
        <p:spPr>
          <a:xfrm>
            <a:off x="4929190" y="3429006"/>
            <a:ext cx="5072098" cy="1200329"/>
          </a:xfrm>
          <a:prstGeom prst="rect">
            <a:avLst/>
          </a:prstGeom>
          <a:noFill/>
        </p:spPr>
        <p:txBody>
          <a:bodyPr wrap="square" rtlCol="0">
            <a:spAutoFit/>
          </a:bodyPr>
          <a:lstStyle/>
          <a:p>
            <a:r>
              <a:rPr lang="en-US" dirty="0" smtClean="0"/>
              <a:t>NELATON, JOY</a:t>
            </a:r>
          </a:p>
          <a:p>
            <a:r>
              <a:rPr lang="en-US" dirty="0" smtClean="0"/>
              <a:t>JARAMILLO, JOEL</a:t>
            </a:r>
          </a:p>
          <a:p>
            <a:r>
              <a:rPr lang="en-US" dirty="0" smtClean="0"/>
              <a:t>RIVAS, GUILLERMO</a:t>
            </a:r>
          </a:p>
          <a:p>
            <a:r>
              <a:rPr lang="en-US" dirty="0" smtClean="0"/>
              <a:t>URRIOLA, LUIS</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 xmlns:a16="http://schemas.microsoft.com/office/drawing/2014/main" id="{B063A025-3A05-4097-9477-C09B46F99680}"/>
              </a:ext>
            </a:extLst>
          </p:cNvPr>
          <p:cNvSpPr txBox="1"/>
          <p:nvPr/>
        </p:nvSpPr>
        <p:spPr>
          <a:xfrm>
            <a:off x="437322" y="357172"/>
            <a:ext cx="8492396" cy="2562240"/>
          </a:xfrm>
          <a:prstGeom prst="rect">
            <a:avLst/>
          </a:prstGeom>
          <a:noFill/>
        </p:spPr>
        <p:txBody>
          <a:bodyPr wrap="square" lIns="68580" tIns="34290" rIns="68580" bIns="34290" rtlCol="0">
            <a:spAutoFit/>
          </a:bodyPr>
          <a:lstStyle/>
          <a:p>
            <a:pPr marL="214313" indent="-214313" algn="just">
              <a:buFont typeface="Arial" panose="020B0604020202020204" pitchFamily="34" charset="0"/>
              <a:buChar char="•"/>
            </a:pPr>
            <a:r>
              <a:rPr lang="es-MX" sz="2400" dirty="0"/>
              <a:t>El muestreo por cuotas también permite que los investigadores observen las relaciones entre los subgrupos. En algunos estudios, los rasgos de un determinado subgrupo interactúan con otros rasgos de otro subgrupo. En tales casos, también es necesario que el investigador utilice este tipo de técnica de muestreo. </a:t>
            </a:r>
          </a:p>
          <a:p>
            <a:pPr marL="214313" indent="-214313">
              <a:buFont typeface="Arial" panose="020B0604020202020204" pitchFamily="34" charset="0"/>
              <a:buChar char="•"/>
            </a:pPr>
            <a:endParaRPr lang="es-MX" dirty="0"/>
          </a:p>
        </p:txBody>
      </p:sp>
      <p:pic>
        <p:nvPicPr>
          <p:cNvPr id="1026" name="Picture 2" descr="Resultado de imagen para relaciones entre grupos">
            <a:hlinkClick r:id="rId2"/>
            <a:extLst>
              <a:ext uri="{FF2B5EF4-FFF2-40B4-BE49-F238E27FC236}">
                <a16:creationId xmlns="" xmlns:a16="http://schemas.microsoft.com/office/drawing/2014/main" id="{BFDE81B8-B80F-42D8-9D82-05202ED32DE9}"/>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71736" y="2714626"/>
            <a:ext cx="4286250" cy="220741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92548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lIns="68580" tIns="34290" bIns="34290"/>
          <a:lstStyle/>
          <a:p>
            <a:r>
              <a:rPr lang="es-PA" dirty="0" smtClean="0"/>
              <a:t>Ejemplos de cuotas</a:t>
            </a:r>
            <a:endParaRPr lang="es-PA" dirty="0"/>
          </a:p>
        </p:txBody>
      </p:sp>
      <p:sp>
        <p:nvSpPr>
          <p:cNvPr id="3" name="Subtítulo 2"/>
          <p:cNvSpPr>
            <a:spLocks noGrp="1"/>
          </p:cNvSpPr>
          <p:nvPr>
            <p:ph idx="1"/>
          </p:nvPr>
        </p:nvSpPr>
        <p:spPr/>
        <p:txBody>
          <a:bodyPr lIns="68580" tIns="34290" rIns="68580" bIns="34290">
            <a:noAutofit/>
          </a:bodyPr>
          <a:lstStyle/>
          <a:p>
            <a:r>
              <a:rPr lang="es-PA" sz="2800" dirty="0" smtClean="0"/>
              <a:t>En un estudio en donde el investigador quiere comparar el rendimiento académico de los diferentes niveles de clases del secundario, su relación con el género y la situación socioeconómica, el investigador identifica primero los subgrupos.</a:t>
            </a:r>
            <a:endParaRPr lang="es-PA" sz="2800" dirty="0"/>
          </a:p>
        </p:txBody>
      </p:sp>
    </p:spTree>
    <p:extLst>
      <p:ext uri="{BB962C8B-B14F-4D97-AF65-F5344CB8AC3E}">
        <p14:creationId xmlns="" xmlns:p14="http://schemas.microsoft.com/office/powerpoint/2010/main" val="3365146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lIns="68580" tIns="34290" bIns="34290"/>
          <a:lstStyle/>
          <a:p>
            <a:r>
              <a:rPr lang="es-PA" dirty="0" smtClean="0"/>
              <a:t>Ejemplos de cuotas</a:t>
            </a:r>
            <a:endParaRPr lang="es-PA" dirty="0"/>
          </a:p>
        </p:txBody>
      </p:sp>
      <p:sp>
        <p:nvSpPr>
          <p:cNvPr id="3" name="Marcador de contenido 2"/>
          <p:cNvSpPr>
            <a:spLocks noGrp="1"/>
          </p:cNvSpPr>
          <p:nvPr>
            <p:ph idx="1"/>
          </p:nvPr>
        </p:nvSpPr>
        <p:spPr/>
        <p:txBody>
          <a:bodyPr lIns="68580" tIns="34290" rIns="68580" bIns="34290">
            <a:noAutofit/>
          </a:bodyPr>
          <a:lstStyle/>
          <a:p>
            <a:pPr algn="just"/>
            <a:r>
              <a:rPr lang="es-PA" sz="2400" b="0" dirty="0" smtClean="0">
                <a:effectLst/>
              </a:rPr>
              <a:t>Otro ejemplo de muestreo por cuotas se da cuando un entrevistador desea entender qué tan bien funciona su marca de zapatos. Su población objetivo se encuentra entre los 25 y 40 años de edad. El entrevistador puede dividir aún más los estratos según el género y seleccionar 100 mujeres y hombres pertenecientes a ese grupo de población. </a:t>
            </a:r>
            <a:endParaRPr lang="es-PA" sz="2400" dirty="0"/>
          </a:p>
        </p:txBody>
      </p:sp>
    </p:spTree>
    <p:extLst>
      <p:ext uri="{BB962C8B-B14F-4D97-AF65-F5344CB8AC3E}">
        <p14:creationId xmlns="" xmlns:p14="http://schemas.microsoft.com/office/powerpoint/2010/main" val="1927006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Related image"/>
          <p:cNvPicPr>
            <a:picLocks noChangeAspect="1" noChangeArrowheads="1"/>
          </p:cNvPicPr>
          <p:nvPr/>
        </p:nvPicPr>
        <p:blipFill>
          <a:blip r:embed="rId2" cstate="print"/>
          <a:srcRect/>
          <a:stretch>
            <a:fillRect/>
          </a:stretch>
        </p:blipFill>
        <p:spPr bwMode="auto">
          <a:xfrm>
            <a:off x="1428727" y="142858"/>
            <a:ext cx="6394437" cy="479582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1.PNG"/>
          <p:cNvPicPr>
            <a:picLocks noChangeAspect="1"/>
          </p:cNvPicPr>
          <p:nvPr/>
        </p:nvPicPr>
        <p:blipFill>
          <a:blip r:embed="rId2" cstate="print"/>
          <a:stretch>
            <a:fillRect/>
          </a:stretch>
        </p:blipFill>
        <p:spPr>
          <a:xfrm>
            <a:off x="214282" y="714362"/>
            <a:ext cx="8753308" cy="32147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Related image"/>
          <p:cNvPicPr>
            <a:picLocks noChangeAspect="1" noChangeArrowheads="1"/>
          </p:cNvPicPr>
          <p:nvPr/>
        </p:nvPicPr>
        <p:blipFill>
          <a:blip r:embed="rId2" cstate="print"/>
          <a:srcRect/>
          <a:stretch>
            <a:fillRect/>
          </a:stretch>
        </p:blipFill>
        <p:spPr bwMode="auto">
          <a:xfrm>
            <a:off x="1142976" y="0"/>
            <a:ext cx="6715172" cy="505988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714362"/>
            <a:ext cx="8229600" cy="857250"/>
          </a:xfrm>
        </p:spPr>
        <p:txBody>
          <a:bodyPr>
            <a:normAutofit fontScale="90000"/>
          </a:bodyPr>
          <a:lstStyle/>
          <a:p>
            <a:r>
              <a:rPr lang="en-US" dirty="0" err="1" smtClean="0"/>
              <a:t>Definicion</a:t>
            </a:r>
            <a:r>
              <a:rPr lang="en-US" dirty="0" smtClean="0"/>
              <a:t> </a:t>
            </a:r>
            <a:r>
              <a:rPr lang="en-US" dirty="0" err="1" smtClean="0"/>
              <a:t>Muestreo</a:t>
            </a:r>
            <a:r>
              <a:rPr lang="en-US" dirty="0" smtClean="0"/>
              <a:t> No </a:t>
            </a:r>
            <a:r>
              <a:rPr lang="en-US" dirty="0" err="1" smtClean="0"/>
              <a:t>probabilistico</a:t>
            </a:r>
            <a:r>
              <a:rPr lang="en-US" dirty="0" smtClean="0"/>
              <a:t> </a:t>
            </a:r>
            <a:endParaRPr lang="es-ES" dirty="0"/>
          </a:p>
        </p:txBody>
      </p:sp>
      <p:sp>
        <p:nvSpPr>
          <p:cNvPr id="3" name="2 Marcador de contenido"/>
          <p:cNvSpPr>
            <a:spLocks noGrp="1"/>
          </p:cNvSpPr>
          <p:nvPr>
            <p:ph idx="1"/>
          </p:nvPr>
        </p:nvSpPr>
        <p:spPr>
          <a:xfrm>
            <a:off x="500034" y="1748790"/>
            <a:ext cx="8229600" cy="3394710"/>
          </a:xfrm>
        </p:spPr>
        <p:txBody>
          <a:bodyPr>
            <a:normAutofit/>
          </a:bodyPr>
          <a:lstStyle/>
          <a:p>
            <a:pPr algn="just"/>
            <a:r>
              <a:rPr lang="es-ES" sz="2800" dirty="0" smtClean="0"/>
              <a:t>El muestreo no probabilístico es una técnica de muestreo donde las muestras se recogen en un proceso que no brinda a todos los individuos de la población iguales oportunidades de ser seleccionados.</a:t>
            </a:r>
            <a:endParaRPr lang="es-E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Image result for MUESTREO NO PROBABILISTICO POR CUOTAS"/>
          <p:cNvPicPr>
            <a:picLocks noChangeAspect="1" noChangeArrowheads="1"/>
          </p:cNvPicPr>
          <p:nvPr/>
        </p:nvPicPr>
        <p:blipFill>
          <a:blip r:embed="rId2" cstate="print"/>
          <a:srcRect/>
          <a:stretch>
            <a:fillRect/>
          </a:stretch>
        </p:blipFill>
        <p:spPr bwMode="auto">
          <a:xfrm>
            <a:off x="785786" y="142858"/>
            <a:ext cx="7647868" cy="483023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err="1" smtClean="0"/>
              <a:t>Definicion</a:t>
            </a:r>
            <a:r>
              <a:rPr lang="en-US" dirty="0" smtClean="0"/>
              <a:t> </a:t>
            </a:r>
            <a:r>
              <a:rPr lang="en-US" dirty="0" err="1" smtClean="0"/>
              <a:t>Muestreo</a:t>
            </a:r>
            <a:r>
              <a:rPr lang="en-US" dirty="0" smtClean="0"/>
              <a:t> </a:t>
            </a:r>
            <a:r>
              <a:rPr lang="en-US" dirty="0" err="1" smtClean="0"/>
              <a:t>Por</a:t>
            </a:r>
            <a:r>
              <a:rPr lang="en-US" dirty="0" smtClean="0"/>
              <a:t> </a:t>
            </a:r>
            <a:r>
              <a:rPr lang="en-US" dirty="0" err="1" smtClean="0"/>
              <a:t>Cuotas</a:t>
            </a:r>
            <a:endParaRPr lang="es-ES" dirty="0"/>
          </a:p>
        </p:txBody>
      </p:sp>
      <p:sp>
        <p:nvSpPr>
          <p:cNvPr id="3" name="2 Marcador de contenido"/>
          <p:cNvSpPr>
            <a:spLocks noGrp="1"/>
          </p:cNvSpPr>
          <p:nvPr>
            <p:ph idx="1"/>
          </p:nvPr>
        </p:nvSpPr>
        <p:spPr/>
        <p:txBody>
          <a:bodyPr>
            <a:normAutofit/>
          </a:bodyPr>
          <a:lstStyle/>
          <a:p>
            <a:pPr algn="just"/>
            <a:r>
              <a:rPr lang="es-ES" sz="2400" dirty="0" smtClean="0"/>
              <a:t>También denominado en ocasiones "accidental". Se asienta generalmente sobre la base de un buen conocimiento de los estratos de la población y/o de los individuos más "representativos" o "adecuados" para los fines de la investigación.</a:t>
            </a:r>
          </a:p>
        </p:txBody>
      </p:sp>
      <p:pic>
        <p:nvPicPr>
          <p:cNvPr id="2050" name="Picture 2" descr="Image result for MUESTREO NO PROBABILISTICO POR CUOTAS"/>
          <p:cNvPicPr>
            <a:picLocks noChangeAspect="1" noChangeArrowheads="1"/>
          </p:cNvPicPr>
          <p:nvPr/>
        </p:nvPicPr>
        <p:blipFill>
          <a:blip r:embed="rId2" cstate="print"/>
          <a:srcRect/>
          <a:stretch>
            <a:fillRect/>
          </a:stretch>
        </p:blipFill>
        <p:spPr bwMode="auto">
          <a:xfrm>
            <a:off x="5072066" y="3000378"/>
            <a:ext cx="3413131" cy="191644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err="1" smtClean="0"/>
              <a:t>Definicion</a:t>
            </a:r>
            <a:r>
              <a:rPr lang="en-US" dirty="0" smtClean="0"/>
              <a:t> </a:t>
            </a:r>
            <a:r>
              <a:rPr lang="en-US" dirty="0" err="1" smtClean="0"/>
              <a:t>Muestreo</a:t>
            </a:r>
            <a:r>
              <a:rPr lang="en-US" dirty="0" smtClean="0"/>
              <a:t> </a:t>
            </a:r>
            <a:r>
              <a:rPr lang="en-US" dirty="0" err="1" smtClean="0"/>
              <a:t>Por</a:t>
            </a:r>
            <a:r>
              <a:rPr lang="en-US" dirty="0" smtClean="0"/>
              <a:t> </a:t>
            </a:r>
            <a:r>
              <a:rPr lang="en-US" dirty="0" err="1" smtClean="0"/>
              <a:t>Cuotas</a:t>
            </a:r>
            <a:endParaRPr lang="es-ES" dirty="0"/>
          </a:p>
        </p:txBody>
      </p:sp>
      <p:sp>
        <p:nvSpPr>
          <p:cNvPr id="3" name="2 Marcador de contenido"/>
          <p:cNvSpPr>
            <a:spLocks noGrp="1"/>
          </p:cNvSpPr>
          <p:nvPr>
            <p:ph idx="1"/>
          </p:nvPr>
        </p:nvSpPr>
        <p:spPr/>
        <p:txBody>
          <a:bodyPr>
            <a:normAutofit fontScale="92500" lnSpcReduction="10000"/>
          </a:bodyPr>
          <a:lstStyle/>
          <a:p>
            <a:pPr algn="just"/>
            <a:r>
              <a:rPr lang="es-ES" sz="2400" dirty="0" smtClean="0"/>
              <a:t>Se suele llevar a cabo en la calle, de forma que los encargados de recoger los datos, buscan a las personas de cada estrato que deben entrevistar para cubrir la cuota en vez de elegirlas al azar. Además, la selección  de las unidades de muestreo queda juicio del  investigador.</a:t>
            </a:r>
          </a:p>
          <a:p>
            <a:pPr algn="just"/>
            <a:endParaRPr lang="es-ES" sz="2400" dirty="0" smtClean="0"/>
          </a:p>
          <a:p>
            <a:pPr algn="just"/>
            <a:r>
              <a:rPr lang="es-ES" sz="2400" dirty="0" smtClean="0"/>
              <a:t>La muestra debe ser proporcional a la población, y en ella deberán       tenerse en cuenta las  diferentes categorías. El muestreo por cuotas se presta a distorsiones, al quedar a criterio del investigador  la selección de las categorías.</a:t>
            </a:r>
            <a:endParaRPr lang="es-E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 xmlns:a16="http://schemas.microsoft.com/office/drawing/2014/main" id="{7AA04DF5-4A6C-49FF-96B3-4606998AD51B}"/>
              </a:ext>
            </a:extLst>
          </p:cNvPr>
          <p:cNvSpPr>
            <a:spLocks noGrp="1"/>
          </p:cNvSpPr>
          <p:nvPr>
            <p:ph type="subTitle" idx="1"/>
          </p:nvPr>
        </p:nvSpPr>
        <p:spPr>
          <a:xfrm>
            <a:off x="285720" y="928676"/>
            <a:ext cx="8858280" cy="3938639"/>
          </a:xfrm>
        </p:spPr>
        <p:txBody>
          <a:bodyPr>
            <a:noAutofit/>
          </a:bodyPr>
          <a:lstStyle/>
          <a:p>
            <a:pPr marL="342900" indent="-342900" algn="just">
              <a:buFont typeface="Wingdings" pitchFamily="2" charset="2"/>
              <a:buChar char="v"/>
            </a:pPr>
            <a:r>
              <a:rPr lang="es-PA" sz="2200" dirty="0" smtClean="0"/>
              <a:t>La </a:t>
            </a:r>
            <a:r>
              <a:rPr lang="es-PA" sz="2200" dirty="0"/>
              <a:t>selección de la muestra no es aleatoria, sino que se basa, en parte, en el juicio del entrevistador o responsable de la </a:t>
            </a:r>
            <a:r>
              <a:rPr lang="es-PA" sz="2200" dirty="0" smtClean="0"/>
              <a:t>investigación</a:t>
            </a:r>
          </a:p>
          <a:p>
            <a:pPr marL="342900" indent="-342900" algn="just">
              <a:buFont typeface="Arial" panose="020B0604020202020204" pitchFamily="34" charset="0"/>
              <a:buChar char="•"/>
            </a:pPr>
            <a:endParaRPr lang="es-PA" sz="2200" dirty="0"/>
          </a:p>
          <a:p>
            <a:pPr marL="342900" indent="-342900" algn="just">
              <a:buFont typeface="Wingdings" pitchFamily="2" charset="2"/>
              <a:buChar char="v"/>
            </a:pPr>
            <a:r>
              <a:rPr lang="es-PA" sz="2200" dirty="0"/>
              <a:t>No se basa en ninguna teoría de la probabilidad y, por lo tanto, no es posible calcular la precisión de acotar el error </a:t>
            </a:r>
            <a:r>
              <a:rPr lang="es-PA" sz="2200" dirty="0" smtClean="0"/>
              <a:t>cometido</a:t>
            </a:r>
          </a:p>
          <a:p>
            <a:pPr marL="342900" indent="-342900" algn="just">
              <a:buFont typeface="Wingdings" pitchFamily="2" charset="2"/>
              <a:buChar char="v"/>
            </a:pPr>
            <a:r>
              <a:rPr lang="es-PA" sz="2200" dirty="0" smtClean="0"/>
              <a:t>En </a:t>
            </a:r>
            <a:r>
              <a:rPr lang="es-PA" sz="2200" dirty="0"/>
              <a:t>el muestreo no  probabilístico los costes y la dificultad del diseño son mas reducidos (al no ser necesario disponer de un marco). Este muestreo puede dar buenos resultados, pero también apareja el riesgo de proporcionar una información errónea.</a:t>
            </a:r>
          </a:p>
        </p:txBody>
      </p:sp>
      <p:sp>
        <p:nvSpPr>
          <p:cNvPr id="4" name="3 CuadroTexto"/>
          <p:cNvSpPr txBox="1"/>
          <p:nvPr/>
        </p:nvSpPr>
        <p:spPr>
          <a:xfrm>
            <a:off x="2214546" y="0"/>
            <a:ext cx="5143536" cy="646331"/>
          </a:xfrm>
          <a:prstGeom prst="rect">
            <a:avLst/>
          </a:prstGeom>
          <a:noFill/>
        </p:spPr>
        <p:txBody>
          <a:bodyPr wrap="square" rtlCol="0">
            <a:spAutoFit/>
          </a:bodyPr>
          <a:lstStyle/>
          <a:p>
            <a:pPr algn="ctr"/>
            <a:r>
              <a:rPr lang="en-US" sz="3600" dirty="0" smtClean="0"/>
              <a:t>CARACTERISTICAS</a:t>
            </a:r>
            <a:endParaRPr lang="es-ES" sz="2400" dirty="0"/>
          </a:p>
        </p:txBody>
      </p:sp>
    </p:spTree>
    <p:extLst>
      <p:ext uri="{BB962C8B-B14F-4D97-AF65-F5344CB8AC3E}">
        <p14:creationId xmlns="" xmlns:p14="http://schemas.microsoft.com/office/powerpoint/2010/main" val="160250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 xmlns:a16="http://schemas.microsoft.com/office/drawing/2014/main" id="{97234A59-CE39-4AA7-A7B6-71FDF19C7ECC}"/>
              </a:ext>
            </a:extLst>
          </p:cNvPr>
          <p:cNvSpPr>
            <a:spLocks noGrp="1"/>
          </p:cNvSpPr>
          <p:nvPr>
            <p:ph idx="1"/>
          </p:nvPr>
        </p:nvSpPr>
        <p:spPr/>
        <p:txBody>
          <a:bodyPr lIns="68580" tIns="34290" rIns="68580" bIns="34290"/>
          <a:lstStyle/>
          <a:p>
            <a:r>
              <a:rPr lang="es-PA" dirty="0"/>
              <a:t>La selección accidental de sujetos puede producir </a:t>
            </a:r>
            <a:r>
              <a:rPr lang="es-PA" dirty="0" smtClean="0"/>
              <a:t>sesgo.</a:t>
            </a:r>
            <a:endParaRPr lang="es-PA" dirty="0"/>
          </a:p>
          <a:p>
            <a:r>
              <a:rPr lang="es-PA" dirty="0"/>
              <a:t>El muestreo no probabilístico por lo general puede ser mas </a:t>
            </a:r>
            <a:r>
              <a:rPr lang="es-PA" dirty="0" smtClean="0"/>
              <a:t>rápido.</a:t>
            </a:r>
            <a:endParaRPr lang="es-PA" dirty="0"/>
          </a:p>
          <a:p>
            <a:r>
              <a:rPr lang="es-PA" dirty="0"/>
              <a:t>Cada unidad NO tiene igual probabilidad de participar en la </a:t>
            </a:r>
            <a:r>
              <a:rPr lang="es-PA" dirty="0" smtClean="0"/>
              <a:t>muestra.</a:t>
            </a:r>
            <a:endParaRPr lang="es-PA" dirty="0"/>
          </a:p>
          <a:p>
            <a:endParaRPr lang="es-PA" dirty="0"/>
          </a:p>
        </p:txBody>
      </p:sp>
      <p:sp>
        <p:nvSpPr>
          <p:cNvPr id="4" name="3 CuadroTexto"/>
          <p:cNvSpPr txBox="1"/>
          <p:nvPr/>
        </p:nvSpPr>
        <p:spPr>
          <a:xfrm>
            <a:off x="2214546" y="285734"/>
            <a:ext cx="5143536" cy="646331"/>
          </a:xfrm>
          <a:prstGeom prst="rect">
            <a:avLst/>
          </a:prstGeom>
          <a:noFill/>
        </p:spPr>
        <p:txBody>
          <a:bodyPr wrap="square" rtlCol="0">
            <a:spAutoFit/>
          </a:bodyPr>
          <a:lstStyle/>
          <a:p>
            <a:pPr algn="ctr"/>
            <a:r>
              <a:rPr lang="en-US" sz="3600" dirty="0" smtClean="0"/>
              <a:t>CARACTERISTICAS</a:t>
            </a:r>
            <a:endParaRPr lang="es-ES" dirty="0"/>
          </a:p>
        </p:txBody>
      </p:sp>
    </p:spTree>
    <p:extLst>
      <p:ext uri="{BB962C8B-B14F-4D97-AF65-F5344CB8AC3E}">
        <p14:creationId xmlns="" xmlns:p14="http://schemas.microsoft.com/office/powerpoint/2010/main" val="19295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bujo del muestreo por cuotas"/>
          <p:cNvPicPr>
            <a:picLocks noChangeAspect="1" noChangeArrowheads="1"/>
          </p:cNvPicPr>
          <p:nvPr/>
        </p:nvPicPr>
        <p:blipFill>
          <a:blip r:embed="rId2" cstate="print"/>
          <a:srcRect/>
          <a:stretch>
            <a:fillRect/>
          </a:stretch>
        </p:blipFill>
        <p:spPr bwMode="auto">
          <a:xfrm>
            <a:off x="214283" y="428610"/>
            <a:ext cx="8595613" cy="411838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B338719-3393-4359-BB36-7629D2FC86C0}"/>
              </a:ext>
            </a:extLst>
          </p:cNvPr>
          <p:cNvSpPr>
            <a:spLocks noGrp="1"/>
          </p:cNvSpPr>
          <p:nvPr>
            <p:ph type="title"/>
          </p:nvPr>
        </p:nvSpPr>
        <p:spPr/>
        <p:txBody>
          <a:bodyPr lIns="68580" tIns="34290" bIns="34290">
            <a:normAutofit/>
          </a:bodyPr>
          <a:lstStyle/>
          <a:p>
            <a:r>
              <a:rPr lang="es-MX" sz="3200" dirty="0"/>
              <a:t>Cuando se recomienda usar cuotas</a:t>
            </a:r>
          </a:p>
        </p:txBody>
      </p:sp>
      <p:sp>
        <p:nvSpPr>
          <p:cNvPr id="3" name="Marcador de contenido 2">
            <a:extLst>
              <a:ext uri="{FF2B5EF4-FFF2-40B4-BE49-F238E27FC236}">
                <a16:creationId xmlns="" xmlns:a16="http://schemas.microsoft.com/office/drawing/2014/main" id="{DA139804-931D-4882-9603-3960A7E2660F}"/>
              </a:ext>
            </a:extLst>
          </p:cNvPr>
          <p:cNvSpPr>
            <a:spLocks noGrp="1"/>
          </p:cNvSpPr>
          <p:nvPr>
            <p:ph idx="1"/>
          </p:nvPr>
        </p:nvSpPr>
        <p:spPr/>
        <p:txBody>
          <a:bodyPr lIns="68580" tIns="34290" rIns="68580" bIns="34290">
            <a:normAutofit/>
          </a:bodyPr>
          <a:lstStyle/>
          <a:p>
            <a:pPr algn="just"/>
            <a:r>
              <a:rPr lang="es-MX" sz="2400" dirty="0"/>
              <a:t>La razón principal por la que los investigadores eligen muestras por cuotas es que permiten que los investigadores hagan un muestreo de un subgrupo que es de gran interés para el estudio. Si un estudio tiene como objetivo investigar una característica o rasgo de un determinado subgrupo.</a:t>
            </a:r>
          </a:p>
          <a:p>
            <a:endParaRPr lang="es-MX" sz="1500" dirty="0"/>
          </a:p>
        </p:txBody>
      </p:sp>
    </p:spTree>
    <p:extLst>
      <p:ext uri="{BB962C8B-B14F-4D97-AF65-F5344CB8AC3E}">
        <p14:creationId xmlns="" xmlns:p14="http://schemas.microsoft.com/office/powerpoint/2010/main" val="917196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undición">
  <a:themeElements>
    <a:clrScheme name="Fundición">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undición">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undición">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57</TotalTime>
  <Words>489</Words>
  <Application>Microsoft Office PowerPoint</Application>
  <PresentationFormat>Presentación en pantalla (16:9)</PresentationFormat>
  <Paragraphs>30</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Fundición</vt:lpstr>
      <vt:lpstr>Tipos de Muestreo No Probabilistico </vt:lpstr>
      <vt:lpstr>Definicion Muestreo No probabilistico </vt:lpstr>
      <vt:lpstr>Diapositiva 3</vt:lpstr>
      <vt:lpstr>Definicion Muestreo Por Cuotas</vt:lpstr>
      <vt:lpstr>Definicion Muestreo Por Cuotas</vt:lpstr>
      <vt:lpstr>Diapositiva 6</vt:lpstr>
      <vt:lpstr>Diapositiva 7</vt:lpstr>
      <vt:lpstr>Diapositiva 8</vt:lpstr>
      <vt:lpstr>Cuando se recomienda usar cuotas</vt:lpstr>
      <vt:lpstr>Diapositiva 10</vt:lpstr>
      <vt:lpstr>Ejemplos de cuotas</vt:lpstr>
      <vt:lpstr>Ejemplos de cuotas</vt:lpstr>
      <vt:lpstr>Diapositiva 13</vt:lpstr>
      <vt:lpstr>Diapositiva 14</vt:lpstr>
      <vt:lpstr>Diapositiva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Muestreo No Probabilistico</dc:title>
  <dc:creator>admin</dc:creator>
  <cp:lastModifiedBy>admin</cp:lastModifiedBy>
  <cp:revision>14</cp:revision>
  <dcterms:created xsi:type="dcterms:W3CDTF">2019-05-20T16:20:32Z</dcterms:created>
  <dcterms:modified xsi:type="dcterms:W3CDTF">2019-05-20T18:32:47Z</dcterms:modified>
</cp:coreProperties>
</file>