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63" r:id="rId3"/>
    <p:sldId id="264" r:id="rId4"/>
    <p:sldId id="258" r:id="rId5"/>
    <p:sldId id="265" r:id="rId6"/>
    <p:sldId id="259" r:id="rId7"/>
    <p:sldId id="266" r:id="rId8"/>
    <p:sldId id="260" r:id="rId9"/>
    <p:sldId id="267" r:id="rId10"/>
    <p:sldId id="261" r:id="rId11"/>
    <p:sldId id="268" r:id="rId12"/>
    <p:sldId id="270" r:id="rId13"/>
    <p:sldId id="271" r:id="rId14"/>
    <p:sldId id="269" r:id="rId15"/>
    <p:sldId id="272" r:id="rId16"/>
    <p:sldId id="273" r:id="rId17"/>
    <p:sldId id="274" r:id="rId18"/>
    <p:sldId id="275" r:id="rId19"/>
    <p:sldId id="276" r:id="rId20"/>
    <p:sldId id="281" r:id="rId21"/>
    <p:sldId id="278" r:id="rId22"/>
    <p:sldId id="279" r:id="rId23"/>
    <p:sldId id="277" r:id="rId24"/>
    <p:sldId id="280" r:id="rId25"/>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4650"/>
  </p:normalViewPr>
  <p:slideViewPr>
    <p:cSldViewPr>
      <p:cViewPr varScale="1">
        <p:scale>
          <a:sx n="53" d="100"/>
          <a:sy n="53" d="100"/>
        </p:scale>
        <p:origin x="192" y="12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D8BD707-D9CF-40AE-B4C6-C98DA3205C09}" type="datetimeFigureOut">
              <a:rPr lang="en-US" smtClean="0"/>
              <a:t>6/5/19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s-PA"/>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s-PA" smtClean="0"/>
              <a:t>‹Nº›</a:t>
            </a:fld>
            <a:endParaRPr lang="es-PA"/>
          </a:p>
        </p:txBody>
      </p:sp>
    </p:spTree>
    <p:extLst>
      <p:ext uri="{BB962C8B-B14F-4D97-AF65-F5344CB8AC3E}">
        <p14:creationId xmlns:p14="http://schemas.microsoft.com/office/powerpoint/2010/main" val="184008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6/5/19</a:t>
            </a:fld>
            <a:endParaRPr lang="en-US"/>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B6F15528-21DE-4FAA-801E-634DDDAF4B2B}" type="slidenum">
              <a:rPr lang="es-PA" smtClean="0"/>
              <a:t>‹Nº›</a:t>
            </a:fld>
            <a:endParaRPr lang="es-PA"/>
          </a:p>
        </p:txBody>
      </p:sp>
    </p:spTree>
    <p:extLst>
      <p:ext uri="{BB962C8B-B14F-4D97-AF65-F5344CB8AC3E}">
        <p14:creationId xmlns:p14="http://schemas.microsoft.com/office/powerpoint/2010/main" val="1897554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1D8BD707-D9CF-40AE-B4C6-C98DA3205C09}" type="datetimeFigureOut">
              <a:rPr lang="en-US" smtClean="0"/>
              <a:t>6/5/19</a:t>
            </a:fld>
            <a:endParaRPr lang="en-US"/>
          </a:p>
        </p:txBody>
      </p:sp>
      <p:sp>
        <p:nvSpPr>
          <p:cNvPr id="5" name="Footer Placeholder 4"/>
          <p:cNvSpPr>
            <a:spLocks noGrp="1"/>
          </p:cNvSpPr>
          <p:nvPr>
            <p:ph type="ftr" sz="quarter" idx="11"/>
          </p:nvPr>
        </p:nvSpPr>
        <p:spPr>
          <a:xfrm>
            <a:off x="581192" y="5951810"/>
            <a:ext cx="5922209" cy="365125"/>
          </a:xfrm>
        </p:spPr>
        <p:txBody>
          <a:bodyPr/>
          <a:lstStyle/>
          <a:p>
            <a:endParaRPr lang="es-PA"/>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s-PA" smtClean="0"/>
              <a:t>‹Nº›</a:t>
            </a:fld>
            <a:endParaRPr lang="es-PA"/>
          </a:p>
        </p:txBody>
      </p:sp>
    </p:spTree>
    <p:extLst>
      <p:ext uri="{BB962C8B-B14F-4D97-AF65-F5344CB8AC3E}">
        <p14:creationId xmlns:p14="http://schemas.microsoft.com/office/powerpoint/2010/main" val="622217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535940" y="2456180"/>
            <a:ext cx="7720965" cy="696594"/>
          </a:xfrm>
          <a:prstGeom prst="rect">
            <a:avLst/>
          </a:prstGeom>
        </p:spPr>
        <p:txBody>
          <a:bodyPr wrap="square" lIns="0" tIns="0" rIns="0" bIns="0">
            <a:spAutoFit/>
          </a:bodyPr>
          <a:lstStyle>
            <a:lvl1pPr>
              <a:defRPr sz="4400" b="0" i="0">
                <a:solidFill>
                  <a:schemeClr val="bg1"/>
                </a:solidFill>
                <a:latin typeface="Trebuchet MS"/>
                <a:cs typeface="Trebuchet MS"/>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6/5/19</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514330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6/5/19</a:t>
            </a:fld>
            <a:endParaRPr lang="en-US"/>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B6F15528-21DE-4FAA-801E-634DDDAF4B2B}" type="slidenum">
              <a:rPr lang="es-PA" smtClean="0"/>
              <a:t>‹Nº›</a:t>
            </a:fld>
            <a:endParaRPr lang="es-PA"/>
          </a:p>
        </p:txBody>
      </p:sp>
    </p:spTree>
    <p:extLst>
      <p:ext uri="{BB962C8B-B14F-4D97-AF65-F5344CB8AC3E}">
        <p14:creationId xmlns:p14="http://schemas.microsoft.com/office/powerpoint/2010/main" val="77462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D8BD707-D9CF-40AE-B4C6-C98DA3205C09}" type="datetimeFigureOut">
              <a:rPr lang="en-US" smtClean="0"/>
              <a:t>6/5/19</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s-PA"/>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s-PA" smtClean="0"/>
              <a:t>‹Nº›</a:t>
            </a:fld>
            <a:endParaRPr lang="es-PA"/>
          </a:p>
        </p:txBody>
      </p:sp>
    </p:spTree>
    <p:extLst>
      <p:ext uri="{BB962C8B-B14F-4D97-AF65-F5344CB8AC3E}">
        <p14:creationId xmlns:p14="http://schemas.microsoft.com/office/powerpoint/2010/main" val="3512233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6/5/19</a:t>
            </a:fld>
            <a:endParaRPr lang="en-US"/>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B6F15528-21DE-4FAA-801E-634DDDAF4B2B}" type="slidenum">
              <a:rPr lang="es-PA" smtClean="0"/>
              <a:t>‹Nº›</a:t>
            </a:fld>
            <a:endParaRPr lang="es-PA"/>
          </a:p>
        </p:txBody>
      </p:sp>
    </p:spTree>
    <p:extLst>
      <p:ext uri="{BB962C8B-B14F-4D97-AF65-F5344CB8AC3E}">
        <p14:creationId xmlns:p14="http://schemas.microsoft.com/office/powerpoint/2010/main" val="4113316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6/5/19</a:t>
            </a:fld>
            <a:endParaRPr lang="en-US"/>
          </a:p>
        </p:txBody>
      </p:sp>
      <p:sp>
        <p:nvSpPr>
          <p:cNvPr id="8" name="Footer Placeholder 7"/>
          <p:cNvSpPr>
            <a:spLocks noGrp="1"/>
          </p:cNvSpPr>
          <p:nvPr>
            <p:ph type="ftr" sz="quarter" idx="11"/>
          </p:nvPr>
        </p:nvSpPr>
        <p:spPr/>
        <p:txBody>
          <a:bodyPr/>
          <a:lstStyle/>
          <a:p>
            <a:endParaRPr lang="es-PA"/>
          </a:p>
        </p:txBody>
      </p:sp>
      <p:sp>
        <p:nvSpPr>
          <p:cNvPr id="9" name="Slide Number Placeholder 8"/>
          <p:cNvSpPr>
            <a:spLocks noGrp="1"/>
          </p:cNvSpPr>
          <p:nvPr>
            <p:ph type="sldNum" sz="quarter" idx="12"/>
          </p:nvPr>
        </p:nvSpPr>
        <p:spPr/>
        <p:txBody>
          <a:bodyPr/>
          <a:lstStyle/>
          <a:p>
            <a:fld id="{B6F15528-21DE-4FAA-801E-634DDDAF4B2B}" type="slidenum">
              <a:rPr lang="es-PA" smtClean="0"/>
              <a:t>‹Nº›</a:t>
            </a:fld>
            <a:endParaRPr lang="es-PA"/>
          </a:p>
        </p:txBody>
      </p:sp>
    </p:spTree>
    <p:extLst>
      <p:ext uri="{BB962C8B-B14F-4D97-AF65-F5344CB8AC3E}">
        <p14:creationId xmlns:p14="http://schemas.microsoft.com/office/powerpoint/2010/main" val="4268334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6/5/19</a:t>
            </a:fld>
            <a:endParaRPr lang="en-US"/>
          </a:p>
        </p:txBody>
      </p:sp>
      <p:sp>
        <p:nvSpPr>
          <p:cNvPr id="4" name="Footer Placeholder 3"/>
          <p:cNvSpPr>
            <a:spLocks noGrp="1"/>
          </p:cNvSpPr>
          <p:nvPr>
            <p:ph type="ftr" sz="quarter" idx="11"/>
          </p:nvPr>
        </p:nvSpPr>
        <p:spPr/>
        <p:txBody>
          <a:bodyPr/>
          <a:lstStyle/>
          <a:p>
            <a:endParaRPr lang="es-PA"/>
          </a:p>
        </p:txBody>
      </p:sp>
      <p:sp>
        <p:nvSpPr>
          <p:cNvPr id="5" name="Slide Number Placeholder 4"/>
          <p:cNvSpPr>
            <a:spLocks noGrp="1"/>
          </p:cNvSpPr>
          <p:nvPr>
            <p:ph type="sldNum" sz="quarter" idx="12"/>
          </p:nvPr>
        </p:nvSpPr>
        <p:spPr/>
        <p:txBody>
          <a:bodyPr/>
          <a:lstStyle/>
          <a:p>
            <a:fld id="{B6F15528-21DE-4FAA-801E-634DDDAF4B2B}" type="slidenum">
              <a:rPr lang="es-PA" smtClean="0"/>
              <a:t>‹Nº›</a:t>
            </a:fld>
            <a:endParaRPr lang="es-PA"/>
          </a:p>
        </p:txBody>
      </p:sp>
    </p:spTree>
    <p:extLst>
      <p:ext uri="{BB962C8B-B14F-4D97-AF65-F5344CB8AC3E}">
        <p14:creationId xmlns:p14="http://schemas.microsoft.com/office/powerpoint/2010/main" val="57146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6/5/19</a:t>
            </a:fld>
            <a:endParaRPr lang="en-US"/>
          </a:p>
        </p:txBody>
      </p:sp>
      <p:sp>
        <p:nvSpPr>
          <p:cNvPr id="3" name="Footer Placeholder 2"/>
          <p:cNvSpPr>
            <a:spLocks noGrp="1"/>
          </p:cNvSpPr>
          <p:nvPr>
            <p:ph type="ftr" sz="quarter" idx="11"/>
          </p:nvPr>
        </p:nvSpPr>
        <p:spPr/>
        <p:txBody>
          <a:bodyPr/>
          <a:lstStyle/>
          <a:p>
            <a:endParaRPr lang="es-PA"/>
          </a:p>
        </p:txBody>
      </p:sp>
      <p:sp>
        <p:nvSpPr>
          <p:cNvPr id="4" name="Slide Number Placeholder 3"/>
          <p:cNvSpPr>
            <a:spLocks noGrp="1"/>
          </p:cNvSpPr>
          <p:nvPr>
            <p:ph type="sldNum" sz="quarter" idx="12"/>
          </p:nvPr>
        </p:nvSpPr>
        <p:spPr/>
        <p:txBody>
          <a:bodyPr/>
          <a:lstStyle/>
          <a:p>
            <a:fld id="{B6F15528-21DE-4FAA-801E-634DDDAF4B2B}" type="slidenum">
              <a:rPr lang="es-PA" smtClean="0"/>
              <a:t>‹Nº›</a:t>
            </a:fld>
            <a:endParaRPr lang="es-PA"/>
          </a:p>
        </p:txBody>
      </p:sp>
    </p:spTree>
    <p:extLst>
      <p:ext uri="{BB962C8B-B14F-4D97-AF65-F5344CB8AC3E}">
        <p14:creationId xmlns:p14="http://schemas.microsoft.com/office/powerpoint/2010/main" val="105852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D8BD707-D9CF-40AE-B4C6-C98DA3205C09}" type="datetimeFigureOut">
              <a:rPr lang="en-US" smtClean="0"/>
              <a:t>6/5/19</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s-PA"/>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s-PA" smtClean="0"/>
              <a:t>‹Nº›</a:t>
            </a:fld>
            <a:endParaRPr lang="es-PA"/>
          </a:p>
        </p:txBody>
      </p:sp>
    </p:spTree>
    <p:extLst>
      <p:ext uri="{BB962C8B-B14F-4D97-AF65-F5344CB8AC3E}">
        <p14:creationId xmlns:p14="http://schemas.microsoft.com/office/powerpoint/2010/main" val="582532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8BD707-D9CF-40AE-B4C6-C98DA3205C09}" type="datetimeFigureOut">
              <a:rPr lang="en-US" smtClean="0"/>
              <a:t>6/5/19</a:t>
            </a:fld>
            <a:endParaRPr lang="en-US"/>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B6F15528-21DE-4FAA-801E-634DDDAF4B2B}" type="slidenum">
              <a:rPr lang="es-PA" smtClean="0"/>
              <a:t>‹Nº›</a:t>
            </a:fld>
            <a:endParaRPr lang="es-PA"/>
          </a:p>
        </p:txBody>
      </p:sp>
    </p:spTree>
    <p:extLst>
      <p:ext uri="{BB962C8B-B14F-4D97-AF65-F5344CB8AC3E}">
        <p14:creationId xmlns:p14="http://schemas.microsoft.com/office/powerpoint/2010/main" val="752879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1D8BD707-D9CF-40AE-B4C6-C98DA3205C09}" type="datetimeFigureOut">
              <a:rPr lang="en-US" smtClean="0"/>
              <a:t>6/5/19</a:t>
            </a:fld>
            <a:endParaRPr lang="en-US"/>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s-PA"/>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B6F15528-21DE-4FAA-801E-634DDDAF4B2B}" type="slidenum">
              <a:rPr lang="es-PA" smtClean="0"/>
              <a:t>‹Nº›</a:t>
            </a:fld>
            <a:endParaRPr lang="es-PA"/>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82294310"/>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581192" y="1927981"/>
            <a:ext cx="7989752" cy="567463"/>
          </a:xfrm>
          <a:prstGeom prst="rect">
            <a:avLst/>
          </a:prstGeom>
        </p:spPr>
        <p:txBody>
          <a:bodyPr vert="horz" wrap="square" lIns="0" tIns="13335" rIns="0" bIns="0" rtlCol="0">
            <a:spAutoFit/>
          </a:bodyPr>
          <a:lstStyle/>
          <a:p>
            <a:pPr marL="12700">
              <a:lnSpc>
                <a:spcPct val="100000"/>
              </a:lnSpc>
              <a:spcBef>
                <a:spcPts val="105"/>
              </a:spcBef>
            </a:pPr>
            <a:r>
              <a:rPr lang="es-ES_tradnl" dirty="0"/>
              <a:t>Estructuras</a:t>
            </a:r>
            <a:r>
              <a:rPr dirty="0"/>
              <a:t> </a:t>
            </a:r>
            <a:r>
              <a:rPr spc="-5" dirty="0"/>
              <a:t>de control</a:t>
            </a:r>
            <a:r>
              <a:rPr lang="es-ES" spc="-5" dirty="0"/>
              <a:t> en java</a:t>
            </a:r>
            <a:endParaRPr spc="-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796153" y="2811907"/>
            <a:ext cx="0" cy="3012440"/>
          </a:xfrm>
          <a:custGeom>
            <a:avLst/>
            <a:gdLst/>
            <a:ahLst/>
            <a:cxnLst/>
            <a:rect l="l" t="t" r="r" b="b"/>
            <a:pathLst>
              <a:path h="3012440">
                <a:moveTo>
                  <a:pt x="0" y="0"/>
                </a:moveTo>
                <a:lnTo>
                  <a:pt x="0" y="3012401"/>
                </a:lnTo>
              </a:path>
            </a:pathLst>
          </a:custGeom>
          <a:ln w="12700">
            <a:solidFill>
              <a:srgbClr val="FFFFFF"/>
            </a:solidFill>
          </a:ln>
        </p:spPr>
        <p:txBody>
          <a:bodyPr wrap="square" lIns="0" tIns="0" rIns="0" bIns="0" rtlCol="0"/>
          <a:lstStyle/>
          <a:p>
            <a:endParaRPr/>
          </a:p>
        </p:txBody>
      </p:sp>
      <p:sp>
        <p:nvSpPr>
          <p:cNvPr id="4" name="object 4"/>
          <p:cNvSpPr/>
          <p:nvPr/>
        </p:nvSpPr>
        <p:spPr>
          <a:xfrm>
            <a:off x="8609710" y="2811907"/>
            <a:ext cx="0" cy="3012440"/>
          </a:xfrm>
          <a:custGeom>
            <a:avLst/>
            <a:gdLst/>
            <a:ahLst/>
            <a:cxnLst/>
            <a:rect l="l" t="t" r="r" b="b"/>
            <a:pathLst>
              <a:path h="3012440">
                <a:moveTo>
                  <a:pt x="0" y="0"/>
                </a:moveTo>
                <a:lnTo>
                  <a:pt x="0" y="3012401"/>
                </a:lnTo>
              </a:path>
            </a:pathLst>
          </a:custGeom>
          <a:ln w="12700">
            <a:solidFill>
              <a:srgbClr val="FFFFFF"/>
            </a:solidFill>
          </a:ln>
        </p:spPr>
        <p:txBody>
          <a:bodyPr wrap="square" lIns="0" tIns="0" rIns="0" bIns="0" rtlCol="0"/>
          <a:lstStyle/>
          <a:p>
            <a:endParaRPr/>
          </a:p>
        </p:txBody>
      </p:sp>
      <p:sp>
        <p:nvSpPr>
          <p:cNvPr id="5" name="object 5"/>
          <p:cNvSpPr/>
          <p:nvPr/>
        </p:nvSpPr>
        <p:spPr>
          <a:xfrm>
            <a:off x="5789803" y="2811907"/>
            <a:ext cx="2826385" cy="12700"/>
          </a:xfrm>
          <a:custGeom>
            <a:avLst/>
            <a:gdLst/>
            <a:ahLst/>
            <a:cxnLst/>
            <a:rect l="l" t="t" r="r" b="b"/>
            <a:pathLst>
              <a:path w="2826384" h="12700">
                <a:moveTo>
                  <a:pt x="0" y="12700"/>
                </a:moveTo>
                <a:lnTo>
                  <a:pt x="2826257" y="12700"/>
                </a:lnTo>
                <a:lnTo>
                  <a:pt x="2826257" y="0"/>
                </a:lnTo>
                <a:lnTo>
                  <a:pt x="0" y="0"/>
                </a:lnTo>
                <a:lnTo>
                  <a:pt x="0" y="12700"/>
                </a:lnTo>
                <a:close/>
              </a:path>
            </a:pathLst>
          </a:custGeom>
          <a:solidFill>
            <a:srgbClr val="FFFFFF"/>
          </a:solidFill>
        </p:spPr>
        <p:txBody>
          <a:bodyPr wrap="square" lIns="0" tIns="0" rIns="0" bIns="0" rtlCol="0"/>
          <a:lstStyle/>
          <a:p>
            <a:endParaRPr/>
          </a:p>
        </p:txBody>
      </p:sp>
      <p:sp>
        <p:nvSpPr>
          <p:cNvPr id="6" name="object 6"/>
          <p:cNvSpPr/>
          <p:nvPr/>
        </p:nvSpPr>
        <p:spPr>
          <a:xfrm>
            <a:off x="5789803" y="5805258"/>
            <a:ext cx="2826385" cy="0"/>
          </a:xfrm>
          <a:custGeom>
            <a:avLst/>
            <a:gdLst/>
            <a:ahLst/>
            <a:cxnLst/>
            <a:rect l="l" t="t" r="r" b="b"/>
            <a:pathLst>
              <a:path w="2826384">
                <a:moveTo>
                  <a:pt x="0" y="0"/>
                </a:moveTo>
                <a:lnTo>
                  <a:pt x="2826257" y="0"/>
                </a:lnTo>
              </a:path>
            </a:pathLst>
          </a:custGeom>
          <a:ln w="38100">
            <a:solidFill>
              <a:srgbClr val="FFFFFF"/>
            </a:solidFill>
          </a:ln>
        </p:spPr>
        <p:txBody>
          <a:bodyPr wrap="square" lIns="0" tIns="0" rIns="0" bIns="0" rtlCol="0"/>
          <a:lstStyle/>
          <a:p>
            <a:endParaRPr/>
          </a:p>
        </p:txBody>
      </p:sp>
      <p:sp>
        <p:nvSpPr>
          <p:cNvPr id="7" name="object 7"/>
          <p:cNvSpPr txBox="1"/>
          <p:nvPr/>
        </p:nvSpPr>
        <p:spPr>
          <a:xfrm>
            <a:off x="5486400" y="2562580"/>
            <a:ext cx="2800985" cy="3163687"/>
          </a:xfrm>
          <a:prstGeom prst="rect">
            <a:avLst/>
          </a:prstGeom>
          <a:solidFill>
            <a:srgbClr val="424455"/>
          </a:solidFill>
        </p:spPr>
        <p:txBody>
          <a:bodyPr vert="horz" wrap="square" lIns="0" tIns="12065" rIns="0" bIns="0" rtlCol="0">
            <a:spAutoFit/>
          </a:bodyPr>
          <a:lstStyle/>
          <a:p>
            <a:pPr marL="85725">
              <a:lnSpc>
                <a:spcPct val="100000"/>
              </a:lnSpc>
              <a:spcBef>
                <a:spcPts val="95"/>
              </a:spcBef>
            </a:pPr>
            <a:r>
              <a:rPr sz="1800" b="1" spc="-5" dirty="0">
                <a:solidFill>
                  <a:srgbClr val="92D050"/>
                </a:solidFill>
                <a:latin typeface="Courier New"/>
                <a:cs typeface="Courier New"/>
              </a:rPr>
              <a:t>switch</a:t>
            </a:r>
            <a:r>
              <a:rPr sz="1800" b="1" spc="-85" dirty="0">
                <a:solidFill>
                  <a:srgbClr val="92D050"/>
                </a:solidFill>
                <a:latin typeface="Courier New"/>
                <a:cs typeface="Courier New"/>
              </a:rPr>
              <a:t> </a:t>
            </a:r>
            <a:r>
              <a:rPr sz="1800" b="1" spc="-5" dirty="0">
                <a:solidFill>
                  <a:srgbClr val="FFFFFF"/>
                </a:solidFill>
                <a:latin typeface="Courier New"/>
                <a:cs typeface="Courier New"/>
              </a:rPr>
              <a:t>(</a:t>
            </a:r>
            <a:r>
              <a:rPr lang="es-ES" b="1" spc="-5" dirty="0">
                <a:solidFill>
                  <a:srgbClr val="FF0000"/>
                </a:solidFill>
                <a:latin typeface="Courier New"/>
                <a:cs typeface="Courier New"/>
              </a:rPr>
              <a:t>selector</a:t>
            </a:r>
            <a:r>
              <a:rPr sz="1800" b="1" spc="-5" dirty="0">
                <a:solidFill>
                  <a:srgbClr val="FFFFFF"/>
                </a:solidFill>
                <a:latin typeface="Courier New"/>
                <a:cs typeface="Courier New"/>
              </a:rPr>
              <a:t>){</a:t>
            </a:r>
            <a:endParaRPr sz="1800" dirty="0">
              <a:latin typeface="Courier New"/>
              <a:cs typeface="Courier New"/>
            </a:endParaRPr>
          </a:p>
          <a:p>
            <a:pPr marL="722630" marR="683260" indent="-320040">
              <a:lnSpc>
                <a:spcPct val="100000"/>
              </a:lnSpc>
              <a:spcBef>
                <a:spcPts val="55"/>
              </a:spcBef>
            </a:pPr>
            <a:r>
              <a:rPr sz="1400" b="1" spc="-5" dirty="0">
                <a:solidFill>
                  <a:srgbClr val="92D050"/>
                </a:solidFill>
                <a:latin typeface="Courier New"/>
                <a:cs typeface="Courier New"/>
              </a:rPr>
              <a:t>case </a:t>
            </a:r>
            <a:r>
              <a:rPr sz="1400" b="1" spc="-5" dirty="0">
                <a:solidFill>
                  <a:srgbClr val="FFC000"/>
                </a:solidFill>
                <a:latin typeface="Courier New"/>
                <a:cs typeface="Courier New"/>
              </a:rPr>
              <a:t>valor1</a:t>
            </a:r>
            <a:r>
              <a:rPr sz="1400" b="1" spc="-5" dirty="0">
                <a:solidFill>
                  <a:srgbClr val="FFFFFF"/>
                </a:solidFill>
                <a:latin typeface="Courier New"/>
                <a:cs typeface="Courier New"/>
              </a:rPr>
              <a:t>:  instruccionA1</a:t>
            </a:r>
            <a:endParaRPr sz="1400" dirty="0">
              <a:latin typeface="Courier New"/>
              <a:cs typeface="Courier New"/>
            </a:endParaRPr>
          </a:p>
          <a:p>
            <a:pPr marL="722630">
              <a:lnSpc>
                <a:spcPct val="100000"/>
              </a:lnSpc>
            </a:pPr>
            <a:r>
              <a:rPr sz="1400" b="1" spc="-5" dirty="0">
                <a:solidFill>
                  <a:srgbClr val="FFFFFF"/>
                </a:solidFill>
                <a:latin typeface="Courier New"/>
                <a:cs typeface="Courier New"/>
              </a:rPr>
              <a:t>...</a:t>
            </a:r>
            <a:endParaRPr sz="1400" dirty="0">
              <a:latin typeface="Courier New"/>
              <a:cs typeface="Courier New"/>
            </a:endParaRPr>
          </a:p>
          <a:p>
            <a:pPr marL="722630" marR="683260">
              <a:lnSpc>
                <a:spcPct val="100000"/>
              </a:lnSpc>
            </a:pPr>
            <a:r>
              <a:rPr sz="1400" b="1" spc="-5" dirty="0">
                <a:solidFill>
                  <a:srgbClr val="FFFFFF"/>
                </a:solidFill>
                <a:latin typeface="Courier New"/>
                <a:cs typeface="Courier New"/>
              </a:rPr>
              <a:t>instrucciónAN  </a:t>
            </a:r>
            <a:r>
              <a:rPr sz="1400" b="1" spc="-5" dirty="0">
                <a:solidFill>
                  <a:srgbClr val="92D050"/>
                </a:solidFill>
                <a:latin typeface="Courier New"/>
                <a:cs typeface="Courier New"/>
              </a:rPr>
              <a:t>break</a:t>
            </a:r>
            <a:r>
              <a:rPr sz="1400" b="1" spc="-5" dirty="0">
                <a:solidFill>
                  <a:srgbClr val="FFFFFF"/>
                </a:solidFill>
                <a:latin typeface="Courier New"/>
                <a:cs typeface="Courier New"/>
              </a:rPr>
              <a:t>;</a:t>
            </a:r>
            <a:endParaRPr sz="1400" dirty="0">
              <a:latin typeface="Courier New"/>
              <a:cs typeface="Courier New"/>
            </a:endParaRPr>
          </a:p>
          <a:p>
            <a:pPr marL="722630" marR="683260" indent="-320040">
              <a:lnSpc>
                <a:spcPct val="100000"/>
              </a:lnSpc>
            </a:pPr>
            <a:r>
              <a:rPr sz="1400" b="1" spc="-5" dirty="0">
                <a:solidFill>
                  <a:srgbClr val="92D050"/>
                </a:solidFill>
                <a:latin typeface="Courier New"/>
                <a:cs typeface="Courier New"/>
              </a:rPr>
              <a:t>case </a:t>
            </a:r>
            <a:r>
              <a:rPr sz="1400" b="1" spc="-5" dirty="0">
                <a:solidFill>
                  <a:srgbClr val="FFC000"/>
                </a:solidFill>
                <a:latin typeface="Courier New"/>
                <a:cs typeface="Courier New"/>
              </a:rPr>
              <a:t>valor2</a:t>
            </a:r>
            <a:r>
              <a:rPr sz="1400" b="1" spc="-5" dirty="0">
                <a:solidFill>
                  <a:srgbClr val="FFFFFF"/>
                </a:solidFill>
                <a:latin typeface="Courier New"/>
                <a:cs typeface="Courier New"/>
              </a:rPr>
              <a:t>:  instruccionB1</a:t>
            </a:r>
            <a:endParaRPr sz="1400" dirty="0">
              <a:latin typeface="Courier New"/>
              <a:cs typeface="Courier New"/>
            </a:endParaRPr>
          </a:p>
          <a:p>
            <a:pPr marL="722630">
              <a:lnSpc>
                <a:spcPct val="100000"/>
              </a:lnSpc>
            </a:pPr>
            <a:r>
              <a:rPr sz="1400" b="1" spc="-5" dirty="0">
                <a:solidFill>
                  <a:srgbClr val="FFFFFF"/>
                </a:solidFill>
                <a:latin typeface="Courier New"/>
                <a:cs typeface="Courier New"/>
              </a:rPr>
              <a:t>...</a:t>
            </a:r>
            <a:endParaRPr sz="1400" dirty="0">
              <a:latin typeface="Courier New"/>
              <a:cs typeface="Courier New"/>
            </a:endParaRPr>
          </a:p>
          <a:p>
            <a:pPr marL="722630" marR="683260">
              <a:lnSpc>
                <a:spcPct val="100000"/>
              </a:lnSpc>
            </a:pPr>
            <a:r>
              <a:rPr sz="1400" b="1" spc="-5" dirty="0">
                <a:solidFill>
                  <a:srgbClr val="FFFFFF"/>
                </a:solidFill>
                <a:latin typeface="Courier New"/>
                <a:cs typeface="Courier New"/>
              </a:rPr>
              <a:t>instrucciónBN  </a:t>
            </a:r>
            <a:r>
              <a:rPr sz="1400" b="1" spc="-5" dirty="0">
                <a:solidFill>
                  <a:srgbClr val="92D050"/>
                </a:solidFill>
                <a:latin typeface="Courier New"/>
                <a:cs typeface="Courier New"/>
              </a:rPr>
              <a:t>break</a:t>
            </a:r>
            <a:r>
              <a:rPr sz="1400" b="1" spc="-5" dirty="0">
                <a:solidFill>
                  <a:srgbClr val="FFFFFF"/>
                </a:solidFill>
                <a:latin typeface="Courier New"/>
                <a:cs typeface="Courier New"/>
              </a:rPr>
              <a:t>;</a:t>
            </a:r>
            <a:endParaRPr sz="1400" dirty="0">
              <a:latin typeface="Courier New"/>
              <a:cs typeface="Courier New"/>
            </a:endParaRPr>
          </a:p>
          <a:p>
            <a:pPr marL="402590">
              <a:lnSpc>
                <a:spcPts val="1655"/>
              </a:lnSpc>
              <a:spcBef>
                <a:spcPts val="5"/>
              </a:spcBef>
            </a:pPr>
            <a:r>
              <a:rPr sz="1400" b="1" spc="-5" dirty="0">
                <a:solidFill>
                  <a:srgbClr val="FFFFFF"/>
                </a:solidFill>
                <a:latin typeface="Courier New"/>
                <a:cs typeface="Courier New"/>
              </a:rPr>
              <a:t>...</a:t>
            </a:r>
            <a:endParaRPr lang="es-ES" sz="1400" b="1" spc="-5" dirty="0">
              <a:solidFill>
                <a:srgbClr val="FFFFFF"/>
              </a:solidFill>
              <a:latin typeface="Courier New"/>
              <a:cs typeface="Courier New"/>
            </a:endParaRPr>
          </a:p>
          <a:p>
            <a:pPr marL="402590">
              <a:lnSpc>
                <a:spcPts val="1655"/>
              </a:lnSpc>
              <a:spcBef>
                <a:spcPts val="5"/>
              </a:spcBef>
            </a:pPr>
            <a:r>
              <a:rPr lang="es-PA" sz="1400" b="1" spc="-5" dirty="0">
                <a:solidFill>
                  <a:srgbClr val="92D050"/>
                </a:solidFill>
                <a:latin typeface="Courier New"/>
                <a:cs typeface="Courier New"/>
              </a:rPr>
              <a:t>default</a:t>
            </a:r>
            <a:r>
              <a:rPr lang="es-PA" sz="1400" b="1" spc="-5" dirty="0">
                <a:solidFill>
                  <a:srgbClr val="FFFFFF"/>
                </a:solidFill>
                <a:latin typeface="Courier New"/>
                <a:cs typeface="Courier New"/>
              </a:rPr>
              <a:t>: instruccion</a:t>
            </a:r>
            <a:endParaRPr sz="1400" dirty="0">
              <a:latin typeface="Courier New"/>
              <a:cs typeface="Courier New"/>
            </a:endParaRPr>
          </a:p>
          <a:p>
            <a:pPr marL="85725">
              <a:lnSpc>
                <a:spcPts val="2135"/>
              </a:lnSpc>
            </a:pPr>
            <a:r>
              <a:rPr sz="1800" b="1" dirty="0">
                <a:solidFill>
                  <a:srgbClr val="FFFFFF"/>
                </a:solidFill>
                <a:latin typeface="Courier New"/>
                <a:cs typeface="Courier New"/>
              </a:rPr>
              <a:t>}</a:t>
            </a:r>
            <a:endParaRPr sz="1800" dirty="0">
              <a:latin typeface="Courier New"/>
              <a:cs typeface="Courier New"/>
            </a:endParaRPr>
          </a:p>
        </p:txBody>
      </p:sp>
      <p:sp>
        <p:nvSpPr>
          <p:cNvPr id="12" name="Título 11">
            <a:extLst>
              <a:ext uri="{FF2B5EF4-FFF2-40B4-BE49-F238E27FC236}">
                <a16:creationId xmlns:a16="http://schemas.microsoft.com/office/drawing/2014/main" id="{9F10BFEE-D04A-0944-98BC-DE05A19A37A2}"/>
              </a:ext>
            </a:extLst>
          </p:cNvPr>
          <p:cNvSpPr>
            <a:spLocks noGrp="1"/>
          </p:cNvSpPr>
          <p:nvPr>
            <p:ph type="title"/>
          </p:nvPr>
        </p:nvSpPr>
        <p:spPr/>
        <p:txBody>
          <a:bodyPr/>
          <a:lstStyle/>
          <a:p>
            <a:r>
              <a:rPr lang="es-PA" dirty="0"/>
              <a:t>Sentencia switch</a:t>
            </a:r>
          </a:p>
        </p:txBody>
      </p:sp>
      <p:sp>
        <p:nvSpPr>
          <p:cNvPr id="13" name="Marcador de contenido 12">
            <a:extLst>
              <a:ext uri="{FF2B5EF4-FFF2-40B4-BE49-F238E27FC236}">
                <a16:creationId xmlns:a16="http://schemas.microsoft.com/office/drawing/2014/main" id="{35E158CD-21F4-ED48-B340-269A30E4AFD7}"/>
              </a:ext>
            </a:extLst>
          </p:cNvPr>
          <p:cNvSpPr>
            <a:spLocks noGrp="1"/>
          </p:cNvSpPr>
          <p:nvPr>
            <p:ph idx="1"/>
          </p:nvPr>
        </p:nvSpPr>
        <p:spPr>
          <a:xfrm>
            <a:off x="581192" y="2228003"/>
            <a:ext cx="4219402" cy="3630795"/>
          </a:xfrm>
        </p:spPr>
        <p:txBody>
          <a:bodyPr/>
          <a:lstStyle/>
          <a:p>
            <a:pPr algn="just"/>
            <a:r>
              <a:rPr lang="es-PA" dirty="0"/>
              <a:t>En Java, switch es una sentencia que se utiliza para elegir una de entre múltiples opciones.</a:t>
            </a:r>
          </a:p>
          <a:p>
            <a:pPr algn="just"/>
            <a:r>
              <a:rPr lang="es-PA" dirty="0"/>
              <a:t>Es especialmente útil cuando la selección se basa en el valor de una variable simple o de una expresión simple denominada expresión de control o selector</a:t>
            </a:r>
          </a:p>
          <a:p>
            <a:pPr algn="just"/>
            <a:r>
              <a:rPr lang="es-PA" dirty="0"/>
              <a:t>El valor de la expresión puede ser de tipo int o char, bool pero </a:t>
            </a:r>
            <a:r>
              <a:rPr lang="es-PA" b="1" dirty="0"/>
              <a:t>no</a:t>
            </a:r>
            <a:r>
              <a:rPr lang="es-PA" dirty="0"/>
              <a:t> de tipo double o string.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ECEE2D-FB15-9845-BFB7-457A7C950E3F}"/>
              </a:ext>
            </a:extLst>
          </p:cNvPr>
          <p:cNvSpPr>
            <a:spLocks noGrp="1"/>
          </p:cNvSpPr>
          <p:nvPr>
            <p:ph type="title"/>
          </p:nvPr>
        </p:nvSpPr>
        <p:spPr/>
        <p:txBody>
          <a:bodyPr/>
          <a:lstStyle/>
          <a:p>
            <a:r>
              <a:rPr lang="es-PA" dirty="0"/>
              <a:t>Sentencia switch</a:t>
            </a:r>
          </a:p>
        </p:txBody>
      </p:sp>
      <p:sp>
        <p:nvSpPr>
          <p:cNvPr id="3" name="Marcador de contenido 2">
            <a:extLst>
              <a:ext uri="{FF2B5EF4-FFF2-40B4-BE49-F238E27FC236}">
                <a16:creationId xmlns:a16="http://schemas.microsoft.com/office/drawing/2014/main" id="{BE351B93-5326-094D-948E-FAF3400E3360}"/>
              </a:ext>
            </a:extLst>
          </p:cNvPr>
          <p:cNvSpPr>
            <a:spLocks noGrp="1"/>
          </p:cNvSpPr>
          <p:nvPr>
            <p:ph idx="1"/>
          </p:nvPr>
        </p:nvSpPr>
        <p:spPr>
          <a:xfrm>
            <a:off x="581192" y="2228003"/>
            <a:ext cx="7989752" cy="1505797"/>
          </a:xfrm>
        </p:spPr>
        <p:txBody>
          <a:bodyPr/>
          <a:lstStyle/>
          <a:p>
            <a:pPr algn="just"/>
            <a:r>
              <a:rPr lang="es-PA" dirty="0"/>
              <a:t>Estaá permitido tener varias expresiones case en una alternativa dada en switch.</a:t>
            </a:r>
          </a:p>
          <a:p>
            <a:pPr algn="just"/>
            <a:r>
              <a:rPr lang="es-PA" dirty="0"/>
              <a:t>Por ejemplo, se puede escribir: </a:t>
            </a:r>
          </a:p>
          <a:p>
            <a:endParaRPr lang="es-PA" dirty="0"/>
          </a:p>
        </p:txBody>
      </p:sp>
      <p:pic>
        <p:nvPicPr>
          <p:cNvPr id="5" name="Imagen 4">
            <a:extLst>
              <a:ext uri="{FF2B5EF4-FFF2-40B4-BE49-F238E27FC236}">
                <a16:creationId xmlns:a16="http://schemas.microsoft.com/office/drawing/2014/main" id="{4A02A706-B75F-0B4C-9008-6C21E433D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3276600"/>
            <a:ext cx="7989752" cy="3032607"/>
          </a:xfrm>
          <a:prstGeom prst="rect">
            <a:avLst/>
          </a:prstGeom>
        </p:spPr>
      </p:pic>
    </p:spTree>
    <p:extLst>
      <p:ext uri="{BB962C8B-B14F-4D97-AF65-F5344CB8AC3E}">
        <p14:creationId xmlns:p14="http://schemas.microsoft.com/office/powerpoint/2010/main" val="426741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4FAF73-71D3-F64F-9BC1-51C6F7501902}"/>
              </a:ext>
            </a:extLst>
          </p:cNvPr>
          <p:cNvSpPr>
            <a:spLocks noGrp="1"/>
          </p:cNvSpPr>
          <p:nvPr>
            <p:ph type="title"/>
          </p:nvPr>
        </p:nvSpPr>
        <p:spPr/>
        <p:txBody>
          <a:bodyPr/>
          <a:lstStyle/>
          <a:p>
            <a:r>
              <a:rPr lang="es-PA" dirty="0"/>
              <a:t>datitos</a:t>
            </a:r>
          </a:p>
        </p:txBody>
      </p:sp>
      <p:sp>
        <p:nvSpPr>
          <p:cNvPr id="3" name="Marcador de contenido 2">
            <a:extLst>
              <a:ext uri="{FF2B5EF4-FFF2-40B4-BE49-F238E27FC236}">
                <a16:creationId xmlns:a16="http://schemas.microsoft.com/office/drawing/2014/main" id="{19A2423F-9AE3-B44D-BD89-30580D1507D3}"/>
              </a:ext>
            </a:extLst>
          </p:cNvPr>
          <p:cNvSpPr>
            <a:spLocks noGrp="1"/>
          </p:cNvSpPr>
          <p:nvPr>
            <p:ph idx="1"/>
          </p:nvPr>
        </p:nvSpPr>
        <p:spPr/>
        <p:txBody>
          <a:bodyPr/>
          <a:lstStyle/>
          <a:p>
            <a:pPr algn="just"/>
            <a:r>
              <a:rPr lang="es-PA" dirty="0"/>
              <a:t>Si se desea comparar dos cadenas de caracteres (String) no lo podemos hacer utilizando operadores relacionales. Para comparar datos de tipo String debemos utilizar los métodos equals y compareTo. </a:t>
            </a:r>
          </a:p>
          <a:p>
            <a:pPr lvl="1" algn="just"/>
            <a:r>
              <a:rPr lang="es-PA" dirty="0"/>
              <a:t>Equals</a:t>
            </a:r>
          </a:p>
          <a:p>
            <a:pPr marL="324000" lvl="1" indent="0" algn="just">
              <a:buNone/>
            </a:pPr>
            <a:endParaRPr lang="es-PA" dirty="0"/>
          </a:p>
          <a:p>
            <a:pPr marL="324000" lvl="1" indent="0" algn="just">
              <a:buNone/>
            </a:pPr>
            <a:endParaRPr lang="es-PA" dirty="0"/>
          </a:p>
          <a:p>
            <a:pPr marL="324000" lvl="1" indent="0" algn="just">
              <a:buNone/>
            </a:pPr>
            <a:endParaRPr lang="es-PA" dirty="0"/>
          </a:p>
          <a:p>
            <a:pPr marL="324000" lvl="1" indent="0" algn="just">
              <a:buNone/>
            </a:pPr>
            <a:endParaRPr lang="es-PA" dirty="0"/>
          </a:p>
          <a:p>
            <a:pPr lvl="1" algn="just"/>
            <a:r>
              <a:rPr lang="es-PA" dirty="0"/>
              <a:t>CompareTo</a:t>
            </a:r>
          </a:p>
          <a:p>
            <a:pPr lvl="1" algn="just"/>
            <a:endParaRPr lang="es-PA" dirty="0"/>
          </a:p>
        </p:txBody>
      </p:sp>
      <p:sp>
        <p:nvSpPr>
          <p:cNvPr id="4" name="Rectángulo 3">
            <a:extLst>
              <a:ext uri="{FF2B5EF4-FFF2-40B4-BE49-F238E27FC236}">
                <a16:creationId xmlns:a16="http://schemas.microsoft.com/office/drawing/2014/main" id="{63C519CD-7B18-6F42-A02A-09D35DB1B104}"/>
              </a:ext>
            </a:extLst>
          </p:cNvPr>
          <p:cNvSpPr/>
          <p:nvPr/>
        </p:nvSpPr>
        <p:spPr>
          <a:xfrm>
            <a:off x="2057400" y="3581400"/>
            <a:ext cx="5638800" cy="1323439"/>
          </a:xfrm>
          <a:prstGeom prst="rect">
            <a:avLst/>
          </a:prstGeom>
        </p:spPr>
        <p:txBody>
          <a:bodyPr wrap="square">
            <a:spAutoFit/>
          </a:bodyPr>
          <a:lstStyle/>
          <a:p>
            <a:r>
              <a:rPr lang="es-PA" sz="1600" dirty="0">
                <a:solidFill>
                  <a:srgbClr val="222222"/>
                </a:solidFill>
                <a:latin typeface="Verdana" panose="020B0604030504040204" pitchFamily="34" charset="0"/>
              </a:rPr>
              <a:t>if ((cadena1.equals(cadena2)){</a:t>
            </a:r>
            <a:br>
              <a:rPr lang="es-PA" sz="1600" dirty="0"/>
            </a:br>
            <a:r>
              <a:rPr lang="es-PA" sz="1600" dirty="0">
                <a:solidFill>
                  <a:srgbClr val="222222"/>
                </a:solidFill>
                <a:latin typeface="Verdana" panose="020B0604030504040204" pitchFamily="34" charset="0"/>
              </a:rPr>
              <a:t>    System.out.println("Son iguales");</a:t>
            </a:r>
            <a:br>
              <a:rPr lang="es-PA" sz="1600" dirty="0"/>
            </a:br>
            <a:r>
              <a:rPr lang="es-PA" sz="1600" dirty="0">
                <a:solidFill>
                  <a:srgbClr val="222222"/>
                </a:solidFill>
                <a:latin typeface="Verdana" panose="020B0604030504040204" pitchFamily="34" charset="0"/>
              </a:rPr>
              <a:t>}else{</a:t>
            </a:r>
            <a:br>
              <a:rPr lang="es-PA" sz="1600" dirty="0"/>
            </a:br>
            <a:r>
              <a:rPr lang="es-PA" sz="1600" dirty="0">
                <a:solidFill>
                  <a:srgbClr val="222222"/>
                </a:solidFill>
                <a:latin typeface="Verdana" panose="020B0604030504040204" pitchFamily="34" charset="0"/>
              </a:rPr>
              <a:t>   System.out.println("Son distintas");</a:t>
            </a:r>
            <a:br>
              <a:rPr lang="es-PA" sz="1600" dirty="0"/>
            </a:br>
            <a:r>
              <a:rPr lang="es-PA" sz="1600" dirty="0">
                <a:solidFill>
                  <a:srgbClr val="222222"/>
                </a:solidFill>
                <a:latin typeface="Verdana" panose="020B0604030504040204" pitchFamily="34" charset="0"/>
              </a:rPr>
              <a:t>}</a:t>
            </a:r>
            <a:endParaRPr lang="es-PA" sz="1600" dirty="0"/>
          </a:p>
        </p:txBody>
      </p:sp>
      <p:sp>
        <p:nvSpPr>
          <p:cNvPr id="5" name="Rectángulo 4">
            <a:extLst>
              <a:ext uri="{FF2B5EF4-FFF2-40B4-BE49-F238E27FC236}">
                <a16:creationId xmlns:a16="http://schemas.microsoft.com/office/drawing/2014/main" id="{66EF7439-02EC-CB4B-8EC1-5ADCD9CAF05A}"/>
              </a:ext>
            </a:extLst>
          </p:cNvPr>
          <p:cNvSpPr/>
          <p:nvPr/>
        </p:nvSpPr>
        <p:spPr>
          <a:xfrm>
            <a:off x="566129" y="5489466"/>
            <a:ext cx="9525000" cy="738664"/>
          </a:xfrm>
          <a:prstGeom prst="rect">
            <a:avLst/>
          </a:prstGeom>
        </p:spPr>
        <p:txBody>
          <a:bodyPr wrap="square">
            <a:spAutoFit/>
          </a:bodyPr>
          <a:lstStyle/>
          <a:p>
            <a:pPr marL="342900"/>
            <a:r>
              <a:rPr lang="es-PA" sz="1400" dirty="0">
                <a:solidFill>
                  <a:srgbClr val="222222"/>
                </a:solidFill>
                <a:latin typeface="Verdana" panose="020B0604030504040204" pitchFamily="34" charset="0"/>
              </a:rPr>
              <a:t>if (cadena1.compareTo(cadena2) &lt; 0)  // cadena1 menor que cadena2 alfabéticamente</a:t>
            </a:r>
          </a:p>
          <a:p>
            <a:pPr marL="342900"/>
            <a:r>
              <a:rPr lang="es-PA" sz="1400" dirty="0">
                <a:solidFill>
                  <a:srgbClr val="222222"/>
                </a:solidFill>
                <a:latin typeface="Verdana" panose="020B0604030504040204" pitchFamily="34" charset="0"/>
              </a:rPr>
              <a:t>if (cadena1.compareTo(cadena2) &gt; 0)  // cadena1 mayor que cadena2 alfabéticamente</a:t>
            </a:r>
          </a:p>
          <a:p>
            <a:pPr marL="342900"/>
            <a:r>
              <a:rPr lang="es-PA" sz="1400" dirty="0">
                <a:solidFill>
                  <a:srgbClr val="222222"/>
                </a:solidFill>
                <a:latin typeface="Verdana" panose="020B0604030504040204" pitchFamily="34" charset="0"/>
              </a:rPr>
              <a:t>if (cadena1.compareTo(cadena2) == 0)  // cadena1 igual que cadena2</a:t>
            </a:r>
            <a:endParaRPr lang="es-PA" sz="1400" b="0" i="0" u="none" strike="noStrike" dirty="0">
              <a:solidFill>
                <a:srgbClr val="222222"/>
              </a:solidFill>
              <a:effectLst/>
              <a:latin typeface="Verdana" panose="020B0604030504040204" pitchFamily="34" charset="0"/>
            </a:endParaRPr>
          </a:p>
        </p:txBody>
      </p:sp>
    </p:spTree>
    <p:extLst>
      <p:ext uri="{BB962C8B-B14F-4D97-AF65-F5344CB8AC3E}">
        <p14:creationId xmlns:p14="http://schemas.microsoft.com/office/powerpoint/2010/main" val="3609611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786AA5-01C0-7D4B-BFA3-196F0DE9D0F9}"/>
              </a:ext>
            </a:extLst>
          </p:cNvPr>
          <p:cNvSpPr>
            <a:spLocks noGrp="1"/>
          </p:cNvSpPr>
          <p:nvPr>
            <p:ph type="title"/>
          </p:nvPr>
        </p:nvSpPr>
        <p:spPr/>
        <p:txBody>
          <a:bodyPr/>
          <a:lstStyle/>
          <a:p>
            <a:r>
              <a:rPr lang="es-PA" dirty="0"/>
              <a:t>Operador condicional</a:t>
            </a:r>
          </a:p>
        </p:txBody>
      </p:sp>
      <p:sp>
        <p:nvSpPr>
          <p:cNvPr id="3" name="Marcador de contenido 2">
            <a:extLst>
              <a:ext uri="{FF2B5EF4-FFF2-40B4-BE49-F238E27FC236}">
                <a16:creationId xmlns:a16="http://schemas.microsoft.com/office/drawing/2014/main" id="{44AADAB3-9A4A-BE44-B66E-8FCE1D464A91}"/>
              </a:ext>
            </a:extLst>
          </p:cNvPr>
          <p:cNvSpPr>
            <a:spLocks noGrp="1"/>
          </p:cNvSpPr>
          <p:nvPr>
            <p:ph idx="1"/>
          </p:nvPr>
        </p:nvSpPr>
        <p:spPr/>
        <p:txBody>
          <a:bodyPr>
            <a:normAutofit/>
          </a:bodyPr>
          <a:lstStyle/>
          <a:p>
            <a:r>
              <a:rPr lang="es-PA" dirty="0"/>
              <a:t>El operador condicional se puede utilizar en sustitución de la sentencia de control if-else.</a:t>
            </a:r>
          </a:p>
          <a:p>
            <a:r>
              <a:rPr lang="es-PA" dirty="0"/>
              <a:t>Los forman los caracteres ? y :</a:t>
            </a:r>
          </a:p>
          <a:p>
            <a:r>
              <a:rPr lang="es-PA" dirty="0"/>
              <a:t>Se utiliza de la forma siguiente:     condición ? expresión1 : expresión2</a:t>
            </a:r>
          </a:p>
          <a:p>
            <a:r>
              <a:rPr lang="es-PA" dirty="0"/>
              <a:t>El funcionamiento del operador condicional Java es el siguiente:</a:t>
            </a:r>
          </a:p>
          <a:p>
            <a:pPr lvl="1"/>
            <a:r>
              <a:rPr lang="es-PA" dirty="0"/>
              <a:t>Se evalúa la condición</a:t>
            </a:r>
          </a:p>
          <a:p>
            <a:pPr lvl="1"/>
            <a:r>
              <a:rPr lang="es-PA" dirty="0"/>
              <a:t>Si la condición es cierta entonces se evalúa expresión1 y éste será el valor final de la expresión condicional. </a:t>
            </a:r>
          </a:p>
          <a:p>
            <a:pPr lvl="1"/>
            <a:r>
              <a:rPr lang="es-PA" dirty="0"/>
              <a:t>Si la condición es falsa, se evalúa expresión2 y éste será el valor final de la expresión condicional.</a:t>
            </a:r>
          </a:p>
          <a:p>
            <a:pPr lvl="1"/>
            <a:endParaRPr lang="es-PA" dirty="0"/>
          </a:p>
          <a:p>
            <a:pPr lvl="1"/>
            <a:endParaRPr lang="es-PA" dirty="0"/>
          </a:p>
        </p:txBody>
      </p:sp>
      <p:pic>
        <p:nvPicPr>
          <p:cNvPr id="5" name="Imagen 4" descr="Imagen que contiene captura de pantalla&#10;&#10;Descripción generada automáticamente">
            <a:extLst>
              <a:ext uri="{FF2B5EF4-FFF2-40B4-BE49-F238E27FC236}">
                <a16:creationId xmlns:a16="http://schemas.microsoft.com/office/drawing/2014/main" id="{C38D6ED9-DCE9-074A-9840-7FAEC9567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5334000"/>
            <a:ext cx="5207000" cy="1320800"/>
          </a:xfrm>
          <a:prstGeom prst="rect">
            <a:avLst/>
          </a:prstGeom>
        </p:spPr>
      </p:pic>
    </p:spTree>
    <p:extLst>
      <p:ext uri="{BB962C8B-B14F-4D97-AF65-F5344CB8AC3E}">
        <p14:creationId xmlns:p14="http://schemas.microsoft.com/office/powerpoint/2010/main" val="2243895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0A248B-67C8-F94F-9F67-5F6F3A8A7EAB}"/>
              </a:ext>
            </a:extLst>
          </p:cNvPr>
          <p:cNvSpPr>
            <a:spLocks noGrp="1"/>
          </p:cNvSpPr>
          <p:nvPr>
            <p:ph type="title"/>
          </p:nvPr>
        </p:nvSpPr>
        <p:spPr/>
        <p:txBody>
          <a:bodyPr/>
          <a:lstStyle/>
          <a:p>
            <a:r>
              <a:rPr lang="es-PA" dirty="0"/>
              <a:t>práctica</a:t>
            </a:r>
          </a:p>
        </p:txBody>
      </p:sp>
      <p:sp>
        <p:nvSpPr>
          <p:cNvPr id="3" name="Marcador de contenido 2">
            <a:extLst>
              <a:ext uri="{FF2B5EF4-FFF2-40B4-BE49-F238E27FC236}">
                <a16:creationId xmlns:a16="http://schemas.microsoft.com/office/drawing/2014/main" id="{7D6CB085-8C9D-A44A-AF41-58338A7BE705}"/>
              </a:ext>
            </a:extLst>
          </p:cNvPr>
          <p:cNvSpPr>
            <a:spLocks noGrp="1"/>
          </p:cNvSpPr>
          <p:nvPr>
            <p:ph idx="1"/>
          </p:nvPr>
        </p:nvSpPr>
        <p:spPr>
          <a:xfrm>
            <a:off x="581192" y="2228003"/>
            <a:ext cx="7989752" cy="4248997"/>
          </a:xfrm>
        </p:spPr>
        <p:txBody>
          <a:bodyPr>
            <a:normAutofit fontScale="85000" lnSpcReduction="10000"/>
          </a:bodyPr>
          <a:lstStyle/>
          <a:p>
            <a:pPr lvl="0" algn="just"/>
            <a:r>
              <a:rPr lang="es-PA" dirty="0"/>
              <a:t>Elabore un programa que lea los valores de cuatro enteros A, B, C y D. Imprimir el mensaje “SI”, si el valor de A/B = C/D, en caso contrario imprimir “NO”, y si alguno de los valores de B o D es cero, imprimir “Indefinido”.</a:t>
            </a:r>
          </a:p>
          <a:p>
            <a:pPr lvl="0" algn="just"/>
            <a:r>
              <a:rPr lang="es-PA" dirty="0"/>
              <a:t>Elabore un programa en el que se calcule el valor de CAT, el cual depende de las siguientes relaciones:</a:t>
            </a:r>
          </a:p>
          <a:p>
            <a:pPr lvl="1" algn="just"/>
            <a:r>
              <a:rPr lang="es-PA" dirty="0"/>
              <a:t>Si x &gt; 0, CAT= (A+B)(C+D)</a:t>
            </a:r>
          </a:p>
          <a:p>
            <a:pPr lvl="1" algn="just"/>
            <a:r>
              <a:rPr lang="es-PA" dirty="0"/>
              <a:t>Si x = 0, CAT= (A+B)/(C+D)</a:t>
            </a:r>
          </a:p>
          <a:p>
            <a:pPr lvl="1" algn="just"/>
            <a:r>
              <a:rPr lang="es-PA" dirty="0"/>
              <a:t>Si x &lt; 0, CAT= A+B-C+D</a:t>
            </a:r>
          </a:p>
          <a:p>
            <a:pPr marL="324000" lvl="1" indent="0" algn="just">
              <a:buNone/>
            </a:pPr>
            <a:r>
              <a:rPr lang="es-PA" dirty="0"/>
              <a:t>Debe imprimir el valor de CAT.</a:t>
            </a:r>
          </a:p>
          <a:p>
            <a:pPr lvl="0" algn="just"/>
            <a:r>
              <a:rPr lang="es-PA" dirty="0"/>
              <a:t>Elabore un programa que calcule el promedio parcial de un estudiante que tiene 5 calificaciones. Mostrar el nombre del estudiante, el promedio y la calificación correspondiente (A, B, C, D ó F).</a:t>
            </a:r>
          </a:p>
          <a:p>
            <a:pPr lvl="0" algn="just"/>
            <a:r>
              <a:rPr lang="es-PA" dirty="0"/>
              <a:t>Elabore un programa que lea un número entero, si el número es mayor que 100, sumar 20 al número ingresado; si el número es igual a 100, sumar 50 al número ingresado; y si el número es menos que 100, restar 20 al número ingresado. Mostrar resultado.</a:t>
            </a:r>
          </a:p>
          <a:p>
            <a:pPr lvl="0" algn="just"/>
            <a:r>
              <a:rPr lang="es-PA" dirty="0"/>
              <a:t>Elabore un programa que lea una vocal y determine si es una vocal abierta o cerrada.</a:t>
            </a:r>
          </a:p>
          <a:p>
            <a:pPr algn="just"/>
            <a:endParaRPr lang="es-PA" dirty="0"/>
          </a:p>
        </p:txBody>
      </p:sp>
    </p:spTree>
    <p:extLst>
      <p:ext uri="{BB962C8B-B14F-4D97-AF65-F5344CB8AC3E}">
        <p14:creationId xmlns:p14="http://schemas.microsoft.com/office/powerpoint/2010/main" val="2222694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BC414F-9CDF-6849-98D9-41F704E96009}"/>
              </a:ext>
            </a:extLst>
          </p:cNvPr>
          <p:cNvSpPr>
            <a:spLocks noGrp="1"/>
          </p:cNvSpPr>
          <p:nvPr>
            <p:ph type="title"/>
          </p:nvPr>
        </p:nvSpPr>
        <p:spPr/>
        <p:txBody>
          <a:bodyPr/>
          <a:lstStyle/>
          <a:p>
            <a:r>
              <a:rPr lang="es-PA" dirty="0"/>
              <a:t>Estructuras repetitivas</a:t>
            </a:r>
          </a:p>
        </p:txBody>
      </p:sp>
      <p:sp>
        <p:nvSpPr>
          <p:cNvPr id="3" name="Marcador de contenido 2">
            <a:extLst>
              <a:ext uri="{FF2B5EF4-FFF2-40B4-BE49-F238E27FC236}">
                <a16:creationId xmlns:a16="http://schemas.microsoft.com/office/drawing/2014/main" id="{2D5354CC-6945-244A-8B45-75DCF9415DE6}"/>
              </a:ext>
            </a:extLst>
          </p:cNvPr>
          <p:cNvSpPr>
            <a:spLocks noGrp="1"/>
          </p:cNvSpPr>
          <p:nvPr>
            <p:ph idx="1"/>
          </p:nvPr>
        </p:nvSpPr>
        <p:spPr/>
        <p:txBody>
          <a:bodyPr/>
          <a:lstStyle/>
          <a:p>
            <a:pPr algn="just"/>
            <a:r>
              <a:rPr lang="es-PA" dirty="0"/>
              <a:t>Un bucle o lazo es cualquier construcción de programa que repite una sentencia o secuencia de sentencias determinado número de veces </a:t>
            </a:r>
          </a:p>
          <a:p>
            <a:pPr algn="just"/>
            <a:r>
              <a:rPr lang="es-PA" dirty="0"/>
              <a:t>Cuando ésta se menciona varias veces en un bloque se denomina cuerpo del bucle</a:t>
            </a:r>
          </a:p>
          <a:p>
            <a:pPr algn="just"/>
            <a:r>
              <a:rPr lang="es-PA" dirty="0"/>
              <a:t>Cada vez que éste se repite se denomina iteración del bucle.</a:t>
            </a:r>
          </a:p>
        </p:txBody>
      </p:sp>
    </p:spTree>
    <p:extLst>
      <p:ext uri="{BB962C8B-B14F-4D97-AF65-F5344CB8AC3E}">
        <p14:creationId xmlns:p14="http://schemas.microsoft.com/office/powerpoint/2010/main" val="2142016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337F35-DB90-9142-A28D-2A49921C7EE4}"/>
              </a:ext>
            </a:extLst>
          </p:cNvPr>
          <p:cNvSpPr>
            <a:spLocks noGrp="1"/>
          </p:cNvSpPr>
          <p:nvPr>
            <p:ph type="title"/>
          </p:nvPr>
        </p:nvSpPr>
        <p:spPr/>
        <p:txBody>
          <a:bodyPr/>
          <a:lstStyle/>
          <a:p>
            <a:r>
              <a:rPr lang="es-PA" dirty="0"/>
              <a:t>While</a:t>
            </a:r>
          </a:p>
        </p:txBody>
      </p:sp>
      <p:sp>
        <p:nvSpPr>
          <p:cNvPr id="3" name="Marcador de contenido 2">
            <a:extLst>
              <a:ext uri="{FF2B5EF4-FFF2-40B4-BE49-F238E27FC236}">
                <a16:creationId xmlns:a16="http://schemas.microsoft.com/office/drawing/2014/main" id="{3429E7D0-0FBC-A640-877B-0638EB267AF7}"/>
              </a:ext>
            </a:extLst>
          </p:cNvPr>
          <p:cNvSpPr>
            <a:spLocks noGrp="1"/>
          </p:cNvSpPr>
          <p:nvPr>
            <p:ph idx="1"/>
          </p:nvPr>
        </p:nvSpPr>
        <p:spPr>
          <a:xfrm>
            <a:off x="581192" y="2228003"/>
            <a:ext cx="3838408" cy="3630795"/>
          </a:xfrm>
        </p:spPr>
        <p:txBody>
          <a:bodyPr/>
          <a:lstStyle/>
          <a:p>
            <a:pPr algn="just"/>
            <a:r>
              <a:rPr lang="es-PA" dirty="0"/>
              <a:t>Un bucle while tiene una condición, una expresión lógica que controla la secuen- cia de repetición; </a:t>
            </a:r>
          </a:p>
          <a:p>
            <a:pPr algn="just"/>
            <a:r>
              <a:rPr lang="es-PA" dirty="0"/>
              <a:t>Su posición es delante del cuerpo del bucle y significa que while es un bucle pretest, de modo que cuando éste se ejecuta, se evalúa la condición antes de ejecutarse el cuerpo del bucle</a:t>
            </a:r>
          </a:p>
        </p:txBody>
      </p:sp>
      <p:pic>
        <p:nvPicPr>
          <p:cNvPr id="4" name="Imagen 3">
            <a:extLst>
              <a:ext uri="{FF2B5EF4-FFF2-40B4-BE49-F238E27FC236}">
                <a16:creationId xmlns:a16="http://schemas.microsoft.com/office/drawing/2014/main" id="{03F8E305-3DC6-7046-A3EE-9CF020B056FF}"/>
              </a:ext>
            </a:extLst>
          </p:cNvPr>
          <p:cNvPicPr>
            <a:picLocks noChangeAspect="1"/>
          </p:cNvPicPr>
          <p:nvPr/>
        </p:nvPicPr>
        <p:blipFill>
          <a:blip r:embed="rId2"/>
          <a:stretch>
            <a:fillRect/>
          </a:stretch>
        </p:blipFill>
        <p:spPr>
          <a:xfrm>
            <a:off x="4419600" y="2819400"/>
            <a:ext cx="4380743" cy="2751802"/>
          </a:xfrm>
          <a:prstGeom prst="rect">
            <a:avLst/>
          </a:prstGeom>
        </p:spPr>
      </p:pic>
    </p:spTree>
    <p:extLst>
      <p:ext uri="{BB962C8B-B14F-4D97-AF65-F5344CB8AC3E}">
        <p14:creationId xmlns:p14="http://schemas.microsoft.com/office/powerpoint/2010/main" val="2855165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DC7988-41D5-A243-AB34-607456C5595C}"/>
              </a:ext>
            </a:extLst>
          </p:cNvPr>
          <p:cNvSpPr>
            <a:spLocks noGrp="1"/>
          </p:cNvSpPr>
          <p:nvPr>
            <p:ph type="title"/>
          </p:nvPr>
        </p:nvSpPr>
        <p:spPr/>
        <p:txBody>
          <a:bodyPr/>
          <a:lstStyle/>
          <a:p>
            <a:r>
              <a:rPr lang="es-PA" dirty="0"/>
              <a:t>while</a:t>
            </a:r>
          </a:p>
        </p:txBody>
      </p:sp>
      <p:sp>
        <p:nvSpPr>
          <p:cNvPr id="3" name="Marcador de contenido 2">
            <a:extLst>
              <a:ext uri="{FF2B5EF4-FFF2-40B4-BE49-F238E27FC236}">
                <a16:creationId xmlns:a16="http://schemas.microsoft.com/office/drawing/2014/main" id="{27F64685-8C57-A643-8CB9-9698F1716466}"/>
              </a:ext>
            </a:extLst>
          </p:cNvPr>
          <p:cNvSpPr>
            <a:spLocks noGrp="1"/>
          </p:cNvSpPr>
          <p:nvPr>
            <p:ph idx="1"/>
          </p:nvPr>
        </p:nvSpPr>
        <p:spPr/>
        <p:txBody>
          <a:bodyPr>
            <a:normAutofit/>
          </a:bodyPr>
          <a:lstStyle/>
          <a:p>
            <a:pPr algn="just"/>
            <a:r>
              <a:rPr lang="es-PA" dirty="0"/>
              <a:t>La variable que representa la condición del bucle también se denomina variable de control debido a que su valor determina si el cuerpo se repite; ésta debe ser: 1) inicializada, 2) comprobada y 3) actualizada para que aquél se ejecute adecuadamente</a:t>
            </a:r>
          </a:p>
          <a:p>
            <a:pPr algn="just"/>
            <a:r>
              <a:rPr lang="es-PA" dirty="0"/>
              <a:t>Cada etapa se resume así:</a:t>
            </a:r>
          </a:p>
          <a:p>
            <a:pPr marL="666900" lvl="1" indent="-342900" algn="just">
              <a:buFont typeface="+mj-lt"/>
              <a:buAutoNum type="arabicPeriod"/>
            </a:pPr>
            <a:r>
              <a:rPr lang="es-PA" dirty="0"/>
              <a:t>Inicialización. Se establece contador a un valor inicial antes de que se alcance la sentencia while, aunque podría ser cualquiera, generalmente es 0.</a:t>
            </a:r>
          </a:p>
          <a:p>
            <a:pPr marL="666900" lvl="1" indent="-342900" algn="just">
              <a:buFont typeface="+mj-lt"/>
              <a:buAutoNum type="arabicPeriod"/>
            </a:pPr>
            <a:r>
              <a:rPr lang="es-PA" dirty="0"/>
              <a:t>Prueba/condición. Se comprueba el valor de contador antes de la iteración; es decir, el comienzo de la repetición de cada bucle.</a:t>
            </a:r>
          </a:p>
          <a:p>
            <a:pPr marL="666900" lvl="1" indent="-342900" algn="just">
              <a:buFont typeface="+mj-lt"/>
              <a:buAutoNum type="arabicPeriod"/>
            </a:pPr>
            <a:r>
              <a:rPr lang="es-PA" dirty="0"/>
              <a:t>Actualización. Durante cada iteración, contador actualiza su valor incrementándose en uno mediante el operador ++.</a:t>
            </a:r>
          </a:p>
        </p:txBody>
      </p:sp>
    </p:spTree>
    <p:extLst>
      <p:ext uri="{BB962C8B-B14F-4D97-AF65-F5344CB8AC3E}">
        <p14:creationId xmlns:p14="http://schemas.microsoft.com/office/powerpoint/2010/main" val="2078464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430DD8-504B-6A44-83F6-FD6F53BB8A49}"/>
              </a:ext>
            </a:extLst>
          </p:cNvPr>
          <p:cNvSpPr>
            <a:spLocks noGrp="1"/>
          </p:cNvSpPr>
          <p:nvPr>
            <p:ph type="title"/>
          </p:nvPr>
        </p:nvSpPr>
        <p:spPr/>
        <p:txBody>
          <a:bodyPr/>
          <a:lstStyle/>
          <a:p>
            <a:r>
              <a:rPr lang="es-PA" dirty="0"/>
              <a:t>while</a:t>
            </a:r>
          </a:p>
        </p:txBody>
      </p:sp>
      <p:pic>
        <p:nvPicPr>
          <p:cNvPr id="5" name="Marcador de contenido 4">
            <a:extLst>
              <a:ext uri="{FF2B5EF4-FFF2-40B4-BE49-F238E27FC236}">
                <a16:creationId xmlns:a16="http://schemas.microsoft.com/office/drawing/2014/main" id="{8562C165-385E-B74D-BAB0-C484313042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804" y="2227263"/>
            <a:ext cx="6880330" cy="3632200"/>
          </a:xfrm>
        </p:spPr>
      </p:pic>
    </p:spTree>
    <p:extLst>
      <p:ext uri="{BB962C8B-B14F-4D97-AF65-F5344CB8AC3E}">
        <p14:creationId xmlns:p14="http://schemas.microsoft.com/office/powerpoint/2010/main" val="42273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24BCA6-40E5-DE43-B453-AB11EFB60370}"/>
              </a:ext>
            </a:extLst>
          </p:cNvPr>
          <p:cNvSpPr>
            <a:spLocks noGrp="1"/>
          </p:cNvSpPr>
          <p:nvPr>
            <p:ph type="title"/>
          </p:nvPr>
        </p:nvSpPr>
        <p:spPr/>
        <p:txBody>
          <a:bodyPr/>
          <a:lstStyle/>
          <a:p>
            <a:r>
              <a:rPr lang="es-PA" dirty="0"/>
              <a:t>FOR</a:t>
            </a:r>
          </a:p>
        </p:txBody>
      </p:sp>
      <p:sp>
        <p:nvSpPr>
          <p:cNvPr id="3" name="Marcador de contenido 2">
            <a:extLst>
              <a:ext uri="{FF2B5EF4-FFF2-40B4-BE49-F238E27FC236}">
                <a16:creationId xmlns:a16="http://schemas.microsoft.com/office/drawing/2014/main" id="{4F42DC93-8C28-1043-8A87-AC6454D8A99B}"/>
              </a:ext>
            </a:extLst>
          </p:cNvPr>
          <p:cNvSpPr>
            <a:spLocks noGrp="1"/>
          </p:cNvSpPr>
          <p:nvPr>
            <p:ph idx="1"/>
          </p:nvPr>
        </p:nvSpPr>
        <p:spPr>
          <a:xfrm>
            <a:off x="581192" y="2228003"/>
            <a:ext cx="7989752" cy="1886797"/>
          </a:xfrm>
        </p:spPr>
        <p:txBody>
          <a:bodyPr/>
          <a:lstStyle/>
          <a:p>
            <a:pPr algn="just"/>
            <a:r>
              <a:rPr lang="es-PA" dirty="0"/>
              <a:t>Es el más adecuado para implementar conjuntos de sentencias que se ejecutan una vez por cada valor de un rango especificado, a este tipo de ciclos se les llama bucles controlados por contador.</a:t>
            </a:r>
          </a:p>
        </p:txBody>
      </p:sp>
      <p:pic>
        <p:nvPicPr>
          <p:cNvPr id="5" name="Imagen 4" descr="Imagen que contiene captura de pantalla&#10;&#10;Descripción generada automáticamente">
            <a:extLst>
              <a:ext uri="{FF2B5EF4-FFF2-40B4-BE49-F238E27FC236}">
                <a16:creationId xmlns:a16="http://schemas.microsoft.com/office/drawing/2014/main" id="{9CE67F71-584C-F347-8C3C-EC12F0F6A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3841701"/>
            <a:ext cx="7543800" cy="2328825"/>
          </a:xfrm>
          <a:prstGeom prst="rect">
            <a:avLst/>
          </a:prstGeom>
        </p:spPr>
      </p:pic>
    </p:spTree>
    <p:extLst>
      <p:ext uri="{BB962C8B-B14F-4D97-AF65-F5344CB8AC3E}">
        <p14:creationId xmlns:p14="http://schemas.microsoft.com/office/powerpoint/2010/main" val="1876182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64F7D8-0760-1448-B6DD-35F030F8975F}"/>
              </a:ext>
            </a:extLst>
          </p:cNvPr>
          <p:cNvSpPr>
            <a:spLocks noGrp="1"/>
          </p:cNvSpPr>
          <p:nvPr>
            <p:ph type="title"/>
          </p:nvPr>
        </p:nvSpPr>
        <p:spPr/>
        <p:txBody>
          <a:bodyPr/>
          <a:lstStyle/>
          <a:p>
            <a:r>
              <a:rPr lang="es-PA" dirty="0"/>
              <a:t>Sentencias de control</a:t>
            </a:r>
          </a:p>
        </p:txBody>
      </p:sp>
      <p:sp>
        <p:nvSpPr>
          <p:cNvPr id="3" name="Marcador de contenido 2">
            <a:extLst>
              <a:ext uri="{FF2B5EF4-FFF2-40B4-BE49-F238E27FC236}">
                <a16:creationId xmlns:a16="http://schemas.microsoft.com/office/drawing/2014/main" id="{490407F1-9518-C24A-970A-B04B0B7C9941}"/>
              </a:ext>
            </a:extLst>
          </p:cNvPr>
          <p:cNvSpPr>
            <a:spLocks noGrp="1"/>
          </p:cNvSpPr>
          <p:nvPr>
            <p:ph idx="1"/>
          </p:nvPr>
        </p:nvSpPr>
        <p:spPr/>
        <p:txBody>
          <a:bodyPr>
            <a:normAutofit/>
          </a:bodyPr>
          <a:lstStyle/>
          <a:p>
            <a:pPr algn="just"/>
            <a:r>
              <a:rPr lang="es-PA" dirty="0"/>
              <a:t>Controlar el flujo es determinar el orden en el que se ejecutarán las instrucciones en nustros programas.</a:t>
            </a:r>
          </a:p>
          <a:p>
            <a:pPr algn="just"/>
            <a:r>
              <a:rPr lang="es-PA" dirty="0"/>
              <a:t>Las sentencias de control, permiten combinar instrucciones o sentencias individuales en una simple unidad lógica con un punto de entrada y otro de salida.</a:t>
            </a:r>
          </a:p>
          <a:p>
            <a:pPr algn="just"/>
            <a:r>
              <a:rPr lang="es-PA" dirty="0"/>
              <a:t>Se organizan en tres tipos que sirven para controlar el flujo de la ejecución:</a:t>
            </a:r>
          </a:p>
          <a:p>
            <a:pPr lvl="1" algn="just"/>
            <a:r>
              <a:rPr lang="es-PA" dirty="0"/>
              <a:t>Secuencia </a:t>
            </a:r>
          </a:p>
          <a:p>
            <a:pPr lvl="1" algn="just"/>
            <a:r>
              <a:rPr lang="es-PA" dirty="0"/>
              <a:t>Selección o decisión</a:t>
            </a:r>
          </a:p>
          <a:p>
            <a:pPr lvl="1" algn="just"/>
            <a:r>
              <a:rPr lang="es-PA" dirty="0"/>
              <a:t>Repetición</a:t>
            </a:r>
          </a:p>
        </p:txBody>
      </p:sp>
    </p:spTree>
    <p:extLst>
      <p:ext uri="{BB962C8B-B14F-4D97-AF65-F5344CB8AC3E}">
        <p14:creationId xmlns:p14="http://schemas.microsoft.com/office/powerpoint/2010/main" val="78797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5D06B9-B4E7-0F45-B894-C5FD47803DDF}"/>
              </a:ext>
            </a:extLst>
          </p:cNvPr>
          <p:cNvSpPr>
            <a:spLocks noGrp="1"/>
          </p:cNvSpPr>
          <p:nvPr>
            <p:ph type="title"/>
          </p:nvPr>
        </p:nvSpPr>
        <p:spPr/>
        <p:txBody>
          <a:bodyPr/>
          <a:lstStyle/>
          <a:p>
            <a:r>
              <a:rPr lang="es-PA" dirty="0"/>
              <a:t>for</a:t>
            </a:r>
          </a:p>
        </p:txBody>
      </p:sp>
      <p:pic>
        <p:nvPicPr>
          <p:cNvPr id="5" name="Marcador de contenido 4">
            <a:extLst>
              <a:ext uri="{FF2B5EF4-FFF2-40B4-BE49-F238E27FC236}">
                <a16:creationId xmlns:a16="http://schemas.microsoft.com/office/drawing/2014/main" id="{9FA01F57-DB95-964C-8168-DF82CD91F8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3569" y="2227263"/>
            <a:ext cx="7924800" cy="3632200"/>
          </a:xfrm>
        </p:spPr>
      </p:pic>
    </p:spTree>
    <p:extLst>
      <p:ext uri="{BB962C8B-B14F-4D97-AF65-F5344CB8AC3E}">
        <p14:creationId xmlns:p14="http://schemas.microsoft.com/office/powerpoint/2010/main" val="2220454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8FD3E6-038F-2146-B2EC-C6AA3E923550}"/>
              </a:ext>
            </a:extLst>
          </p:cNvPr>
          <p:cNvSpPr>
            <a:spLocks noGrp="1"/>
          </p:cNvSpPr>
          <p:nvPr>
            <p:ph type="title"/>
          </p:nvPr>
        </p:nvSpPr>
        <p:spPr/>
        <p:txBody>
          <a:bodyPr/>
          <a:lstStyle/>
          <a:p>
            <a:r>
              <a:rPr lang="es-PA" dirty="0"/>
              <a:t>Do while</a:t>
            </a:r>
          </a:p>
        </p:txBody>
      </p:sp>
      <p:sp>
        <p:nvSpPr>
          <p:cNvPr id="3" name="Marcador de contenido 2">
            <a:extLst>
              <a:ext uri="{FF2B5EF4-FFF2-40B4-BE49-F238E27FC236}">
                <a16:creationId xmlns:a16="http://schemas.microsoft.com/office/drawing/2014/main" id="{8D3B08E8-A7E9-D944-B35A-4952F2FC92BF}"/>
              </a:ext>
            </a:extLst>
          </p:cNvPr>
          <p:cNvSpPr>
            <a:spLocks noGrp="1"/>
          </p:cNvSpPr>
          <p:nvPr>
            <p:ph idx="1"/>
          </p:nvPr>
        </p:nvSpPr>
        <p:spPr>
          <a:xfrm>
            <a:off x="581192" y="2228003"/>
            <a:ext cx="7989752" cy="1810597"/>
          </a:xfrm>
        </p:spPr>
        <p:txBody>
          <a:bodyPr/>
          <a:lstStyle/>
          <a:p>
            <a:pPr algn="just"/>
            <a:r>
              <a:rPr lang="es-PA" dirty="0"/>
              <a:t>La sentencia do-while se utiliza para especificar un bucle condicional que se ejecuta al menos una vez.</a:t>
            </a:r>
          </a:p>
          <a:p>
            <a:pPr algn="just"/>
            <a:r>
              <a:rPr lang="es-PA" dirty="0"/>
              <a:t>Cuando se desea realizar una acción determinada al menos una o varias veces, se recomienda este bucle.</a:t>
            </a:r>
          </a:p>
        </p:txBody>
      </p:sp>
      <p:pic>
        <p:nvPicPr>
          <p:cNvPr id="5" name="Imagen 4" descr="Imagen que contiene animal&#10;&#10;Descripción generada automáticamente">
            <a:extLst>
              <a:ext uri="{FF2B5EF4-FFF2-40B4-BE49-F238E27FC236}">
                <a16:creationId xmlns:a16="http://schemas.microsoft.com/office/drawing/2014/main" id="{EE2E5D36-AF22-6C49-B92D-0A954C5FC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500" y="4030133"/>
            <a:ext cx="6223000" cy="2603500"/>
          </a:xfrm>
          <a:prstGeom prst="rect">
            <a:avLst/>
          </a:prstGeom>
        </p:spPr>
      </p:pic>
    </p:spTree>
    <p:extLst>
      <p:ext uri="{BB962C8B-B14F-4D97-AF65-F5344CB8AC3E}">
        <p14:creationId xmlns:p14="http://schemas.microsoft.com/office/powerpoint/2010/main" val="4068527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8C00B-FDCD-7848-BBCF-5F4350528C02}"/>
              </a:ext>
            </a:extLst>
          </p:cNvPr>
          <p:cNvSpPr>
            <a:spLocks noGrp="1"/>
          </p:cNvSpPr>
          <p:nvPr>
            <p:ph type="title"/>
          </p:nvPr>
        </p:nvSpPr>
        <p:spPr/>
        <p:txBody>
          <a:bodyPr/>
          <a:lstStyle/>
          <a:p>
            <a:r>
              <a:rPr lang="es-PA" dirty="0"/>
              <a:t>Do WHILE</a:t>
            </a:r>
          </a:p>
        </p:txBody>
      </p:sp>
      <p:pic>
        <p:nvPicPr>
          <p:cNvPr id="9" name="Marcador de contenido 8" descr="Imagen que contiene texto&#10;&#10;Descripción generada automáticamente">
            <a:extLst>
              <a:ext uri="{FF2B5EF4-FFF2-40B4-BE49-F238E27FC236}">
                <a16:creationId xmlns:a16="http://schemas.microsoft.com/office/drawing/2014/main" id="{99DA4A9F-CBB2-494C-90F3-1A917E07BD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4894" y="2227263"/>
            <a:ext cx="6422150" cy="3632200"/>
          </a:xfrm>
        </p:spPr>
      </p:pic>
    </p:spTree>
    <p:extLst>
      <p:ext uri="{BB962C8B-B14F-4D97-AF65-F5344CB8AC3E}">
        <p14:creationId xmlns:p14="http://schemas.microsoft.com/office/powerpoint/2010/main" val="2370644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81CEAC-6953-A143-AE56-4D924F793E22}"/>
              </a:ext>
            </a:extLst>
          </p:cNvPr>
          <p:cNvSpPr>
            <a:spLocks noGrp="1"/>
          </p:cNvSpPr>
          <p:nvPr>
            <p:ph type="title"/>
          </p:nvPr>
        </p:nvSpPr>
        <p:spPr/>
        <p:txBody>
          <a:bodyPr/>
          <a:lstStyle/>
          <a:p>
            <a:r>
              <a:rPr lang="es-PA" dirty="0"/>
              <a:t>datitos</a:t>
            </a:r>
          </a:p>
        </p:txBody>
      </p:sp>
      <p:sp>
        <p:nvSpPr>
          <p:cNvPr id="3" name="Marcador de contenido 2">
            <a:extLst>
              <a:ext uri="{FF2B5EF4-FFF2-40B4-BE49-F238E27FC236}">
                <a16:creationId xmlns:a16="http://schemas.microsoft.com/office/drawing/2014/main" id="{4D2C7261-BB1B-DC43-9533-8670A8C3AB12}"/>
              </a:ext>
            </a:extLst>
          </p:cNvPr>
          <p:cNvSpPr>
            <a:spLocks noGrp="1"/>
          </p:cNvSpPr>
          <p:nvPr>
            <p:ph idx="1"/>
          </p:nvPr>
        </p:nvSpPr>
        <p:spPr>
          <a:xfrm>
            <a:off x="581192" y="2228003"/>
            <a:ext cx="4448008" cy="3630795"/>
          </a:xfrm>
        </p:spPr>
        <p:txBody>
          <a:bodyPr/>
          <a:lstStyle/>
          <a:p>
            <a:pPr algn="just"/>
            <a:r>
              <a:rPr lang="es-PA" dirty="0"/>
              <a:t>La sentencia break a veces se utiliza para realizar una terminación anormal del bucle o antes de lo previsto</a:t>
            </a:r>
          </a:p>
          <a:p>
            <a:pPr algn="just"/>
            <a:r>
              <a:rPr lang="es-PA" dirty="0"/>
              <a:t>Su sintaxis es:  break;</a:t>
            </a:r>
          </a:p>
          <a:p>
            <a:pPr algn="just"/>
            <a:r>
              <a:rPr lang="es-PA" dirty="0"/>
              <a:t>La sentencia break se utiliza para la salida de un bucle while, do-while o for, aunque su uso más frecuente es dentro de una sentencia switch.</a:t>
            </a:r>
          </a:p>
        </p:txBody>
      </p:sp>
      <p:pic>
        <p:nvPicPr>
          <p:cNvPr id="5" name="Imagen 4">
            <a:extLst>
              <a:ext uri="{FF2B5EF4-FFF2-40B4-BE49-F238E27FC236}">
                <a16:creationId xmlns:a16="http://schemas.microsoft.com/office/drawing/2014/main" id="{FF26108F-048C-BE4D-B4D5-ECA5BB6154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3154400"/>
            <a:ext cx="2768600" cy="1778000"/>
          </a:xfrm>
          <a:prstGeom prst="rect">
            <a:avLst/>
          </a:prstGeom>
        </p:spPr>
      </p:pic>
    </p:spTree>
    <p:extLst>
      <p:ext uri="{BB962C8B-B14F-4D97-AF65-F5344CB8AC3E}">
        <p14:creationId xmlns:p14="http://schemas.microsoft.com/office/powerpoint/2010/main" val="2682659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E52331-B546-4F4E-8B27-D2CBD4B8A33E}"/>
              </a:ext>
            </a:extLst>
          </p:cNvPr>
          <p:cNvSpPr>
            <a:spLocks noGrp="1"/>
          </p:cNvSpPr>
          <p:nvPr>
            <p:ph type="title"/>
          </p:nvPr>
        </p:nvSpPr>
        <p:spPr/>
        <p:txBody>
          <a:bodyPr/>
          <a:lstStyle/>
          <a:p>
            <a:r>
              <a:rPr lang="es-PA" dirty="0"/>
              <a:t>Práctica</a:t>
            </a:r>
          </a:p>
        </p:txBody>
      </p:sp>
      <p:sp>
        <p:nvSpPr>
          <p:cNvPr id="3" name="Marcador de contenido 2">
            <a:extLst>
              <a:ext uri="{FF2B5EF4-FFF2-40B4-BE49-F238E27FC236}">
                <a16:creationId xmlns:a16="http://schemas.microsoft.com/office/drawing/2014/main" id="{D8020238-CF2E-E64C-B2D1-B2B681122ADB}"/>
              </a:ext>
            </a:extLst>
          </p:cNvPr>
          <p:cNvSpPr>
            <a:spLocks noGrp="1"/>
          </p:cNvSpPr>
          <p:nvPr>
            <p:ph idx="1"/>
          </p:nvPr>
        </p:nvSpPr>
        <p:spPr/>
        <p:txBody>
          <a:bodyPr>
            <a:normAutofit fontScale="92500" lnSpcReduction="20000"/>
          </a:bodyPr>
          <a:lstStyle/>
          <a:p>
            <a:pPr algn="just"/>
            <a:r>
              <a:rPr lang="es-PA" dirty="0"/>
              <a:t>Se desea un programa que lea la cantidad de estudiantes que hay en un salón de programación. Cada estudiante tiene cuatro notas parciales. El programa debe calcular el promedio para cada estudiante. Para cada estudiante el programa debe escribir el nombre del estudiante, el promedio de sus notas y la literal correspondiente al promedio.</a:t>
            </a:r>
          </a:p>
          <a:p>
            <a:pPr algn="just"/>
            <a:r>
              <a:rPr lang="es-PA" dirty="0"/>
              <a:t>Se desea un programa que lea la cantidad de estudiantes de un salón de clases. Para cada estudiante el programa debe solicitar su sexo, estatura y peso. Al finalizar el programa debe escribir la cantidad de estudiantes que tiene el salón, la cantidad de estudiantes por sexo, promedio del peso por sexo y el promedio de la estatura por sexo.</a:t>
            </a:r>
          </a:p>
          <a:p>
            <a:pPr algn="just"/>
            <a:r>
              <a:rPr lang="es-PA" dirty="0"/>
              <a:t>Se desea un programa que acumule las ventas realizadas en una tienda. El programa debe presentar las ventas por vendedor. El programa debe presentar el total de las ventas y los subtotales para cada uno de los vendedores. El programa debe controlarse por la respuesta (s) para cuando hay más ventas y (n) para cuando no hay ventas.</a:t>
            </a:r>
          </a:p>
        </p:txBody>
      </p:sp>
    </p:spTree>
    <p:extLst>
      <p:ext uri="{BB962C8B-B14F-4D97-AF65-F5344CB8AC3E}">
        <p14:creationId xmlns:p14="http://schemas.microsoft.com/office/powerpoint/2010/main" val="2989863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2267EC-064A-DC45-8026-184EBFBB6706}"/>
              </a:ext>
            </a:extLst>
          </p:cNvPr>
          <p:cNvSpPr>
            <a:spLocks noGrp="1"/>
          </p:cNvSpPr>
          <p:nvPr>
            <p:ph type="title"/>
          </p:nvPr>
        </p:nvSpPr>
        <p:spPr/>
        <p:txBody>
          <a:bodyPr/>
          <a:lstStyle/>
          <a:p>
            <a:r>
              <a:rPr lang="es-PA" dirty="0"/>
              <a:t>Sentencias de selección o decisión</a:t>
            </a:r>
          </a:p>
        </p:txBody>
      </p:sp>
      <p:sp>
        <p:nvSpPr>
          <p:cNvPr id="3" name="Marcador de contenido 2">
            <a:extLst>
              <a:ext uri="{FF2B5EF4-FFF2-40B4-BE49-F238E27FC236}">
                <a16:creationId xmlns:a16="http://schemas.microsoft.com/office/drawing/2014/main" id="{11CB6969-BA1D-9B48-AD67-0C67225B1BAA}"/>
              </a:ext>
            </a:extLst>
          </p:cNvPr>
          <p:cNvSpPr>
            <a:spLocks noGrp="1"/>
          </p:cNvSpPr>
          <p:nvPr>
            <p:ph idx="1"/>
          </p:nvPr>
        </p:nvSpPr>
        <p:spPr/>
        <p:txBody>
          <a:bodyPr/>
          <a:lstStyle/>
          <a:p>
            <a:r>
              <a:rPr lang="es-PA" dirty="0"/>
              <a:t>Las sentencias de selección o decisión se llamn asi porque permiten elegir entre uno o varios caminos por donde continuara la ejecución del programa.</a:t>
            </a:r>
          </a:p>
          <a:p>
            <a:r>
              <a:rPr lang="es-PA" dirty="0"/>
              <a:t>Toda “selección” estará determinada por la evacuación de una expresión lógica.</a:t>
            </a:r>
          </a:p>
          <a:p>
            <a:r>
              <a:rPr lang="es-PA" dirty="0"/>
              <a:t>Las sentencias de selección se dividen en tres:</a:t>
            </a:r>
          </a:p>
          <a:p>
            <a:pPr lvl="1"/>
            <a:r>
              <a:rPr lang="es-PA" dirty="0"/>
              <a:t>Sentencia If</a:t>
            </a:r>
          </a:p>
          <a:p>
            <a:pPr lvl="1"/>
            <a:r>
              <a:rPr lang="es-PA" dirty="0"/>
              <a:t>Sentencia if – else</a:t>
            </a:r>
          </a:p>
          <a:p>
            <a:pPr lvl="1"/>
            <a:r>
              <a:rPr lang="es-PA" dirty="0"/>
              <a:t>Sentencia if – else anidadas</a:t>
            </a:r>
          </a:p>
          <a:p>
            <a:pPr lvl="1"/>
            <a:r>
              <a:rPr lang="es-PA" dirty="0"/>
              <a:t>Sentencia de control Switch</a:t>
            </a:r>
          </a:p>
        </p:txBody>
      </p:sp>
    </p:spTree>
    <p:extLst>
      <p:ext uri="{BB962C8B-B14F-4D97-AF65-F5344CB8AC3E}">
        <p14:creationId xmlns:p14="http://schemas.microsoft.com/office/powerpoint/2010/main" val="2203405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796153" y="2270505"/>
            <a:ext cx="0" cy="1537970"/>
          </a:xfrm>
          <a:custGeom>
            <a:avLst/>
            <a:gdLst/>
            <a:ahLst/>
            <a:cxnLst/>
            <a:rect l="l" t="t" r="r" b="b"/>
            <a:pathLst>
              <a:path h="1537970">
                <a:moveTo>
                  <a:pt x="0" y="0"/>
                </a:moveTo>
                <a:lnTo>
                  <a:pt x="0" y="1537589"/>
                </a:lnTo>
              </a:path>
            </a:pathLst>
          </a:custGeom>
          <a:ln w="12700">
            <a:solidFill>
              <a:srgbClr val="FFFFFF"/>
            </a:solidFill>
          </a:ln>
        </p:spPr>
        <p:txBody>
          <a:bodyPr wrap="square" lIns="0" tIns="0" rIns="0" bIns="0" rtlCol="0"/>
          <a:lstStyle/>
          <a:p>
            <a:endParaRPr/>
          </a:p>
        </p:txBody>
      </p:sp>
      <p:sp>
        <p:nvSpPr>
          <p:cNvPr id="4" name="object 4"/>
          <p:cNvSpPr/>
          <p:nvPr/>
        </p:nvSpPr>
        <p:spPr>
          <a:xfrm>
            <a:off x="8609710" y="2270505"/>
            <a:ext cx="0" cy="1537970"/>
          </a:xfrm>
          <a:custGeom>
            <a:avLst/>
            <a:gdLst/>
            <a:ahLst/>
            <a:cxnLst/>
            <a:rect l="l" t="t" r="r" b="b"/>
            <a:pathLst>
              <a:path h="1537970">
                <a:moveTo>
                  <a:pt x="0" y="0"/>
                </a:moveTo>
                <a:lnTo>
                  <a:pt x="0" y="1537589"/>
                </a:lnTo>
              </a:path>
            </a:pathLst>
          </a:custGeom>
          <a:ln w="12700">
            <a:solidFill>
              <a:srgbClr val="FFFFFF"/>
            </a:solidFill>
          </a:ln>
        </p:spPr>
        <p:txBody>
          <a:bodyPr wrap="square" lIns="0" tIns="0" rIns="0" bIns="0" rtlCol="0"/>
          <a:lstStyle/>
          <a:p>
            <a:endParaRPr/>
          </a:p>
        </p:txBody>
      </p:sp>
      <p:sp>
        <p:nvSpPr>
          <p:cNvPr id="5" name="object 5"/>
          <p:cNvSpPr/>
          <p:nvPr/>
        </p:nvSpPr>
        <p:spPr>
          <a:xfrm>
            <a:off x="5789803" y="2270505"/>
            <a:ext cx="2826385" cy="12700"/>
          </a:xfrm>
          <a:custGeom>
            <a:avLst/>
            <a:gdLst/>
            <a:ahLst/>
            <a:cxnLst/>
            <a:rect l="l" t="t" r="r" b="b"/>
            <a:pathLst>
              <a:path w="2826384" h="12700">
                <a:moveTo>
                  <a:pt x="0" y="12700"/>
                </a:moveTo>
                <a:lnTo>
                  <a:pt x="2826257" y="12700"/>
                </a:lnTo>
                <a:lnTo>
                  <a:pt x="2826257" y="0"/>
                </a:lnTo>
                <a:lnTo>
                  <a:pt x="0" y="0"/>
                </a:lnTo>
                <a:lnTo>
                  <a:pt x="0" y="12700"/>
                </a:lnTo>
                <a:close/>
              </a:path>
            </a:pathLst>
          </a:custGeom>
          <a:solidFill>
            <a:srgbClr val="FFFFFF"/>
          </a:solidFill>
        </p:spPr>
        <p:txBody>
          <a:bodyPr wrap="square" lIns="0" tIns="0" rIns="0" bIns="0" rtlCol="0"/>
          <a:lstStyle/>
          <a:p>
            <a:endParaRPr/>
          </a:p>
        </p:txBody>
      </p:sp>
      <p:sp>
        <p:nvSpPr>
          <p:cNvPr id="6" name="object 6"/>
          <p:cNvSpPr/>
          <p:nvPr/>
        </p:nvSpPr>
        <p:spPr>
          <a:xfrm>
            <a:off x="5789803" y="3789045"/>
            <a:ext cx="2826385" cy="0"/>
          </a:xfrm>
          <a:custGeom>
            <a:avLst/>
            <a:gdLst/>
            <a:ahLst/>
            <a:cxnLst/>
            <a:rect l="l" t="t" r="r" b="b"/>
            <a:pathLst>
              <a:path w="2826384">
                <a:moveTo>
                  <a:pt x="0" y="0"/>
                </a:moveTo>
                <a:lnTo>
                  <a:pt x="2826257" y="0"/>
                </a:lnTo>
              </a:path>
            </a:pathLst>
          </a:custGeom>
          <a:ln w="38100">
            <a:solidFill>
              <a:srgbClr val="FFFFFF"/>
            </a:solidFill>
          </a:ln>
        </p:spPr>
        <p:txBody>
          <a:bodyPr wrap="square" lIns="0" tIns="0" rIns="0" bIns="0" rtlCol="0"/>
          <a:lstStyle/>
          <a:p>
            <a:endParaRPr/>
          </a:p>
        </p:txBody>
      </p:sp>
      <p:sp>
        <p:nvSpPr>
          <p:cNvPr id="7" name="object 7"/>
          <p:cNvSpPr txBox="1"/>
          <p:nvPr/>
        </p:nvSpPr>
        <p:spPr>
          <a:xfrm>
            <a:off x="1642508" y="4654308"/>
            <a:ext cx="2800985" cy="1487170"/>
          </a:xfrm>
          <a:prstGeom prst="rect">
            <a:avLst/>
          </a:prstGeom>
          <a:solidFill>
            <a:srgbClr val="424455"/>
          </a:solidFill>
        </p:spPr>
        <p:txBody>
          <a:bodyPr vert="horz" wrap="square" lIns="0" tIns="12065" rIns="0" bIns="0" rtlCol="0">
            <a:spAutoFit/>
          </a:bodyPr>
          <a:lstStyle/>
          <a:p>
            <a:pPr marL="85725">
              <a:lnSpc>
                <a:spcPct val="100000"/>
              </a:lnSpc>
              <a:spcBef>
                <a:spcPts val="95"/>
              </a:spcBef>
            </a:pPr>
            <a:r>
              <a:rPr sz="1800" b="1" spc="-5" dirty="0">
                <a:solidFill>
                  <a:srgbClr val="92D050"/>
                </a:solidFill>
                <a:latin typeface="Courier New"/>
                <a:cs typeface="Courier New"/>
              </a:rPr>
              <a:t>if</a:t>
            </a:r>
            <a:r>
              <a:rPr sz="1800" b="1" spc="-35" dirty="0">
                <a:solidFill>
                  <a:srgbClr val="92D050"/>
                </a:solidFill>
                <a:latin typeface="Courier New"/>
                <a:cs typeface="Courier New"/>
              </a:rPr>
              <a:t> </a:t>
            </a:r>
            <a:r>
              <a:rPr sz="1800" b="1" spc="-10" dirty="0">
                <a:solidFill>
                  <a:srgbClr val="FFFFFF"/>
                </a:solidFill>
                <a:latin typeface="Courier New"/>
                <a:cs typeface="Courier New"/>
              </a:rPr>
              <a:t>(</a:t>
            </a:r>
            <a:r>
              <a:rPr sz="1800" b="1" spc="-10" dirty="0">
                <a:solidFill>
                  <a:srgbClr val="FF0000"/>
                </a:solidFill>
                <a:latin typeface="Courier New"/>
                <a:cs typeface="Courier New"/>
              </a:rPr>
              <a:t>condición</a:t>
            </a:r>
            <a:r>
              <a:rPr sz="1800" b="1" spc="-10" dirty="0">
                <a:solidFill>
                  <a:srgbClr val="FFFFFF"/>
                </a:solidFill>
                <a:latin typeface="Courier New"/>
                <a:cs typeface="Courier New"/>
              </a:rPr>
              <a:t>){</a:t>
            </a:r>
            <a:endParaRPr sz="1800" dirty="0">
              <a:latin typeface="Courier New"/>
              <a:cs typeface="Courier New"/>
            </a:endParaRPr>
          </a:p>
          <a:p>
            <a:pPr marL="402590" marR="1109980">
              <a:lnSpc>
                <a:spcPct val="100000"/>
              </a:lnSpc>
              <a:spcBef>
                <a:spcPts val="55"/>
              </a:spcBef>
            </a:pPr>
            <a:r>
              <a:rPr sz="1400" b="1" spc="-5" dirty="0">
                <a:solidFill>
                  <a:srgbClr val="FFFFFF"/>
                </a:solidFill>
                <a:latin typeface="Courier New"/>
                <a:cs typeface="Courier New"/>
              </a:rPr>
              <a:t>instrucción1  instrucción2</a:t>
            </a:r>
            <a:endParaRPr sz="1400" dirty="0">
              <a:latin typeface="Courier New"/>
              <a:cs typeface="Courier New"/>
            </a:endParaRPr>
          </a:p>
          <a:p>
            <a:pPr marL="402590">
              <a:lnSpc>
                <a:spcPct val="100000"/>
              </a:lnSpc>
            </a:pPr>
            <a:r>
              <a:rPr sz="1400" b="1" spc="-5" dirty="0">
                <a:solidFill>
                  <a:srgbClr val="FFFFFF"/>
                </a:solidFill>
                <a:latin typeface="Courier New"/>
                <a:cs typeface="Courier New"/>
              </a:rPr>
              <a:t>...</a:t>
            </a:r>
            <a:endParaRPr sz="1400" dirty="0">
              <a:latin typeface="Courier New"/>
              <a:cs typeface="Courier New"/>
            </a:endParaRPr>
          </a:p>
          <a:p>
            <a:pPr marL="402590">
              <a:lnSpc>
                <a:spcPts val="1655"/>
              </a:lnSpc>
            </a:pPr>
            <a:r>
              <a:rPr sz="1400" b="1" spc="-5" dirty="0">
                <a:solidFill>
                  <a:srgbClr val="FFFFFF"/>
                </a:solidFill>
                <a:latin typeface="Courier New"/>
                <a:cs typeface="Courier New"/>
              </a:rPr>
              <a:t>instrucciónN</a:t>
            </a:r>
            <a:endParaRPr sz="1400" dirty="0">
              <a:latin typeface="Courier New"/>
              <a:cs typeface="Courier New"/>
            </a:endParaRPr>
          </a:p>
          <a:p>
            <a:pPr marL="85725">
              <a:lnSpc>
                <a:spcPts val="2135"/>
              </a:lnSpc>
            </a:pPr>
            <a:r>
              <a:rPr lang="es-PA" sz="1800" b="1" dirty="0">
                <a:solidFill>
                  <a:srgbClr val="FFFFFF"/>
                </a:solidFill>
                <a:latin typeface="Courier New"/>
                <a:cs typeface="Courier New"/>
              </a:rPr>
              <a:t>}</a:t>
            </a:r>
            <a:endParaRPr sz="1800" dirty="0">
              <a:latin typeface="Courier New"/>
              <a:cs typeface="Courier New"/>
            </a:endParaRPr>
          </a:p>
        </p:txBody>
      </p:sp>
      <p:sp>
        <p:nvSpPr>
          <p:cNvPr id="13" name="Título 12">
            <a:extLst>
              <a:ext uri="{FF2B5EF4-FFF2-40B4-BE49-F238E27FC236}">
                <a16:creationId xmlns:a16="http://schemas.microsoft.com/office/drawing/2014/main" id="{67C494F6-6363-344E-AB8E-CBC3EED0FD42}"/>
              </a:ext>
            </a:extLst>
          </p:cNvPr>
          <p:cNvSpPr>
            <a:spLocks noGrp="1"/>
          </p:cNvSpPr>
          <p:nvPr>
            <p:ph type="title"/>
          </p:nvPr>
        </p:nvSpPr>
        <p:spPr/>
        <p:txBody>
          <a:bodyPr/>
          <a:lstStyle/>
          <a:p>
            <a:r>
              <a:rPr lang="es-PA" dirty="0"/>
              <a:t>Sentencia if</a:t>
            </a:r>
          </a:p>
        </p:txBody>
      </p:sp>
      <p:pic>
        <p:nvPicPr>
          <p:cNvPr id="15" name="Imagen 14">
            <a:extLst>
              <a:ext uri="{FF2B5EF4-FFF2-40B4-BE49-F238E27FC236}">
                <a16:creationId xmlns:a16="http://schemas.microsoft.com/office/drawing/2014/main" id="{26B777D8-0852-3647-B44C-0FF72A0FEC48}"/>
              </a:ext>
            </a:extLst>
          </p:cNvPr>
          <p:cNvPicPr>
            <a:picLocks noChangeAspect="1"/>
          </p:cNvPicPr>
          <p:nvPr/>
        </p:nvPicPr>
        <p:blipFill>
          <a:blip r:embed="rId2"/>
          <a:stretch>
            <a:fillRect/>
          </a:stretch>
        </p:blipFill>
        <p:spPr>
          <a:xfrm>
            <a:off x="6019822" y="3581400"/>
            <a:ext cx="2251340" cy="3061110"/>
          </a:xfrm>
          <a:prstGeom prst="rect">
            <a:avLst/>
          </a:prstGeom>
        </p:spPr>
      </p:pic>
      <p:sp>
        <p:nvSpPr>
          <p:cNvPr id="14" name="Marcador de contenido 13">
            <a:extLst>
              <a:ext uri="{FF2B5EF4-FFF2-40B4-BE49-F238E27FC236}">
                <a16:creationId xmlns:a16="http://schemas.microsoft.com/office/drawing/2014/main" id="{FD08C664-8FEB-C745-932A-13F6E4209A38}"/>
              </a:ext>
            </a:extLst>
          </p:cNvPr>
          <p:cNvSpPr>
            <a:spLocks noGrp="1"/>
          </p:cNvSpPr>
          <p:nvPr>
            <p:ph idx="1"/>
          </p:nvPr>
        </p:nvSpPr>
        <p:spPr>
          <a:xfrm>
            <a:off x="581191" y="2228003"/>
            <a:ext cx="7724605" cy="2105493"/>
          </a:xfrm>
        </p:spPr>
        <p:txBody>
          <a:bodyPr/>
          <a:lstStyle/>
          <a:p>
            <a:pPr algn="just"/>
            <a:r>
              <a:rPr lang="es-PA" dirty="0"/>
              <a:t>En Java, la estructura de control de selección principal es una sentencia </a:t>
            </a:r>
            <a:r>
              <a:rPr lang="es-PA" b="1" dirty="0"/>
              <a:t>if</a:t>
            </a:r>
            <a:r>
              <a:rPr lang="es-PA" dirty="0"/>
              <a:t>; la cual, tiene dos alternativas o formatos posibles.</a:t>
            </a:r>
          </a:p>
          <a:p>
            <a:pPr lvl="1" algn="just"/>
            <a:r>
              <a:rPr lang="es-PA" dirty="0"/>
              <a:t>Si se cumple, ejecuta instrucción1,  instrucción2, …, instrucciónN.</a:t>
            </a:r>
          </a:p>
          <a:p>
            <a:pPr lvl="1" algn="just"/>
            <a:r>
              <a:rPr lang="es-PA" dirty="0"/>
              <a:t>Si no se cumple, salta a la línea que hay  justo después de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FE520C-EC0C-DD42-84FC-2A317C5C2C33}"/>
              </a:ext>
            </a:extLst>
          </p:cNvPr>
          <p:cNvSpPr>
            <a:spLocks noGrp="1"/>
          </p:cNvSpPr>
          <p:nvPr>
            <p:ph type="title"/>
          </p:nvPr>
        </p:nvSpPr>
        <p:spPr/>
        <p:txBody>
          <a:bodyPr/>
          <a:lstStyle/>
          <a:p>
            <a:r>
              <a:rPr lang="es-PA" dirty="0"/>
              <a:t>Sentencia if</a:t>
            </a:r>
          </a:p>
        </p:txBody>
      </p:sp>
      <p:sp>
        <p:nvSpPr>
          <p:cNvPr id="3" name="Marcador de contenido 2">
            <a:extLst>
              <a:ext uri="{FF2B5EF4-FFF2-40B4-BE49-F238E27FC236}">
                <a16:creationId xmlns:a16="http://schemas.microsoft.com/office/drawing/2014/main" id="{51356120-034F-3944-A5BE-FAF0CEA631B3}"/>
              </a:ext>
            </a:extLst>
          </p:cNvPr>
          <p:cNvSpPr>
            <a:spLocks noGrp="1"/>
          </p:cNvSpPr>
          <p:nvPr>
            <p:ph idx="1"/>
          </p:nvPr>
        </p:nvSpPr>
        <p:spPr>
          <a:xfrm>
            <a:off x="581192" y="1981200"/>
            <a:ext cx="7989752" cy="1581997"/>
          </a:xfrm>
        </p:spPr>
        <p:txBody>
          <a:bodyPr/>
          <a:lstStyle/>
          <a:p>
            <a:pPr algn="just"/>
            <a:r>
              <a:rPr lang="es-PA" dirty="0"/>
              <a:t>Escriba un programa en el que se introducen dos números enteros y mediante una sentencia de selección se determina si son divisibles.</a:t>
            </a:r>
          </a:p>
        </p:txBody>
      </p:sp>
      <p:sp>
        <p:nvSpPr>
          <p:cNvPr id="4" name="Rectángulo 3">
            <a:extLst>
              <a:ext uri="{FF2B5EF4-FFF2-40B4-BE49-F238E27FC236}">
                <a16:creationId xmlns:a16="http://schemas.microsoft.com/office/drawing/2014/main" id="{36E59CD9-F063-D849-9743-8EE3B28B278B}"/>
              </a:ext>
            </a:extLst>
          </p:cNvPr>
          <p:cNvSpPr/>
          <p:nvPr/>
        </p:nvSpPr>
        <p:spPr>
          <a:xfrm>
            <a:off x="838200" y="3124200"/>
            <a:ext cx="6934200" cy="3293209"/>
          </a:xfrm>
          <a:prstGeom prst="rect">
            <a:avLst/>
          </a:prstGeom>
        </p:spPr>
        <p:txBody>
          <a:bodyPr wrap="square">
            <a:spAutoFit/>
          </a:bodyPr>
          <a:lstStyle/>
          <a:p>
            <a:r>
              <a:rPr lang="es-PA" sz="1600" b="1" dirty="0">
                <a:solidFill>
                  <a:srgbClr val="7F0055"/>
                </a:solidFill>
                <a:latin typeface="Menlo" panose="020B0609030804020204" pitchFamily="49" charset="0"/>
              </a:rPr>
              <a:t>import</a:t>
            </a:r>
            <a:r>
              <a:rPr lang="es-PA" sz="1600" dirty="0">
                <a:latin typeface="Menlo" panose="020B0609030804020204" pitchFamily="49" charset="0"/>
              </a:rPr>
              <a:t> java.util.Scanner;</a:t>
            </a:r>
          </a:p>
          <a:p>
            <a:endParaRPr lang="es-PA" sz="1600" dirty="0">
              <a:latin typeface="Menlo" panose="020B0609030804020204" pitchFamily="49" charset="0"/>
            </a:endParaRPr>
          </a:p>
          <a:p>
            <a:r>
              <a:rPr lang="es-PA" sz="1600" b="1" dirty="0">
                <a:solidFill>
                  <a:srgbClr val="7F0055"/>
                </a:solidFill>
                <a:latin typeface="Menlo" panose="020B0609030804020204" pitchFamily="49" charset="0"/>
              </a:rPr>
              <a:t>public</a:t>
            </a:r>
            <a:r>
              <a:rPr lang="es-PA" sz="1600" dirty="0">
                <a:latin typeface="Menlo" panose="020B0609030804020204" pitchFamily="49" charset="0"/>
              </a:rPr>
              <a:t> </a:t>
            </a:r>
            <a:r>
              <a:rPr lang="es-PA" sz="1600" b="1" dirty="0">
                <a:solidFill>
                  <a:srgbClr val="7F0055"/>
                </a:solidFill>
                <a:latin typeface="Menlo" panose="020B0609030804020204" pitchFamily="49" charset="0"/>
              </a:rPr>
              <a:t>class</a:t>
            </a:r>
            <a:r>
              <a:rPr lang="es-PA" sz="1600" dirty="0">
                <a:latin typeface="Menlo" panose="020B0609030804020204" pitchFamily="49" charset="0"/>
              </a:rPr>
              <a:t> divisible {</a:t>
            </a:r>
          </a:p>
          <a:p>
            <a:r>
              <a:rPr lang="es-PA" sz="1600" b="1" dirty="0">
                <a:solidFill>
                  <a:srgbClr val="7F0055"/>
                </a:solidFill>
                <a:latin typeface="Menlo" panose="020B0609030804020204" pitchFamily="49" charset="0"/>
              </a:rPr>
              <a:t>public</a:t>
            </a:r>
            <a:r>
              <a:rPr lang="es-PA" sz="1600" dirty="0">
                <a:latin typeface="Menlo" panose="020B0609030804020204" pitchFamily="49" charset="0"/>
              </a:rPr>
              <a:t> </a:t>
            </a:r>
            <a:r>
              <a:rPr lang="es-PA" sz="1600" b="1" dirty="0">
                <a:solidFill>
                  <a:srgbClr val="7F0055"/>
                </a:solidFill>
                <a:latin typeface="Menlo" panose="020B0609030804020204" pitchFamily="49" charset="0"/>
              </a:rPr>
              <a:t>static</a:t>
            </a:r>
            <a:r>
              <a:rPr lang="es-PA" sz="1600" dirty="0">
                <a:latin typeface="Menlo" panose="020B0609030804020204" pitchFamily="49" charset="0"/>
              </a:rPr>
              <a:t> </a:t>
            </a:r>
            <a:r>
              <a:rPr lang="es-PA" sz="1600" b="1" dirty="0">
                <a:solidFill>
                  <a:srgbClr val="7F0055"/>
                </a:solidFill>
                <a:latin typeface="Menlo" panose="020B0609030804020204" pitchFamily="49" charset="0"/>
              </a:rPr>
              <a:t>void</a:t>
            </a:r>
            <a:r>
              <a:rPr lang="es-PA" sz="1600" dirty="0">
                <a:latin typeface="Menlo" panose="020B0609030804020204" pitchFamily="49" charset="0"/>
              </a:rPr>
              <a:t> main(String[] </a:t>
            </a:r>
            <a:r>
              <a:rPr lang="es-PA" sz="1600" dirty="0">
                <a:solidFill>
                  <a:srgbClr val="6A3E3E"/>
                </a:solidFill>
                <a:latin typeface="Menlo" panose="020B0609030804020204" pitchFamily="49" charset="0"/>
              </a:rPr>
              <a:t>args</a:t>
            </a:r>
            <a:r>
              <a:rPr lang="es-PA" sz="1600" dirty="0">
                <a:latin typeface="Menlo" panose="020B0609030804020204" pitchFamily="49" charset="0"/>
              </a:rPr>
              <a:t>) {</a:t>
            </a:r>
          </a:p>
          <a:p>
            <a:r>
              <a:rPr lang="es-PA" sz="1600" b="1" dirty="0">
                <a:solidFill>
                  <a:srgbClr val="7F0055"/>
                </a:solidFill>
                <a:latin typeface="Menlo" panose="020B0609030804020204" pitchFamily="49" charset="0"/>
              </a:rPr>
              <a:t>int</a:t>
            </a:r>
            <a:r>
              <a:rPr lang="es-PA" sz="1600" dirty="0">
                <a:latin typeface="Menlo" panose="020B0609030804020204" pitchFamily="49" charset="0"/>
              </a:rPr>
              <a:t> </a:t>
            </a:r>
            <a:r>
              <a:rPr lang="es-PA" sz="1600" dirty="0">
                <a:solidFill>
                  <a:srgbClr val="6A3E3E"/>
                </a:solidFill>
                <a:latin typeface="Menlo" panose="020B0609030804020204" pitchFamily="49" charset="0"/>
              </a:rPr>
              <a:t>n</a:t>
            </a:r>
            <a:r>
              <a:rPr lang="es-PA" sz="1600" dirty="0">
                <a:latin typeface="Menlo" panose="020B0609030804020204" pitchFamily="49" charset="0"/>
              </a:rPr>
              <a:t>, </a:t>
            </a:r>
            <a:r>
              <a:rPr lang="es-PA" sz="1600" dirty="0">
                <a:solidFill>
                  <a:srgbClr val="6A3E3E"/>
                </a:solidFill>
                <a:latin typeface="Menlo" panose="020B0609030804020204" pitchFamily="49" charset="0"/>
              </a:rPr>
              <a:t>d</a:t>
            </a:r>
            <a:r>
              <a:rPr lang="es-PA" sz="1600" dirty="0">
                <a:latin typeface="Menlo" panose="020B0609030804020204" pitchFamily="49" charset="0"/>
              </a:rPr>
              <a:t>;</a:t>
            </a:r>
          </a:p>
          <a:p>
            <a:r>
              <a:rPr lang="es-PA" sz="1600" dirty="0">
                <a:latin typeface="Menlo" panose="020B0609030804020204" pitchFamily="49" charset="0"/>
              </a:rPr>
              <a:t>Scanner </a:t>
            </a:r>
            <a:r>
              <a:rPr lang="es-PA" sz="1600" u="sng" dirty="0">
                <a:solidFill>
                  <a:srgbClr val="6A3E3E"/>
                </a:solidFill>
                <a:latin typeface="Menlo" panose="020B0609030804020204" pitchFamily="49" charset="0"/>
              </a:rPr>
              <a:t>entrada</a:t>
            </a:r>
            <a:r>
              <a:rPr lang="es-PA" sz="1600" dirty="0">
                <a:latin typeface="Menlo" panose="020B0609030804020204" pitchFamily="49" charset="0"/>
              </a:rPr>
              <a:t> = </a:t>
            </a:r>
            <a:r>
              <a:rPr lang="es-PA" sz="1600" b="1" dirty="0">
                <a:solidFill>
                  <a:srgbClr val="7F0055"/>
                </a:solidFill>
                <a:latin typeface="Menlo" panose="020B0609030804020204" pitchFamily="49" charset="0"/>
              </a:rPr>
              <a:t>new</a:t>
            </a:r>
            <a:r>
              <a:rPr lang="es-PA" sz="1600" dirty="0">
                <a:latin typeface="Menlo" panose="020B0609030804020204" pitchFamily="49" charset="0"/>
              </a:rPr>
              <a:t> Scanner(System.</a:t>
            </a:r>
            <a:r>
              <a:rPr lang="es-PA" sz="1600" b="1" i="1" dirty="0">
                <a:solidFill>
                  <a:srgbClr val="0000C0"/>
                </a:solidFill>
                <a:latin typeface="Menlo" panose="020B0609030804020204" pitchFamily="49" charset="0"/>
              </a:rPr>
              <a:t>in</a:t>
            </a:r>
            <a:r>
              <a:rPr lang="es-PA" sz="1600" dirty="0">
                <a:latin typeface="Menlo" panose="020B0609030804020204" pitchFamily="49" charset="0"/>
              </a:rPr>
              <a:t>);</a:t>
            </a:r>
          </a:p>
          <a:p>
            <a:r>
              <a:rPr lang="es-PA" sz="1600" dirty="0">
                <a:solidFill>
                  <a:srgbClr val="000000"/>
                </a:solidFill>
                <a:latin typeface="Menlo" panose="020B0609030804020204" pitchFamily="49" charset="0"/>
              </a:rPr>
              <a:t>System.</a:t>
            </a:r>
            <a:r>
              <a:rPr lang="es-PA" sz="1600" b="1" i="1" dirty="0">
                <a:solidFill>
                  <a:srgbClr val="0000C0"/>
                </a:solidFill>
                <a:latin typeface="Menlo" panose="020B0609030804020204" pitchFamily="49" charset="0"/>
              </a:rPr>
              <a:t>out</a:t>
            </a:r>
            <a:r>
              <a:rPr lang="es-PA" sz="1600" dirty="0">
                <a:solidFill>
                  <a:srgbClr val="000000"/>
                </a:solidFill>
                <a:latin typeface="Menlo" panose="020B0609030804020204" pitchFamily="49" charset="0"/>
              </a:rPr>
              <a:t>.println(</a:t>
            </a:r>
            <a:r>
              <a:rPr lang="es-PA" sz="1600" dirty="0">
                <a:solidFill>
                  <a:srgbClr val="2A00FF"/>
                </a:solidFill>
                <a:latin typeface="Menlo" panose="020B0609030804020204" pitchFamily="49" charset="0"/>
              </a:rPr>
              <a:t>"Introduzca dos enteros:"</a:t>
            </a:r>
            <a:r>
              <a:rPr lang="es-PA" sz="1600" dirty="0">
                <a:solidFill>
                  <a:srgbClr val="000000"/>
                </a:solidFill>
                <a:latin typeface="Menlo" panose="020B0609030804020204" pitchFamily="49" charset="0"/>
              </a:rPr>
              <a:t>);</a:t>
            </a:r>
            <a:endParaRPr lang="es-PA" sz="1600" dirty="0">
              <a:solidFill>
                <a:srgbClr val="2A00FF"/>
              </a:solidFill>
              <a:latin typeface="Menlo" panose="020B0609030804020204" pitchFamily="49" charset="0"/>
            </a:endParaRPr>
          </a:p>
          <a:p>
            <a:r>
              <a:rPr lang="es-PA" sz="1600" dirty="0">
                <a:solidFill>
                  <a:srgbClr val="6A3E3E"/>
                </a:solidFill>
                <a:latin typeface="Menlo" panose="020B0609030804020204" pitchFamily="49" charset="0"/>
              </a:rPr>
              <a:t>n</a:t>
            </a:r>
            <a:r>
              <a:rPr lang="es-PA" sz="1600" dirty="0">
                <a:latin typeface="Menlo" panose="020B0609030804020204" pitchFamily="49" charset="0"/>
              </a:rPr>
              <a:t> = </a:t>
            </a:r>
            <a:r>
              <a:rPr lang="es-PA" sz="1600" dirty="0">
                <a:solidFill>
                  <a:srgbClr val="6A3E3E"/>
                </a:solidFill>
                <a:latin typeface="Menlo" panose="020B0609030804020204" pitchFamily="49" charset="0"/>
              </a:rPr>
              <a:t>entrada</a:t>
            </a:r>
            <a:r>
              <a:rPr lang="es-PA" sz="1600" dirty="0">
                <a:latin typeface="Menlo" panose="020B0609030804020204" pitchFamily="49" charset="0"/>
              </a:rPr>
              <a:t>.nextInt();</a:t>
            </a:r>
          </a:p>
          <a:p>
            <a:r>
              <a:rPr lang="es-PA" sz="1600" dirty="0">
                <a:solidFill>
                  <a:srgbClr val="6A3E3E"/>
                </a:solidFill>
                <a:latin typeface="Menlo" panose="020B0609030804020204" pitchFamily="49" charset="0"/>
              </a:rPr>
              <a:t>d</a:t>
            </a:r>
            <a:r>
              <a:rPr lang="es-PA" sz="1600" dirty="0">
                <a:latin typeface="Menlo" panose="020B0609030804020204" pitchFamily="49" charset="0"/>
              </a:rPr>
              <a:t> = </a:t>
            </a:r>
            <a:r>
              <a:rPr lang="es-PA" sz="1600" dirty="0">
                <a:solidFill>
                  <a:srgbClr val="6A3E3E"/>
                </a:solidFill>
                <a:latin typeface="Menlo" panose="020B0609030804020204" pitchFamily="49" charset="0"/>
              </a:rPr>
              <a:t>entrada</a:t>
            </a:r>
            <a:r>
              <a:rPr lang="es-PA" sz="1600" dirty="0">
                <a:latin typeface="Menlo" panose="020B0609030804020204" pitchFamily="49" charset="0"/>
              </a:rPr>
              <a:t>.nextInt();</a:t>
            </a:r>
          </a:p>
          <a:p>
            <a:r>
              <a:rPr lang="es-PA" sz="1600" b="1" dirty="0">
                <a:solidFill>
                  <a:srgbClr val="7F0055"/>
                </a:solidFill>
                <a:latin typeface="Menlo" panose="020B0609030804020204" pitchFamily="49" charset="0"/>
              </a:rPr>
              <a:t>	if</a:t>
            </a:r>
            <a:r>
              <a:rPr lang="es-PA" sz="1600" dirty="0">
                <a:latin typeface="Menlo" panose="020B0609030804020204" pitchFamily="49" charset="0"/>
              </a:rPr>
              <a:t> (</a:t>
            </a:r>
            <a:r>
              <a:rPr lang="es-PA" sz="1600" dirty="0">
                <a:solidFill>
                  <a:srgbClr val="6A3E3E"/>
                </a:solidFill>
                <a:latin typeface="Menlo" panose="020B0609030804020204" pitchFamily="49" charset="0"/>
              </a:rPr>
              <a:t>n</a:t>
            </a:r>
            <a:r>
              <a:rPr lang="es-PA" sz="1600" dirty="0">
                <a:latin typeface="Menlo" panose="020B0609030804020204" pitchFamily="49" charset="0"/>
              </a:rPr>
              <a:t>%</a:t>
            </a:r>
            <a:r>
              <a:rPr lang="es-PA" sz="1600" dirty="0">
                <a:solidFill>
                  <a:srgbClr val="6A3E3E"/>
                </a:solidFill>
                <a:latin typeface="Menlo" panose="020B0609030804020204" pitchFamily="49" charset="0"/>
              </a:rPr>
              <a:t>d</a:t>
            </a:r>
            <a:r>
              <a:rPr lang="es-PA" sz="1600" dirty="0">
                <a:latin typeface="Menlo" panose="020B0609030804020204" pitchFamily="49" charset="0"/>
              </a:rPr>
              <a:t> == 0)</a:t>
            </a:r>
          </a:p>
          <a:p>
            <a:r>
              <a:rPr lang="es-PA" sz="1600" dirty="0">
                <a:latin typeface="Menlo" panose="020B0609030804020204" pitchFamily="49" charset="0"/>
              </a:rPr>
              <a:t>		System.</a:t>
            </a:r>
            <a:r>
              <a:rPr lang="es-PA" sz="1600" b="1" i="1" dirty="0">
                <a:solidFill>
                  <a:srgbClr val="0000C0"/>
                </a:solidFill>
                <a:latin typeface="Menlo" panose="020B0609030804020204" pitchFamily="49" charset="0"/>
              </a:rPr>
              <a:t>out</a:t>
            </a:r>
            <a:r>
              <a:rPr lang="es-PA" sz="1600" dirty="0">
                <a:latin typeface="Menlo" panose="020B0609030804020204" pitchFamily="49" charset="0"/>
              </a:rPr>
              <a:t>.println(</a:t>
            </a:r>
            <a:r>
              <a:rPr lang="es-PA" sz="1600" dirty="0">
                <a:solidFill>
                  <a:srgbClr val="6A3E3E"/>
                </a:solidFill>
                <a:latin typeface="Menlo" panose="020B0609030804020204" pitchFamily="49" charset="0"/>
              </a:rPr>
              <a:t>n</a:t>
            </a:r>
            <a:r>
              <a:rPr lang="es-PA" sz="1600" dirty="0">
                <a:latin typeface="Menlo" panose="020B0609030804020204" pitchFamily="49" charset="0"/>
              </a:rPr>
              <a:t> +</a:t>
            </a:r>
            <a:r>
              <a:rPr lang="es-PA" sz="1600" dirty="0">
                <a:solidFill>
                  <a:srgbClr val="2A00FF"/>
                </a:solidFill>
                <a:latin typeface="Menlo" panose="020B0609030804020204" pitchFamily="49" charset="0"/>
              </a:rPr>
              <a:t>" es divisible por "</a:t>
            </a:r>
            <a:r>
              <a:rPr lang="es-PA" sz="1600" dirty="0">
                <a:latin typeface="Menlo" panose="020B0609030804020204" pitchFamily="49" charset="0"/>
              </a:rPr>
              <a:t>+</a:t>
            </a:r>
            <a:r>
              <a:rPr lang="es-PA" sz="1600" dirty="0">
                <a:solidFill>
                  <a:srgbClr val="6A3E3E"/>
                </a:solidFill>
                <a:latin typeface="Menlo" panose="020B0609030804020204" pitchFamily="49" charset="0"/>
              </a:rPr>
              <a:t>d</a:t>
            </a:r>
            <a:r>
              <a:rPr lang="es-PA" sz="1600" dirty="0">
                <a:latin typeface="Menlo" panose="020B0609030804020204" pitchFamily="49" charset="0"/>
              </a:rPr>
              <a:t>);</a:t>
            </a:r>
          </a:p>
          <a:p>
            <a:r>
              <a:rPr lang="es-PA" sz="1600" dirty="0">
                <a:latin typeface="Menlo" panose="020B0609030804020204" pitchFamily="49" charset="0"/>
              </a:rPr>
              <a:t>}</a:t>
            </a:r>
          </a:p>
          <a:p>
            <a:r>
              <a:rPr lang="es-PA" sz="1600" dirty="0">
                <a:latin typeface="Menlo" panose="020B0609030804020204" pitchFamily="49" charset="0"/>
              </a:rPr>
              <a:t>}</a:t>
            </a:r>
            <a:endParaRPr lang="es-PA" sz="1600" dirty="0">
              <a:effectLst/>
              <a:latin typeface="Menlo" panose="020B0609030804020204" pitchFamily="49" charset="0"/>
            </a:endParaRPr>
          </a:p>
        </p:txBody>
      </p:sp>
    </p:spTree>
    <p:extLst>
      <p:ext uri="{BB962C8B-B14F-4D97-AF65-F5344CB8AC3E}">
        <p14:creationId xmlns:p14="http://schemas.microsoft.com/office/powerpoint/2010/main" val="3955993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796153" y="2092198"/>
            <a:ext cx="0" cy="2219960"/>
          </a:xfrm>
          <a:custGeom>
            <a:avLst/>
            <a:gdLst/>
            <a:ahLst/>
            <a:cxnLst/>
            <a:rect l="l" t="t" r="r" b="b"/>
            <a:pathLst>
              <a:path h="2219960">
                <a:moveTo>
                  <a:pt x="0" y="0"/>
                </a:moveTo>
                <a:lnTo>
                  <a:pt x="0" y="2219960"/>
                </a:lnTo>
              </a:path>
            </a:pathLst>
          </a:custGeom>
          <a:ln w="12700">
            <a:solidFill>
              <a:srgbClr val="FFFFFF"/>
            </a:solidFill>
          </a:ln>
        </p:spPr>
        <p:txBody>
          <a:bodyPr wrap="square" lIns="0" tIns="0" rIns="0" bIns="0" rtlCol="0"/>
          <a:lstStyle/>
          <a:p>
            <a:endParaRPr/>
          </a:p>
        </p:txBody>
      </p:sp>
      <p:sp>
        <p:nvSpPr>
          <p:cNvPr id="4" name="object 4"/>
          <p:cNvSpPr/>
          <p:nvPr/>
        </p:nvSpPr>
        <p:spPr>
          <a:xfrm>
            <a:off x="8609710" y="2092198"/>
            <a:ext cx="0" cy="2219960"/>
          </a:xfrm>
          <a:custGeom>
            <a:avLst/>
            <a:gdLst/>
            <a:ahLst/>
            <a:cxnLst/>
            <a:rect l="l" t="t" r="r" b="b"/>
            <a:pathLst>
              <a:path h="2219960">
                <a:moveTo>
                  <a:pt x="0" y="0"/>
                </a:moveTo>
                <a:lnTo>
                  <a:pt x="0" y="2219960"/>
                </a:lnTo>
              </a:path>
            </a:pathLst>
          </a:custGeom>
          <a:ln w="12700">
            <a:solidFill>
              <a:srgbClr val="FFFFFF"/>
            </a:solidFill>
          </a:ln>
        </p:spPr>
        <p:txBody>
          <a:bodyPr wrap="square" lIns="0" tIns="0" rIns="0" bIns="0" rtlCol="0"/>
          <a:lstStyle/>
          <a:p>
            <a:endParaRPr/>
          </a:p>
        </p:txBody>
      </p:sp>
      <p:sp>
        <p:nvSpPr>
          <p:cNvPr id="5" name="object 5"/>
          <p:cNvSpPr/>
          <p:nvPr/>
        </p:nvSpPr>
        <p:spPr>
          <a:xfrm>
            <a:off x="5789803" y="2092198"/>
            <a:ext cx="2826385" cy="12700"/>
          </a:xfrm>
          <a:custGeom>
            <a:avLst/>
            <a:gdLst/>
            <a:ahLst/>
            <a:cxnLst/>
            <a:rect l="l" t="t" r="r" b="b"/>
            <a:pathLst>
              <a:path w="2826384" h="12700">
                <a:moveTo>
                  <a:pt x="0" y="12700"/>
                </a:moveTo>
                <a:lnTo>
                  <a:pt x="2826257" y="12700"/>
                </a:lnTo>
                <a:lnTo>
                  <a:pt x="2826257" y="0"/>
                </a:lnTo>
                <a:lnTo>
                  <a:pt x="0" y="0"/>
                </a:lnTo>
                <a:lnTo>
                  <a:pt x="0" y="12700"/>
                </a:lnTo>
                <a:close/>
              </a:path>
            </a:pathLst>
          </a:custGeom>
          <a:solidFill>
            <a:srgbClr val="FFFFFF"/>
          </a:solidFill>
        </p:spPr>
        <p:txBody>
          <a:bodyPr wrap="square" lIns="0" tIns="0" rIns="0" bIns="0" rtlCol="0"/>
          <a:lstStyle/>
          <a:p>
            <a:endParaRPr/>
          </a:p>
        </p:txBody>
      </p:sp>
      <p:sp>
        <p:nvSpPr>
          <p:cNvPr id="6" name="object 6"/>
          <p:cNvSpPr/>
          <p:nvPr/>
        </p:nvSpPr>
        <p:spPr>
          <a:xfrm>
            <a:off x="5789803" y="4293108"/>
            <a:ext cx="2826385" cy="0"/>
          </a:xfrm>
          <a:custGeom>
            <a:avLst/>
            <a:gdLst/>
            <a:ahLst/>
            <a:cxnLst/>
            <a:rect l="l" t="t" r="r" b="b"/>
            <a:pathLst>
              <a:path w="2826384">
                <a:moveTo>
                  <a:pt x="0" y="0"/>
                </a:moveTo>
                <a:lnTo>
                  <a:pt x="2826257" y="0"/>
                </a:lnTo>
              </a:path>
            </a:pathLst>
          </a:custGeom>
          <a:ln w="38100">
            <a:solidFill>
              <a:srgbClr val="FFFFFF"/>
            </a:solidFill>
          </a:ln>
        </p:spPr>
        <p:txBody>
          <a:bodyPr wrap="square" lIns="0" tIns="0" rIns="0" bIns="0" rtlCol="0"/>
          <a:lstStyle/>
          <a:p>
            <a:endParaRPr/>
          </a:p>
        </p:txBody>
      </p:sp>
      <p:sp>
        <p:nvSpPr>
          <p:cNvPr id="7" name="object 7"/>
          <p:cNvSpPr txBox="1"/>
          <p:nvPr/>
        </p:nvSpPr>
        <p:spPr>
          <a:xfrm>
            <a:off x="5257800" y="2228003"/>
            <a:ext cx="2800985" cy="2169160"/>
          </a:xfrm>
          <a:prstGeom prst="rect">
            <a:avLst/>
          </a:prstGeom>
          <a:solidFill>
            <a:srgbClr val="424455"/>
          </a:solidFill>
        </p:spPr>
        <p:txBody>
          <a:bodyPr vert="horz" wrap="square" lIns="0" tIns="12065" rIns="0" bIns="0" rtlCol="0">
            <a:spAutoFit/>
          </a:bodyPr>
          <a:lstStyle/>
          <a:p>
            <a:pPr marL="85725">
              <a:lnSpc>
                <a:spcPct val="100000"/>
              </a:lnSpc>
              <a:spcBef>
                <a:spcPts val="95"/>
              </a:spcBef>
            </a:pPr>
            <a:r>
              <a:rPr sz="1800" b="1" spc="-5" dirty="0">
                <a:solidFill>
                  <a:srgbClr val="92D050"/>
                </a:solidFill>
                <a:latin typeface="Courier New"/>
                <a:cs typeface="Courier New"/>
              </a:rPr>
              <a:t>if</a:t>
            </a:r>
            <a:r>
              <a:rPr sz="1800" b="1" spc="-35" dirty="0">
                <a:solidFill>
                  <a:srgbClr val="92D050"/>
                </a:solidFill>
                <a:latin typeface="Courier New"/>
                <a:cs typeface="Courier New"/>
              </a:rPr>
              <a:t> </a:t>
            </a:r>
            <a:r>
              <a:rPr sz="1800" b="1" spc="-10" dirty="0">
                <a:solidFill>
                  <a:srgbClr val="FFFFFF"/>
                </a:solidFill>
                <a:latin typeface="Courier New"/>
                <a:cs typeface="Courier New"/>
              </a:rPr>
              <a:t>(</a:t>
            </a:r>
            <a:r>
              <a:rPr sz="1800" b="1" spc="-10" dirty="0">
                <a:solidFill>
                  <a:srgbClr val="FF0000"/>
                </a:solidFill>
                <a:latin typeface="Courier New"/>
                <a:cs typeface="Courier New"/>
              </a:rPr>
              <a:t>condición</a:t>
            </a:r>
            <a:r>
              <a:rPr sz="1800" b="1" spc="-10" dirty="0">
                <a:solidFill>
                  <a:srgbClr val="FFFFFF"/>
                </a:solidFill>
                <a:latin typeface="Courier New"/>
                <a:cs typeface="Courier New"/>
              </a:rPr>
              <a:t>){</a:t>
            </a:r>
            <a:endParaRPr sz="1800" dirty="0">
              <a:latin typeface="Courier New"/>
              <a:cs typeface="Courier New"/>
            </a:endParaRPr>
          </a:p>
          <a:p>
            <a:pPr marL="402590">
              <a:lnSpc>
                <a:spcPct val="100000"/>
              </a:lnSpc>
              <a:spcBef>
                <a:spcPts val="55"/>
              </a:spcBef>
            </a:pPr>
            <a:r>
              <a:rPr sz="1400" b="1" spc="-5" dirty="0">
                <a:solidFill>
                  <a:srgbClr val="FFFFFF"/>
                </a:solidFill>
                <a:latin typeface="Courier New"/>
                <a:cs typeface="Courier New"/>
              </a:rPr>
              <a:t>instrucciónA1</a:t>
            </a:r>
            <a:endParaRPr sz="1400" dirty="0">
              <a:latin typeface="Courier New"/>
              <a:cs typeface="Courier New"/>
            </a:endParaRPr>
          </a:p>
          <a:p>
            <a:pPr marL="402590">
              <a:lnSpc>
                <a:spcPct val="100000"/>
              </a:lnSpc>
            </a:pPr>
            <a:r>
              <a:rPr sz="1400" b="1" spc="-5" dirty="0">
                <a:solidFill>
                  <a:srgbClr val="FFFFFF"/>
                </a:solidFill>
                <a:latin typeface="Courier New"/>
                <a:cs typeface="Courier New"/>
              </a:rPr>
              <a:t>...</a:t>
            </a:r>
            <a:endParaRPr sz="1400" dirty="0">
              <a:latin typeface="Courier New"/>
              <a:cs typeface="Courier New"/>
            </a:endParaRPr>
          </a:p>
          <a:p>
            <a:pPr marL="402590">
              <a:lnSpc>
                <a:spcPts val="1655"/>
              </a:lnSpc>
            </a:pPr>
            <a:r>
              <a:rPr sz="1400" b="1" spc="-5" dirty="0">
                <a:solidFill>
                  <a:srgbClr val="FFFFFF"/>
                </a:solidFill>
                <a:latin typeface="Courier New"/>
                <a:cs typeface="Courier New"/>
              </a:rPr>
              <a:t>instrucciónAN</a:t>
            </a:r>
            <a:endParaRPr sz="1400" dirty="0">
              <a:latin typeface="Courier New"/>
              <a:cs typeface="Courier New"/>
            </a:endParaRPr>
          </a:p>
          <a:p>
            <a:pPr marL="85725">
              <a:lnSpc>
                <a:spcPts val="2135"/>
              </a:lnSpc>
            </a:pPr>
            <a:r>
              <a:rPr sz="1800" b="1" spc="-5" dirty="0">
                <a:solidFill>
                  <a:srgbClr val="FFFFFF"/>
                </a:solidFill>
                <a:latin typeface="Courier New"/>
                <a:cs typeface="Courier New"/>
              </a:rPr>
              <a:t>}</a:t>
            </a:r>
            <a:r>
              <a:rPr sz="1800" b="1" spc="-5" dirty="0">
                <a:solidFill>
                  <a:srgbClr val="92D050"/>
                </a:solidFill>
                <a:latin typeface="Courier New"/>
                <a:cs typeface="Courier New"/>
              </a:rPr>
              <a:t>else</a:t>
            </a:r>
            <a:r>
              <a:rPr sz="1800" b="1" spc="-5" dirty="0">
                <a:solidFill>
                  <a:srgbClr val="FFFFFF"/>
                </a:solidFill>
                <a:latin typeface="Courier New"/>
                <a:cs typeface="Courier New"/>
              </a:rPr>
              <a:t>{</a:t>
            </a:r>
            <a:endParaRPr sz="1800" dirty="0">
              <a:latin typeface="Courier New"/>
              <a:cs typeface="Courier New"/>
            </a:endParaRPr>
          </a:p>
          <a:p>
            <a:pPr marL="402590">
              <a:lnSpc>
                <a:spcPct val="100000"/>
              </a:lnSpc>
              <a:spcBef>
                <a:spcPts val="50"/>
              </a:spcBef>
            </a:pPr>
            <a:r>
              <a:rPr sz="1400" b="1" spc="-5" dirty="0">
                <a:solidFill>
                  <a:srgbClr val="FFFFFF"/>
                </a:solidFill>
                <a:latin typeface="Courier New"/>
                <a:cs typeface="Courier New"/>
              </a:rPr>
              <a:t>instrucciónB1</a:t>
            </a:r>
            <a:endParaRPr sz="1400" dirty="0">
              <a:latin typeface="Courier New"/>
              <a:cs typeface="Courier New"/>
            </a:endParaRPr>
          </a:p>
          <a:p>
            <a:pPr marL="402590">
              <a:lnSpc>
                <a:spcPct val="100000"/>
              </a:lnSpc>
            </a:pPr>
            <a:r>
              <a:rPr sz="1400" b="1" spc="-5" dirty="0">
                <a:solidFill>
                  <a:srgbClr val="FFFFFF"/>
                </a:solidFill>
                <a:latin typeface="Courier New"/>
                <a:cs typeface="Courier New"/>
              </a:rPr>
              <a:t>...</a:t>
            </a:r>
            <a:endParaRPr sz="1400" dirty="0">
              <a:latin typeface="Courier New"/>
              <a:cs typeface="Courier New"/>
            </a:endParaRPr>
          </a:p>
          <a:p>
            <a:pPr marL="402590">
              <a:lnSpc>
                <a:spcPts val="1655"/>
              </a:lnSpc>
            </a:pPr>
            <a:r>
              <a:rPr sz="1400" b="1" spc="-5" dirty="0">
                <a:solidFill>
                  <a:srgbClr val="FFFFFF"/>
                </a:solidFill>
                <a:latin typeface="Courier New"/>
                <a:cs typeface="Courier New"/>
              </a:rPr>
              <a:t>instrucciónBN</a:t>
            </a:r>
            <a:endParaRPr sz="1400" dirty="0">
              <a:latin typeface="Courier New"/>
              <a:cs typeface="Courier New"/>
            </a:endParaRPr>
          </a:p>
          <a:p>
            <a:pPr marL="85725">
              <a:lnSpc>
                <a:spcPts val="2135"/>
              </a:lnSpc>
            </a:pPr>
            <a:r>
              <a:rPr sz="1800" b="1" dirty="0">
                <a:solidFill>
                  <a:srgbClr val="FFFFFF"/>
                </a:solidFill>
                <a:latin typeface="Courier New"/>
                <a:cs typeface="Courier New"/>
              </a:rPr>
              <a:t>}</a:t>
            </a:r>
            <a:endParaRPr sz="1800" dirty="0">
              <a:latin typeface="Courier New"/>
              <a:cs typeface="Courier New"/>
            </a:endParaRPr>
          </a:p>
        </p:txBody>
      </p:sp>
      <p:sp>
        <p:nvSpPr>
          <p:cNvPr id="13" name="Título 12">
            <a:extLst>
              <a:ext uri="{FF2B5EF4-FFF2-40B4-BE49-F238E27FC236}">
                <a16:creationId xmlns:a16="http://schemas.microsoft.com/office/drawing/2014/main" id="{772B5774-E8AC-F74F-B8D1-333F35C70E2D}"/>
              </a:ext>
            </a:extLst>
          </p:cNvPr>
          <p:cNvSpPr>
            <a:spLocks noGrp="1"/>
          </p:cNvSpPr>
          <p:nvPr>
            <p:ph type="title"/>
          </p:nvPr>
        </p:nvSpPr>
        <p:spPr/>
        <p:txBody>
          <a:bodyPr/>
          <a:lstStyle/>
          <a:p>
            <a:r>
              <a:rPr lang="es-PA" dirty="0"/>
              <a:t>Sentencia if-else</a:t>
            </a:r>
          </a:p>
        </p:txBody>
      </p:sp>
      <p:sp>
        <p:nvSpPr>
          <p:cNvPr id="15" name="Marcador de contenido 14">
            <a:extLst>
              <a:ext uri="{FF2B5EF4-FFF2-40B4-BE49-F238E27FC236}">
                <a16:creationId xmlns:a16="http://schemas.microsoft.com/office/drawing/2014/main" id="{EB1A0BB9-350C-A440-8C18-537007E23BBB}"/>
              </a:ext>
            </a:extLst>
          </p:cNvPr>
          <p:cNvSpPr>
            <a:spLocks noGrp="1"/>
          </p:cNvSpPr>
          <p:nvPr>
            <p:ph idx="1"/>
          </p:nvPr>
        </p:nvSpPr>
        <p:spPr>
          <a:xfrm>
            <a:off x="581192" y="2477710"/>
            <a:ext cx="3762206" cy="3630795"/>
          </a:xfrm>
        </p:spPr>
        <p:txBody>
          <a:bodyPr/>
          <a:lstStyle/>
          <a:p>
            <a:pPr algn="just"/>
            <a:r>
              <a:rPr lang="es-PA" dirty="0"/>
              <a:t>Un segundo formato de la sentencia if, es el if – else conocido también como condicion doble.</a:t>
            </a:r>
          </a:p>
          <a:p>
            <a:pPr algn="just"/>
            <a:r>
              <a:rPr lang="es-PA" dirty="0"/>
              <a:t>Mantiene dos alternativas posibles, la única diferencia es que en ambos casos se ejecutara un grupo de instrucciones.</a:t>
            </a:r>
          </a:p>
        </p:txBody>
      </p:sp>
      <p:pic>
        <p:nvPicPr>
          <p:cNvPr id="17" name="Imagen 16">
            <a:extLst>
              <a:ext uri="{FF2B5EF4-FFF2-40B4-BE49-F238E27FC236}">
                <a16:creationId xmlns:a16="http://schemas.microsoft.com/office/drawing/2014/main" id="{7BF0829B-4BC1-4A47-9BAC-793B5E9A2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5166" y="4495756"/>
            <a:ext cx="3070634" cy="196651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D752DA-988E-0B4C-A68E-3FA04DB05227}"/>
              </a:ext>
            </a:extLst>
          </p:cNvPr>
          <p:cNvSpPr>
            <a:spLocks noGrp="1"/>
          </p:cNvSpPr>
          <p:nvPr>
            <p:ph type="title"/>
          </p:nvPr>
        </p:nvSpPr>
        <p:spPr/>
        <p:txBody>
          <a:bodyPr/>
          <a:lstStyle/>
          <a:p>
            <a:r>
              <a:rPr lang="es-PA" dirty="0"/>
              <a:t>Sentencia if-else</a:t>
            </a:r>
          </a:p>
        </p:txBody>
      </p:sp>
      <p:sp>
        <p:nvSpPr>
          <p:cNvPr id="4" name="Rectángulo 3">
            <a:extLst>
              <a:ext uri="{FF2B5EF4-FFF2-40B4-BE49-F238E27FC236}">
                <a16:creationId xmlns:a16="http://schemas.microsoft.com/office/drawing/2014/main" id="{046B6161-A33A-8149-92AB-BBDAA351F85F}"/>
              </a:ext>
            </a:extLst>
          </p:cNvPr>
          <p:cNvSpPr/>
          <p:nvPr/>
        </p:nvSpPr>
        <p:spPr>
          <a:xfrm>
            <a:off x="581192" y="2286000"/>
            <a:ext cx="7989752" cy="3816429"/>
          </a:xfrm>
          <a:prstGeom prst="rect">
            <a:avLst/>
          </a:prstGeom>
        </p:spPr>
        <p:txBody>
          <a:bodyPr wrap="square">
            <a:spAutoFit/>
          </a:bodyPr>
          <a:lstStyle/>
          <a:p>
            <a:r>
              <a:rPr lang="es-PA" sz="1600" b="1" dirty="0">
                <a:solidFill>
                  <a:srgbClr val="7F0055"/>
                </a:solidFill>
                <a:latin typeface="Menlo" panose="020B0609030804020204" pitchFamily="49" charset="0"/>
              </a:rPr>
              <a:t>import</a:t>
            </a:r>
            <a:r>
              <a:rPr lang="es-PA" sz="1600" dirty="0">
                <a:latin typeface="Menlo" panose="020B0609030804020204" pitchFamily="49" charset="0"/>
              </a:rPr>
              <a:t> java.util.Scanner;</a:t>
            </a:r>
          </a:p>
          <a:p>
            <a:endParaRPr lang="es-PA" sz="1600" dirty="0">
              <a:latin typeface="Menlo" panose="020B0609030804020204" pitchFamily="49" charset="0"/>
            </a:endParaRPr>
          </a:p>
          <a:p>
            <a:r>
              <a:rPr lang="es-PA" sz="1600" b="1" dirty="0">
                <a:solidFill>
                  <a:srgbClr val="7F0055"/>
                </a:solidFill>
                <a:latin typeface="Menlo" panose="020B0609030804020204" pitchFamily="49" charset="0"/>
              </a:rPr>
              <a:t>public</a:t>
            </a:r>
            <a:r>
              <a:rPr lang="es-PA" sz="1600" dirty="0">
                <a:latin typeface="Menlo" panose="020B0609030804020204" pitchFamily="49" charset="0"/>
              </a:rPr>
              <a:t> </a:t>
            </a:r>
            <a:r>
              <a:rPr lang="es-PA" sz="1600" b="1" dirty="0">
                <a:solidFill>
                  <a:srgbClr val="7F0055"/>
                </a:solidFill>
                <a:latin typeface="Menlo" panose="020B0609030804020204" pitchFamily="49" charset="0"/>
              </a:rPr>
              <a:t>class</a:t>
            </a:r>
            <a:r>
              <a:rPr lang="es-PA" sz="1600" dirty="0">
                <a:latin typeface="Menlo" panose="020B0609030804020204" pitchFamily="49" charset="0"/>
              </a:rPr>
              <a:t> divisible {</a:t>
            </a:r>
          </a:p>
          <a:p>
            <a:r>
              <a:rPr lang="es-PA" sz="1600" b="1" dirty="0">
                <a:solidFill>
                  <a:srgbClr val="7F0055"/>
                </a:solidFill>
                <a:latin typeface="Menlo" panose="020B0609030804020204" pitchFamily="49" charset="0"/>
              </a:rPr>
              <a:t>public</a:t>
            </a:r>
            <a:r>
              <a:rPr lang="es-PA" sz="1600" dirty="0">
                <a:latin typeface="Menlo" panose="020B0609030804020204" pitchFamily="49" charset="0"/>
              </a:rPr>
              <a:t> </a:t>
            </a:r>
            <a:r>
              <a:rPr lang="es-PA" sz="1600" b="1" dirty="0">
                <a:solidFill>
                  <a:srgbClr val="7F0055"/>
                </a:solidFill>
                <a:latin typeface="Menlo" panose="020B0609030804020204" pitchFamily="49" charset="0"/>
              </a:rPr>
              <a:t>static</a:t>
            </a:r>
            <a:r>
              <a:rPr lang="es-PA" sz="1600" dirty="0">
                <a:latin typeface="Menlo" panose="020B0609030804020204" pitchFamily="49" charset="0"/>
              </a:rPr>
              <a:t> </a:t>
            </a:r>
            <a:r>
              <a:rPr lang="es-PA" sz="1600" b="1" dirty="0">
                <a:solidFill>
                  <a:srgbClr val="7F0055"/>
                </a:solidFill>
                <a:latin typeface="Menlo" panose="020B0609030804020204" pitchFamily="49" charset="0"/>
              </a:rPr>
              <a:t>void</a:t>
            </a:r>
            <a:r>
              <a:rPr lang="es-PA" sz="1600" dirty="0">
                <a:latin typeface="Menlo" panose="020B0609030804020204" pitchFamily="49" charset="0"/>
              </a:rPr>
              <a:t> main(String[] </a:t>
            </a:r>
            <a:r>
              <a:rPr lang="es-PA" sz="1600" dirty="0">
                <a:solidFill>
                  <a:srgbClr val="6A3E3E"/>
                </a:solidFill>
                <a:latin typeface="Menlo" panose="020B0609030804020204" pitchFamily="49" charset="0"/>
              </a:rPr>
              <a:t>args</a:t>
            </a:r>
            <a:r>
              <a:rPr lang="es-PA" sz="1600" dirty="0">
                <a:latin typeface="Menlo" panose="020B0609030804020204" pitchFamily="49" charset="0"/>
              </a:rPr>
              <a:t>) {</a:t>
            </a:r>
          </a:p>
          <a:p>
            <a:r>
              <a:rPr lang="es-PA" sz="1600" b="1" dirty="0">
                <a:solidFill>
                  <a:srgbClr val="7F0055"/>
                </a:solidFill>
                <a:latin typeface="Menlo" panose="020B0609030804020204" pitchFamily="49" charset="0"/>
              </a:rPr>
              <a:t>int</a:t>
            </a:r>
            <a:r>
              <a:rPr lang="es-PA" sz="1600" dirty="0">
                <a:latin typeface="Menlo" panose="020B0609030804020204" pitchFamily="49" charset="0"/>
              </a:rPr>
              <a:t> </a:t>
            </a:r>
            <a:r>
              <a:rPr lang="es-PA" sz="1600" dirty="0">
                <a:solidFill>
                  <a:srgbClr val="6A3E3E"/>
                </a:solidFill>
                <a:latin typeface="Menlo" panose="020B0609030804020204" pitchFamily="49" charset="0"/>
              </a:rPr>
              <a:t>n</a:t>
            </a:r>
            <a:r>
              <a:rPr lang="es-PA" sz="1600" dirty="0">
                <a:latin typeface="Menlo" panose="020B0609030804020204" pitchFamily="49" charset="0"/>
              </a:rPr>
              <a:t>, </a:t>
            </a:r>
            <a:r>
              <a:rPr lang="es-PA" sz="1600" dirty="0">
                <a:solidFill>
                  <a:srgbClr val="6A3E3E"/>
                </a:solidFill>
                <a:latin typeface="Menlo" panose="020B0609030804020204" pitchFamily="49" charset="0"/>
              </a:rPr>
              <a:t>d</a:t>
            </a:r>
            <a:r>
              <a:rPr lang="es-PA" sz="1600" dirty="0">
                <a:latin typeface="Menlo" panose="020B0609030804020204" pitchFamily="49" charset="0"/>
              </a:rPr>
              <a:t>;</a:t>
            </a:r>
          </a:p>
          <a:p>
            <a:r>
              <a:rPr lang="es-PA" sz="1600" dirty="0">
                <a:latin typeface="Menlo" panose="020B0609030804020204" pitchFamily="49" charset="0"/>
              </a:rPr>
              <a:t>Scanner </a:t>
            </a:r>
            <a:r>
              <a:rPr lang="es-PA" sz="1600" u="sng" dirty="0">
                <a:solidFill>
                  <a:srgbClr val="6A3E3E"/>
                </a:solidFill>
                <a:latin typeface="Menlo" panose="020B0609030804020204" pitchFamily="49" charset="0"/>
              </a:rPr>
              <a:t>entrada</a:t>
            </a:r>
            <a:r>
              <a:rPr lang="es-PA" sz="1600" dirty="0">
                <a:latin typeface="Menlo" panose="020B0609030804020204" pitchFamily="49" charset="0"/>
              </a:rPr>
              <a:t> = </a:t>
            </a:r>
            <a:r>
              <a:rPr lang="es-PA" sz="1600" b="1" dirty="0">
                <a:solidFill>
                  <a:srgbClr val="7F0055"/>
                </a:solidFill>
                <a:latin typeface="Menlo" panose="020B0609030804020204" pitchFamily="49" charset="0"/>
              </a:rPr>
              <a:t>new</a:t>
            </a:r>
            <a:r>
              <a:rPr lang="es-PA" sz="1600" dirty="0">
                <a:latin typeface="Menlo" panose="020B0609030804020204" pitchFamily="49" charset="0"/>
              </a:rPr>
              <a:t> Scanner(System.</a:t>
            </a:r>
            <a:r>
              <a:rPr lang="es-PA" sz="1600" b="1" i="1" dirty="0">
                <a:solidFill>
                  <a:srgbClr val="0000C0"/>
                </a:solidFill>
                <a:latin typeface="Menlo" panose="020B0609030804020204" pitchFamily="49" charset="0"/>
              </a:rPr>
              <a:t>in</a:t>
            </a:r>
            <a:r>
              <a:rPr lang="es-PA" sz="1600" dirty="0">
                <a:latin typeface="Menlo" panose="020B0609030804020204" pitchFamily="49" charset="0"/>
              </a:rPr>
              <a:t>);</a:t>
            </a:r>
          </a:p>
          <a:p>
            <a:r>
              <a:rPr lang="es-PA" sz="1600" dirty="0">
                <a:solidFill>
                  <a:srgbClr val="000000"/>
                </a:solidFill>
                <a:latin typeface="Menlo" panose="020B0609030804020204" pitchFamily="49" charset="0"/>
              </a:rPr>
              <a:t>System.</a:t>
            </a:r>
            <a:r>
              <a:rPr lang="es-PA" sz="1600" b="1" i="1" dirty="0">
                <a:solidFill>
                  <a:srgbClr val="0000C0"/>
                </a:solidFill>
                <a:latin typeface="Menlo" panose="020B0609030804020204" pitchFamily="49" charset="0"/>
              </a:rPr>
              <a:t>out</a:t>
            </a:r>
            <a:r>
              <a:rPr lang="es-PA" sz="1600" dirty="0">
                <a:solidFill>
                  <a:srgbClr val="000000"/>
                </a:solidFill>
                <a:latin typeface="Menlo" panose="020B0609030804020204" pitchFamily="49" charset="0"/>
              </a:rPr>
              <a:t>.println(</a:t>
            </a:r>
            <a:r>
              <a:rPr lang="es-PA" sz="1600" dirty="0">
                <a:solidFill>
                  <a:srgbClr val="2A00FF"/>
                </a:solidFill>
                <a:latin typeface="Menlo" panose="020B0609030804020204" pitchFamily="49" charset="0"/>
              </a:rPr>
              <a:t>"Introduzca dos enteros:"</a:t>
            </a:r>
            <a:r>
              <a:rPr lang="es-PA" sz="1600" dirty="0">
                <a:solidFill>
                  <a:srgbClr val="000000"/>
                </a:solidFill>
                <a:latin typeface="Menlo" panose="020B0609030804020204" pitchFamily="49" charset="0"/>
              </a:rPr>
              <a:t>);</a:t>
            </a:r>
            <a:endParaRPr lang="es-PA" sz="1600" dirty="0">
              <a:solidFill>
                <a:srgbClr val="2A00FF"/>
              </a:solidFill>
              <a:latin typeface="Menlo" panose="020B0609030804020204" pitchFamily="49" charset="0"/>
            </a:endParaRPr>
          </a:p>
          <a:p>
            <a:r>
              <a:rPr lang="es-PA" sz="1600" dirty="0">
                <a:solidFill>
                  <a:srgbClr val="6A3E3E"/>
                </a:solidFill>
                <a:latin typeface="Menlo" panose="020B0609030804020204" pitchFamily="49" charset="0"/>
              </a:rPr>
              <a:t>n</a:t>
            </a:r>
            <a:r>
              <a:rPr lang="es-PA" sz="1600" dirty="0">
                <a:latin typeface="Menlo" panose="020B0609030804020204" pitchFamily="49" charset="0"/>
              </a:rPr>
              <a:t> = </a:t>
            </a:r>
            <a:r>
              <a:rPr lang="es-PA" sz="1600" dirty="0">
                <a:solidFill>
                  <a:srgbClr val="6A3E3E"/>
                </a:solidFill>
                <a:latin typeface="Menlo" panose="020B0609030804020204" pitchFamily="49" charset="0"/>
              </a:rPr>
              <a:t>entrada</a:t>
            </a:r>
            <a:r>
              <a:rPr lang="es-PA" sz="1600" dirty="0">
                <a:latin typeface="Menlo" panose="020B0609030804020204" pitchFamily="49" charset="0"/>
              </a:rPr>
              <a:t>.nextInt();</a:t>
            </a:r>
          </a:p>
          <a:p>
            <a:r>
              <a:rPr lang="es-PA" sz="1600" dirty="0">
                <a:solidFill>
                  <a:srgbClr val="6A3E3E"/>
                </a:solidFill>
                <a:latin typeface="Menlo" panose="020B0609030804020204" pitchFamily="49" charset="0"/>
              </a:rPr>
              <a:t>d</a:t>
            </a:r>
            <a:r>
              <a:rPr lang="es-PA" sz="1600" dirty="0">
                <a:latin typeface="Menlo" panose="020B0609030804020204" pitchFamily="49" charset="0"/>
              </a:rPr>
              <a:t> = </a:t>
            </a:r>
            <a:r>
              <a:rPr lang="es-PA" sz="1600" dirty="0">
                <a:solidFill>
                  <a:srgbClr val="6A3E3E"/>
                </a:solidFill>
                <a:latin typeface="Menlo" panose="020B0609030804020204" pitchFamily="49" charset="0"/>
              </a:rPr>
              <a:t>entrada</a:t>
            </a:r>
            <a:r>
              <a:rPr lang="es-PA" sz="1600" dirty="0">
                <a:latin typeface="Menlo" panose="020B0609030804020204" pitchFamily="49" charset="0"/>
              </a:rPr>
              <a:t>.nextInt();</a:t>
            </a:r>
          </a:p>
          <a:p>
            <a:r>
              <a:rPr lang="es-PA" sz="1600" b="1" dirty="0">
                <a:solidFill>
                  <a:srgbClr val="7F0055"/>
                </a:solidFill>
                <a:latin typeface="Menlo" panose="020B0609030804020204" pitchFamily="49" charset="0"/>
              </a:rPr>
              <a:t>	if</a:t>
            </a:r>
            <a:r>
              <a:rPr lang="es-PA" sz="1600" dirty="0">
                <a:latin typeface="Menlo" panose="020B0609030804020204" pitchFamily="49" charset="0"/>
              </a:rPr>
              <a:t> (</a:t>
            </a:r>
            <a:r>
              <a:rPr lang="es-PA" sz="1600" dirty="0">
                <a:solidFill>
                  <a:srgbClr val="6A3E3E"/>
                </a:solidFill>
                <a:latin typeface="Menlo" panose="020B0609030804020204" pitchFamily="49" charset="0"/>
              </a:rPr>
              <a:t>n</a:t>
            </a:r>
            <a:r>
              <a:rPr lang="es-PA" sz="1600" dirty="0">
                <a:latin typeface="Menlo" panose="020B0609030804020204" pitchFamily="49" charset="0"/>
              </a:rPr>
              <a:t>%</a:t>
            </a:r>
            <a:r>
              <a:rPr lang="es-PA" sz="1600" dirty="0">
                <a:solidFill>
                  <a:srgbClr val="6A3E3E"/>
                </a:solidFill>
                <a:latin typeface="Menlo" panose="020B0609030804020204" pitchFamily="49" charset="0"/>
              </a:rPr>
              <a:t>d</a:t>
            </a:r>
            <a:r>
              <a:rPr lang="es-PA" sz="1600" dirty="0">
                <a:latin typeface="Menlo" panose="020B0609030804020204" pitchFamily="49" charset="0"/>
              </a:rPr>
              <a:t> == 0)</a:t>
            </a:r>
          </a:p>
          <a:p>
            <a:r>
              <a:rPr lang="es-PA" sz="1600" dirty="0">
                <a:latin typeface="Menlo" panose="020B0609030804020204" pitchFamily="49" charset="0"/>
              </a:rPr>
              <a:t>		System.</a:t>
            </a:r>
            <a:r>
              <a:rPr lang="es-PA" sz="1600" b="1" i="1" dirty="0">
                <a:solidFill>
                  <a:srgbClr val="0000C0"/>
                </a:solidFill>
                <a:latin typeface="Menlo" panose="020B0609030804020204" pitchFamily="49" charset="0"/>
              </a:rPr>
              <a:t>out</a:t>
            </a:r>
            <a:r>
              <a:rPr lang="es-PA" sz="1600" dirty="0">
                <a:latin typeface="Menlo" panose="020B0609030804020204" pitchFamily="49" charset="0"/>
              </a:rPr>
              <a:t>.println(</a:t>
            </a:r>
            <a:r>
              <a:rPr lang="es-PA" sz="1600" dirty="0">
                <a:solidFill>
                  <a:srgbClr val="6A3E3E"/>
                </a:solidFill>
                <a:latin typeface="Menlo" panose="020B0609030804020204" pitchFamily="49" charset="0"/>
              </a:rPr>
              <a:t>n</a:t>
            </a:r>
            <a:r>
              <a:rPr lang="es-PA" sz="1600" dirty="0">
                <a:latin typeface="Menlo" panose="020B0609030804020204" pitchFamily="49" charset="0"/>
              </a:rPr>
              <a:t> +</a:t>
            </a:r>
            <a:r>
              <a:rPr lang="es-PA" sz="1600" dirty="0">
                <a:solidFill>
                  <a:srgbClr val="2A00FF"/>
                </a:solidFill>
                <a:latin typeface="Menlo" panose="020B0609030804020204" pitchFamily="49" charset="0"/>
              </a:rPr>
              <a:t>" es divisible por "</a:t>
            </a:r>
            <a:r>
              <a:rPr lang="es-PA" sz="1600" dirty="0">
                <a:latin typeface="Menlo" panose="020B0609030804020204" pitchFamily="49" charset="0"/>
              </a:rPr>
              <a:t>+</a:t>
            </a:r>
            <a:r>
              <a:rPr lang="es-PA" sz="1600" dirty="0">
                <a:solidFill>
                  <a:srgbClr val="6A3E3E"/>
                </a:solidFill>
                <a:latin typeface="Menlo" panose="020B0609030804020204" pitchFamily="49" charset="0"/>
              </a:rPr>
              <a:t>d</a:t>
            </a:r>
            <a:r>
              <a:rPr lang="es-PA" sz="1600" dirty="0">
                <a:latin typeface="Menlo" panose="020B0609030804020204" pitchFamily="49" charset="0"/>
              </a:rPr>
              <a:t>);</a:t>
            </a:r>
          </a:p>
          <a:p>
            <a:r>
              <a:rPr lang="es-PA" sz="1600" b="1" dirty="0">
                <a:solidFill>
                  <a:srgbClr val="7F0055"/>
                </a:solidFill>
                <a:latin typeface="Menlo" panose="020B0609030804020204" pitchFamily="49" charset="0"/>
              </a:rPr>
              <a:t>	else</a:t>
            </a:r>
          </a:p>
          <a:p>
            <a:r>
              <a:rPr lang="es-PA" dirty="0"/>
              <a:t>       		</a:t>
            </a:r>
            <a:r>
              <a:rPr lang="es-PA" sz="1600" dirty="0">
                <a:latin typeface="Menlo" panose="020B0609030804020204" pitchFamily="49" charset="0"/>
              </a:rPr>
              <a:t>System.</a:t>
            </a:r>
            <a:r>
              <a:rPr lang="es-PA" sz="1600" b="1" i="1" dirty="0">
                <a:solidFill>
                  <a:srgbClr val="0000C0"/>
                </a:solidFill>
                <a:latin typeface="Menlo" panose="020B0609030804020204" pitchFamily="49" charset="0"/>
              </a:rPr>
              <a:t>out</a:t>
            </a:r>
            <a:r>
              <a:rPr lang="es-PA" sz="1600" dirty="0">
                <a:latin typeface="Menlo" panose="020B0609030804020204" pitchFamily="49" charset="0"/>
              </a:rPr>
              <a:t>.println(</a:t>
            </a:r>
            <a:r>
              <a:rPr lang="es-PA" sz="1600" dirty="0">
                <a:solidFill>
                  <a:srgbClr val="6A3E3E"/>
                </a:solidFill>
                <a:latin typeface="Menlo" panose="020B0609030804020204" pitchFamily="49" charset="0"/>
              </a:rPr>
              <a:t>n</a:t>
            </a:r>
            <a:r>
              <a:rPr lang="es-PA" sz="1600" dirty="0">
                <a:latin typeface="Menlo" panose="020B0609030804020204" pitchFamily="49" charset="0"/>
              </a:rPr>
              <a:t> +</a:t>
            </a:r>
            <a:r>
              <a:rPr lang="es-PA" sz="1600" dirty="0">
                <a:solidFill>
                  <a:srgbClr val="2A00FF"/>
                </a:solidFill>
                <a:latin typeface="Menlo" panose="020B0609030804020204" pitchFamily="49" charset="0"/>
              </a:rPr>
              <a:t>" no es divisible por "</a:t>
            </a:r>
            <a:r>
              <a:rPr lang="es-PA" sz="1600" dirty="0">
                <a:latin typeface="Menlo" panose="020B0609030804020204" pitchFamily="49" charset="0"/>
              </a:rPr>
              <a:t>+</a:t>
            </a:r>
            <a:r>
              <a:rPr lang="es-PA" sz="1600" dirty="0">
                <a:solidFill>
                  <a:srgbClr val="6A3E3E"/>
                </a:solidFill>
                <a:latin typeface="Menlo" panose="020B0609030804020204" pitchFamily="49" charset="0"/>
              </a:rPr>
              <a:t>d</a:t>
            </a:r>
            <a:r>
              <a:rPr lang="es-PA" sz="1600" dirty="0">
                <a:latin typeface="Menlo" panose="020B0609030804020204" pitchFamily="49" charset="0"/>
              </a:rPr>
              <a:t>);</a:t>
            </a:r>
          </a:p>
          <a:p>
            <a:r>
              <a:rPr lang="es-PA" sz="1600" dirty="0">
                <a:latin typeface="Menlo" panose="020B0609030804020204" pitchFamily="49" charset="0"/>
              </a:rPr>
              <a:t>}</a:t>
            </a:r>
          </a:p>
          <a:p>
            <a:r>
              <a:rPr lang="es-PA" sz="1600" dirty="0">
                <a:latin typeface="Menlo" panose="020B0609030804020204" pitchFamily="49" charset="0"/>
              </a:rPr>
              <a:t>}</a:t>
            </a:r>
            <a:endParaRPr lang="es-PA" sz="1600" dirty="0">
              <a:effectLst/>
              <a:latin typeface="Menlo" panose="020B0609030804020204" pitchFamily="49" charset="0"/>
            </a:endParaRPr>
          </a:p>
        </p:txBody>
      </p:sp>
    </p:spTree>
    <p:extLst>
      <p:ext uri="{BB962C8B-B14F-4D97-AF65-F5344CB8AC3E}">
        <p14:creationId xmlns:p14="http://schemas.microsoft.com/office/powerpoint/2010/main" val="1858055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8892540" y="974344"/>
            <a:ext cx="0" cy="3134360"/>
          </a:xfrm>
          <a:custGeom>
            <a:avLst/>
            <a:gdLst/>
            <a:ahLst/>
            <a:cxnLst/>
            <a:rect l="l" t="t" r="r" b="b"/>
            <a:pathLst>
              <a:path h="3134360">
                <a:moveTo>
                  <a:pt x="0" y="0"/>
                </a:moveTo>
                <a:lnTo>
                  <a:pt x="0" y="3134360"/>
                </a:lnTo>
              </a:path>
            </a:pathLst>
          </a:custGeom>
          <a:ln w="12700">
            <a:solidFill>
              <a:srgbClr val="FFFFFF"/>
            </a:solidFill>
          </a:ln>
        </p:spPr>
        <p:txBody>
          <a:bodyPr wrap="square" lIns="0" tIns="0" rIns="0" bIns="0" rtlCol="0"/>
          <a:lstStyle/>
          <a:p>
            <a:endParaRPr/>
          </a:p>
        </p:txBody>
      </p:sp>
      <p:sp>
        <p:nvSpPr>
          <p:cNvPr id="6" name="object 6"/>
          <p:cNvSpPr/>
          <p:nvPr/>
        </p:nvSpPr>
        <p:spPr>
          <a:xfrm>
            <a:off x="5645784" y="4089653"/>
            <a:ext cx="3253104" cy="0"/>
          </a:xfrm>
          <a:custGeom>
            <a:avLst/>
            <a:gdLst/>
            <a:ahLst/>
            <a:cxnLst/>
            <a:rect l="l" t="t" r="r" b="b"/>
            <a:pathLst>
              <a:path w="3253104">
                <a:moveTo>
                  <a:pt x="0" y="0"/>
                </a:moveTo>
                <a:lnTo>
                  <a:pt x="3253105" y="0"/>
                </a:lnTo>
              </a:path>
            </a:pathLst>
          </a:custGeom>
          <a:ln w="38100">
            <a:solidFill>
              <a:srgbClr val="FFFFFF"/>
            </a:solidFill>
          </a:ln>
        </p:spPr>
        <p:txBody>
          <a:bodyPr wrap="square" lIns="0" tIns="0" rIns="0" bIns="0" rtlCol="0"/>
          <a:lstStyle/>
          <a:p>
            <a:endParaRPr/>
          </a:p>
        </p:txBody>
      </p:sp>
      <p:sp>
        <p:nvSpPr>
          <p:cNvPr id="7" name="object 7"/>
          <p:cNvSpPr txBox="1"/>
          <p:nvPr/>
        </p:nvSpPr>
        <p:spPr>
          <a:xfrm>
            <a:off x="1006749" y="3563473"/>
            <a:ext cx="3227705" cy="3083560"/>
          </a:xfrm>
          <a:prstGeom prst="rect">
            <a:avLst/>
          </a:prstGeom>
          <a:solidFill>
            <a:srgbClr val="424455"/>
          </a:solidFill>
        </p:spPr>
        <p:txBody>
          <a:bodyPr vert="horz" wrap="square" lIns="0" tIns="12065" rIns="0" bIns="0" rtlCol="0">
            <a:spAutoFit/>
          </a:bodyPr>
          <a:lstStyle/>
          <a:p>
            <a:pPr marL="85725">
              <a:lnSpc>
                <a:spcPct val="100000"/>
              </a:lnSpc>
              <a:spcBef>
                <a:spcPts val="95"/>
              </a:spcBef>
            </a:pPr>
            <a:r>
              <a:rPr sz="1800" b="1" spc="-5" dirty="0">
                <a:solidFill>
                  <a:srgbClr val="92D050"/>
                </a:solidFill>
                <a:latin typeface="Courier New"/>
                <a:cs typeface="Courier New"/>
              </a:rPr>
              <a:t>if</a:t>
            </a:r>
            <a:r>
              <a:rPr sz="1800" b="1" spc="-30" dirty="0">
                <a:solidFill>
                  <a:srgbClr val="92D050"/>
                </a:solidFill>
                <a:latin typeface="Courier New"/>
                <a:cs typeface="Courier New"/>
              </a:rPr>
              <a:t> </a:t>
            </a:r>
            <a:r>
              <a:rPr sz="1800" b="1" spc="-10" dirty="0">
                <a:solidFill>
                  <a:srgbClr val="FFFFFF"/>
                </a:solidFill>
                <a:latin typeface="Courier New"/>
                <a:cs typeface="Courier New"/>
              </a:rPr>
              <a:t>(</a:t>
            </a:r>
            <a:r>
              <a:rPr sz="1800" b="1" spc="-10" dirty="0">
                <a:solidFill>
                  <a:srgbClr val="FF0000"/>
                </a:solidFill>
                <a:latin typeface="Courier New"/>
                <a:cs typeface="Courier New"/>
              </a:rPr>
              <a:t>condición1</a:t>
            </a:r>
            <a:r>
              <a:rPr sz="1800" b="1" spc="-10" dirty="0">
                <a:solidFill>
                  <a:srgbClr val="FFFFFF"/>
                </a:solidFill>
                <a:latin typeface="Courier New"/>
                <a:cs typeface="Courier New"/>
              </a:rPr>
              <a:t>){</a:t>
            </a:r>
            <a:endParaRPr sz="1800" dirty="0">
              <a:latin typeface="Courier New"/>
              <a:cs typeface="Courier New"/>
            </a:endParaRPr>
          </a:p>
          <a:p>
            <a:pPr marL="402590">
              <a:lnSpc>
                <a:spcPct val="100000"/>
              </a:lnSpc>
              <a:spcBef>
                <a:spcPts val="55"/>
              </a:spcBef>
            </a:pPr>
            <a:r>
              <a:rPr sz="1400" b="1" spc="-5" dirty="0">
                <a:solidFill>
                  <a:srgbClr val="FFFFFF"/>
                </a:solidFill>
                <a:latin typeface="Courier New"/>
                <a:cs typeface="Courier New"/>
              </a:rPr>
              <a:t>instrucciónA1</a:t>
            </a:r>
            <a:endParaRPr sz="1400" dirty="0">
              <a:latin typeface="Courier New"/>
              <a:cs typeface="Courier New"/>
            </a:endParaRPr>
          </a:p>
          <a:p>
            <a:pPr marL="402590">
              <a:lnSpc>
                <a:spcPct val="100000"/>
              </a:lnSpc>
            </a:pPr>
            <a:r>
              <a:rPr sz="1400" b="1" spc="-5" dirty="0">
                <a:solidFill>
                  <a:srgbClr val="FFFFFF"/>
                </a:solidFill>
                <a:latin typeface="Courier New"/>
                <a:cs typeface="Courier New"/>
              </a:rPr>
              <a:t>...</a:t>
            </a:r>
            <a:endParaRPr sz="1400" dirty="0">
              <a:latin typeface="Courier New"/>
              <a:cs typeface="Courier New"/>
            </a:endParaRPr>
          </a:p>
          <a:p>
            <a:pPr marL="402590">
              <a:lnSpc>
                <a:spcPts val="1655"/>
              </a:lnSpc>
            </a:pPr>
            <a:r>
              <a:rPr sz="1400" b="1" spc="-5" dirty="0">
                <a:solidFill>
                  <a:srgbClr val="FFFFFF"/>
                </a:solidFill>
                <a:latin typeface="Courier New"/>
                <a:cs typeface="Courier New"/>
              </a:rPr>
              <a:t>instrucciónAN</a:t>
            </a:r>
            <a:endParaRPr sz="1400" dirty="0">
              <a:latin typeface="Courier New"/>
              <a:cs typeface="Courier New"/>
            </a:endParaRPr>
          </a:p>
          <a:p>
            <a:pPr marL="85725">
              <a:lnSpc>
                <a:spcPts val="2135"/>
              </a:lnSpc>
            </a:pPr>
            <a:r>
              <a:rPr sz="1800" b="1" spc="-5" dirty="0">
                <a:solidFill>
                  <a:srgbClr val="FFFFFF"/>
                </a:solidFill>
                <a:latin typeface="Courier New"/>
                <a:cs typeface="Courier New"/>
              </a:rPr>
              <a:t>}</a:t>
            </a:r>
            <a:r>
              <a:rPr sz="1800" b="1" spc="-5" dirty="0">
                <a:solidFill>
                  <a:srgbClr val="92D050"/>
                </a:solidFill>
                <a:latin typeface="Courier New"/>
                <a:cs typeface="Courier New"/>
              </a:rPr>
              <a:t>else if</a:t>
            </a:r>
            <a:r>
              <a:rPr sz="1800" b="1" spc="-90" dirty="0">
                <a:solidFill>
                  <a:srgbClr val="92D050"/>
                </a:solidFill>
                <a:latin typeface="Courier New"/>
                <a:cs typeface="Courier New"/>
              </a:rPr>
              <a:t> </a:t>
            </a:r>
            <a:r>
              <a:rPr sz="1800" b="1" spc="-10" dirty="0">
                <a:solidFill>
                  <a:srgbClr val="FFFFFF"/>
                </a:solidFill>
                <a:latin typeface="Courier New"/>
                <a:cs typeface="Courier New"/>
              </a:rPr>
              <a:t>(</a:t>
            </a:r>
            <a:r>
              <a:rPr sz="1800" b="1" spc="-10" dirty="0">
                <a:solidFill>
                  <a:srgbClr val="FF0000"/>
                </a:solidFill>
                <a:latin typeface="Courier New"/>
                <a:cs typeface="Courier New"/>
              </a:rPr>
              <a:t>condición2</a:t>
            </a:r>
            <a:r>
              <a:rPr sz="1800" b="1" spc="-10" dirty="0">
                <a:solidFill>
                  <a:srgbClr val="FFFFFF"/>
                </a:solidFill>
                <a:latin typeface="Courier New"/>
                <a:cs typeface="Courier New"/>
              </a:rPr>
              <a:t>){</a:t>
            </a:r>
            <a:endParaRPr sz="1800" dirty="0">
              <a:latin typeface="Courier New"/>
              <a:cs typeface="Courier New"/>
            </a:endParaRPr>
          </a:p>
          <a:p>
            <a:pPr marL="402590">
              <a:lnSpc>
                <a:spcPct val="100000"/>
              </a:lnSpc>
              <a:spcBef>
                <a:spcPts val="50"/>
              </a:spcBef>
            </a:pPr>
            <a:r>
              <a:rPr sz="1400" b="1" spc="-5" dirty="0">
                <a:solidFill>
                  <a:srgbClr val="FFFFFF"/>
                </a:solidFill>
                <a:latin typeface="Courier New"/>
                <a:cs typeface="Courier New"/>
              </a:rPr>
              <a:t>instrucciónB1</a:t>
            </a:r>
            <a:endParaRPr sz="1400" dirty="0">
              <a:latin typeface="Courier New"/>
              <a:cs typeface="Courier New"/>
            </a:endParaRPr>
          </a:p>
          <a:p>
            <a:pPr marL="402590">
              <a:lnSpc>
                <a:spcPct val="100000"/>
              </a:lnSpc>
            </a:pPr>
            <a:r>
              <a:rPr sz="1400" b="1" spc="-5" dirty="0">
                <a:solidFill>
                  <a:srgbClr val="FFFFFF"/>
                </a:solidFill>
                <a:latin typeface="Courier New"/>
                <a:cs typeface="Courier New"/>
              </a:rPr>
              <a:t>...</a:t>
            </a:r>
            <a:endParaRPr sz="1400" dirty="0">
              <a:latin typeface="Courier New"/>
              <a:cs typeface="Courier New"/>
            </a:endParaRPr>
          </a:p>
          <a:p>
            <a:pPr marL="402590">
              <a:lnSpc>
                <a:spcPts val="1655"/>
              </a:lnSpc>
            </a:pPr>
            <a:r>
              <a:rPr sz="1400" b="1" spc="-5" dirty="0">
                <a:solidFill>
                  <a:srgbClr val="FFFFFF"/>
                </a:solidFill>
                <a:latin typeface="Courier New"/>
                <a:cs typeface="Courier New"/>
              </a:rPr>
              <a:t>instrucciónBN</a:t>
            </a:r>
            <a:endParaRPr sz="1400" dirty="0">
              <a:latin typeface="Courier New"/>
              <a:cs typeface="Courier New"/>
            </a:endParaRPr>
          </a:p>
          <a:p>
            <a:pPr marL="85725">
              <a:lnSpc>
                <a:spcPts val="2135"/>
              </a:lnSpc>
            </a:pPr>
            <a:r>
              <a:rPr sz="1800" b="1" spc="-5" dirty="0">
                <a:solidFill>
                  <a:srgbClr val="FFFFFF"/>
                </a:solidFill>
                <a:latin typeface="Courier New"/>
                <a:cs typeface="Courier New"/>
              </a:rPr>
              <a:t>}</a:t>
            </a:r>
            <a:r>
              <a:rPr sz="1800" b="1" spc="-5" dirty="0">
                <a:solidFill>
                  <a:srgbClr val="92D050"/>
                </a:solidFill>
                <a:latin typeface="Courier New"/>
                <a:cs typeface="Courier New"/>
              </a:rPr>
              <a:t>else if</a:t>
            </a:r>
            <a:r>
              <a:rPr sz="1800" b="1" spc="-110" dirty="0">
                <a:solidFill>
                  <a:srgbClr val="92D050"/>
                </a:solidFill>
                <a:latin typeface="Courier New"/>
                <a:cs typeface="Courier New"/>
              </a:rPr>
              <a:t> </a:t>
            </a:r>
            <a:r>
              <a:rPr sz="1800" b="1" spc="-5" dirty="0">
                <a:solidFill>
                  <a:srgbClr val="FFFFFF"/>
                </a:solidFill>
                <a:latin typeface="Courier New"/>
                <a:cs typeface="Courier New"/>
              </a:rPr>
              <a:t>(</a:t>
            </a:r>
            <a:r>
              <a:rPr sz="1800" b="1" spc="-5" dirty="0">
                <a:solidFill>
                  <a:srgbClr val="FF0000"/>
                </a:solidFill>
                <a:latin typeface="Courier New"/>
                <a:cs typeface="Courier New"/>
              </a:rPr>
              <a:t>condición3</a:t>
            </a:r>
            <a:r>
              <a:rPr sz="1800" b="1" spc="-5" dirty="0">
                <a:solidFill>
                  <a:srgbClr val="FFFFFF"/>
                </a:solidFill>
                <a:latin typeface="Courier New"/>
                <a:cs typeface="Courier New"/>
              </a:rPr>
              <a:t>){</a:t>
            </a:r>
            <a:endParaRPr sz="1800" dirty="0">
              <a:latin typeface="Courier New"/>
              <a:cs typeface="Courier New"/>
            </a:endParaRPr>
          </a:p>
          <a:p>
            <a:pPr marL="402590">
              <a:lnSpc>
                <a:spcPct val="100000"/>
              </a:lnSpc>
              <a:spcBef>
                <a:spcPts val="55"/>
              </a:spcBef>
            </a:pPr>
            <a:r>
              <a:rPr sz="1400" b="1" spc="-5" dirty="0">
                <a:solidFill>
                  <a:srgbClr val="FFFFFF"/>
                </a:solidFill>
                <a:latin typeface="Courier New"/>
                <a:cs typeface="Courier New"/>
              </a:rPr>
              <a:t>instrucciónC1</a:t>
            </a:r>
            <a:endParaRPr sz="1400" dirty="0">
              <a:latin typeface="Courier New"/>
              <a:cs typeface="Courier New"/>
            </a:endParaRPr>
          </a:p>
          <a:p>
            <a:pPr marL="402590">
              <a:lnSpc>
                <a:spcPct val="100000"/>
              </a:lnSpc>
            </a:pPr>
            <a:r>
              <a:rPr sz="1400" b="1" spc="-5" dirty="0">
                <a:solidFill>
                  <a:srgbClr val="FFFFFF"/>
                </a:solidFill>
                <a:latin typeface="Courier New"/>
                <a:cs typeface="Courier New"/>
              </a:rPr>
              <a:t>...</a:t>
            </a:r>
            <a:endParaRPr sz="1400" dirty="0">
              <a:latin typeface="Courier New"/>
              <a:cs typeface="Courier New"/>
            </a:endParaRPr>
          </a:p>
          <a:p>
            <a:pPr marL="402590">
              <a:lnSpc>
                <a:spcPts val="1655"/>
              </a:lnSpc>
            </a:pPr>
            <a:r>
              <a:rPr sz="1400" b="1" spc="-5" dirty="0">
                <a:solidFill>
                  <a:srgbClr val="FFFFFF"/>
                </a:solidFill>
                <a:latin typeface="Courier New"/>
                <a:cs typeface="Courier New"/>
              </a:rPr>
              <a:t>instrucciónCN</a:t>
            </a:r>
            <a:endParaRPr sz="1400" dirty="0">
              <a:latin typeface="Courier New"/>
              <a:cs typeface="Courier New"/>
            </a:endParaRPr>
          </a:p>
          <a:p>
            <a:pPr marL="85725">
              <a:lnSpc>
                <a:spcPts val="2135"/>
              </a:lnSpc>
            </a:pPr>
            <a:r>
              <a:rPr sz="1800" b="1" spc="-5" dirty="0">
                <a:solidFill>
                  <a:srgbClr val="FFFFFF"/>
                </a:solidFill>
                <a:latin typeface="Courier New"/>
                <a:cs typeface="Courier New"/>
              </a:rPr>
              <a:t>}...</a:t>
            </a:r>
            <a:endParaRPr sz="1800" dirty="0">
              <a:latin typeface="Courier New"/>
              <a:cs typeface="Courier New"/>
            </a:endParaRPr>
          </a:p>
        </p:txBody>
      </p:sp>
      <p:sp>
        <p:nvSpPr>
          <p:cNvPr id="11" name="object 11"/>
          <p:cNvSpPr/>
          <p:nvPr/>
        </p:nvSpPr>
        <p:spPr>
          <a:xfrm>
            <a:off x="5496697" y="3900341"/>
            <a:ext cx="2133600" cy="2409825"/>
          </a:xfrm>
          <a:prstGeom prst="rect">
            <a:avLst/>
          </a:prstGeom>
          <a:blipFill>
            <a:blip r:embed="rId2" cstate="print"/>
            <a:stretch>
              <a:fillRect/>
            </a:stretch>
          </a:blipFill>
        </p:spPr>
        <p:txBody>
          <a:bodyPr wrap="square" lIns="0" tIns="0" rIns="0" bIns="0" rtlCol="0"/>
          <a:lstStyle/>
          <a:p>
            <a:endParaRPr/>
          </a:p>
        </p:txBody>
      </p:sp>
      <p:sp>
        <p:nvSpPr>
          <p:cNvPr id="13" name="Título 12">
            <a:extLst>
              <a:ext uri="{FF2B5EF4-FFF2-40B4-BE49-F238E27FC236}">
                <a16:creationId xmlns:a16="http://schemas.microsoft.com/office/drawing/2014/main" id="{03FC828F-17BA-0D49-8CA3-2248C3B6AEE5}"/>
              </a:ext>
            </a:extLst>
          </p:cNvPr>
          <p:cNvSpPr>
            <a:spLocks noGrp="1"/>
          </p:cNvSpPr>
          <p:nvPr>
            <p:ph type="title"/>
          </p:nvPr>
        </p:nvSpPr>
        <p:spPr/>
        <p:txBody>
          <a:bodyPr/>
          <a:lstStyle/>
          <a:p>
            <a:r>
              <a:rPr lang="es-PA" dirty="0"/>
              <a:t>Sentencia if-else anidadas</a:t>
            </a:r>
          </a:p>
        </p:txBody>
      </p:sp>
      <p:sp>
        <p:nvSpPr>
          <p:cNvPr id="14" name="Marcador de contenido 13">
            <a:extLst>
              <a:ext uri="{FF2B5EF4-FFF2-40B4-BE49-F238E27FC236}">
                <a16:creationId xmlns:a16="http://schemas.microsoft.com/office/drawing/2014/main" id="{88CED830-DF97-0D48-B6E2-C1E098C1ED77}"/>
              </a:ext>
            </a:extLst>
          </p:cNvPr>
          <p:cNvSpPr>
            <a:spLocks noGrp="1"/>
          </p:cNvSpPr>
          <p:nvPr>
            <p:ph idx="1"/>
          </p:nvPr>
        </p:nvSpPr>
        <p:spPr>
          <a:xfrm>
            <a:off x="581191" y="2228004"/>
            <a:ext cx="7989735" cy="1353396"/>
          </a:xfrm>
        </p:spPr>
        <p:txBody>
          <a:bodyPr/>
          <a:lstStyle/>
          <a:p>
            <a:pPr algn="just"/>
            <a:r>
              <a:rPr lang="es-PA" dirty="0"/>
              <a:t>Una sentencia if es anidada cuando alguna de las ramas, sin importar si es verdadera o falsa, también es if; entonces se puede utilizar para tomar decisiones con varias opciones o multiopciones.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C2845C6-B190-B94D-951E-F573066FA99A}"/>
              </a:ext>
            </a:extLst>
          </p:cNvPr>
          <p:cNvSpPr>
            <a:spLocks noGrp="1"/>
          </p:cNvSpPr>
          <p:nvPr>
            <p:ph type="title"/>
          </p:nvPr>
        </p:nvSpPr>
        <p:spPr/>
        <p:txBody>
          <a:bodyPr/>
          <a:lstStyle/>
          <a:p>
            <a:r>
              <a:rPr lang="es-PA" dirty="0"/>
              <a:t>Sentencia if-else anidadas</a:t>
            </a:r>
          </a:p>
        </p:txBody>
      </p:sp>
      <p:sp>
        <p:nvSpPr>
          <p:cNvPr id="5" name="Rectángulo 4">
            <a:extLst>
              <a:ext uri="{FF2B5EF4-FFF2-40B4-BE49-F238E27FC236}">
                <a16:creationId xmlns:a16="http://schemas.microsoft.com/office/drawing/2014/main" id="{CB0BC693-D728-5445-90E2-D4B998AAA9B8}"/>
              </a:ext>
            </a:extLst>
          </p:cNvPr>
          <p:cNvSpPr/>
          <p:nvPr/>
        </p:nvSpPr>
        <p:spPr>
          <a:xfrm>
            <a:off x="581192" y="2057400"/>
            <a:ext cx="7989752" cy="4247317"/>
          </a:xfrm>
          <a:prstGeom prst="rect">
            <a:avLst/>
          </a:prstGeom>
        </p:spPr>
        <p:txBody>
          <a:bodyPr wrap="square">
            <a:spAutoFit/>
          </a:bodyPr>
          <a:lstStyle/>
          <a:p>
            <a:r>
              <a:rPr lang="es-PA" b="1" dirty="0">
                <a:solidFill>
                  <a:srgbClr val="7F0055"/>
                </a:solidFill>
                <a:latin typeface="Menlo" panose="020B0609030804020204" pitchFamily="49" charset="0"/>
              </a:rPr>
              <a:t>import</a:t>
            </a:r>
            <a:r>
              <a:rPr lang="es-PA" dirty="0">
                <a:latin typeface="Menlo" panose="020B0609030804020204" pitchFamily="49" charset="0"/>
              </a:rPr>
              <a:t> java.util.Scanner;</a:t>
            </a:r>
          </a:p>
          <a:p>
            <a:r>
              <a:rPr lang="es-PA" b="1" dirty="0">
                <a:solidFill>
                  <a:srgbClr val="7F0055"/>
                </a:solidFill>
                <a:latin typeface="Menlo" panose="020B0609030804020204" pitchFamily="49" charset="0"/>
              </a:rPr>
              <a:t>public</a:t>
            </a:r>
            <a:r>
              <a:rPr lang="es-PA" dirty="0">
                <a:latin typeface="Menlo" panose="020B0609030804020204" pitchFamily="49" charset="0"/>
              </a:rPr>
              <a:t> </a:t>
            </a:r>
            <a:r>
              <a:rPr lang="es-PA" b="1" dirty="0">
                <a:solidFill>
                  <a:srgbClr val="7F0055"/>
                </a:solidFill>
                <a:latin typeface="Menlo" panose="020B0609030804020204" pitchFamily="49" charset="0"/>
              </a:rPr>
              <a:t>class</a:t>
            </a:r>
            <a:r>
              <a:rPr lang="es-PA" dirty="0">
                <a:latin typeface="Menlo" panose="020B0609030804020204" pitchFamily="49" charset="0"/>
              </a:rPr>
              <a:t> numeros {</a:t>
            </a:r>
          </a:p>
          <a:p>
            <a:r>
              <a:rPr lang="es-PA" b="1" dirty="0">
                <a:solidFill>
                  <a:srgbClr val="7F0055"/>
                </a:solidFill>
                <a:latin typeface="Menlo" panose="020B0609030804020204" pitchFamily="49" charset="0"/>
              </a:rPr>
              <a:t>public</a:t>
            </a:r>
            <a:r>
              <a:rPr lang="es-PA" dirty="0">
                <a:latin typeface="Menlo" panose="020B0609030804020204" pitchFamily="49" charset="0"/>
              </a:rPr>
              <a:t> </a:t>
            </a:r>
            <a:r>
              <a:rPr lang="es-PA" b="1" dirty="0">
                <a:solidFill>
                  <a:srgbClr val="7F0055"/>
                </a:solidFill>
                <a:latin typeface="Menlo" panose="020B0609030804020204" pitchFamily="49" charset="0"/>
              </a:rPr>
              <a:t>static</a:t>
            </a:r>
            <a:r>
              <a:rPr lang="es-PA" dirty="0">
                <a:latin typeface="Menlo" panose="020B0609030804020204" pitchFamily="49" charset="0"/>
              </a:rPr>
              <a:t> </a:t>
            </a:r>
            <a:r>
              <a:rPr lang="es-PA" b="1" dirty="0">
                <a:solidFill>
                  <a:srgbClr val="7F0055"/>
                </a:solidFill>
                <a:latin typeface="Menlo" panose="020B0609030804020204" pitchFamily="49" charset="0"/>
              </a:rPr>
              <a:t>void</a:t>
            </a:r>
            <a:r>
              <a:rPr lang="es-PA" dirty="0">
                <a:latin typeface="Menlo" panose="020B0609030804020204" pitchFamily="49" charset="0"/>
              </a:rPr>
              <a:t> main(String[] </a:t>
            </a:r>
            <a:r>
              <a:rPr lang="es-PA" dirty="0">
                <a:solidFill>
                  <a:srgbClr val="6A3E3E"/>
                </a:solidFill>
                <a:latin typeface="Menlo" panose="020B0609030804020204" pitchFamily="49" charset="0"/>
              </a:rPr>
              <a:t>args</a:t>
            </a:r>
            <a:r>
              <a:rPr lang="es-PA" dirty="0">
                <a:latin typeface="Menlo" panose="020B0609030804020204" pitchFamily="49" charset="0"/>
              </a:rPr>
              <a:t>) {</a:t>
            </a:r>
          </a:p>
          <a:p>
            <a:r>
              <a:rPr lang="es-PA" b="1" dirty="0">
                <a:solidFill>
                  <a:srgbClr val="7F0055"/>
                </a:solidFill>
                <a:latin typeface="Menlo" panose="020B0609030804020204" pitchFamily="49" charset="0"/>
              </a:rPr>
              <a:t>int</a:t>
            </a:r>
            <a:r>
              <a:rPr lang="es-PA" dirty="0">
                <a:solidFill>
                  <a:srgbClr val="000000"/>
                </a:solidFill>
                <a:latin typeface="Menlo" panose="020B0609030804020204" pitchFamily="49" charset="0"/>
              </a:rPr>
              <a:t> </a:t>
            </a:r>
            <a:r>
              <a:rPr lang="es-PA" dirty="0">
                <a:solidFill>
                  <a:srgbClr val="6A3E3E"/>
                </a:solidFill>
                <a:latin typeface="Menlo" panose="020B0609030804020204" pitchFamily="49" charset="0"/>
              </a:rPr>
              <a:t>n</a:t>
            </a:r>
            <a:r>
              <a:rPr lang="es-PA" dirty="0">
                <a:solidFill>
                  <a:srgbClr val="000000"/>
                </a:solidFill>
                <a:latin typeface="Menlo" panose="020B0609030804020204" pitchFamily="49" charset="0"/>
              </a:rPr>
              <a:t>, </a:t>
            </a:r>
            <a:r>
              <a:rPr lang="es-PA" dirty="0">
                <a:solidFill>
                  <a:srgbClr val="6A3E3E"/>
                </a:solidFill>
                <a:latin typeface="Menlo" panose="020B0609030804020204" pitchFamily="49" charset="0"/>
              </a:rPr>
              <a:t>num_pos</a:t>
            </a:r>
            <a:r>
              <a:rPr lang="es-PA" dirty="0">
                <a:solidFill>
                  <a:srgbClr val="000000"/>
                </a:solidFill>
                <a:latin typeface="Menlo" panose="020B0609030804020204" pitchFamily="49" charset="0"/>
              </a:rPr>
              <a:t>, </a:t>
            </a:r>
            <a:r>
              <a:rPr lang="es-PA" dirty="0">
                <a:solidFill>
                  <a:srgbClr val="6A3E3E"/>
                </a:solidFill>
                <a:latin typeface="Menlo" panose="020B0609030804020204" pitchFamily="49" charset="0"/>
              </a:rPr>
              <a:t>num_neg</a:t>
            </a:r>
            <a:r>
              <a:rPr lang="es-PA" dirty="0">
                <a:solidFill>
                  <a:srgbClr val="000000"/>
                </a:solidFill>
                <a:latin typeface="Menlo" panose="020B0609030804020204" pitchFamily="49" charset="0"/>
              </a:rPr>
              <a:t>, </a:t>
            </a:r>
            <a:r>
              <a:rPr lang="es-PA" dirty="0">
                <a:solidFill>
                  <a:srgbClr val="6A3E3E"/>
                </a:solidFill>
                <a:latin typeface="Menlo" panose="020B0609030804020204" pitchFamily="49" charset="0"/>
              </a:rPr>
              <a:t>num_ceros</a:t>
            </a:r>
            <a:r>
              <a:rPr lang="es-PA" dirty="0">
                <a:solidFill>
                  <a:srgbClr val="000000"/>
                </a:solidFill>
                <a:latin typeface="Menlo" panose="020B0609030804020204" pitchFamily="49" charset="0"/>
              </a:rPr>
              <a:t>;</a:t>
            </a:r>
            <a:endParaRPr lang="es-PA" dirty="0">
              <a:solidFill>
                <a:srgbClr val="6A3E3E"/>
              </a:solidFill>
              <a:latin typeface="Menlo" panose="020B0609030804020204" pitchFamily="49" charset="0"/>
            </a:endParaRPr>
          </a:p>
          <a:p>
            <a:r>
              <a:rPr lang="es-PA" dirty="0">
                <a:latin typeface="Menlo" panose="020B0609030804020204" pitchFamily="49" charset="0"/>
              </a:rPr>
              <a:t>Scanner </a:t>
            </a:r>
            <a:r>
              <a:rPr lang="es-PA" u="sng" dirty="0">
                <a:solidFill>
                  <a:srgbClr val="6A3E3E"/>
                </a:solidFill>
                <a:latin typeface="Menlo" panose="020B0609030804020204" pitchFamily="49" charset="0"/>
              </a:rPr>
              <a:t>entrada</a:t>
            </a:r>
            <a:r>
              <a:rPr lang="es-PA" dirty="0">
                <a:latin typeface="Menlo" panose="020B0609030804020204" pitchFamily="49" charset="0"/>
              </a:rPr>
              <a:t> = </a:t>
            </a:r>
            <a:r>
              <a:rPr lang="es-PA" b="1" dirty="0">
                <a:solidFill>
                  <a:srgbClr val="7F0055"/>
                </a:solidFill>
                <a:latin typeface="Menlo" panose="020B0609030804020204" pitchFamily="49" charset="0"/>
              </a:rPr>
              <a:t>new</a:t>
            </a:r>
            <a:r>
              <a:rPr lang="es-PA" dirty="0">
                <a:latin typeface="Menlo" panose="020B0609030804020204" pitchFamily="49" charset="0"/>
              </a:rPr>
              <a:t> Scanner(System.</a:t>
            </a:r>
            <a:r>
              <a:rPr lang="es-PA" b="1" i="1" dirty="0">
                <a:solidFill>
                  <a:srgbClr val="0000C0"/>
                </a:solidFill>
                <a:latin typeface="Menlo" panose="020B0609030804020204" pitchFamily="49" charset="0"/>
              </a:rPr>
              <a:t>in</a:t>
            </a:r>
            <a:r>
              <a:rPr lang="es-PA" dirty="0">
                <a:latin typeface="Menlo" panose="020B0609030804020204" pitchFamily="49" charset="0"/>
              </a:rPr>
              <a:t>);</a:t>
            </a:r>
          </a:p>
          <a:p>
            <a:r>
              <a:rPr lang="es-PA" dirty="0">
                <a:solidFill>
                  <a:srgbClr val="000000"/>
                </a:solidFill>
                <a:latin typeface="Menlo" panose="020B0609030804020204" pitchFamily="49" charset="0"/>
              </a:rPr>
              <a:t>System.</a:t>
            </a:r>
            <a:r>
              <a:rPr lang="es-PA" b="1" i="1" dirty="0">
                <a:solidFill>
                  <a:srgbClr val="0000C0"/>
                </a:solidFill>
                <a:latin typeface="Menlo" panose="020B0609030804020204" pitchFamily="49" charset="0"/>
              </a:rPr>
              <a:t>out</a:t>
            </a:r>
            <a:r>
              <a:rPr lang="es-PA" dirty="0">
                <a:solidFill>
                  <a:srgbClr val="000000"/>
                </a:solidFill>
                <a:latin typeface="Menlo" panose="020B0609030804020204" pitchFamily="49" charset="0"/>
              </a:rPr>
              <a:t>.println(</a:t>
            </a:r>
            <a:r>
              <a:rPr lang="es-PA" dirty="0">
                <a:solidFill>
                  <a:srgbClr val="2A00FF"/>
                </a:solidFill>
                <a:latin typeface="Menlo" panose="020B0609030804020204" pitchFamily="49" charset="0"/>
              </a:rPr>
              <a:t>"Introduzca un numero:"</a:t>
            </a:r>
            <a:r>
              <a:rPr lang="es-PA" dirty="0">
                <a:solidFill>
                  <a:srgbClr val="000000"/>
                </a:solidFill>
                <a:latin typeface="Menlo" panose="020B0609030804020204" pitchFamily="49" charset="0"/>
              </a:rPr>
              <a:t>);</a:t>
            </a:r>
            <a:endParaRPr lang="es-PA" dirty="0">
              <a:solidFill>
                <a:srgbClr val="2A00FF"/>
              </a:solidFill>
              <a:latin typeface="Menlo" panose="020B0609030804020204" pitchFamily="49" charset="0"/>
            </a:endParaRPr>
          </a:p>
          <a:p>
            <a:r>
              <a:rPr lang="es-PA" dirty="0">
                <a:solidFill>
                  <a:srgbClr val="6A3E3E"/>
                </a:solidFill>
                <a:latin typeface="Menlo" panose="020B0609030804020204" pitchFamily="49" charset="0"/>
              </a:rPr>
              <a:t>n</a:t>
            </a:r>
            <a:r>
              <a:rPr lang="es-PA" dirty="0">
                <a:latin typeface="Menlo" panose="020B0609030804020204" pitchFamily="49" charset="0"/>
              </a:rPr>
              <a:t> = </a:t>
            </a:r>
            <a:r>
              <a:rPr lang="es-PA" dirty="0">
                <a:solidFill>
                  <a:srgbClr val="6A3E3E"/>
                </a:solidFill>
                <a:latin typeface="Menlo" panose="020B0609030804020204" pitchFamily="49" charset="0"/>
              </a:rPr>
              <a:t>entrada</a:t>
            </a:r>
            <a:r>
              <a:rPr lang="es-PA" dirty="0">
                <a:latin typeface="Menlo" panose="020B0609030804020204" pitchFamily="49" charset="0"/>
              </a:rPr>
              <a:t>.nextInt();</a:t>
            </a:r>
          </a:p>
          <a:p>
            <a:r>
              <a:rPr lang="es-PA" b="1" dirty="0">
                <a:solidFill>
                  <a:srgbClr val="7F0055"/>
                </a:solidFill>
                <a:latin typeface="Menlo" panose="020B0609030804020204" pitchFamily="49" charset="0"/>
              </a:rPr>
              <a:t>	if</a:t>
            </a:r>
            <a:r>
              <a:rPr lang="es-PA" dirty="0">
                <a:latin typeface="Menlo" panose="020B0609030804020204" pitchFamily="49" charset="0"/>
              </a:rPr>
              <a:t> (</a:t>
            </a:r>
            <a:r>
              <a:rPr lang="es-PA" dirty="0">
                <a:solidFill>
                  <a:srgbClr val="6A3E3E"/>
                </a:solidFill>
                <a:latin typeface="Menlo" panose="020B0609030804020204" pitchFamily="49" charset="0"/>
              </a:rPr>
              <a:t>n</a:t>
            </a:r>
            <a:r>
              <a:rPr lang="es-PA" dirty="0">
                <a:latin typeface="Menlo" panose="020B0609030804020204" pitchFamily="49" charset="0"/>
              </a:rPr>
              <a:t> &gt; 0)</a:t>
            </a:r>
          </a:p>
          <a:p>
            <a:r>
              <a:rPr lang="es-PA" dirty="0">
                <a:solidFill>
                  <a:srgbClr val="6A3E3E"/>
                </a:solidFill>
                <a:latin typeface="Menlo" panose="020B0609030804020204" pitchFamily="49" charset="0"/>
              </a:rPr>
              <a:t>		num_pos</a:t>
            </a:r>
            <a:r>
              <a:rPr lang="es-PA" dirty="0">
                <a:latin typeface="Menlo" panose="020B0609030804020204" pitchFamily="49" charset="0"/>
              </a:rPr>
              <a:t> = </a:t>
            </a:r>
            <a:r>
              <a:rPr lang="es-PA" u="sng" dirty="0">
                <a:solidFill>
                  <a:srgbClr val="6A3E3E"/>
                </a:solidFill>
                <a:latin typeface="Menlo" panose="020B0609030804020204" pitchFamily="49" charset="0"/>
              </a:rPr>
              <a:t>num_pos</a:t>
            </a:r>
            <a:r>
              <a:rPr lang="es-PA" dirty="0">
                <a:latin typeface="Menlo" panose="020B0609030804020204" pitchFamily="49" charset="0"/>
              </a:rPr>
              <a:t> + 1;</a:t>
            </a:r>
          </a:p>
          <a:p>
            <a:r>
              <a:rPr lang="es-PA" b="1" dirty="0">
                <a:solidFill>
                  <a:srgbClr val="7F0055"/>
                </a:solidFill>
                <a:latin typeface="Menlo" panose="020B0609030804020204" pitchFamily="49" charset="0"/>
              </a:rPr>
              <a:t>	else</a:t>
            </a:r>
            <a:r>
              <a:rPr lang="es-PA" dirty="0">
                <a:latin typeface="Menlo" panose="020B0609030804020204" pitchFamily="49" charset="0"/>
              </a:rPr>
              <a:t> </a:t>
            </a:r>
            <a:r>
              <a:rPr lang="es-PA" b="1" dirty="0">
                <a:solidFill>
                  <a:srgbClr val="7F0055"/>
                </a:solidFill>
                <a:latin typeface="Menlo" panose="020B0609030804020204" pitchFamily="49" charset="0"/>
              </a:rPr>
              <a:t>if</a:t>
            </a:r>
            <a:r>
              <a:rPr lang="es-PA" dirty="0">
                <a:latin typeface="Menlo" panose="020B0609030804020204" pitchFamily="49" charset="0"/>
              </a:rPr>
              <a:t> (</a:t>
            </a:r>
            <a:r>
              <a:rPr lang="es-PA" dirty="0">
                <a:solidFill>
                  <a:srgbClr val="6A3E3E"/>
                </a:solidFill>
                <a:latin typeface="Menlo" panose="020B0609030804020204" pitchFamily="49" charset="0"/>
              </a:rPr>
              <a:t>n</a:t>
            </a:r>
            <a:r>
              <a:rPr lang="es-PA" dirty="0">
                <a:latin typeface="Menlo" panose="020B0609030804020204" pitchFamily="49" charset="0"/>
              </a:rPr>
              <a:t> &lt; 0)</a:t>
            </a:r>
          </a:p>
          <a:p>
            <a:r>
              <a:rPr lang="es-PA" dirty="0">
                <a:solidFill>
                  <a:srgbClr val="6A3E3E"/>
                </a:solidFill>
                <a:latin typeface="Menlo" panose="020B0609030804020204" pitchFamily="49" charset="0"/>
              </a:rPr>
              <a:t>		num_neg</a:t>
            </a:r>
            <a:r>
              <a:rPr lang="es-PA" dirty="0">
                <a:latin typeface="Menlo" panose="020B0609030804020204" pitchFamily="49" charset="0"/>
              </a:rPr>
              <a:t> = </a:t>
            </a:r>
            <a:r>
              <a:rPr lang="es-PA" u="sng" dirty="0">
                <a:solidFill>
                  <a:srgbClr val="6A3E3E"/>
                </a:solidFill>
                <a:latin typeface="Menlo" panose="020B0609030804020204" pitchFamily="49" charset="0"/>
              </a:rPr>
              <a:t>num_neg</a:t>
            </a:r>
            <a:r>
              <a:rPr lang="es-PA" dirty="0">
                <a:latin typeface="Menlo" panose="020B0609030804020204" pitchFamily="49" charset="0"/>
              </a:rPr>
              <a:t> + 1;</a:t>
            </a:r>
          </a:p>
          <a:p>
            <a:r>
              <a:rPr lang="es-PA" b="1" dirty="0">
                <a:solidFill>
                  <a:srgbClr val="7F0055"/>
                </a:solidFill>
                <a:latin typeface="Menlo" panose="020B0609030804020204" pitchFamily="49" charset="0"/>
              </a:rPr>
              <a:t>	else</a:t>
            </a:r>
          </a:p>
          <a:p>
            <a:r>
              <a:rPr lang="es-PA" b="1" dirty="0">
                <a:solidFill>
                  <a:srgbClr val="7F0055"/>
                </a:solidFill>
                <a:latin typeface="Menlo" panose="020B0609030804020204" pitchFamily="49" charset="0"/>
              </a:rPr>
              <a:t>		</a:t>
            </a:r>
            <a:r>
              <a:rPr lang="es-PA" dirty="0">
                <a:solidFill>
                  <a:srgbClr val="6A3E3E"/>
                </a:solidFill>
                <a:latin typeface="Menlo" panose="020B0609030804020204" pitchFamily="49" charset="0"/>
              </a:rPr>
              <a:t>num_ceros</a:t>
            </a:r>
            <a:r>
              <a:rPr lang="es-PA" dirty="0">
                <a:latin typeface="Menlo" panose="020B0609030804020204" pitchFamily="49" charset="0"/>
              </a:rPr>
              <a:t> = </a:t>
            </a:r>
            <a:r>
              <a:rPr lang="es-PA" u="sng" dirty="0">
                <a:solidFill>
                  <a:srgbClr val="6A3E3E"/>
                </a:solidFill>
                <a:latin typeface="Menlo" panose="020B0609030804020204" pitchFamily="49" charset="0"/>
              </a:rPr>
              <a:t>num_ceros</a:t>
            </a:r>
            <a:r>
              <a:rPr lang="es-PA" dirty="0">
                <a:latin typeface="Menlo" panose="020B0609030804020204" pitchFamily="49" charset="0"/>
              </a:rPr>
              <a:t> + 1;</a:t>
            </a:r>
          </a:p>
          <a:p>
            <a:r>
              <a:rPr lang="es-PA" dirty="0">
                <a:latin typeface="Menlo" panose="020B0609030804020204" pitchFamily="49" charset="0"/>
              </a:rPr>
              <a:t>}</a:t>
            </a:r>
          </a:p>
          <a:p>
            <a:r>
              <a:rPr lang="es-PA" dirty="0">
                <a:latin typeface="Menlo" panose="020B0609030804020204" pitchFamily="49" charset="0"/>
              </a:rPr>
              <a:t>}</a:t>
            </a:r>
            <a:endParaRPr lang="es-PA" dirty="0">
              <a:effectLst/>
              <a:latin typeface="Menlo" panose="020B0609030804020204" pitchFamily="49" charset="0"/>
            </a:endParaRPr>
          </a:p>
        </p:txBody>
      </p:sp>
    </p:spTree>
    <p:extLst>
      <p:ext uri="{BB962C8B-B14F-4D97-AF65-F5344CB8AC3E}">
        <p14:creationId xmlns:p14="http://schemas.microsoft.com/office/powerpoint/2010/main" val="3767608898"/>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{4ADED58B-8DC3-EA41-981C-383828BD8B91}tf10001123</Template>
  <TotalTime>199</TotalTime>
  <Words>1590</Words>
  <Application>Microsoft Macintosh PowerPoint</Application>
  <PresentationFormat>Presentación en pantalla (4:3)</PresentationFormat>
  <Paragraphs>175</Paragraphs>
  <Slides>24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24</vt:i4>
      </vt:variant>
    </vt:vector>
  </HeadingPairs>
  <TitlesOfParts>
    <vt:vector size="31" baseType="lpstr">
      <vt:lpstr>Courier New</vt:lpstr>
      <vt:lpstr>Gill Sans MT</vt:lpstr>
      <vt:lpstr>Menlo</vt:lpstr>
      <vt:lpstr>Trebuchet MS</vt:lpstr>
      <vt:lpstr>Verdana</vt:lpstr>
      <vt:lpstr>Wingdings 2</vt:lpstr>
      <vt:lpstr>Dividendo</vt:lpstr>
      <vt:lpstr>Estructuras de control en java</vt:lpstr>
      <vt:lpstr>Sentencias de control</vt:lpstr>
      <vt:lpstr>Sentencias de selección o decisión</vt:lpstr>
      <vt:lpstr>Sentencia if</vt:lpstr>
      <vt:lpstr>Sentencia if</vt:lpstr>
      <vt:lpstr>Sentencia if-else</vt:lpstr>
      <vt:lpstr>Sentencia if-else</vt:lpstr>
      <vt:lpstr>Sentencia if-else anidadas</vt:lpstr>
      <vt:lpstr>Sentencia if-else anidadas</vt:lpstr>
      <vt:lpstr>Sentencia switch</vt:lpstr>
      <vt:lpstr>Sentencia switch</vt:lpstr>
      <vt:lpstr>datitos</vt:lpstr>
      <vt:lpstr>Operador condicional</vt:lpstr>
      <vt:lpstr>práctica</vt:lpstr>
      <vt:lpstr>Estructuras repetitivas</vt:lpstr>
      <vt:lpstr>While</vt:lpstr>
      <vt:lpstr>while</vt:lpstr>
      <vt:lpstr>while</vt:lpstr>
      <vt:lpstr>FOR</vt:lpstr>
      <vt:lpstr>for</vt:lpstr>
      <vt:lpstr>Do while</vt:lpstr>
      <vt:lpstr>Do WHILE</vt:lpstr>
      <vt:lpstr>datitos</vt:lpstr>
      <vt:lpstr>Práctica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Estructuras de control en java</dc:title>
  <cp:lastModifiedBy>Usuario de Microsoft Office</cp:lastModifiedBy>
  <cp:revision>16</cp:revision>
  <dcterms:created xsi:type="dcterms:W3CDTF">2019-05-22T15:08:34Z</dcterms:created>
  <dcterms:modified xsi:type="dcterms:W3CDTF">2019-06-05T19:22:41Z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2013-04-04T00:00:00Z</vt:filetime>
  </property>
  <property fmtid="{D5CDD505-2E9C-101B-9397-08002B2CF9AE}" pid="3" name="Creator">
    <vt:lpwstr>Microsoft® Office PowerPoint® 2007</vt:lpwstr>
  </property>
  <property fmtid="{D5CDD505-2E9C-101B-9397-08002B2CF9AE}" pid="4" name="LastSaved">
    <vt:filetime>2019-05-22T00:00:00Z</vt:filetime>
  </property>
</Properties>
</file>