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72" r:id="rId3"/>
    <p:sldId id="273" r:id="rId4"/>
    <p:sldId id="257" r:id="rId5"/>
    <p:sldId id="258" r:id="rId6"/>
    <p:sldId id="259" r:id="rId7"/>
    <p:sldId id="261" r:id="rId8"/>
    <p:sldId id="262" r:id="rId9"/>
    <p:sldId id="264" r:id="rId10"/>
    <p:sldId id="266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4656" autoAdjust="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89DBD-C79E-4A49-A336-7FCBDB786973}" type="datetimeFigureOut">
              <a:rPr lang="es-PA" smtClean="0"/>
              <a:t>05/16/2019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2855-57F3-6A49-958C-62B692BA82A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5803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método next se emplea cuando se desea leer una palabra sin espacios </a:t>
            </a:r>
            <a:endParaRPr lang="es-PA" dirty="0"/>
          </a:p>
          <a:p>
            <a:endParaRPr lang="es-PA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22855-57F3-6A49-958C-62B692BA82AD}" type="slidenum">
              <a:rPr lang="es-PA" smtClean="0"/>
              <a:t>22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8684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5/16/2019</a:t>
            </a:fld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350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4062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669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48C0501F-71EC-8444-B15B-8B57A1A9F401}"/>
              </a:ext>
            </a:extLst>
          </p:cNvPr>
          <p:cNvSpPr txBox="1">
            <a:spLocks/>
          </p:cNvSpPr>
          <p:nvPr userDrawn="1"/>
        </p:nvSpPr>
        <p:spPr>
          <a:xfrm>
            <a:off x="539552" y="6196672"/>
            <a:ext cx="8229600" cy="504056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Elementos básicos del lenguaje Java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830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290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287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292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UD2: Elementos básicos del lenguaje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‹Nº›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9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7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732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892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5/16/2019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UD2: Elementos básicos del lenguaje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‹Nº›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8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04856" cy="990600"/>
          </a:xfrm>
        </p:spPr>
        <p:txBody>
          <a:bodyPr>
            <a:normAutofit fontScale="90000"/>
          </a:bodyPr>
          <a:lstStyle/>
          <a:p>
            <a:r>
              <a:rPr lang="es-ES" dirty="0"/>
              <a:t>Elementos básicos del lenguaje Java</a:t>
            </a:r>
            <a:br>
              <a:rPr lang="es-ES" dirty="0"/>
            </a:br>
            <a:r>
              <a:rPr lang="es-ES" sz="1800" dirty="0"/>
              <a:t>Tipos, declaraciones, expresiones y asignaciones</a:t>
            </a:r>
            <a:br>
              <a:rPr lang="es-ES" dirty="0"/>
            </a:br>
            <a:endParaRPr lang="es-ES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56080984-FE02-664A-AC98-FD1FA88E7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124" y="2684279"/>
            <a:ext cx="7989752" cy="590321"/>
          </a:xfrm>
        </p:spPr>
        <p:txBody>
          <a:bodyPr/>
          <a:lstStyle/>
          <a:p>
            <a:r>
              <a:rPr lang="es-PA" dirty="0"/>
              <a:t>Prof. Vanessa Castillo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Operadores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058213"/>
            <a:ext cx="7989752" cy="1082755"/>
          </a:xfrm>
        </p:spPr>
        <p:txBody>
          <a:bodyPr>
            <a:normAutofit/>
          </a:bodyPr>
          <a:lstStyle/>
          <a:p>
            <a:r>
              <a:rPr lang="es-ES" dirty="0"/>
              <a:t>Elementos que a partir de uno o varios </a:t>
            </a:r>
            <a:r>
              <a:rPr lang="es-ES" dirty="0" err="1"/>
              <a:t>operandos</a:t>
            </a:r>
            <a:r>
              <a:rPr lang="es-ES" dirty="0"/>
              <a:t> obtienen un valor resultado o modifican el valor de alguno de los </a:t>
            </a:r>
            <a:r>
              <a:rPr lang="es-ES" dirty="0" err="1"/>
              <a:t>operandos</a:t>
            </a:r>
            <a:r>
              <a:rPr lang="es-ES" dirty="0"/>
              <a:t>.</a:t>
            </a:r>
          </a:p>
          <a:p>
            <a:endParaRPr lang="es-ES_tradnl" dirty="0"/>
          </a:p>
          <a:p>
            <a:pPr lvl="1"/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331640" y="2564904"/>
          <a:ext cx="2857520" cy="1385700"/>
        </p:xfrm>
        <a:graphic>
          <a:graphicData uri="http://schemas.openxmlformats.org/drawingml/2006/table">
            <a:tbl>
              <a:tblPr/>
              <a:tblGrid>
                <a:gridCol w="106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2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Aritméticos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Suma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  -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Resta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Producto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División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%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Módulo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283968" y="2564904"/>
          <a:ext cx="3786214" cy="1082755"/>
        </p:xfrm>
        <a:graphic>
          <a:graphicData uri="http://schemas.openxmlformats.org/drawingml/2006/table">
            <a:tbl>
              <a:tblPr/>
              <a:tblGrid>
                <a:gridCol w="141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31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Lógicos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&amp;&amp;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y (and)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||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o (</a:t>
                      </a:r>
                      <a:r>
                        <a:rPr lang="es-ES" sz="1400" dirty="0" err="1">
                          <a:latin typeface="Calibri"/>
                          <a:ea typeface="Calibri"/>
                          <a:cs typeface="Times New Roman"/>
                        </a:rPr>
                        <a:t>or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!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no (</a:t>
                      </a:r>
                      <a:r>
                        <a:rPr lang="es-ES" sz="1400" dirty="0" err="1">
                          <a:latin typeface="Calibri"/>
                          <a:ea typeface="Calibri"/>
                          <a:cs typeface="Times New Roman"/>
                        </a:rPr>
                        <a:t>not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331640" y="4077072"/>
          <a:ext cx="2857519" cy="2084999"/>
        </p:xfrm>
        <a:graphic>
          <a:graphicData uri="http://schemas.openxmlformats.org/drawingml/2006/table">
            <a:tbl>
              <a:tblPr/>
              <a:tblGrid>
                <a:gridCol w="106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De relación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&gt;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mayor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&lt;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menor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&gt;=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mayor o igual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&lt;=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menor o igual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==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igual que/idéntico 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!=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pt-BR" sz="1400" dirty="0">
                          <a:latin typeface="Calibri"/>
                          <a:ea typeface="Calibri"/>
                          <a:cs typeface="Times New Roman"/>
                        </a:rPr>
                        <a:t>distinto de/no </a:t>
                      </a:r>
                      <a:r>
                        <a:rPr lang="pt-BR" sz="1400" dirty="0" err="1">
                          <a:latin typeface="Calibri"/>
                          <a:ea typeface="Calibri"/>
                          <a:cs typeface="Times New Roman"/>
                        </a:rPr>
                        <a:t>idéntico</a:t>
                      </a:r>
                      <a:r>
                        <a:rPr lang="pt-BR" sz="1400" dirty="0">
                          <a:latin typeface="Calibri"/>
                          <a:ea typeface="Calibri"/>
                          <a:cs typeface="Times New Roman"/>
                        </a:rPr>
                        <a:t> 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4283968" y="4077072"/>
          <a:ext cx="3786213" cy="1847600"/>
        </p:xfrm>
        <a:graphic>
          <a:graphicData uri="http://schemas.openxmlformats.org/drawingml/2006/table">
            <a:tbl>
              <a:tblPr/>
              <a:tblGrid>
                <a:gridCol w="102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1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Otros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Invocar método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(tipo)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Conversión de tipo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[]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Acceso a posición de </a:t>
                      </a:r>
                      <a:r>
                        <a:rPr lang="es-ES" sz="1400" dirty="0" err="1">
                          <a:latin typeface="Calibri"/>
                          <a:ea typeface="Calibri"/>
                          <a:cs typeface="Times New Roman"/>
                        </a:rPr>
                        <a:t>array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 err="1">
                          <a:latin typeface="Calibri"/>
                          <a:ea typeface="Calibri"/>
                          <a:cs typeface="Times New Roman"/>
                        </a:rPr>
                        <a:t>instanceof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Pregunta si un objeto es de un tipo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new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Crear objetos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_?_:_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Operador condicional ternario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Asignación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Operadores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1777061"/>
          </a:xfrm>
        </p:spPr>
        <p:txBody>
          <a:bodyPr>
            <a:normAutofit/>
          </a:bodyPr>
          <a:lstStyle/>
          <a:p>
            <a:r>
              <a:rPr lang="es-ES" dirty="0"/>
              <a:t>La operación de asignación junto a las operaciones aritméticas puede escribirse de manera abreviada:</a:t>
            </a:r>
          </a:p>
          <a:p>
            <a:endParaRPr lang="es-ES_tradnl" dirty="0"/>
          </a:p>
          <a:p>
            <a:pPr lvl="1"/>
            <a:endParaRPr lang="es-ES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95051"/>
              </p:ext>
            </p:extLst>
          </p:nvPr>
        </p:nvGraphicFramePr>
        <p:xfrm>
          <a:off x="1524000" y="3040880"/>
          <a:ext cx="6096000" cy="284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6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Operadores de asignación 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Abreviado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latin typeface="Calibri"/>
                          <a:ea typeface="Calibri"/>
                          <a:cs typeface="Times New Roman"/>
                        </a:rPr>
                        <a:t>No abreviado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+=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latin typeface="Calibri"/>
                          <a:ea typeface="Calibri"/>
                          <a:cs typeface="Times New Roman"/>
                        </a:rPr>
                        <a:t>a = a + b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-=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= a –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latin typeface="Calibri"/>
                          <a:ea typeface="Calibri"/>
                          <a:cs typeface="Times New Roman"/>
                        </a:rPr>
                        <a:t>a *= b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= a *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latin typeface="Calibri"/>
                          <a:ea typeface="Calibri"/>
                          <a:cs typeface="Times New Roman"/>
                        </a:rPr>
                        <a:t>a /= b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= a /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latin typeface="Calibri"/>
                          <a:ea typeface="Calibri"/>
                          <a:cs typeface="Times New Roman"/>
                        </a:rPr>
                        <a:t>a %= b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= a %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a++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= a + 1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Operadores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2" y="1772816"/>
            <a:ext cx="7989752" cy="1248202"/>
          </a:xfrm>
        </p:spPr>
        <p:txBody>
          <a:bodyPr>
            <a:normAutofit/>
          </a:bodyPr>
          <a:lstStyle/>
          <a:p>
            <a:r>
              <a:rPr lang="es-ES" dirty="0"/>
              <a:t>Existe un orden de prelación entre las operaciones:</a:t>
            </a:r>
          </a:p>
          <a:p>
            <a:endParaRPr lang="es-ES_tradnl" dirty="0"/>
          </a:p>
          <a:p>
            <a:pPr lvl="1"/>
            <a:endParaRPr lang="es-ES" dirty="0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7336992" y="3062120"/>
            <a:ext cx="352425" cy="2027237"/>
            <a:chOff x="6499" y="1318"/>
            <a:chExt cx="557" cy="3192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6566" y="1970"/>
              <a:ext cx="361" cy="2255"/>
            </a:xfrm>
            <a:prstGeom prst="downArrow">
              <a:avLst>
                <a:gd name="adj1" fmla="val 42380"/>
                <a:gd name="adj2" fmla="val 121547"/>
              </a:avLst>
            </a:prstGeom>
            <a:gradFill rotWithShape="0">
              <a:gsLst>
                <a:gs pos="0">
                  <a:srgbClr val="95B3D7"/>
                </a:gs>
                <a:gs pos="50000">
                  <a:srgbClr val="4F81BD"/>
                </a:gs>
                <a:gs pos="100000">
                  <a:srgbClr val="95B3D7"/>
                </a:gs>
              </a:gsLst>
              <a:lin ang="5400000" scaled="1"/>
            </a:gradFill>
            <a:ln w="1270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6499" y="1318"/>
              <a:ext cx="470" cy="434"/>
            </a:xfrm>
            <a:prstGeom prst="plus">
              <a:avLst>
                <a:gd name="adj" fmla="val 40556"/>
              </a:avLst>
            </a:prstGeom>
            <a:gradFill rotWithShape="0">
              <a:gsLst>
                <a:gs pos="0">
                  <a:srgbClr val="95B3D7"/>
                </a:gs>
                <a:gs pos="50000">
                  <a:srgbClr val="4F81BD"/>
                </a:gs>
                <a:gs pos="100000">
                  <a:srgbClr val="95B3D7"/>
                </a:gs>
              </a:gsLst>
              <a:lin ang="5400000" scaled="1"/>
            </a:gradFill>
            <a:ln w="1270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499" y="4347"/>
              <a:ext cx="557" cy="163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4F81BD"/>
                </a:gs>
                <a:gs pos="100000">
                  <a:srgbClr val="95B3D7"/>
                </a:gs>
              </a:gsLst>
              <a:lin ang="5400000" scaled="1"/>
            </a:gradFill>
            <a:ln w="1270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1A311BD-0FEA-924A-AD75-93185DBF0A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3"/>
            <a:ext cx="4968552" cy="41900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Expresiones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Conjunto bien formado de constantes, variables y operadores. </a:t>
            </a:r>
          </a:p>
          <a:p>
            <a:r>
              <a:rPr lang="es-ES" dirty="0"/>
              <a:t>Evaluar una expresión consiste en aplicar los operadores en el orden de prelación establecido y obtener un valor de algún tipo.</a:t>
            </a:r>
          </a:p>
          <a:p>
            <a:r>
              <a:rPr lang="es-ES" dirty="0"/>
              <a:t>El tipo de una expresión es el tipo del valor obtenido al evaluar la expresión.</a:t>
            </a:r>
            <a:endParaRPr lang="es-ES_tradnl" dirty="0"/>
          </a:p>
          <a:p>
            <a:pPr lvl="1"/>
            <a:r>
              <a:rPr lang="es-ES" dirty="0"/>
              <a:t>Ejemplos:</a:t>
            </a:r>
          </a:p>
          <a:p>
            <a:pPr lvl="2">
              <a:buNone/>
            </a:pPr>
            <a:r>
              <a:rPr lang="es-ES" dirty="0"/>
              <a:t>3+8     	=&gt; Tipo de la expresión: </a:t>
            </a:r>
            <a:r>
              <a:rPr lang="es-ES" dirty="0" err="1"/>
              <a:t>int</a:t>
            </a:r>
            <a:endParaRPr lang="es-ES" dirty="0"/>
          </a:p>
          <a:p>
            <a:pPr lvl="2">
              <a:buNone/>
            </a:pPr>
            <a:r>
              <a:rPr lang="es-ES" dirty="0"/>
              <a:t>(3*a)==b	=&gt; Tipo de la expresión: </a:t>
            </a:r>
            <a:r>
              <a:rPr lang="es-ES" dirty="0" err="1"/>
              <a:t>boolean</a:t>
            </a:r>
            <a:r>
              <a:rPr lang="es-ES" dirty="0"/>
              <a:t>. Para que sea una 			expresión correcta, “a” y “b” deben ser </a:t>
            </a:r>
            <a:r>
              <a:rPr lang="es-ES"/>
              <a:t>variables numéricas</a:t>
            </a:r>
            <a:endParaRPr lang="es-ES" dirty="0"/>
          </a:p>
          <a:p>
            <a:pPr lvl="2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Asignaciones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asignación es una expresión que cambia el valor de la variable que se escribe a la izquierda.</a:t>
            </a:r>
          </a:p>
          <a:p>
            <a:r>
              <a:rPr lang="es-ES" dirty="0"/>
              <a:t>El nuevo valor será el obtenido al evaluar la expresión que se escribe a la derecha.</a:t>
            </a:r>
          </a:p>
          <a:p>
            <a:pPr lvl="1"/>
            <a:r>
              <a:rPr lang="es-ES" dirty="0"/>
              <a:t>Ejemplo:</a:t>
            </a:r>
          </a:p>
          <a:p>
            <a:pPr lvl="2"/>
            <a:r>
              <a:rPr lang="es-ES" dirty="0"/>
              <a:t>a=3+9;</a:t>
            </a:r>
          </a:p>
          <a:p>
            <a:pPr lvl="2"/>
            <a:endParaRPr lang="es-ES" dirty="0"/>
          </a:p>
          <a:p>
            <a:pPr lvl="2">
              <a:buNone/>
            </a:pPr>
            <a:endParaRPr lang="es-ES" dirty="0"/>
          </a:p>
          <a:p>
            <a:pPr lvl="2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054FE-21B6-B54D-9AF6-2CFC61E7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Entradas y Salidas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3DF70-7C60-D946-A21C-8D1570D8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A" dirty="0"/>
              <a:t>En Java la entrada y salida se lee y escribe en flujos.</a:t>
            </a:r>
          </a:p>
          <a:p>
            <a:pPr algn="just"/>
            <a:r>
              <a:rPr lang="es-PA" dirty="0"/>
              <a:t>La fuente básica de entrada de datos es el teclado, mientras que la de salida es la pantalla. </a:t>
            </a:r>
          </a:p>
          <a:p>
            <a:pPr algn="just"/>
            <a:r>
              <a:rPr lang="es-PA" dirty="0"/>
              <a:t>La clase System define dos referencias a objetos static para la gestión de entrada y salida por consola:</a:t>
            </a:r>
          </a:p>
          <a:p>
            <a:pPr lvl="1" algn="just"/>
            <a:r>
              <a:rPr lang="es-PA" dirty="0"/>
              <a:t>System.in:</a:t>
            </a:r>
          </a:p>
          <a:p>
            <a:pPr lvl="2" algn="just"/>
            <a:r>
              <a:rPr lang="es-PA" dirty="0"/>
              <a:t>Referencia a un objeto de la clase BufferedInputStream en la cual hay diversos métodos para captar caracteres tecleados. </a:t>
            </a:r>
          </a:p>
          <a:p>
            <a:pPr lvl="1" algn="just"/>
            <a:r>
              <a:rPr lang="es-PA" dirty="0"/>
              <a:t>System.out </a:t>
            </a:r>
          </a:p>
          <a:p>
            <a:pPr lvl="2" algn="just"/>
            <a:r>
              <a:rPr lang="es-PA" dirty="0"/>
              <a:t>Referencia a un objeto de la clase PrintStream con métodos como print() para salida por pantalla.</a:t>
            </a:r>
          </a:p>
          <a:p>
            <a:pPr algn="just"/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5707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4B31A-3A27-3D4C-879A-7F98FD64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Salidas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B2F57-78C6-F148-8447-E76C7BE6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A" dirty="0"/>
              <a:t>El objeto out definido en la clase System se asocia con el flujo de salida, que dirige los datos a consola y permite visualizarlos en la pantalla de su equipo.</a:t>
            </a:r>
          </a:p>
          <a:p>
            <a:pPr algn="just"/>
            <a:r>
              <a:rPr lang="es-PA" dirty="0"/>
              <a:t>System.out es una referencia a un objeto de la clase PrintStream, sus siguientes métodos se utilizan con mucha frecuencia: </a:t>
            </a:r>
          </a:p>
          <a:p>
            <a:pPr lvl="1" algn="just"/>
            <a:r>
              <a:rPr lang="es-PA" dirty="0"/>
              <a:t>print() transfiere una cadena de caracteres al buffer de la pantalla. </a:t>
            </a:r>
          </a:p>
          <a:p>
            <a:pPr lvl="1" algn="just"/>
            <a:r>
              <a:rPr lang="es-PA" dirty="0"/>
              <a:t>println() transfiere una cadena de caracteres y el carácter de fin de línea al buffer de la pantalla.</a:t>
            </a:r>
          </a:p>
          <a:p>
            <a:pPr marL="274320" lvl="1" indent="0" algn="just">
              <a:buNone/>
            </a:pPr>
            <a:endParaRPr lang="es-PA" dirty="0"/>
          </a:p>
          <a:p>
            <a:pPr lvl="1" algn="just"/>
            <a:r>
              <a:rPr lang="es-PA" dirty="0"/>
              <a:t>Como argumento de print() o println() no sólo se ponen cadenas, sino también constantes o variables de los tipos básicos, int, double, char, etc; el método se encarga de convertir a cadena esos datos.  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15571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4B31A-3A27-3D4C-879A-7F98FD64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Salidas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B2F57-78C6-F148-8447-E76C7BE6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A" dirty="0"/>
              <a:t>Ejemplos:</a:t>
            </a:r>
          </a:p>
          <a:p>
            <a:pPr marL="274320" lvl="1" indent="0" algn="just">
              <a:buNone/>
            </a:pPr>
            <a:r>
              <a:rPr lang="es-PA" dirty="0"/>
              <a:t>System.out.println ("Esto es una cadena"); </a:t>
            </a:r>
          </a:p>
          <a:p>
            <a:pPr marL="274320" lvl="1" indent="0" algn="just">
              <a:buNone/>
            </a:pPr>
            <a:r>
              <a:rPr lang="es-PA" dirty="0"/>
              <a:t>System.out.println("Viaje relampago a " + "la comarca San " + " Blas"); </a:t>
            </a:r>
          </a:p>
          <a:p>
            <a:pPr marL="274320" lvl="1" indent="0" algn="just">
              <a:buNone/>
            </a:pPr>
            <a:endParaRPr lang="es-PA" dirty="0"/>
          </a:p>
          <a:p>
            <a:pPr marL="274320" lvl="1" indent="0" algn="just">
              <a:buNone/>
            </a:pPr>
            <a:r>
              <a:rPr lang="es-PA" dirty="0"/>
              <a:t>Con el operador + se concatenan ambas cadenas, la formada se envía al buffer de pantalla para visualizarla cuando se termine el programa. </a:t>
            </a:r>
          </a:p>
          <a:p>
            <a:pPr marL="274320" lvl="1" indent="0" algn="just">
              <a:buNone/>
            </a:pPr>
            <a:r>
              <a:rPr lang="es-PA" dirty="0"/>
              <a:t>Se pueden concatenar cadenas con caracteres, enteros, etc; mediante el operador + que internamente realiza la conversión. </a:t>
            </a:r>
          </a:p>
          <a:p>
            <a:pPr marL="274320" lvl="1" indent="0" algn="just">
              <a:buNone/>
            </a:pPr>
            <a:endParaRPr lang="es-PA" dirty="0"/>
          </a:p>
          <a:p>
            <a:pPr marL="274320" lvl="1" indent="0" algn="just">
              <a:buNone/>
            </a:pPr>
            <a:r>
              <a:rPr lang="en" dirty="0" err="1"/>
              <a:t>System.out.println</a:t>
            </a:r>
            <a:r>
              <a:rPr lang="en" dirty="0"/>
              <a:t>("Radio = " + r + ',' + "area: " + area); </a:t>
            </a:r>
            <a:endParaRPr lang="es-PA" dirty="0"/>
          </a:p>
          <a:p>
            <a:pPr marL="274320" lvl="1" indent="0" algn="just">
              <a:buNone/>
            </a:pPr>
            <a:endParaRPr lang="es-PA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80639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69A85-BFDB-8C40-B3E2-DABB8F17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Entradas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B83E2-F3B0-6142-86DC-BC1FC098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PA" dirty="0"/>
              <a:t>La clase System define un objeto de la clase BufferedInputStream cuya referencia resulta en </a:t>
            </a:r>
            <a:r>
              <a:rPr lang="es-PA" b="1" i="1" dirty="0"/>
              <a:t>in</a:t>
            </a:r>
            <a:r>
              <a:rPr lang="es-PA" dirty="0"/>
              <a:t>. </a:t>
            </a:r>
          </a:p>
          <a:p>
            <a:pPr algn="just"/>
            <a:r>
              <a:rPr lang="es-PA" dirty="0"/>
              <a:t>El objeto se asocia al flujo estándar de entrada, que por defecto es el teclado.</a:t>
            </a:r>
          </a:p>
          <a:p>
            <a:pPr algn="just"/>
            <a:r>
              <a:rPr lang="es-PA" dirty="0"/>
              <a:t>Los elementos básicos de este flujo son caracteres individuales y no cadenas como ocurre con el objeto out.</a:t>
            </a:r>
          </a:p>
          <a:p>
            <a:pPr algn="just"/>
            <a:r>
              <a:rPr lang="es-PA" dirty="0"/>
              <a:t>Entre los métodos de la clase se encuentra </a:t>
            </a:r>
          </a:p>
          <a:p>
            <a:pPr lvl="1" algn="just"/>
            <a:r>
              <a:rPr lang="es-PA" dirty="0"/>
              <a:t>read() que devuelve el carácter actual en el buffer de entrada </a:t>
            </a:r>
          </a:p>
          <a:p>
            <a:pPr algn="just"/>
            <a:r>
              <a:rPr lang="es-PA" dirty="0"/>
              <a:t>Ejemplo:</a:t>
            </a:r>
          </a:p>
          <a:p>
            <a:pPr marL="274320" lvl="1" indent="0" algn="just">
              <a:buNone/>
            </a:pPr>
            <a:r>
              <a:rPr lang="es-PA" dirty="0"/>
              <a:t>char c; </a:t>
            </a:r>
          </a:p>
          <a:p>
            <a:pPr marL="274320" lvl="1" indent="0" algn="just">
              <a:buNone/>
            </a:pPr>
            <a:r>
              <a:rPr lang="es-PA" dirty="0"/>
              <a:t>c = System.in.read(); </a:t>
            </a:r>
          </a:p>
          <a:p>
            <a:pPr marL="0" indent="0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53575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69A85-BFDB-8C40-B3E2-DABB8F17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Entradas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B83E2-F3B0-6142-86DC-BC1FC098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A" dirty="0"/>
              <a:t>Se utiliza primero la clase InputStreamReader, de la cual se crea un objeto inicializado con System.in:</a:t>
            </a:r>
          </a:p>
          <a:p>
            <a:pPr marL="274320" lvl="1" indent="0">
              <a:buNone/>
            </a:pPr>
            <a:r>
              <a:rPr lang="es-PA" dirty="0"/>
              <a:t>InputStreamReader en = new InputStreamReader(System. in); </a:t>
            </a:r>
          </a:p>
          <a:p>
            <a:pPr marL="0" indent="0">
              <a:buNone/>
            </a:pPr>
            <a:endParaRPr lang="es-PA" dirty="0"/>
          </a:p>
          <a:p>
            <a:pPr algn="just"/>
            <a:r>
              <a:rPr lang="es-PA" dirty="0"/>
              <a:t>Este objeto creado se utiliza, a su vez, como argumento para inicializar otro objeto de la clase BufferedReader que permite captar líneas de caracteres del teclado con el método readLine(): </a:t>
            </a:r>
          </a:p>
          <a:p>
            <a:pPr marL="274320" lvl="1" indent="0" algn="just">
              <a:buNone/>
            </a:pPr>
            <a:r>
              <a:rPr lang="es-PA" dirty="0"/>
              <a:t>String cd; </a:t>
            </a:r>
          </a:p>
          <a:p>
            <a:pPr marL="274320" lvl="1" indent="0" algn="just">
              <a:buNone/>
            </a:pPr>
            <a:r>
              <a:rPr lang="es-PA" dirty="0"/>
              <a:t>BufferedReader entrada = new BufferedReader(en);</a:t>
            </a:r>
          </a:p>
          <a:p>
            <a:pPr marL="274320" lvl="1" indent="0" algn="just">
              <a:buNone/>
            </a:pPr>
            <a:r>
              <a:rPr lang="es-PA" dirty="0"/>
              <a:t>System.out.print("Introduzca una línea por teclado: "); </a:t>
            </a:r>
          </a:p>
          <a:p>
            <a:pPr marL="274320" lvl="1" indent="0" algn="just">
              <a:buNone/>
            </a:pPr>
            <a:r>
              <a:rPr lang="es-PA" dirty="0"/>
              <a:t>cd = entrada.readLine(); </a:t>
            </a:r>
          </a:p>
          <a:p>
            <a:pPr marL="274320" lvl="1" indent="0" algn="just">
              <a:buNone/>
            </a:pPr>
            <a:r>
              <a:rPr lang="es-PA" dirty="0"/>
              <a:t>System.out.println("Línea de entrada: " + cd); </a:t>
            </a:r>
          </a:p>
          <a:p>
            <a:pPr marL="274320" lvl="1" indent="0" algn="just">
              <a:buNone/>
            </a:pPr>
            <a:endParaRPr lang="en" dirty="0"/>
          </a:p>
          <a:p>
            <a:pPr marL="274320" lvl="1" indent="0" algn="just">
              <a:buNone/>
            </a:pPr>
            <a:endParaRPr lang="en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C8B6E18-5C6D-8F4C-B01C-066EEABE8EEF}"/>
              </a:ext>
            </a:extLst>
          </p:cNvPr>
          <p:cNvSpPr/>
          <p:nvPr/>
        </p:nvSpPr>
        <p:spPr>
          <a:xfrm>
            <a:off x="27201" y="5770131"/>
            <a:ext cx="9144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500" dirty="0" err="1">
                <a:latin typeface="CourierStd"/>
              </a:rPr>
              <a:t>BufferedReader</a:t>
            </a:r>
            <a:r>
              <a:rPr lang="en" sz="1500" dirty="0">
                <a:latin typeface="CourierStd"/>
              </a:rPr>
              <a:t> entrada = new </a:t>
            </a:r>
            <a:r>
              <a:rPr lang="en" sz="1500" dirty="0" err="1">
                <a:latin typeface="CourierStd"/>
              </a:rPr>
              <a:t>BufferedReader</a:t>
            </a:r>
            <a:r>
              <a:rPr lang="en" sz="1500" dirty="0">
                <a:latin typeface="CourierStd"/>
              </a:rPr>
              <a:t>(new </a:t>
            </a:r>
            <a:r>
              <a:rPr lang="en" sz="1500" dirty="0" err="1">
                <a:latin typeface="CourierStd"/>
              </a:rPr>
              <a:t>InputStreamReader</a:t>
            </a:r>
            <a:r>
              <a:rPr lang="en" sz="1500" dirty="0">
                <a:latin typeface="CourierStd"/>
              </a:rPr>
              <a:t>(</a:t>
            </a:r>
            <a:r>
              <a:rPr lang="en" sz="1500" dirty="0" err="1">
                <a:latin typeface="CourierStd"/>
              </a:rPr>
              <a:t>System.in</a:t>
            </a:r>
            <a:r>
              <a:rPr lang="en" sz="1500" dirty="0">
                <a:latin typeface="CourierStd"/>
              </a:rPr>
              <a:t>));</a:t>
            </a: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356756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Palabras reservadas</a:t>
            </a:r>
          </a:p>
          <a:p>
            <a:r>
              <a:rPr lang="es-ES" dirty="0"/>
              <a:t>Identificadores</a:t>
            </a:r>
          </a:p>
          <a:p>
            <a:r>
              <a:rPr lang="es-ES" dirty="0"/>
              <a:t>Tipos de datos predefinidos</a:t>
            </a:r>
          </a:p>
          <a:p>
            <a:r>
              <a:rPr lang="es-ES" dirty="0"/>
              <a:t>Literales</a:t>
            </a:r>
          </a:p>
          <a:p>
            <a:r>
              <a:rPr lang="es-ES" dirty="0"/>
              <a:t>Variables</a:t>
            </a:r>
          </a:p>
          <a:p>
            <a:r>
              <a:rPr lang="es-ES" dirty="0"/>
              <a:t>Constantes</a:t>
            </a:r>
          </a:p>
          <a:p>
            <a:r>
              <a:rPr lang="es-ES" dirty="0"/>
              <a:t>Operadores</a:t>
            </a:r>
          </a:p>
          <a:p>
            <a:r>
              <a:rPr lang="es-ES" dirty="0"/>
              <a:t>Expresiones</a:t>
            </a:r>
          </a:p>
          <a:p>
            <a:r>
              <a:rPr lang="es-ES" dirty="0"/>
              <a:t>Asignaciones</a:t>
            </a:r>
          </a:p>
          <a:p>
            <a:r>
              <a:rPr lang="es-ES" dirty="0"/>
              <a:t>Entradas y salidas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EAD16-90EB-D941-AF5D-6463B527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Entradas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7BB79-0810-8440-B1EE-53A11D67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A" dirty="0"/>
              <a:t>En ocasiones se necesita convertir algún tipo de dato primitivo como int en un objeto</a:t>
            </a:r>
          </a:p>
          <a:p>
            <a:pPr algn="just"/>
            <a:r>
              <a:rPr lang="es-PA" dirty="0"/>
              <a:t>Todos los tipos de datos primitivos soportan clases para cada uno de los tipos que se conocen como envoltorios (</a:t>
            </a:r>
            <a:r>
              <a:rPr lang="es-PA" i="1" dirty="0"/>
              <a:t>wrappers</a:t>
            </a:r>
            <a:r>
              <a:rPr lang="es-PA" dirty="0"/>
              <a:t>).</a:t>
            </a:r>
          </a:p>
          <a:p>
            <a:pPr lvl="1" algn="just"/>
            <a:r>
              <a:rPr lang="es-PA" dirty="0"/>
              <a:t>Las clases envoltorio contienen métodos que permiten convertir cadenas numéricas en valores del mismo tipo; parseInt, de la clase Integer; convierte una cadena numérica de enteros en un valor de tipo int. </a:t>
            </a:r>
          </a:p>
          <a:p>
            <a:pPr lvl="1" algn="just"/>
            <a:r>
              <a:rPr lang="es-PA" dirty="0"/>
              <a:t>parseFloat, de la clase Float, se utiliza para convertir una cadena numérica de decimales en un valor equivalente del tipo float.</a:t>
            </a:r>
          </a:p>
          <a:p>
            <a:pPr lvl="1" algn="just"/>
            <a:r>
              <a:rPr lang="es-PA" dirty="0"/>
              <a:t>parseDouble de la clase Double se emplea para convertir una cadena numérica decimal en un valor equivalente del tipo double. 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50280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29A8-4252-634A-8C5F-048CE962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Entradas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D6FF9-7E4F-C24D-9256-23479E39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A" dirty="0"/>
              <a:t>Ejemplos: </a:t>
            </a:r>
          </a:p>
          <a:p>
            <a:pPr marL="274320" lvl="1" indent="0">
              <a:buNone/>
            </a:pPr>
            <a:r>
              <a:rPr lang="es-PA" sz="2000" dirty="0">
                <a:latin typeface="CourierStd"/>
              </a:rPr>
              <a:t>int num;</a:t>
            </a:r>
          </a:p>
          <a:p>
            <a:pPr marL="274320" lvl="1" indent="0">
              <a:buNone/>
            </a:pPr>
            <a:r>
              <a:rPr lang="es-PA" sz="2000" dirty="0">
                <a:latin typeface="CourierStd"/>
              </a:rPr>
              <a:t>S</a:t>
            </a:r>
            <a:r>
              <a:rPr lang="en" sz="2000" dirty="0" err="1">
                <a:latin typeface="CourierStd"/>
              </a:rPr>
              <a:t>tring</a:t>
            </a:r>
            <a:r>
              <a:rPr lang="en" sz="2000" dirty="0">
                <a:latin typeface="CourierStd"/>
              </a:rPr>
              <a:t> </a:t>
            </a:r>
            <a:r>
              <a:rPr lang="en" sz="2000" dirty="0" err="1">
                <a:latin typeface="CourierStd"/>
              </a:rPr>
              <a:t>cadena</a:t>
            </a:r>
            <a:r>
              <a:rPr lang="en" sz="2000" dirty="0">
                <a:latin typeface="CourierStd"/>
              </a:rPr>
              <a:t>;</a:t>
            </a:r>
          </a:p>
          <a:p>
            <a:pPr marL="274320" lvl="1" indent="0">
              <a:buNone/>
            </a:pPr>
            <a:endParaRPr lang="en" sz="2000" dirty="0">
              <a:latin typeface="CourierStd"/>
            </a:endParaRPr>
          </a:p>
          <a:p>
            <a:pPr marL="274320" lvl="1" indent="0">
              <a:buNone/>
            </a:pPr>
            <a:r>
              <a:rPr lang="en" sz="2000" dirty="0" err="1">
                <a:latin typeface="CourierStd"/>
              </a:rPr>
              <a:t>BufferedReader</a:t>
            </a:r>
            <a:r>
              <a:rPr lang="en" sz="2000" dirty="0">
                <a:latin typeface="CourierStd"/>
              </a:rPr>
              <a:t> </a:t>
            </a:r>
            <a:r>
              <a:rPr lang="en" sz="2000" dirty="0" err="1">
                <a:latin typeface="CourierStd"/>
              </a:rPr>
              <a:t>br</a:t>
            </a:r>
            <a:r>
              <a:rPr lang="en" sz="2000" dirty="0">
                <a:latin typeface="CourierStd"/>
              </a:rPr>
              <a:t> = new </a:t>
            </a:r>
            <a:r>
              <a:rPr lang="en" sz="2000" dirty="0" err="1">
                <a:latin typeface="CourierStd"/>
              </a:rPr>
              <a:t>BufferedReader</a:t>
            </a:r>
            <a:r>
              <a:rPr lang="en" sz="2000" dirty="0">
                <a:latin typeface="CourierStd"/>
              </a:rPr>
              <a:t>(new </a:t>
            </a:r>
            <a:r>
              <a:rPr lang="en" sz="2000" dirty="0" err="1">
                <a:latin typeface="CourierStd"/>
              </a:rPr>
              <a:t>InputStreamReader</a:t>
            </a:r>
            <a:r>
              <a:rPr lang="en" sz="2000" dirty="0">
                <a:latin typeface="CourierStd"/>
              </a:rPr>
              <a:t>(</a:t>
            </a:r>
            <a:r>
              <a:rPr lang="en" sz="2000" dirty="0" err="1">
                <a:latin typeface="CourierStd"/>
              </a:rPr>
              <a:t>System.in</a:t>
            </a:r>
            <a:r>
              <a:rPr lang="en" sz="2000" dirty="0">
                <a:latin typeface="CourierStd"/>
              </a:rPr>
              <a:t>));</a:t>
            </a:r>
            <a:endParaRPr lang="en" sz="2000" dirty="0"/>
          </a:p>
          <a:p>
            <a:pPr marL="274320" lvl="1" indent="0">
              <a:buNone/>
            </a:pPr>
            <a:endParaRPr lang="es-PA" dirty="0"/>
          </a:p>
          <a:p>
            <a:pPr marL="274320" lvl="1" indent="0">
              <a:buNone/>
            </a:pPr>
            <a:r>
              <a:rPr lang="es-PA" sz="2000" dirty="0">
                <a:latin typeface="CourierStd"/>
              </a:rPr>
              <a:t>System.out.println(“Ingrese un número”);</a:t>
            </a:r>
          </a:p>
          <a:p>
            <a:pPr marL="274320" lvl="1" indent="0">
              <a:buNone/>
            </a:pPr>
            <a:r>
              <a:rPr lang="es-PA" sz="2000" dirty="0">
                <a:latin typeface="CourierStd"/>
              </a:rPr>
              <a:t>cadena = br.readLine();</a:t>
            </a:r>
          </a:p>
          <a:p>
            <a:pPr marL="274320" lvl="1" indent="0">
              <a:buNone/>
            </a:pPr>
            <a:r>
              <a:rPr lang="es-PA" sz="2000" dirty="0">
                <a:latin typeface="CourierStd"/>
              </a:rPr>
              <a:t>num = Integer.parseInt(cadena);</a:t>
            </a:r>
          </a:p>
          <a:p>
            <a:pPr marL="274320" lvl="1" indent="0">
              <a:buNone/>
            </a:pPr>
            <a:endParaRPr lang="es-PA" sz="2400" dirty="0">
              <a:latin typeface="CourierStd"/>
            </a:endParaRPr>
          </a:p>
          <a:p>
            <a:pPr marL="274320" lvl="1" indent="0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000581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8441-050D-854B-8D01-B2252155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Entradas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54CF4A-6A5B-C444-9188-103FB5E0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7184"/>
            <a:ext cx="7989752" cy="2799967"/>
          </a:xfrm>
        </p:spPr>
        <p:txBody>
          <a:bodyPr>
            <a:normAutofit lnSpcReduction="10000"/>
          </a:bodyPr>
          <a:lstStyle/>
          <a:p>
            <a:pPr algn="just"/>
            <a:r>
              <a:rPr lang="es-PA" dirty="0"/>
              <a:t>En la versión 5.0, Java incluyó una clase para simplificar la entrada de datos por el teclado llamada </a:t>
            </a:r>
            <a:r>
              <a:rPr lang="es-PA" i="1" u="sng" dirty="0"/>
              <a:t>Scanner</a:t>
            </a:r>
            <a:r>
              <a:rPr lang="es-PA" dirty="0"/>
              <a:t>, que se conecta a System.in.</a:t>
            </a:r>
          </a:p>
          <a:p>
            <a:pPr algn="just"/>
            <a:r>
              <a:rPr lang="es-PA" dirty="0"/>
              <a:t>La clase Scanner está en el paquete java.util. </a:t>
            </a:r>
          </a:p>
          <a:p>
            <a:pPr algn="just"/>
            <a:r>
              <a:rPr lang="es-PA" dirty="0"/>
              <a:t>Para leer la entrada a la consola se debe construir primero un objeto de Scanner pasando el objeto System.in al constructor Scanner. </a:t>
            </a:r>
          </a:p>
          <a:p>
            <a:pPr marL="0" indent="0" algn="ctr">
              <a:buNone/>
            </a:pPr>
            <a:r>
              <a:rPr lang="en" sz="2000" dirty="0">
                <a:latin typeface="CourierStd"/>
              </a:rPr>
              <a:t>Scanner entrada = new Scanner(</a:t>
            </a:r>
            <a:r>
              <a:rPr lang="en" sz="2000" dirty="0" err="1">
                <a:latin typeface="CourierStd"/>
              </a:rPr>
              <a:t>System.in</a:t>
            </a:r>
            <a:r>
              <a:rPr lang="en" sz="2000" dirty="0">
                <a:latin typeface="CourierStd"/>
              </a:rPr>
              <a:t>));</a:t>
            </a:r>
            <a:endParaRPr lang="en" sz="2000" dirty="0"/>
          </a:p>
          <a:p>
            <a:pPr algn="just"/>
            <a:r>
              <a:rPr lang="es-PA" dirty="0"/>
              <a:t>Una vez creado el objeto Scanner, se pueden utilizar diferentes métodos de su clase para leer la entrada.</a:t>
            </a:r>
          </a:p>
          <a:p>
            <a:pPr marL="0" indent="0" algn="just">
              <a:buNone/>
            </a:pPr>
            <a:endParaRPr lang="es-PA" dirty="0"/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34A07D9-1417-714F-B06F-54815A997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91" y="4301440"/>
            <a:ext cx="2540809" cy="229591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D27B5FE-EB08-F148-8EE9-8784455CA4A1}"/>
              </a:ext>
            </a:extLst>
          </p:cNvPr>
          <p:cNvSpPr/>
          <p:nvPr/>
        </p:nvSpPr>
        <p:spPr>
          <a:xfrm>
            <a:off x="820392" y="47896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dirty="0">
                <a:latin typeface="CourierStd"/>
              </a:rPr>
              <a:t>nom = </a:t>
            </a:r>
            <a:r>
              <a:rPr lang="en" dirty="0" err="1">
                <a:latin typeface="CourierStd"/>
              </a:rPr>
              <a:t>entrada.nextLine</a:t>
            </a:r>
            <a:r>
              <a:rPr lang="en" dirty="0">
                <a:latin typeface="CourierStd"/>
              </a:rPr>
              <a:t>();</a:t>
            </a:r>
          </a:p>
          <a:p>
            <a:pPr algn="ctr"/>
            <a:r>
              <a:rPr lang="es-PA" dirty="0">
                <a:latin typeface="CourierStd"/>
              </a:rPr>
              <a:t>e</a:t>
            </a:r>
            <a:r>
              <a:rPr lang="en" dirty="0">
                <a:latin typeface="CourierStd"/>
              </a:rPr>
              <a:t>dad = </a:t>
            </a:r>
            <a:r>
              <a:rPr lang="en" dirty="0" err="1">
                <a:latin typeface="CourierStd"/>
              </a:rPr>
              <a:t>entrada.nextInt</a:t>
            </a:r>
            <a:r>
              <a:rPr lang="en" dirty="0">
                <a:latin typeface="CourierStd"/>
              </a:rPr>
              <a:t>();</a:t>
            </a:r>
          </a:p>
          <a:p>
            <a:pPr algn="ctr"/>
            <a:r>
              <a:rPr lang="es-PA" dirty="0">
                <a:latin typeface="CourierStd"/>
              </a:rPr>
              <a:t>precio</a:t>
            </a:r>
            <a:r>
              <a:rPr lang="en" dirty="0">
                <a:latin typeface="CourierStd"/>
              </a:rPr>
              <a:t> = </a:t>
            </a:r>
            <a:r>
              <a:rPr lang="en" dirty="0" err="1">
                <a:latin typeface="CourierStd"/>
              </a:rPr>
              <a:t>entrada.nextDouble</a:t>
            </a:r>
            <a:r>
              <a:rPr lang="en" dirty="0">
                <a:latin typeface="CourierStd"/>
              </a:rPr>
              <a:t>(); </a:t>
            </a:r>
            <a:endParaRPr lang="en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ABE4549-B9E9-2D40-8757-8DD63DF03EA5}"/>
              </a:ext>
            </a:extLst>
          </p:cNvPr>
          <p:cNvSpPr/>
          <p:nvPr/>
        </p:nvSpPr>
        <p:spPr>
          <a:xfrm>
            <a:off x="5148064" y="2501239"/>
            <a:ext cx="3270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A" sz="1600" dirty="0">
                <a:latin typeface="CourierStd"/>
              </a:rPr>
              <a:t>import java.util.Scanner;</a:t>
            </a:r>
            <a:endParaRPr lang="en" sz="1600" dirty="0">
              <a:latin typeface="CourierStd"/>
            </a:endParaRPr>
          </a:p>
        </p:txBody>
      </p:sp>
    </p:spTree>
    <p:extLst>
      <p:ext uri="{BB962C8B-B14F-4D97-AF65-F5344CB8AC3E}">
        <p14:creationId xmlns:p14="http://schemas.microsoft.com/office/powerpoint/2010/main" val="2300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06A30-CEB4-F640-A97D-8756AE92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Elementos básicos de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5D598-EF76-DD45-AD5B-C4A9EDED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A" dirty="0"/>
              <a:t>Todo programa en Java consta de un archivo donde se encuentran las clases y métodos que escribe el programador y, posiblemente, de otros archivos en los que se encuentran los paquetes con las clases incorporadas</a:t>
            </a:r>
          </a:p>
          <a:p>
            <a:pPr algn="just"/>
            <a:r>
              <a:rPr lang="es-PA" dirty="0"/>
              <a:t>El compilador traduce cada archivo con su programa, además incorpora las clases solicitadas al programa y analiza la secuencia de </a:t>
            </a:r>
            <a:r>
              <a:rPr lang="es-PA" i="1" dirty="0"/>
              <a:t>tokens </a:t>
            </a:r>
            <a:r>
              <a:rPr lang="es-PA" dirty="0"/>
              <a:t>de las que consta el mismo</a:t>
            </a:r>
            <a:r>
              <a:rPr lang="es-PA" i="1" dirty="0"/>
              <a:t>. </a:t>
            </a:r>
          </a:p>
          <a:p>
            <a:pPr algn="just"/>
            <a:r>
              <a:rPr lang="es-PA" dirty="0"/>
              <a:t>Existen cinco clases de </a:t>
            </a:r>
            <a:r>
              <a:rPr lang="es-PA" i="1" dirty="0"/>
              <a:t>tokens</a:t>
            </a:r>
            <a:r>
              <a:rPr lang="es-PA" dirty="0"/>
              <a:t>: identificadores, palabras reservadas, literales, operadores y otros separadores. 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65377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Palabras reservadas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3048651"/>
            <a:ext cx="2550648" cy="1083329"/>
          </a:xfrm>
        </p:spPr>
        <p:txBody>
          <a:bodyPr/>
          <a:lstStyle/>
          <a:p>
            <a:pPr lvl="1"/>
            <a:r>
              <a:rPr lang="es-ES" dirty="0"/>
              <a:t>Palabras que tienen una semántica predefinida</a:t>
            </a:r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3226"/>
              </p:ext>
            </p:extLst>
          </p:nvPr>
        </p:nvGraphicFramePr>
        <p:xfrm>
          <a:off x="2730160" y="1988840"/>
          <a:ext cx="5926791" cy="4286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abstract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double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int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super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boolean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each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instanceof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static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break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else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interface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switch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byte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extends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long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synchronized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case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final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native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this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catch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finally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new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throw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char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float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package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throws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class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for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private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transient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const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goto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protected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try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continue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if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public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void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default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implements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return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volatile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do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import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short</a:t>
                      </a:r>
                      <a:endParaRPr lang="es-E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while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Identificadores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Sirven para nombrar a los diversos elementos que constituyen el código (variables, clases, interfaces, atributos, métodos, parámetros…)</a:t>
            </a:r>
          </a:p>
          <a:p>
            <a:endParaRPr lang="es-ES" dirty="0"/>
          </a:p>
          <a:p>
            <a:pPr lvl="1"/>
            <a:r>
              <a:rPr lang="es-ES" dirty="0"/>
              <a:t>Deben cumplir ciertas condiciones para ser válidos:</a:t>
            </a:r>
          </a:p>
          <a:p>
            <a:pPr lvl="2"/>
            <a:r>
              <a:rPr lang="es-ES" dirty="0"/>
              <a:t>Están formados por secuencia de letras, dígitos y los símbolos ‘_’ y ‘$’. </a:t>
            </a:r>
          </a:p>
          <a:p>
            <a:pPr lvl="2"/>
            <a:r>
              <a:rPr lang="es-ES" dirty="0"/>
              <a:t>No pueden coincidir con </a:t>
            </a:r>
            <a:r>
              <a:rPr lang="es-ES" b="1" dirty="0"/>
              <a:t>palabras reservadas</a:t>
            </a:r>
            <a:r>
              <a:rPr lang="es-ES" dirty="0"/>
              <a:t> de Java.</a:t>
            </a:r>
          </a:p>
          <a:p>
            <a:pPr lvl="2"/>
            <a:r>
              <a:rPr lang="es-ES" dirty="0"/>
              <a:t>No pueden comenzar por un dígito.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Pueden tener cualquier longitud.</a:t>
            </a:r>
          </a:p>
          <a:p>
            <a:pPr lvl="1"/>
            <a:r>
              <a:rPr lang="es-ES" dirty="0"/>
              <a:t>Son sensibles a mayúsculas y minúsculas.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Tipos de datos predefinidos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Un tipo de datos está formado por un conjunto de valores posibles o dominio, y un conjunto de operaciones que se pueden realizar sobre los mismos.</a:t>
            </a:r>
          </a:p>
          <a:p>
            <a:pPr lvl="1"/>
            <a:r>
              <a:rPr lang="es-ES" dirty="0"/>
              <a:t>Los </a:t>
            </a:r>
            <a:r>
              <a:rPr lang="es-ES" b="1" dirty="0"/>
              <a:t>tipos de datos básicos, nativos o primitivos</a:t>
            </a:r>
            <a:r>
              <a:rPr lang="es-ES" dirty="0"/>
              <a:t> de Java son:</a:t>
            </a:r>
          </a:p>
          <a:p>
            <a:pPr lvl="2"/>
            <a:r>
              <a:rPr lang="es-ES" dirty="0"/>
              <a:t>Enteros, flotantes o reales, caracteres, </a:t>
            </a:r>
            <a:r>
              <a:rPr lang="es-ES" dirty="0" err="1"/>
              <a:t>boolean</a:t>
            </a:r>
            <a:endParaRPr lang="es-ES" dirty="0"/>
          </a:p>
          <a:p>
            <a:pPr lvl="1"/>
            <a:r>
              <a:rPr lang="es-ES" dirty="0"/>
              <a:t>Los </a:t>
            </a:r>
            <a:r>
              <a:rPr lang="es-ES" b="1" dirty="0"/>
              <a:t>tipos envoltura </a:t>
            </a:r>
            <a:r>
              <a:rPr lang="es-ES" dirty="0"/>
              <a:t>son clases incluidas en la API de Java. Representan los mismos conjuntos de valores que los tipos primitivos, pero añaden ciertas funcionalidades:</a:t>
            </a:r>
          </a:p>
          <a:p>
            <a:pPr lvl="2"/>
            <a:r>
              <a:rPr lang="es-ES" dirty="0" err="1"/>
              <a:t>Boolean</a:t>
            </a:r>
            <a:r>
              <a:rPr lang="es-ES" dirty="0"/>
              <a:t>, Byte, </a:t>
            </a:r>
            <a:r>
              <a:rPr lang="es-ES" dirty="0" err="1"/>
              <a:t>Integer</a:t>
            </a:r>
            <a:r>
              <a:rPr lang="es-ES" dirty="0"/>
              <a:t>, Short, </a:t>
            </a:r>
            <a:r>
              <a:rPr lang="es-ES" dirty="0" err="1"/>
              <a:t>Character</a:t>
            </a:r>
            <a:r>
              <a:rPr lang="es-ES" dirty="0"/>
              <a:t>, Long, </a:t>
            </a:r>
            <a:r>
              <a:rPr lang="es-ES" dirty="0" err="1"/>
              <a:t>Double</a:t>
            </a:r>
            <a:r>
              <a:rPr lang="es-ES" dirty="0"/>
              <a:t>, </a:t>
            </a:r>
            <a:r>
              <a:rPr lang="es-ES" dirty="0" err="1"/>
              <a:t>Float</a:t>
            </a:r>
            <a:r>
              <a:rPr lang="es-ES" dirty="0"/>
              <a:t>, </a:t>
            </a:r>
            <a:r>
              <a:rPr lang="es-ES" dirty="0" err="1"/>
              <a:t>Void</a:t>
            </a:r>
            <a:endParaRPr lang="es-ES" dirty="0"/>
          </a:p>
          <a:p>
            <a:pPr lvl="2"/>
            <a:endParaRPr lang="es-ES" dirty="0"/>
          </a:p>
          <a:p>
            <a:pPr lvl="1"/>
            <a:r>
              <a:rPr lang="es-ES" dirty="0"/>
              <a:t>Uso preferible de los tipos envoltura.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Tipos de datos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ED93241-A210-7D4B-AE8A-F3D5F9DA4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536728"/>
            <a:ext cx="7989888" cy="301326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Variables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Elementos que permiten almacenar un valor de un tipo.</a:t>
            </a:r>
          </a:p>
          <a:p>
            <a:r>
              <a:rPr lang="es-ES" dirty="0"/>
              <a:t>Deben ser declaradas previamente a su uso, indicando el tipo, el nombre (identificador) y opcionalmente un valor inicial.</a:t>
            </a:r>
          </a:p>
          <a:p>
            <a:r>
              <a:rPr lang="es-ES" dirty="0"/>
              <a:t>Se suelen utilizar identificadores que comienzan por letras minúsculas.</a:t>
            </a:r>
          </a:p>
          <a:p>
            <a:pPr lvl="1"/>
            <a:r>
              <a:rPr lang="es-ES" dirty="0"/>
              <a:t>Ejemplos:</a:t>
            </a:r>
          </a:p>
          <a:p>
            <a:pPr lvl="2"/>
            <a:r>
              <a:rPr lang="es-ES_tradnl" dirty="0" err="1"/>
              <a:t>int</a:t>
            </a:r>
            <a:r>
              <a:rPr lang="es-ES_tradnl" dirty="0"/>
              <a:t> valor;</a:t>
            </a:r>
            <a:endParaRPr lang="es-ES" sz="3600" dirty="0"/>
          </a:p>
          <a:p>
            <a:pPr lvl="2"/>
            <a:r>
              <a:rPr lang="es-ES_tradnl" dirty="0" err="1"/>
              <a:t>Double</a:t>
            </a:r>
            <a:r>
              <a:rPr lang="es-ES_tradnl" dirty="0"/>
              <a:t> a1= 2.25,  a2= 7.0;</a:t>
            </a:r>
            <a:endParaRPr lang="es-ES" sz="3600" dirty="0"/>
          </a:p>
          <a:p>
            <a:pPr lvl="2"/>
            <a:r>
              <a:rPr lang="pt-BR" dirty="0" err="1"/>
              <a:t>char</a:t>
            </a:r>
            <a:r>
              <a:rPr lang="pt-BR" dirty="0"/>
              <a:t> c= ´</a:t>
            </a:r>
            <a:r>
              <a:rPr lang="pt-BR" dirty="0" err="1"/>
              <a:t>T´</a:t>
            </a:r>
            <a:r>
              <a:rPr lang="pt-BR" dirty="0"/>
              <a:t>;</a:t>
            </a:r>
            <a:endParaRPr lang="es-ES" sz="3600" dirty="0"/>
          </a:p>
          <a:p>
            <a:pPr lvl="2"/>
            <a:r>
              <a:rPr lang="pt-BR" dirty="0"/>
              <a:t>String </a:t>
            </a:r>
            <a:r>
              <a:rPr lang="pt-BR" dirty="0" err="1"/>
              <a:t>cadena</a:t>
            </a:r>
            <a:r>
              <a:rPr lang="pt-BR" dirty="0"/>
              <a:t>= “Curso de Java”;</a:t>
            </a:r>
            <a:endParaRPr lang="es-ES" dirty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Elementos que permiten almacenar un valor de un tipo,  que no podrá cambiar a lo largo de la ejecución del programa.</a:t>
            </a:r>
          </a:p>
          <a:p>
            <a:r>
              <a:rPr lang="es-ES" dirty="0"/>
              <a:t>Se declaran igual que las variables, incluyendo la palabra reservada “final”.</a:t>
            </a:r>
          </a:p>
          <a:p>
            <a:r>
              <a:rPr lang="es-ES" dirty="0"/>
              <a:t>Se suelen utilizar identificadores completamente en mayúsculas.</a:t>
            </a:r>
          </a:p>
          <a:p>
            <a:pPr lvl="1"/>
            <a:r>
              <a:rPr lang="es-ES" dirty="0"/>
              <a:t>Ejemplos:</a:t>
            </a:r>
          </a:p>
          <a:p>
            <a:pPr lvl="2"/>
            <a:r>
              <a:rPr lang="pt-BR" dirty="0"/>
              <a:t>final </a:t>
            </a:r>
            <a:r>
              <a:rPr lang="pt-BR" dirty="0" err="1"/>
              <a:t>int</a:t>
            </a:r>
            <a:r>
              <a:rPr lang="pt-BR" dirty="0"/>
              <a:t> DIAS_SEMANA =7;</a:t>
            </a:r>
            <a:endParaRPr lang="es-ES" dirty="0"/>
          </a:p>
          <a:p>
            <a:pPr lvl="2"/>
            <a:r>
              <a:rPr lang="pt-BR" dirty="0"/>
              <a:t>final Double PI = 3.1415926;</a:t>
            </a:r>
            <a:endParaRPr lang="es-ES" dirty="0"/>
          </a:p>
          <a:p>
            <a:pPr lvl="2"/>
            <a:r>
              <a:rPr lang="es-ES_tradnl" dirty="0"/>
              <a:t>final </a:t>
            </a:r>
            <a:r>
              <a:rPr lang="es-ES_tradnl" dirty="0" err="1"/>
              <a:t>String</a:t>
            </a:r>
            <a:r>
              <a:rPr lang="es-ES_tradnl" dirty="0"/>
              <a:t> TITULO = “E.T.S. de Ingeniería Informática”; 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{4ADED58B-8DC3-EA41-981C-383828BD8B91}tf10001123</Template>
  <TotalTime>175</TotalTime>
  <Words>1635</Words>
  <Application>Microsoft Office PowerPoint</Application>
  <PresentationFormat>Presentación en pantalla (4:3)</PresentationFormat>
  <Paragraphs>255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Calibri</vt:lpstr>
      <vt:lpstr>CourierStd</vt:lpstr>
      <vt:lpstr>Gill Sans MT</vt:lpstr>
      <vt:lpstr>Microsoft Sans Serif</vt:lpstr>
      <vt:lpstr>Wingdings 2</vt:lpstr>
      <vt:lpstr>Dividendo</vt:lpstr>
      <vt:lpstr>Elementos básicos del lenguaje Java Tipos, declaraciones, expresiones y asignaciones </vt:lpstr>
      <vt:lpstr>Índice</vt:lpstr>
      <vt:lpstr>Elementos básicos de Java</vt:lpstr>
      <vt:lpstr>Palabras reservadas</vt:lpstr>
      <vt:lpstr>Identificadores</vt:lpstr>
      <vt:lpstr>Tipos de datos predefinidos</vt:lpstr>
      <vt:lpstr>Tipos de datos</vt:lpstr>
      <vt:lpstr>Variables</vt:lpstr>
      <vt:lpstr>Constantes</vt:lpstr>
      <vt:lpstr>Operadores</vt:lpstr>
      <vt:lpstr>Operadores</vt:lpstr>
      <vt:lpstr>Operadores</vt:lpstr>
      <vt:lpstr>Expresiones</vt:lpstr>
      <vt:lpstr>Asignaciones</vt:lpstr>
      <vt:lpstr>Entradas y Salidas</vt:lpstr>
      <vt:lpstr>Salidas</vt:lpstr>
      <vt:lpstr>Salidas</vt:lpstr>
      <vt:lpstr>Entradas </vt:lpstr>
      <vt:lpstr>Entradas </vt:lpstr>
      <vt:lpstr>Entradas </vt:lpstr>
      <vt:lpstr>Entradas </vt:lpstr>
      <vt:lpstr>Entradas 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UD02 - Elementos básicos del lenguaje Java</dc:title>
  <dc:subject>Fundamentos de programación</dc:subject>
  <dc:creator>Fermín Cruz Mata</dc:creator>
  <cp:lastModifiedBy>dayana guerra</cp:lastModifiedBy>
  <cp:revision>32</cp:revision>
  <dcterms:created xsi:type="dcterms:W3CDTF">2010-07-19T12:10:53Z</dcterms:created>
  <dcterms:modified xsi:type="dcterms:W3CDTF">2019-05-17T03:28:17Z</dcterms:modified>
  <cp:contentStatus>Versión 1.0.3</cp:contentStatus>
</cp:coreProperties>
</file>