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9" r:id="rId4"/>
    <p:sldId id="258" r:id="rId5"/>
    <p:sldId id="261"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64"/>
    <p:restoredTop sz="95878"/>
  </p:normalViewPr>
  <p:slideViewPr>
    <p:cSldViewPr snapToGrid="0" snapToObjects="1">
      <p:cViewPr varScale="1">
        <p:scale>
          <a:sx n="82" d="100"/>
          <a:sy n="82" d="100"/>
        </p:scale>
        <p:origin x="590" y="67"/>
      </p:cViewPr>
      <p:guideLst/>
    </p:cSldViewPr>
  </p:slideViewPr>
  <p:notesTextViewPr>
    <p:cViewPr>
      <p:scale>
        <a:sx n="85" d="100"/>
        <a:sy n="8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CB1166-377A-794A-AF55-2EC49B335F22}" type="doc">
      <dgm:prSet loTypeId="urn:microsoft.com/office/officeart/2005/8/layout/radial3" loCatId="" qsTypeId="urn:microsoft.com/office/officeart/2005/8/quickstyle/3d4" qsCatId="3D" csTypeId="urn:microsoft.com/office/officeart/2005/8/colors/colorful1" csCatId="colorful" phldr="1"/>
      <dgm:spPr/>
      <dgm:t>
        <a:bodyPr/>
        <a:lstStyle/>
        <a:p>
          <a:endParaRPr lang="es-ES"/>
        </a:p>
      </dgm:t>
    </dgm:pt>
    <dgm:pt modelId="{7826AD43-BFB9-0D40-A021-13ACFEF121F9}">
      <dgm:prSet phldrT="[Texto]"/>
      <dgm:spPr/>
      <dgm:t>
        <a:bodyPr/>
        <a:lstStyle/>
        <a:p>
          <a:r>
            <a:rPr lang="es-ES" dirty="0"/>
            <a:t>Características de Java</a:t>
          </a:r>
        </a:p>
      </dgm:t>
    </dgm:pt>
    <dgm:pt modelId="{9A984CB0-2692-1743-BF3A-C16EA099AB2D}" type="parTrans" cxnId="{B82422F3-AD79-E745-BF6F-A776B5D7AED9}">
      <dgm:prSet/>
      <dgm:spPr/>
      <dgm:t>
        <a:bodyPr/>
        <a:lstStyle/>
        <a:p>
          <a:endParaRPr lang="es-ES"/>
        </a:p>
      </dgm:t>
    </dgm:pt>
    <dgm:pt modelId="{49213472-3075-E547-8825-99B8C95A64A2}" type="sibTrans" cxnId="{B82422F3-AD79-E745-BF6F-A776B5D7AED9}">
      <dgm:prSet/>
      <dgm:spPr/>
      <dgm:t>
        <a:bodyPr/>
        <a:lstStyle/>
        <a:p>
          <a:endParaRPr lang="es-ES"/>
        </a:p>
      </dgm:t>
    </dgm:pt>
    <dgm:pt modelId="{97D18AA8-9049-2D44-A9A1-2FAD89F1DD98}">
      <dgm:prSet phldrT="[Texto]"/>
      <dgm:spPr/>
      <dgm:t>
        <a:bodyPr/>
        <a:lstStyle/>
        <a:p>
          <a:r>
            <a:rPr lang="es-ES" dirty="0"/>
            <a:t>Sencillo</a:t>
          </a:r>
        </a:p>
      </dgm:t>
    </dgm:pt>
    <dgm:pt modelId="{293C50D2-FBFF-9647-9F8E-8C0580BA27C2}" type="parTrans" cxnId="{74379427-59C2-7A4D-9066-90F88F803742}">
      <dgm:prSet/>
      <dgm:spPr/>
      <dgm:t>
        <a:bodyPr/>
        <a:lstStyle/>
        <a:p>
          <a:endParaRPr lang="es-ES"/>
        </a:p>
      </dgm:t>
    </dgm:pt>
    <dgm:pt modelId="{10948486-CA55-5D4F-8664-C6DC45C3558B}" type="sibTrans" cxnId="{74379427-59C2-7A4D-9066-90F88F803742}">
      <dgm:prSet/>
      <dgm:spPr/>
      <dgm:t>
        <a:bodyPr/>
        <a:lstStyle/>
        <a:p>
          <a:endParaRPr lang="es-ES"/>
        </a:p>
      </dgm:t>
    </dgm:pt>
    <dgm:pt modelId="{431D8B9A-F94D-5C42-B6D0-4BF3C255FCB5}">
      <dgm:prSet phldrT="[Texto]"/>
      <dgm:spPr/>
      <dgm:t>
        <a:bodyPr/>
        <a:lstStyle/>
        <a:p>
          <a:r>
            <a:rPr lang="es-ES" dirty="0"/>
            <a:t>Orientado a objetos</a:t>
          </a:r>
        </a:p>
      </dgm:t>
    </dgm:pt>
    <dgm:pt modelId="{485170C7-EF24-E84F-95D2-FB4DC3A9B168}" type="parTrans" cxnId="{0D90F022-1F5C-B742-96FF-BB63E9BF2E5B}">
      <dgm:prSet/>
      <dgm:spPr/>
      <dgm:t>
        <a:bodyPr/>
        <a:lstStyle/>
        <a:p>
          <a:endParaRPr lang="es-ES"/>
        </a:p>
      </dgm:t>
    </dgm:pt>
    <dgm:pt modelId="{9F5AD02F-3AB9-C241-9601-2AE59F66C8C1}" type="sibTrans" cxnId="{0D90F022-1F5C-B742-96FF-BB63E9BF2E5B}">
      <dgm:prSet/>
      <dgm:spPr/>
      <dgm:t>
        <a:bodyPr/>
        <a:lstStyle/>
        <a:p>
          <a:endParaRPr lang="es-ES"/>
        </a:p>
      </dgm:t>
    </dgm:pt>
    <dgm:pt modelId="{FCE70DE0-2DCB-554A-803E-510728635859}">
      <dgm:prSet phldrT="[Texto]"/>
      <dgm:spPr/>
      <dgm:t>
        <a:bodyPr/>
        <a:lstStyle/>
        <a:p>
          <a:r>
            <a:rPr lang="es-ES" dirty="0"/>
            <a:t>Distribuido</a:t>
          </a:r>
        </a:p>
      </dgm:t>
    </dgm:pt>
    <dgm:pt modelId="{AE6C0A4A-107A-0E41-A178-731F11D70483}" type="parTrans" cxnId="{D8E4A1A4-B4B5-FD42-8D66-2020E814EFBF}">
      <dgm:prSet/>
      <dgm:spPr/>
      <dgm:t>
        <a:bodyPr/>
        <a:lstStyle/>
        <a:p>
          <a:endParaRPr lang="es-ES"/>
        </a:p>
      </dgm:t>
    </dgm:pt>
    <dgm:pt modelId="{7F5DB70C-51E8-8C40-B53B-A04703FB792B}" type="sibTrans" cxnId="{D8E4A1A4-B4B5-FD42-8D66-2020E814EFBF}">
      <dgm:prSet/>
      <dgm:spPr/>
      <dgm:t>
        <a:bodyPr/>
        <a:lstStyle/>
        <a:p>
          <a:endParaRPr lang="es-ES"/>
        </a:p>
      </dgm:t>
    </dgm:pt>
    <dgm:pt modelId="{8275B725-8EEB-744A-AC36-D2AC0A5CAE09}">
      <dgm:prSet phldrT="[Texto]"/>
      <dgm:spPr/>
      <dgm:t>
        <a:bodyPr/>
        <a:lstStyle/>
        <a:p>
          <a:r>
            <a:rPr lang="es-ES" dirty="0"/>
            <a:t>Portable</a:t>
          </a:r>
        </a:p>
      </dgm:t>
    </dgm:pt>
    <dgm:pt modelId="{33B071A7-88BB-6040-987C-D84CD6882312}" type="parTrans" cxnId="{300F882B-DA91-7747-A67F-BCFA65ABC534}">
      <dgm:prSet/>
      <dgm:spPr/>
      <dgm:t>
        <a:bodyPr/>
        <a:lstStyle/>
        <a:p>
          <a:endParaRPr lang="es-ES"/>
        </a:p>
      </dgm:t>
    </dgm:pt>
    <dgm:pt modelId="{B51BDB9E-02A7-0E48-879E-1592394074F5}" type="sibTrans" cxnId="{300F882B-DA91-7747-A67F-BCFA65ABC534}">
      <dgm:prSet/>
      <dgm:spPr/>
      <dgm:t>
        <a:bodyPr/>
        <a:lstStyle/>
        <a:p>
          <a:endParaRPr lang="es-ES"/>
        </a:p>
      </dgm:t>
    </dgm:pt>
    <dgm:pt modelId="{9A31F12F-7D25-0E40-A3FF-60AE7C68CB8A}">
      <dgm:prSet/>
      <dgm:spPr/>
      <dgm:t>
        <a:bodyPr/>
        <a:lstStyle/>
        <a:p>
          <a:r>
            <a:rPr lang="es-ES" dirty="0"/>
            <a:t>Interpretado</a:t>
          </a:r>
        </a:p>
      </dgm:t>
    </dgm:pt>
    <dgm:pt modelId="{DD05106D-5D8D-F843-91E3-D1B59AFDA714}" type="parTrans" cxnId="{3481919A-5BA6-264A-9E47-3361FFE50A1E}">
      <dgm:prSet/>
      <dgm:spPr/>
      <dgm:t>
        <a:bodyPr/>
        <a:lstStyle/>
        <a:p>
          <a:endParaRPr lang="es-ES"/>
        </a:p>
      </dgm:t>
    </dgm:pt>
    <dgm:pt modelId="{E670CDC6-5514-B644-BD03-A76635576914}" type="sibTrans" cxnId="{3481919A-5BA6-264A-9E47-3361FFE50A1E}">
      <dgm:prSet/>
      <dgm:spPr/>
      <dgm:t>
        <a:bodyPr/>
        <a:lstStyle/>
        <a:p>
          <a:endParaRPr lang="es-ES"/>
        </a:p>
      </dgm:t>
    </dgm:pt>
    <dgm:pt modelId="{4EE863BD-1136-BB46-AFCF-37D8FBDEE0EC}">
      <dgm:prSet/>
      <dgm:spPr/>
      <dgm:t>
        <a:bodyPr/>
        <a:lstStyle/>
        <a:p>
          <a:r>
            <a:rPr lang="es-ES" dirty="0"/>
            <a:t>Plataforma independiente</a:t>
          </a:r>
        </a:p>
      </dgm:t>
    </dgm:pt>
    <dgm:pt modelId="{6A48F122-8CB9-334D-870F-3718BA9CCBA6}" type="parTrans" cxnId="{9F50FB14-6B58-E746-9733-640607AB222E}">
      <dgm:prSet/>
      <dgm:spPr/>
      <dgm:t>
        <a:bodyPr/>
        <a:lstStyle/>
        <a:p>
          <a:endParaRPr lang="es-ES"/>
        </a:p>
      </dgm:t>
    </dgm:pt>
    <dgm:pt modelId="{F71B4781-4E6A-B843-AF01-162CD3061480}" type="sibTrans" cxnId="{9F50FB14-6B58-E746-9733-640607AB222E}">
      <dgm:prSet/>
      <dgm:spPr/>
      <dgm:t>
        <a:bodyPr/>
        <a:lstStyle/>
        <a:p>
          <a:endParaRPr lang="es-ES"/>
        </a:p>
      </dgm:t>
    </dgm:pt>
    <dgm:pt modelId="{327E6793-AFB4-2944-9D80-18838CB0AFE8}">
      <dgm:prSet/>
      <dgm:spPr/>
      <dgm:t>
        <a:bodyPr/>
        <a:lstStyle/>
        <a:p>
          <a:r>
            <a:rPr lang="es-ES" dirty="0"/>
            <a:t>Seguro</a:t>
          </a:r>
        </a:p>
      </dgm:t>
    </dgm:pt>
    <dgm:pt modelId="{9B2372E5-437D-F841-A621-1CB328BDAB23}" type="parTrans" cxnId="{2C7CB058-16DC-8442-9A5F-D84EF64E0EE4}">
      <dgm:prSet/>
      <dgm:spPr/>
      <dgm:t>
        <a:bodyPr/>
        <a:lstStyle/>
        <a:p>
          <a:endParaRPr lang="es-ES"/>
        </a:p>
      </dgm:t>
    </dgm:pt>
    <dgm:pt modelId="{F10F6972-9E29-3F42-9C2B-0F48B62D6CA9}" type="sibTrans" cxnId="{2C7CB058-16DC-8442-9A5F-D84EF64E0EE4}">
      <dgm:prSet/>
      <dgm:spPr/>
      <dgm:t>
        <a:bodyPr/>
        <a:lstStyle/>
        <a:p>
          <a:endParaRPr lang="es-ES"/>
        </a:p>
      </dgm:t>
    </dgm:pt>
    <dgm:pt modelId="{8E750BD3-05F1-024C-A134-101E6D241AFE}">
      <dgm:prSet/>
      <dgm:spPr/>
      <dgm:t>
        <a:bodyPr/>
        <a:lstStyle/>
        <a:p>
          <a:r>
            <a:rPr lang="es-ES" dirty="0"/>
            <a:t>Arquitectura neutra</a:t>
          </a:r>
        </a:p>
      </dgm:t>
    </dgm:pt>
    <dgm:pt modelId="{0F5776E4-B901-A843-B171-024DC93BE1BC}" type="parTrans" cxnId="{E6574E3C-14F1-BB4A-8BF0-606B5606054B}">
      <dgm:prSet/>
      <dgm:spPr/>
      <dgm:t>
        <a:bodyPr/>
        <a:lstStyle/>
        <a:p>
          <a:endParaRPr lang="es-ES"/>
        </a:p>
      </dgm:t>
    </dgm:pt>
    <dgm:pt modelId="{C8E3B349-0A6C-984B-97E7-76DD156D7DEE}" type="sibTrans" cxnId="{E6574E3C-14F1-BB4A-8BF0-606B5606054B}">
      <dgm:prSet/>
      <dgm:spPr/>
      <dgm:t>
        <a:bodyPr/>
        <a:lstStyle/>
        <a:p>
          <a:endParaRPr lang="es-ES"/>
        </a:p>
      </dgm:t>
    </dgm:pt>
    <dgm:pt modelId="{BE4C0AA5-6AED-7E43-924F-F814AA6B6C14}">
      <dgm:prSet/>
      <dgm:spPr/>
      <dgm:t>
        <a:bodyPr/>
        <a:lstStyle/>
        <a:p>
          <a:r>
            <a:rPr lang="es-ES" dirty="0"/>
            <a:t>Alto rendimiento</a:t>
          </a:r>
        </a:p>
      </dgm:t>
    </dgm:pt>
    <dgm:pt modelId="{47037529-E958-D740-BB26-DABD1BD76B1E}" type="parTrans" cxnId="{DC580346-0729-644A-9A52-9C1BE90504D3}">
      <dgm:prSet/>
      <dgm:spPr/>
      <dgm:t>
        <a:bodyPr/>
        <a:lstStyle/>
        <a:p>
          <a:endParaRPr lang="es-ES"/>
        </a:p>
      </dgm:t>
    </dgm:pt>
    <dgm:pt modelId="{415F84F8-D556-0842-9538-5B3747E88C0C}" type="sibTrans" cxnId="{DC580346-0729-644A-9A52-9C1BE90504D3}">
      <dgm:prSet/>
      <dgm:spPr/>
      <dgm:t>
        <a:bodyPr/>
        <a:lstStyle/>
        <a:p>
          <a:endParaRPr lang="es-ES"/>
        </a:p>
      </dgm:t>
    </dgm:pt>
    <dgm:pt modelId="{312967CF-0E14-924F-8F4E-88CC93CD289E}">
      <dgm:prSet/>
      <dgm:spPr/>
      <dgm:t>
        <a:bodyPr/>
        <a:lstStyle/>
        <a:p>
          <a:r>
            <a:rPr lang="es-ES" dirty="0"/>
            <a:t>Multihilo</a:t>
          </a:r>
        </a:p>
      </dgm:t>
    </dgm:pt>
    <dgm:pt modelId="{4FB1573C-7DFA-DF4A-A693-2F71FD7BCF2B}" type="parTrans" cxnId="{F148DE13-945A-F14B-BFF4-A1320ED0C7A4}">
      <dgm:prSet/>
      <dgm:spPr/>
      <dgm:t>
        <a:bodyPr/>
        <a:lstStyle/>
        <a:p>
          <a:endParaRPr lang="es-ES"/>
        </a:p>
      </dgm:t>
    </dgm:pt>
    <dgm:pt modelId="{4B78B65C-D5C6-9944-9C5A-BAD17A1B0539}" type="sibTrans" cxnId="{F148DE13-945A-F14B-BFF4-A1320ED0C7A4}">
      <dgm:prSet/>
      <dgm:spPr/>
      <dgm:t>
        <a:bodyPr/>
        <a:lstStyle/>
        <a:p>
          <a:endParaRPr lang="es-ES"/>
        </a:p>
      </dgm:t>
    </dgm:pt>
    <dgm:pt modelId="{166B10E0-5D2F-8E48-BB44-C71F86AD2E84}">
      <dgm:prSet/>
      <dgm:spPr/>
      <dgm:t>
        <a:bodyPr/>
        <a:lstStyle/>
        <a:p>
          <a:r>
            <a:rPr lang="es-ES" dirty="0"/>
            <a:t>Dinámico</a:t>
          </a:r>
        </a:p>
      </dgm:t>
    </dgm:pt>
    <dgm:pt modelId="{3249E711-B075-9D48-844E-5629C761568E}" type="parTrans" cxnId="{55B04FD5-E041-D94E-8C1E-32EADA681D23}">
      <dgm:prSet/>
      <dgm:spPr/>
      <dgm:t>
        <a:bodyPr/>
        <a:lstStyle/>
        <a:p>
          <a:endParaRPr lang="es-ES"/>
        </a:p>
      </dgm:t>
    </dgm:pt>
    <dgm:pt modelId="{A97C978F-DFC1-4641-9F70-D84CA7143658}" type="sibTrans" cxnId="{55B04FD5-E041-D94E-8C1E-32EADA681D23}">
      <dgm:prSet/>
      <dgm:spPr/>
      <dgm:t>
        <a:bodyPr/>
        <a:lstStyle/>
        <a:p>
          <a:endParaRPr lang="es-ES"/>
        </a:p>
      </dgm:t>
    </dgm:pt>
    <dgm:pt modelId="{989B3F77-A4DC-F246-B757-233D19DEA220}">
      <dgm:prSet/>
      <dgm:spPr/>
      <dgm:t>
        <a:bodyPr/>
        <a:lstStyle/>
        <a:p>
          <a:r>
            <a:rPr lang="es-ES" dirty="0"/>
            <a:t>Robusto</a:t>
          </a:r>
        </a:p>
      </dgm:t>
    </dgm:pt>
    <dgm:pt modelId="{6DC218B6-08D6-5747-8C13-6EB1FF85BE52}" type="parTrans" cxnId="{10095478-3888-1C47-8066-D2DFFAF95E8B}">
      <dgm:prSet/>
      <dgm:spPr/>
      <dgm:t>
        <a:bodyPr/>
        <a:lstStyle/>
        <a:p>
          <a:endParaRPr lang="es-ES"/>
        </a:p>
      </dgm:t>
    </dgm:pt>
    <dgm:pt modelId="{E2783480-447F-DD49-B44F-D04F3EA59A20}" type="sibTrans" cxnId="{10095478-3888-1C47-8066-D2DFFAF95E8B}">
      <dgm:prSet/>
      <dgm:spPr/>
      <dgm:t>
        <a:bodyPr/>
        <a:lstStyle/>
        <a:p>
          <a:endParaRPr lang="es-ES"/>
        </a:p>
      </dgm:t>
    </dgm:pt>
    <dgm:pt modelId="{3E27DCFD-93BC-2841-B7E4-92654B5B170C}" type="pres">
      <dgm:prSet presAssocID="{E1CB1166-377A-794A-AF55-2EC49B335F22}" presName="composite" presStyleCnt="0">
        <dgm:presLayoutVars>
          <dgm:chMax val="1"/>
          <dgm:dir/>
          <dgm:resizeHandles val="exact"/>
        </dgm:presLayoutVars>
      </dgm:prSet>
      <dgm:spPr/>
    </dgm:pt>
    <dgm:pt modelId="{BDED9543-35E4-E347-B5BB-65C5856AC09D}" type="pres">
      <dgm:prSet presAssocID="{E1CB1166-377A-794A-AF55-2EC49B335F22}" presName="radial" presStyleCnt="0">
        <dgm:presLayoutVars>
          <dgm:animLvl val="ctr"/>
        </dgm:presLayoutVars>
      </dgm:prSet>
      <dgm:spPr/>
    </dgm:pt>
    <dgm:pt modelId="{2A10DFFB-26AE-494B-A49D-7C5C295CDF1E}" type="pres">
      <dgm:prSet presAssocID="{7826AD43-BFB9-0D40-A021-13ACFEF121F9}" presName="centerShape" presStyleLbl="vennNode1" presStyleIdx="0" presStyleCnt="13" custScaleX="113520" custScaleY="116614"/>
      <dgm:spPr/>
    </dgm:pt>
    <dgm:pt modelId="{7E55E097-F00E-EB43-9AFB-CD8E232747C1}" type="pres">
      <dgm:prSet presAssocID="{431D8B9A-F94D-5C42-B6D0-4BF3C255FCB5}" presName="node" presStyleLbl="vennNode1" presStyleIdx="1" presStyleCnt="13">
        <dgm:presLayoutVars>
          <dgm:bulletEnabled val="1"/>
        </dgm:presLayoutVars>
      </dgm:prSet>
      <dgm:spPr/>
    </dgm:pt>
    <dgm:pt modelId="{FD5F38DB-A9D4-294B-9306-84A390868A28}" type="pres">
      <dgm:prSet presAssocID="{97D18AA8-9049-2D44-A9A1-2FAD89F1DD98}" presName="node" presStyleLbl="vennNode1" presStyleIdx="2" presStyleCnt="13">
        <dgm:presLayoutVars>
          <dgm:bulletEnabled val="1"/>
        </dgm:presLayoutVars>
      </dgm:prSet>
      <dgm:spPr/>
    </dgm:pt>
    <dgm:pt modelId="{7759F133-8046-7444-9FCC-199086E92FDD}" type="pres">
      <dgm:prSet presAssocID="{327E6793-AFB4-2944-9D80-18838CB0AFE8}" presName="node" presStyleLbl="vennNode1" presStyleIdx="3" presStyleCnt="13">
        <dgm:presLayoutVars>
          <dgm:bulletEnabled val="1"/>
        </dgm:presLayoutVars>
      </dgm:prSet>
      <dgm:spPr/>
    </dgm:pt>
    <dgm:pt modelId="{1127899B-D17B-A74E-8D6C-238F678D11CD}" type="pres">
      <dgm:prSet presAssocID="{4EE863BD-1136-BB46-AFCF-37D8FBDEE0EC}" presName="node" presStyleLbl="vennNode1" presStyleIdx="4" presStyleCnt="13">
        <dgm:presLayoutVars>
          <dgm:bulletEnabled val="1"/>
        </dgm:presLayoutVars>
      </dgm:prSet>
      <dgm:spPr/>
    </dgm:pt>
    <dgm:pt modelId="{93AD4466-3DB6-2C4E-91DE-A7EAAAB707A7}" type="pres">
      <dgm:prSet presAssocID="{989B3F77-A4DC-F246-B757-233D19DEA220}" presName="node" presStyleLbl="vennNode1" presStyleIdx="5" presStyleCnt="13">
        <dgm:presLayoutVars>
          <dgm:bulletEnabled val="1"/>
        </dgm:presLayoutVars>
      </dgm:prSet>
      <dgm:spPr/>
    </dgm:pt>
    <dgm:pt modelId="{CE3AF01F-168B-D54F-861B-8FDE4D96B7AF}" type="pres">
      <dgm:prSet presAssocID="{8275B725-8EEB-744A-AC36-D2AC0A5CAE09}" presName="node" presStyleLbl="vennNode1" presStyleIdx="6" presStyleCnt="13">
        <dgm:presLayoutVars>
          <dgm:bulletEnabled val="1"/>
        </dgm:presLayoutVars>
      </dgm:prSet>
      <dgm:spPr/>
    </dgm:pt>
    <dgm:pt modelId="{35433B61-2849-3F47-A78B-2D392F5B7F71}" type="pres">
      <dgm:prSet presAssocID="{8E750BD3-05F1-024C-A134-101E6D241AFE}" presName="node" presStyleLbl="vennNode1" presStyleIdx="7" presStyleCnt="13">
        <dgm:presLayoutVars>
          <dgm:bulletEnabled val="1"/>
        </dgm:presLayoutVars>
      </dgm:prSet>
      <dgm:spPr/>
    </dgm:pt>
    <dgm:pt modelId="{6FD91F9A-9153-BA48-AE08-46CFAC745524}" type="pres">
      <dgm:prSet presAssocID="{166B10E0-5D2F-8E48-BB44-C71F86AD2E84}" presName="node" presStyleLbl="vennNode1" presStyleIdx="8" presStyleCnt="13">
        <dgm:presLayoutVars>
          <dgm:bulletEnabled val="1"/>
        </dgm:presLayoutVars>
      </dgm:prSet>
      <dgm:spPr/>
    </dgm:pt>
    <dgm:pt modelId="{5381F64C-3ACB-404A-9965-F73B89FE677C}" type="pres">
      <dgm:prSet presAssocID="{9A31F12F-7D25-0E40-A3FF-60AE7C68CB8A}" presName="node" presStyleLbl="vennNode1" presStyleIdx="9" presStyleCnt="13">
        <dgm:presLayoutVars>
          <dgm:bulletEnabled val="1"/>
        </dgm:presLayoutVars>
      </dgm:prSet>
      <dgm:spPr/>
    </dgm:pt>
    <dgm:pt modelId="{64A3F146-596D-F94D-B066-95F6BD1FFB16}" type="pres">
      <dgm:prSet presAssocID="{BE4C0AA5-6AED-7E43-924F-F814AA6B6C14}" presName="node" presStyleLbl="vennNode1" presStyleIdx="10" presStyleCnt="13">
        <dgm:presLayoutVars>
          <dgm:bulletEnabled val="1"/>
        </dgm:presLayoutVars>
      </dgm:prSet>
      <dgm:spPr/>
    </dgm:pt>
    <dgm:pt modelId="{567A8564-82C9-A148-901B-A15077E58F01}" type="pres">
      <dgm:prSet presAssocID="{312967CF-0E14-924F-8F4E-88CC93CD289E}" presName="node" presStyleLbl="vennNode1" presStyleIdx="11" presStyleCnt="13">
        <dgm:presLayoutVars>
          <dgm:bulletEnabled val="1"/>
        </dgm:presLayoutVars>
      </dgm:prSet>
      <dgm:spPr/>
    </dgm:pt>
    <dgm:pt modelId="{70F0ABF7-42A6-C348-A34D-BBC312F2DA67}" type="pres">
      <dgm:prSet presAssocID="{FCE70DE0-2DCB-554A-803E-510728635859}" presName="node" presStyleLbl="vennNode1" presStyleIdx="12" presStyleCnt="13">
        <dgm:presLayoutVars>
          <dgm:bulletEnabled val="1"/>
        </dgm:presLayoutVars>
      </dgm:prSet>
      <dgm:spPr/>
    </dgm:pt>
  </dgm:ptLst>
  <dgm:cxnLst>
    <dgm:cxn modelId="{DBCA2908-7F56-534A-80D4-A37806F7FC16}" type="presOf" srcId="{9A31F12F-7D25-0E40-A3FF-60AE7C68CB8A}" destId="{5381F64C-3ACB-404A-9965-F73B89FE677C}" srcOrd="0" destOrd="0" presId="urn:microsoft.com/office/officeart/2005/8/layout/radial3"/>
    <dgm:cxn modelId="{F148DE13-945A-F14B-BFF4-A1320ED0C7A4}" srcId="{7826AD43-BFB9-0D40-A021-13ACFEF121F9}" destId="{312967CF-0E14-924F-8F4E-88CC93CD289E}" srcOrd="10" destOrd="0" parTransId="{4FB1573C-7DFA-DF4A-A693-2F71FD7BCF2B}" sibTransId="{4B78B65C-D5C6-9944-9C5A-BAD17A1B0539}"/>
    <dgm:cxn modelId="{9F50FB14-6B58-E746-9733-640607AB222E}" srcId="{7826AD43-BFB9-0D40-A021-13ACFEF121F9}" destId="{4EE863BD-1136-BB46-AFCF-37D8FBDEE0EC}" srcOrd="3" destOrd="0" parTransId="{6A48F122-8CB9-334D-870F-3718BA9CCBA6}" sibTransId="{F71B4781-4E6A-B843-AF01-162CD3061480}"/>
    <dgm:cxn modelId="{D8293B1D-A851-6243-BE3E-FD69799FECE1}" type="presOf" srcId="{97D18AA8-9049-2D44-A9A1-2FAD89F1DD98}" destId="{FD5F38DB-A9D4-294B-9306-84A390868A28}" srcOrd="0" destOrd="0" presId="urn:microsoft.com/office/officeart/2005/8/layout/radial3"/>
    <dgm:cxn modelId="{0D90F022-1F5C-B742-96FF-BB63E9BF2E5B}" srcId="{7826AD43-BFB9-0D40-A021-13ACFEF121F9}" destId="{431D8B9A-F94D-5C42-B6D0-4BF3C255FCB5}" srcOrd="0" destOrd="0" parTransId="{485170C7-EF24-E84F-95D2-FB4DC3A9B168}" sibTransId="{9F5AD02F-3AB9-C241-9601-2AE59F66C8C1}"/>
    <dgm:cxn modelId="{74379427-59C2-7A4D-9066-90F88F803742}" srcId="{7826AD43-BFB9-0D40-A021-13ACFEF121F9}" destId="{97D18AA8-9049-2D44-A9A1-2FAD89F1DD98}" srcOrd="1" destOrd="0" parTransId="{293C50D2-FBFF-9647-9F8E-8C0580BA27C2}" sibTransId="{10948486-CA55-5D4F-8664-C6DC45C3558B}"/>
    <dgm:cxn modelId="{300F882B-DA91-7747-A67F-BCFA65ABC534}" srcId="{7826AD43-BFB9-0D40-A021-13ACFEF121F9}" destId="{8275B725-8EEB-744A-AC36-D2AC0A5CAE09}" srcOrd="5" destOrd="0" parTransId="{33B071A7-88BB-6040-987C-D84CD6882312}" sibTransId="{B51BDB9E-02A7-0E48-879E-1592394074F5}"/>
    <dgm:cxn modelId="{E6574E3C-14F1-BB4A-8BF0-606B5606054B}" srcId="{7826AD43-BFB9-0D40-A021-13ACFEF121F9}" destId="{8E750BD3-05F1-024C-A134-101E6D241AFE}" srcOrd="6" destOrd="0" parTransId="{0F5776E4-B901-A843-B171-024DC93BE1BC}" sibTransId="{C8E3B349-0A6C-984B-97E7-76DD156D7DEE}"/>
    <dgm:cxn modelId="{5BCF0A5F-7EF9-AF4B-93E3-1CA2C40F219B}" type="presOf" srcId="{FCE70DE0-2DCB-554A-803E-510728635859}" destId="{70F0ABF7-42A6-C348-A34D-BBC312F2DA67}" srcOrd="0" destOrd="0" presId="urn:microsoft.com/office/officeart/2005/8/layout/radial3"/>
    <dgm:cxn modelId="{DD8D4A5F-EC45-C347-A3FE-738298AEDDCF}" type="presOf" srcId="{7826AD43-BFB9-0D40-A021-13ACFEF121F9}" destId="{2A10DFFB-26AE-494B-A49D-7C5C295CDF1E}" srcOrd="0" destOrd="0" presId="urn:microsoft.com/office/officeart/2005/8/layout/radial3"/>
    <dgm:cxn modelId="{DC580346-0729-644A-9A52-9C1BE90504D3}" srcId="{7826AD43-BFB9-0D40-A021-13ACFEF121F9}" destId="{BE4C0AA5-6AED-7E43-924F-F814AA6B6C14}" srcOrd="9" destOrd="0" parTransId="{47037529-E958-D740-BB26-DABD1BD76B1E}" sibTransId="{415F84F8-D556-0842-9538-5B3747E88C0C}"/>
    <dgm:cxn modelId="{FBDCDF67-D2C2-5F43-BAA7-B973634B377A}" type="presOf" srcId="{E1CB1166-377A-794A-AF55-2EC49B335F22}" destId="{3E27DCFD-93BC-2841-B7E4-92654B5B170C}" srcOrd="0" destOrd="0" presId="urn:microsoft.com/office/officeart/2005/8/layout/radial3"/>
    <dgm:cxn modelId="{9B3EC54C-6A5E-7F40-AFD2-739BDFA06733}" type="presOf" srcId="{989B3F77-A4DC-F246-B757-233D19DEA220}" destId="{93AD4466-3DB6-2C4E-91DE-A7EAAAB707A7}" srcOrd="0" destOrd="0" presId="urn:microsoft.com/office/officeart/2005/8/layout/radial3"/>
    <dgm:cxn modelId="{25AA2450-7F49-F846-A80E-3E8BB07CB426}" type="presOf" srcId="{8275B725-8EEB-744A-AC36-D2AC0A5CAE09}" destId="{CE3AF01F-168B-D54F-861B-8FDE4D96B7AF}" srcOrd="0" destOrd="0" presId="urn:microsoft.com/office/officeart/2005/8/layout/radial3"/>
    <dgm:cxn modelId="{10095478-3888-1C47-8066-D2DFFAF95E8B}" srcId="{7826AD43-BFB9-0D40-A021-13ACFEF121F9}" destId="{989B3F77-A4DC-F246-B757-233D19DEA220}" srcOrd="4" destOrd="0" parTransId="{6DC218B6-08D6-5747-8C13-6EB1FF85BE52}" sibTransId="{E2783480-447F-DD49-B44F-D04F3EA59A20}"/>
    <dgm:cxn modelId="{2C7CB058-16DC-8442-9A5F-D84EF64E0EE4}" srcId="{7826AD43-BFB9-0D40-A021-13ACFEF121F9}" destId="{327E6793-AFB4-2944-9D80-18838CB0AFE8}" srcOrd="2" destOrd="0" parTransId="{9B2372E5-437D-F841-A621-1CB328BDAB23}" sibTransId="{F10F6972-9E29-3F42-9C2B-0F48B62D6CA9}"/>
    <dgm:cxn modelId="{4B406382-620E-D54A-81CF-CDFF71B4C00B}" type="presOf" srcId="{312967CF-0E14-924F-8F4E-88CC93CD289E}" destId="{567A8564-82C9-A148-901B-A15077E58F01}" srcOrd="0" destOrd="0" presId="urn:microsoft.com/office/officeart/2005/8/layout/radial3"/>
    <dgm:cxn modelId="{3481919A-5BA6-264A-9E47-3361FFE50A1E}" srcId="{7826AD43-BFB9-0D40-A021-13ACFEF121F9}" destId="{9A31F12F-7D25-0E40-A3FF-60AE7C68CB8A}" srcOrd="8" destOrd="0" parTransId="{DD05106D-5D8D-F843-91E3-D1B59AFDA714}" sibTransId="{E670CDC6-5514-B644-BD03-A76635576914}"/>
    <dgm:cxn modelId="{D8E4A1A4-B4B5-FD42-8D66-2020E814EFBF}" srcId="{7826AD43-BFB9-0D40-A021-13ACFEF121F9}" destId="{FCE70DE0-2DCB-554A-803E-510728635859}" srcOrd="11" destOrd="0" parTransId="{AE6C0A4A-107A-0E41-A178-731F11D70483}" sibTransId="{7F5DB70C-51E8-8C40-B53B-A04703FB792B}"/>
    <dgm:cxn modelId="{458465A6-C404-8F49-AA84-F67FE05F588C}" type="presOf" srcId="{327E6793-AFB4-2944-9D80-18838CB0AFE8}" destId="{7759F133-8046-7444-9FCC-199086E92FDD}" srcOrd="0" destOrd="0" presId="urn:microsoft.com/office/officeart/2005/8/layout/radial3"/>
    <dgm:cxn modelId="{F3766AB0-89F4-8543-A8F6-079EBBEBBDB2}" type="presOf" srcId="{431D8B9A-F94D-5C42-B6D0-4BF3C255FCB5}" destId="{7E55E097-F00E-EB43-9AFB-CD8E232747C1}" srcOrd="0" destOrd="0" presId="urn:microsoft.com/office/officeart/2005/8/layout/radial3"/>
    <dgm:cxn modelId="{801A9FB3-2E6D-E440-BD87-45298842C522}" type="presOf" srcId="{166B10E0-5D2F-8E48-BB44-C71F86AD2E84}" destId="{6FD91F9A-9153-BA48-AE08-46CFAC745524}" srcOrd="0" destOrd="0" presId="urn:microsoft.com/office/officeart/2005/8/layout/radial3"/>
    <dgm:cxn modelId="{113A62D4-2799-0749-B01B-5509A787EFD5}" type="presOf" srcId="{4EE863BD-1136-BB46-AFCF-37D8FBDEE0EC}" destId="{1127899B-D17B-A74E-8D6C-238F678D11CD}" srcOrd="0" destOrd="0" presId="urn:microsoft.com/office/officeart/2005/8/layout/radial3"/>
    <dgm:cxn modelId="{55B04FD5-E041-D94E-8C1E-32EADA681D23}" srcId="{7826AD43-BFB9-0D40-A021-13ACFEF121F9}" destId="{166B10E0-5D2F-8E48-BB44-C71F86AD2E84}" srcOrd="7" destOrd="0" parTransId="{3249E711-B075-9D48-844E-5629C761568E}" sibTransId="{A97C978F-DFC1-4641-9F70-D84CA7143658}"/>
    <dgm:cxn modelId="{B82422F3-AD79-E745-BF6F-A776B5D7AED9}" srcId="{E1CB1166-377A-794A-AF55-2EC49B335F22}" destId="{7826AD43-BFB9-0D40-A021-13ACFEF121F9}" srcOrd="0" destOrd="0" parTransId="{9A984CB0-2692-1743-BF3A-C16EA099AB2D}" sibTransId="{49213472-3075-E547-8825-99B8C95A64A2}"/>
    <dgm:cxn modelId="{DD88ABF6-2EDE-BE41-89A5-5CD4A9E58841}" type="presOf" srcId="{BE4C0AA5-6AED-7E43-924F-F814AA6B6C14}" destId="{64A3F146-596D-F94D-B066-95F6BD1FFB16}" srcOrd="0" destOrd="0" presId="urn:microsoft.com/office/officeart/2005/8/layout/radial3"/>
    <dgm:cxn modelId="{DC3122FE-5EE2-E245-8DD4-BABF4884D5D1}" type="presOf" srcId="{8E750BD3-05F1-024C-A134-101E6D241AFE}" destId="{35433B61-2849-3F47-A78B-2D392F5B7F71}" srcOrd="0" destOrd="0" presId="urn:microsoft.com/office/officeart/2005/8/layout/radial3"/>
    <dgm:cxn modelId="{9A506ECD-0F2A-1E46-AA90-5FF53A2B2608}" type="presParOf" srcId="{3E27DCFD-93BC-2841-B7E4-92654B5B170C}" destId="{BDED9543-35E4-E347-B5BB-65C5856AC09D}" srcOrd="0" destOrd="0" presId="urn:microsoft.com/office/officeart/2005/8/layout/radial3"/>
    <dgm:cxn modelId="{6611D923-2696-8D45-9631-CFD62652AC26}" type="presParOf" srcId="{BDED9543-35E4-E347-B5BB-65C5856AC09D}" destId="{2A10DFFB-26AE-494B-A49D-7C5C295CDF1E}" srcOrd="0" destOrd="0" presId="urn:microsoft.com/office/officeart/2005/8/layout/radial3"/>
    <dgm:cxn modelId="{5B403B68-46E9-B748-9110-BDF8F2DB5601}" type="presParOf" srcId="{BDED9543-35E4-E347-B5BB-65C5856AC09D}" destId="{7E55E097-F00E-EB43-9AFB-CD8E232747C1}" srcOrd="1" destOrd="0" presId="urn:microsoft.com/office/officeart/2005/8/layout/radial3"/>
    <dgm:cxn modelId="{55FD51C7-7670-BD47-861A-2B4B081579F9}" type="presParOf" srcId="{BDED9543-35E4-E347-B5BB-65C5856AC09D}" destId="{FD5F38DB-A9D4-294B-9306-84A390868A28}" srcOrd="2" destOrd="0" presId="urn:microsoft.com/office/officeart/2005/8/layout/radial3"/>
    <dgm:cxn modelId="{79155AE2-C461-754B-8676-43A1EE13CA79}" type="presParOf" srcId="{BDED9543-35E4-E347-B5BB-65C5856AC09D}" destId="{7759F133-8046-7444-9FCC-199086E92FDD}" srcOrd="3" destOrd="0" presId="urn:microsoft.com/office/officeart/2005/8/layout/radial3"/>
    <dgm:cxn modelId="{462D22EA-E2B4-3848-9B99-1EC2DAE47778}" type="presParOf" srcId="{BDED9543-35E4-E347-B5BB-65C5856AC09D}" destId="{1127899B-D17B-A74E-8D6C-238F678D11CD}" srcOrd="4" destOrd="0" presId="urn:microsoft.com/office/officeart/2005/8/layout/radial3"/>
    <dgm:cxn modelId="{16498D6C-9457-504A-A0BE-3634B1E4105A}" type="presParOf" srcId="{BDED9543-35E4-E347-B5BB-65C5856AC09D}" destId="{93AD4466-3DB6-2C4E-91DE-A7EAAAB707A7}" srcOrd="5" destOrd="0" presId="urn:microsoft.com/office/officeart/2005/8/layout/radial3"/>
    <dgm:cxn modelId="{44848542-5317-CF41-9DCE-8A77E55D030E}" type="presParOf" srcId="{BDED9543-35E4-E347-B5BB-65C5856AC09D}" destId="{CE3AF01F-168B-D54F-861B-8FDE4D96B7AF}" srcOrd="6" destOrd="0" presId="urn:microsoft.com/office/officeart/2005/8/layout/radial3"/>
    <dgm:cxn modelId="{21616C6E-F703-9942-88F9-26B395F05AB5}" type="presParOf" srcId="{BDED9543-35E4-E347-B5BB-65C5856AC09D}" destId="{35433B61-2849-3F47-A78B-2D392F5B7F71}" srcOrd="7" destOrd="0" presId="urn:microsoft.com/office/officeart/2005/8/layout/radial3"/>
    <dgm:cxn modelId="{5396D954-1E58-5745-BF26-460A877A55C2}" type="presParOf" srcId="{BDED9543-35E4-E347-B5BB-65C5856AC09D}" destId="{6FD91F9A-9153-BA48-AE08-46CFAC745524}" srcOrd="8" destOrd="0" presId="urn:microsoft.com/office/officeart/2005/8/layout/radial3"/>
    <dgm:cxn modelId="{9A82791C-74D8-2946-AB35-85FEE9486D19}" type="presParOf" srcId="{BDED9543-35E4-E347-B5BB-65C5856AC09D}" destId="{5381F64C-3ACB-404A-9965-F73B89FE677C}" srcOrd="9" destOrd="0" presId="urn:microsoft.com/office/officeart/2005/8/layout/radial3"/>
    <dgm:cxn modelId="{E0790791-89E1-624A-88B4-F0BC3B6F5D5D}" type="presParOf" srcId="{BDED9543-35E4-E347-B5BB-65C5856AC09D}" destId="{64A3F146-596D-F94D-B066-95F6BD1FFB16}" srcOrd="10" destOrd="0" presId="urn:microsoft.com/office/officeart/2005/8/layout/radial3"/>
    <dgm:cxn modelId="{F869FB19-F5EB-5C49-AD8F-6F630F8446AD}" type="presParOf" srcId="{BDED9543-35E4-E347-B5BB-65C5856AC09D}" destId="{567A8564-82C9-A148-901B-A15077E58F01}" srcOrd="11" destOrd="0" presId="urn:microsoft.com/office/officeart/2005/8/layout/radial3"/>
    <dgm:cxn modelId="{F01C4328-A58C-CE46-B445-236079092FA6}" type="presParOf" srcId="{BDED9543-35E4-E347-B5BB-65C5856AC09D}" destId="{70F0ABF7-42A6-C348-A34D-BBC312F2DA67}" srcOrd="12"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0DFFB-26AE-494B-A49D-7C5C295CDF1E}">
      <dsp:nvSpPr>
        <dsp:cNvPr id="0" name=""/>
        <dsp:cNvSpPr/>
      </dsp:nvSpPr>
      <dsp:spPr>
        <a:xfrm>
          <a:off x="2345633" y="1007167"/>
          <a:ext cx="2593010" cy="2663682"/>
        </a:xfrm>
        <a:prstGeom prst="ellipse">
          <a:avLst/>
        </a:prstGeom>
        <a:solidFill>
          <a:schemeClr val="accent2">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es-ES" sz="2300" kern="1200" dirty="0"/>
            <a:t>Características de Java</a:t>
          </a:r>
        </a:p>
      </dsp:txBody>
      <dsp:txXfrm>
        <a:off x="2725371" y="1397254"/>
        <a:ext cx="1833534" cy="1883508"/>
      </dsp:txXfrm>
    </dsp:sp>
    <dsp:sp modelId="{7E55E097-F00E-EB43-9AFB-CD8E232747C1}">
      <dsp:nvSpPr>
        <dsp:cNvPr id="0" name=""/>
        <dsp:cNvSpPr/>
      </dsp:nvSpPr>
      <dsp:spPr>
        <a:xfrm>
          <a:off x="3071092" y="1643"/>
          <a:ext cx="1142093" cy="1142093"/>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Orientado a objetos</a:t>
          </a:r>
        </a:p>
      </dsp:txBody>
      <dsp:txXfrm>
        <a:off x="3238348" y="168899"/>
        <a:ext cx="807581" cy="807581"/>
      </dsp:txXfrm>
    </dsp:sp>
    <dsp:sp modelId="{FD5F38DB-A9D4-294B-9306-84A390868A28}">
      <dsp:nvSpPr>
        <dsp:cNvPr id="0" name=""/>
        <dsp:cNvSpPr/>
      </dsp:nvSpPr>
      <dsp:spPr>
        <a:xfrm>
          <a:off x="3954250" y="238285"/>
          <a:ext cx="1142093" cy="1142093"/>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Sencillo</a:t>
          </a:r>
        </a:p>
      </dsp:txBody>
      <dsp:txXfrm>
        <a:off x="4121506" y="405541"/>
        <a:ext cx="807581" cy="807581"/>
      </dsp:txXfrm>
    </dsp:sp>
    <dsp:sp modelId="{7759F133-8046-7444-9FCC-199086E92FDD}">
      <dsp:nvSpPr>
        <dsp:cNvPr id="0" name=""/>
        <dsp:cNvSpPr/>
      </dsp:nvSpPr>
      <dsp:spPr>
        <a:xfrm>
          <a:off x="4600767" y="884802"/>
          <a:ext cx="1142093" cy="1142093"/>
        </a:xfrm>
        <a:prstGeom prst="ellipse">
          <a:avLst/>
        </a:prstGeom>
        <a:solidFill>
          <a:schemeClr val="accent5">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Seguro</a:t>
          </a:r>
        </a:p>
      </dsp:txBody>
      <dsp:txXfrm>
        <a:off x="4768023" y="1052058"/>
        <a:ext cx="807581" cy="807581"/>
      </dsp:txXfrm>
    </dsp:sp>
    <dsp:sp modelId="{1127899B-D17B-A74E-8D6C-238F678D11CD}">
      <dsp:nvSpPr>
        <dsp:cNvPr id="0" name=""/>
        <dsp:cNvSpPr/>
      </dsp:nvSpPr>
      <dsp:spPr>
        <a:xfrm>
          <a:off x="4837409" y="1767961"/>
          <a:ext cx="1142093" cy="1142093"/>
        </a:xfrm>
        <a:prstGeom prst="ellipse">
          <a:avLst/>
        </a:prstGeom>
        <a:solidFill>
          <a:schemeClr val="accent6">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Plataforma independiente</a:t>
          </a:r>
        </a:p>
      </dsp:txBody>
      <dsp:txXfrm>
        <a:off x="5004665" y="1935217"/>
        <a:ext cx="807581" cy="807581"/>
      </dsp:txXfrm>
    </dsp:sp>
    <dsp:sp modelId="{93AD4466-3DB6-2C4E-91DE-A7EAAAB707A7}">
      <dsp:nvSpPr>
        <dsp:cNvPr id="0" name=""/>
        <dsp:cNvSpPr/>
      </dsp:nvSpPr>
      <dsp:spPr>
        <a:xfrm>
          <a:off x="4600767" y="2651120"/>
          <a:ext cx="1142093" cy="1142093"/>
        </a:xfrm>
        <a:prstGeom prst="ellipse">
          <a:avLst/>
        </a:prstGeom>
        <a:solidFill>
          <a:schemeClr val="accent2">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Robusto</a:t>
          </a:r>
        </a:p>
      </dsp:txBody>
      <dsp:txXfrm>
        <a:off x="4768023" y="2818376"/>
        <a:ext cx="807581" cy="807581"/>
      </dsp:txXfrm>
    </dsp:sp>
    <dsp:sp modelId="{CE3AF01F-168B-D54F-861B-8FDE4D96B7AF}">
      <dsp:nvSpPr>
        <dsp:cNvPr id="0" name=""/>
        <dsp:cNvSpPr/>
      </dsp:nvSpPr>
      <dsp:spPr>
        <a:xfrm>
          <a:off x="3954250" y="3297637"/>
          <a:ext cx="1142093" cy="1142093"/>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Portable</a:t>
          </a:r>
        </a:p>
      </dsp:txBody>
      <dsp:txXfrm>
        <a:off x="4121506" y="3464893"/>
        <a:ext cx="807581" cy="807581"/>
      </dsp:txXfrm>
    </dsp:sp>
    <dsp:sp modelId="{35433B61-2849-3F47-A78B-2D392F5B7F71}">
      <dsp:nvSpPr>
        <dsp:cNvPr id="0" name=""/>
        <dsp:cNvSpPr/>
      </dsp:nvSpPr>
      <dsp:spPr>
        <a:xfrm>
          <a:off x="3071092" y="3534279"/>
          <a:ext cx="1142093" cy="1142093"/>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Arquitectura neutra</a:t>
          </a:r>
        </a:p>
      </dsp:txBody>
      <dsp:txXfrm>
        <a:off x="3238348" y="3701535"/>
        <a:ext cx="807581" cy="807581"/>
      </dsp:txXfrm>
    </dsp:sp>
    <dsp:sp modelId="{6FD91F9A-9153-BA48-AE08-46CFAC745524}">
      <dsp:nvSpPr>
        <dsp:cNvPr id="0" name=""/>
        <dsp:cNvSpPr/>
      </dsp:nvSpPr>
      <dsp:spPr>
        <a:xfrm>
          <a:off x="2187933" y="3297637"/>
          <a:ext cx="1142093" cy="1142093"/>
        </a:xfrm>
        <a:prstGeom prst="ellipse">
          <a:avLst/>
        </a:prstGeom>
        <a:solidFill>
          <a:schemeClr val="accent5">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Dinámico</a:t>
          </a:r>
        </a:p>
      </dsp:txBody>
      <dsp:txXfrm>
        <a:off x="2355189" y="3464893"/>
        <a:ext cx="807581" cy="807581"/>
      </dsp:txXfrm>
    </dsp:sp>
    <dsp:sp modelId="{5381F64C-3ACB-404A-9965-F73B89FE677C}">
      <dsp:nvSpPr>
        <dsp:cNvPr id="0" name=""/>
        <dsp:cNvSpPr/>
      </dsp:nvSpPr>
      <dsp:spPr>
        <a:xfrm>
          <a:off x="1541416" y="2651120"/>
          <a:ext cx="1142093" cy="1142093"/>
        </a:xfrm>
        <a:prstGeom prst="ellipse">
          <a:avLst/>
        </a:prstGeom>
        <a:solidFill>
          <a:schemeClr val="accent6">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Interpretado</a:t>
          </a:r>
        </a:p>
      </dsp:txBody>
      <dsp:txXfrm>
        <a:off x="1708672" y="2818376"/>
        <a:ext cx="807581" cy="807581"/>
      </dsp:txXfrm>
    </dsp:sp>
    <dsp:sp modelId="{64A3F146-596D-F94D-B066-95F6BD1FFB16}">
      <dsp:nvSpPr>
        <dsp:cNvPr id="0" name=""/>
        <dsp:cNvSpPr/>
      </dsp:nvSpPr>
      <dsp:spPr>
        <a:xfrm>
          <a:off x="1304774" y="1767961"/>
          <a:ext cx="1142093" cy="1142093"/>
        </a:xfrm>
        <a:prstGeom prst="ellipse">
          <a:avLst/>
        </a:prstGeom>
        <a:solidFill>
          <a:schemeClr val="accent2">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Alto rendimiento</a:t>
          </a:r>
        </a:p>
      </dsp:txBody>
      <dsp:txXfrm>
        <a:off x="1472030" y="1935217"/>
        <a:ext cx="807581" cy="807581"/>
      </dsp:txXfrm>
    </dsp:sp>
    <dsp:sp modelId="{567A8564-82C9-A148-901B-A15077E58F01}">
      <dsp:nvSpPr>
        <dsp:cNvPr id="0" name=""/>
        <dsp:cNvSpPr/>
      </dsp:nvSpPr>
      <dsp:spPr>
        <a:xfrm>
          <a:off x="1541416" y="884802"/>
          <a:ext cx="1142093" cy="1142093"/>
        </a:xfrm>
        <a:prstGeom prst="ellipse">
          <a:avLst/>
        </a:prstGeom>
        <a:solidFill>
          <a:schemeClr val="accent3">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Multihilo</a:t>
          </a:r>
        </a:p>
      </dsp:txBody>
      <dsp:txXfrm>
        <a:off x="1708672" y="1052058"/>
        <a:ext cx="807581" cy="807581"/>
      </dsp:txXfrm>
    </dsp:sp>
    <dsp:sp modelId="{70F0ABF7-42A6-C348-A34D-BBC312F2DA67}">
      <dsp:nvSpPr>
        <dsp:cNvPr id="0" name=""/>
        <dsp:cNvSpPr/>
      </dsp:nvSpPr>
      <dsp:spPr>
        <a:xfrm>
          <a:off x="2187933" y="238285"/>
          <a:ext cx="1142093" cy="1142093"/>
        </a:xfrm>
        <a:prstGeom prst="ellipse">
          <a:avLst/>
        </a:prstGeom>
        <a:solidFill>
          <a:schemeClr val="accent4">
            <a:alpha val="5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tx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ES" sz="1000" kern="1200" dirty="0"/>
            <a:t>Distribuido</a:t>
          </a:r>
        </a:p>
      </dsp:txBody>
      <dsp:txXfrm>
        <a:off x="2355189" y="405541"/>
        <a:ext cx="807581" cy="807581"/>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A"/>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25AE9-4943-674D-BE88-F2572120EF68}" type="datetimeFigureOut">
              <a:rPr lang="es-PA" smtClean="0"/>
              <a:t>05/16/2019</a:t>
            </a:fld>
            <a:endParaRPr lang="es-PA"/>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A"/>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A"/>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88C34A-F3A1-6F46-9834-AE6E74611F4D}" type="slidenum">
              <a:rPr lang="es-PA" smtClean="0"/>
              <a:t>‹Nº›</a:t>
            </a:fld>
            <a:endParaRPr lang="es-PA"/>
          </a:p>
        </p:txBody>
      </p:sp>
    </p:spTree>
    <p:extLst>
      <p:ext uri="{BB962C8B-B14F-4D97-AF65-F5344CB8AC3E}">
        <p14:creationId xmlns:p14="http://schemas.microsoft.com/office/powerpoint/2010/main" val="212204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A" sz="1200" kern="1200" dirty="0">
                <a:solidFill>
                  <a:schemeClr val="tx1"/>
                </a:solidFill>
                <a:effectLst/>
                <a:latin typeface="+mn-lt"/>
                <a:ea typeface="+mn-ea"/>
                <a:cs typeface="+mn-cs"/>
              </a:rPr>
              <a:t>JDK 1.2 pero la renombró como Java 2 y comenzó a utilizarse el nombre de J2SE (Java 2 Platform, Standard Edition) para diferenciar las plataformas base de J2EE (Java 2 Platform, Enterprise Edition) y J2ME (Java 2 Platform, Micro Edition); </a:t>
            </a:r>
            <a:endParaRPr lang="es-PA" dirty="0"/>
          </a:p>
          <a:p>
            <a:endParaRPr lang="es-PA" dirty="0"/>
          </a:p>
        </p:txBody>
      </p:sp>
      <p:sp>
        <p:nvSpPr>
          <p:cNvPr id="4" name="Marcador de número de diapositiva 3"/>
          <p:cNvSpPr>
            <a:spLocks noGrp="1"/>
          </p:cNvSpPr>
          <p:nvPr>
            <p:ph type="sldNum" sz="quarter" idx="5"/>
          </p:nvPr>
        </p:nvSpPr>
        <p:spPr/>
        <p:txBody>
          <a:bodyPr/>
          <a:lstStyle/>
          <a:p>
            <a:fld id="{3288C34A-F3A1-6F46-9834-AE6E74611F4D}" type="slidenum">
              <a:rPr lang="es-PA" smtClean="0"/>
              <a:t>4</a:t>
            </a:fld>
            <a:endParaRPr lang="es-PA"/>
          </a:p>
        </p:txBody>
      </p:sp>
    </p:spTree>
    <p:extLst>
      <p:ext uri="{BB962C8B-B14F-4D97-AF65-F5344CB8AC3E}">
        <p14:creationId xmlns:p14="http://schemas.microsoft.com/office/powerpoint/2010/main" val="2946817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A" dirty="0"/>
          </a:p>
        </p:txBody>
      </p:sp>
      <p:sp>
        <p:nvSpPr>
          <p:cNvPr id="4" name="Marcador de número de diapositiva 3"/>
          <p:cNvSpPr>
            <a:spLocks noGrp="1"/>
          </p:cNvSpPr>
          <p:nvPr>
            <p:ph type="sldNum" sz="quarter" idx="5"/>
          </p:nvPr>
        </p:nvSpPr>
        <p:spPr/>
        <p:txBody>
          <a:bodyPr/>
          <a:lstStyle/>
          <a:p>
            <a:fld id="{3288C34A-F3A1-6F46-9834-AE6E74611F4D}" type="slidenum">
              <a:rPr lang="es-PA" smtClean="0"/>
              <a:t>7</a:t>
            </a:fld>
            <a:endParaRPr lang="es-PA"/>
          </a:p>
        </p:txBody>
      </p:sp>
    </p:spTree>
    <p:extLst>
      <p:ext uri="{BB962C8B-B14F-4D97-AF65-F5344CB8AC3E}">
        <p14:creationId xmlns:p14="http://schemas.microsoft.com/office/powerpoint/2010/main" val="2408600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A" dirty="0"/>
              <a:t>https://www.oracle.com/technetwork/java/javaee/downloads/jdk8-downloads-2133151.html</a:t>
            </a:r>
          </a:p>
        </p:txBody>
      </p:sp>
      <p:sp>
        <p:nvSpPr>
          <p:cNvPr id="4" name="Marcador de número de diapositiva 3"/>
          <p:cNvSpPr>
            <a:spLocks noGrp="1"/>
          </p:cNvSpPr>
          <p:nvPr>
            <p:ph type="sldNum" sz="quarter" idx="5"/>
          </p:nvPr>
        </p:nvSpPr>
        <p:spPr/>
        <p:txBody>
          <a:bodyPr/>
          <a:lstStyle/>
          <a:p>
            <a:fld id="{3288C34A-F3A1-6F46-9834-AE6E74611F4D}" type="slidenum">
              <a:rPr lang="es-PA" smtClean="0"/>
              <a:t>8</a:t>
            </a:fld>
            <a:endParaRPr lang="es-PA"/>
          </a:p>
        </p:txBody>
      </p:sp>
    </p:spTree>
    <p:extLst>
      <p:ext uri="{BB962C8B-B14F-4D97-AF65-F5344CB8AC3E}">
        <p14:creationId xmlns:p14="http://schemas.microsoft.com/office/powerpoint/2010/main" val="674795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A" dirty="0"/>
          </a:p>
        </p:txBody>
      </p:sp>
      <p:sp>
        <p:nvSpPr>
          <p:cNvPr id="4" name="Marcador de número de diapositiva 3"/>
          <p:cNvSpPr>
            <a:spLocks noGrp="1"/>
          </p:cNvSpPr>
          <p:nvPr>
            <p:ph type="sldNum" sz="quarter" idx="5"/>
          </p:nvPr>
        </p:nvSpPr>
        <p:spPr/>
        <p:txBody>
          <a:bodyPr/>
          <a:lstStyle/>
          <a:p>
            <a:fld id="{3288C34A-F3A1-6F46-9834-AE6E74611F4D}" type="slidenum">
              <a:rPr lang="es-PA" smtClean="0"/>
              <a:t>9</a:t>
            </a:fld>
            <a:endParaRPr lang="es-PA"/>
          </a:p>
        </p:txBody>
      </p:sp>
    </p:spTree>
    <p:extLst>
      <p:ext uri="{BB962C8B-B14F-4D97-AF65-F5344CB8AC3E}">
        <p14:creationId xmlns:p14="http://schemas.microsoft.com/office/powerpoint/2010/main" val="2347243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A" dirty="0"/>
          </a:p>
        </p:txBody>
      </p:sp>
      <p:sp>
        <p:nvSpPr>
          <p:cNvPr id="4" name="Marcador de número de diapositiva 3"/>
          <p:cNvSpPr>
            <a:spLocks noGrp="1"/>
          </p:cNvSpPr>
          <p:nvPr>
            <p:ph type="sldNum" sz="quarter" idx="5"/>
          </p:nvPr>
        </p:nvSpPr>
        <p:spPr/>
        <p:txBody>
          <a:bodyPr/>
          <a:lstStyle/>
          <a:p>
            <a:fld id="{3288C34A-F3A1-6F46-9834-AE6E74611F4D}" type="slidenum">
              <a:rPr lang="es-PA" smtClean="0"/>
              <a:t>10</a:t>
            </a:fld>
            <a:endParaRPr lang="es-PA"/>
          </a:p>
        </p:txBody>
      </p:sp>
    </p:spTree>
    <p:extLst>
      <p:ext uri="{BB962C8B-B14F-4D97-AF65-F5344CB8AC3E}">
        <p14:creationId xmlns:p14="http://schemas.microsoft.com/office/powerpoint/2010/main" val="841426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A" sz="1200" kern="1200" dirty="0">
                <a:solidFill>
                  <a:schemeClr val="tx1"/>
                </a:solidFill>
                <a:effectLst/>
                <a:latin typeface="+mn-lt"/>
                <a:ea typeface="+mn-ea"/>
                <a:cs typeface="+mn-cs"/>
              </a:rPr>
              <a:t>esta declaración se refiere a un archivo externo, un paquete denominado java.io en el que se almacenan clases y objetos relativos a entra-da y salida </a:t>
            </a:r>
            <a:endParaRPr lang="es-PA" dirty="0"/>
          </a:p>
          <a:p>
            <a:endParaRPr lang="es-PA" dirty="0"/>
          </a:p>
        </p:txBody>
      </p:sp>
      <p:sp>
        <p:nvSpPr>
          <p:cNvPr id="4" name="Marcador de número de diapositiva 3"/>
          <p:cNvSpPr>
            <a:spLocks noGrp="1"/>
          </p:cNvSpPr>
          <p:nvPr>
            <p:ph type="sldNum" sz="quarter" idx="5"/>
          </p:nvPr>
        </p:nvSpPr>
        <p:spPr/>
        <p:txBody>
          <a:bodyPr/>
          <a:lstStyle/>
          <a:p>
            <a:fld id="{3288C34A-F3A1-6F46-9834-AE6E74611F4D}" type="slidenum">
              <a:rPr lang="es-PA" smtClean="0"/>
              <a:t>11</a:t>
            </a:fld>
            <a:endParaRPr lang="es-PA"/>
          </a:p>
        </p:txBody>
      </p:sp>
    </p:spTree>
    <p:extLst>
      <p:ext uri="{BB962C8B-B14F-4D97-AF65-F5344CB8AC3E}">
        <p14:creationId xmlns:p14="http://schemas.microsoft.com/office/powerpoint/2010/main" val="953985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A" sz="1200" kern="1200" dirty="0">
                <a:solidFill>
                  <a:schemeClr val="tx1"/>
                </a:solidFill>
                <a:effectLst/>
                <a:latin typeface="+mn-lt"/>
                <a:ea typeface="+mn-ea"/>
                <a:cs typeface="+mn-cs"/>
              </a:rPr>
              <a:t>El paquete java.io (Java input/output) proporciona clases que permiten realizar operaciones de entrada y salida; como casi todos los programas que escriba imprimirán información en pantalla y leerán datos del teclado, éstos necesitarán incluir clases propias </a:t>
            </a:r>
            <a:endParaRPr lang="es-PA" dirty="0"/>
          </a:p>
          <a:p>
            <a:endParaRPr lang="es-PA" dirty="0"/>
          </a:p>
        </p:txBody>
      </p:sp>
      <p:sp>
        <p:nvSpPr>
          <p:cNvPr id="4" name="Marcador de número de diapositiva 3"/>
          <p:cNvSpPr>
            <a:spLocks noGrp="1"/>
          </p:cNvSpPr>
          <p:nvPr>
            <p:ph type="sldNum" sz="quarter" idx="5"/>
          </p:nvPr>
        </p:nvSpPr>
        <p:spPr/>
        <p:txBody>
          <a:bodyPr/>
          <a:lstStyle/>
          <a:p>
            <a:fld id="{3288C34A-F3A1-6F46-9834-AE6E74611F4D}" type="slidenum">
              <a:rPr lang="es-PA" smtClean="0"/>
              <a:t>12</a:t>
            </a:fld>
            <a:endParaRPr lang="es-PA"/>
          </a:p>
        </p:txBody>
      </p:sp>
    </p:spTree>
    <p:extLst>
      <p:ext uri="{BB962C8B-B14F-4D97-AF65-F5344CB8AC3E}">
        <p14:creationId xmlns:p14="http://schemas.microsoft.com/office/powerpoint/2010/main" val="291204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A" dirty="0"/>
          </a:p>
        </p:txBody>
      </p:sp>
      <p:sp>
        <p:nvSpPr>
          <p:cNvPr id="4" name="Marcador de número de diapositiva 3"/>
          <p:cNvSpPr>
            <a:spLocks noGrp="1"/>
          </p:cNvSpPr>
          <p:nvPr>
            <p:ph type="sldNum" sz="quarter" idx="5"/>
          </p:nvPr>
        </p:nvSpPr>
        <p:spPr/>
        <p:txBody>
          <a:bodyPr/>
          <a:lstStyle/>
          <a:p>
            <a:fld id="{3288C34A-F3A1-6F46-9834-AE6E74611F4D}" type="slidenum">
              <a:rPr lang="es-PA" smtClean="0"/>
              <a:t>13</a:t>
            </a:fld>
            <a:endParaRPr lang="es-PA"/>
          </a:p>
        </p:txBody>
      </p:sp>
    </p:spTree>
    <p:extLst>
      <p:ext uri="{BB962C8B-B14F-4D97-AF65-F5344CB8AC3E}">
        <p14:creationId xmlns:p14="http://schemas.microsoft.com/office/powerpoint/2010/main" val="3421201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A" dirty="0"/>
          </a:p>
        </p:txBody>
      </p:sp>
      <p:sp>
        <p:nvSpPr>
          <p:cNvPr id="4" name="Marcador de número de diapositiva 3"/>
          <p:cNvSpPr>
            <a:spLocks noGrp="1"/>
          </p:cNvSpPr>
          <p:nvPr>
            <p:ph type="sldNum" sz="quarter" idx="5"/>
          </p:nvPr>
        </p:nvSpPr>
        <p:spPr/>
        <p:txBody>
          <a:bodyPr/>
          <a:lstStyle/>
          <a:p>
            <a:fld id="{3288C34A-F3A1-6F46-9834-AE6E74611F4D}" type="slidenum">
              <a:rPr lang="es-PA" smtClean="0"/>
              <a:t>14</a:t>
            </a:fld>
            <a:endParaRPr lang="es-PA"/>
          </a:p>
        </p:txBody>
      </p:sp>
    </p:spTree>
    <p:extLst>
      <p:ext uri="{BB962C8B-B14F-4D97-AF65-F5344CB8AC3E}">
        <p14:creationId xmlns:p14="http://schemas.microsoft.com/office/powerpoint/2010/main" val="3738409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5/16/2019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5/16/2019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5/16/2019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tiff"/><Relationship Id="rId4" Type="http://schemas.openxmlformats.org/officeDocument/2006/relationships/image" Target="../media/image2.tif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0E991-5B9F-F748-8C50-67B0AC7E8EBA}"/>
              </a:ext>
            </a:extLst>
          </p:cNvPr>
          <p:cNvSpPr>
            <a:spLocks noGrp="1"/>
          </p:cNvSpPr>
          <p:nvPr>
            <p:ph type="ctrTitle"/>
          </p:nvPr>
        </p:nvSpPr>
        <p:spPr/>
        <p:txBody>
          <a:bodyPr/>
          <a:lstStyle/>
          <a:p>
            <a:r>
              <a:rPr lang="es-PA" dirty="0"/>
              <a:t>Programación orientada a objetos con java</a:t>
            </a:r>
          </a:p>
        </p:txBody>
      </p:sp>
      <p:sp>
        <p:nvSpPr>
          <p:cNvPr id="3" name="Subtítulo 2">
            <a:extLst>
              <a:ext uri="{FF2B5EF4-FFF2-40B4-BE49-F238E27FC236}">
                <a16:creationId xmlns:a16="http://schemas.microsoft.com/office/drawing/2014/main" id="{038081E0-4F1D-2843-9866-F46E60164999}"/>
              </a:ext>
            </a:extLst>
          </p:cNvPr>
          <p:cNvSpPr>
            <a:spLocks noGrp="1"/>
          </p:cNvSpPr>
          <p:nvPr>
            <p:ph type="subTitle" idx="1"/>
          </p:nvPr>
        </p:nvSpPr>
        <p:spPr/>
        <p:txBody>
          <a:bodyPr/>
          <a:lstStyle/>
          <a:p>
            <a:endParaRPr lang="es-PA"/>
          </a:p>
        </p:txBody>
      </p:sp>
    </p:spTree>
    <p:extLst>
      <p:ext uri="{BB962C8B-B14F-4D97-AF65-F5344CB8AC3E}">
        <p14:creationId xmlns:p14="http://schemas.microsoft.com/office/powerpoint/2010/main" val="365973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5D4A46-AF1D-6543-942F-447D86865342}"/>
              </a:ext>
            </a:extLst>
          </p:cNvPr>
          <p:cNvSpPr>
            <a:spLocks noGrp="1"/>
          </p:cNvSpPr>
          <p:nvPr>
            <p:ph type="title"/>
          </p:nvPr>
        </p:nvSpPr>
        <p:spPr/>
        <p:txBody>
          <a:bodyPr/>
          <a:lstStyle/>
          <a:p>
            <a:r>
              <a:rPr lang="es-PA" dirty="0"/>
              <a:t>Estructura general de un programa</a:t>
            </a:r>
          </a:p>
        </p:txBody>
      </p:sp>
      <p:sp>
        <p:nvSpPr>
          <p:cNvPr id="3" name="Marcador de contenido 2">
            <a:extLst>
              <a:ext uri="{FF2B5EF4-FFF2-40B4-BE49-F238E27FC236}">
                <a16:creationId xmlns:a16="http://schemas.microsoft.com/office/drawing/2014/main" id="{E4CDF37C-547F-1443-8232-83E377666B2E}"/>
              </a:ext>
            </a:extLst>
          </p:cNvPr>
          <p:cNvSpPr>
            <a:spLocks noGrp="1"/>
          </p:cNvSpPr>
          <p:nvPr>
            <p:ph idx="1"/>
          </p:nvPr>
        </p:nvSpPr>
        <p:spPr>
          <a:xfrm>
            <a:off x="581193" y="2180496"/>
            <a:ext cx="5837896" cy="3678303"/>
          </a:xfrm>
        </p:spPr>
        <p:txBody>
          <a:bodyPr/>
          <a:lstStyle/>
          <a:p>
            <a:pPr algn="just"/>
            <a:r>
              <a:rPr lang="es-PA" dirty="0"/>
              <a:t>Un programa en Java puede incluir: </a:t>
            </a:r>
          </a:p>
          <a:p>
            <a:pPr lvl="1" algn="just"/>
            <a:r>
              <a:rPr lang="es-PA" dirty="0"/>
              <a:t>Declaraciones para importar clases de los paquetes. </a:t>
            </a:r>
          </a:p>
          <a:p>
            <a:pPr lvl="1" algn="just"/>
            <a:r>
              <a:rPr lang="es-PA" dirty="0"/>
              <a:t>Declaraciones de clases. </a:t>
            </a:r>
          </a:p>
          <a:p>
            <a:pPr lvl="1" algn="just"/>
            <a:r>
              <a:rPr lang="es-PA" dirty="0"/>
              <a:t>El método main(). </a:t>
            </a:r>
          </a:p>
          <a:p>
            <a:pPr lvl="1" algn="just"/>
            <a:r>
              <a:rPr lang="es-PA" dirty="0"/>
              <a:t>Métodos definidos por el usuario dentro de las clases. </a:t>
            </a:r>
          </a:p>
          <a:p>
            <a:pPr lvl="1" algn="just"/>
            <a:r>
              <a:rPr lang="es-PA" dirty="0"/>
              <a:t>Comentarios del programa.</a:t>
            </a:r>
          </a:p>
          <a:p>
            <a:pPr lvl="1" algn="just"/>
            <a:endParaRPr lang="es-PA" dirty="0"/>
          </a:p>
          <a:p>
            <a:pPr lvl="1" algn="just"/>
            <a:endParaRPr lang="es-PA" dirty="0"/>
          </a:p>
          <a:p>
            <a:pPr lvl="1" algn="just"/>
            <a:endParaRPr lang="es-PA" dirty="0"/>
          </a:p>
          <a:p>
            <a:pPr lvl="1" algn="just"/>
            <a:endParaRPr lang="es-PA" dirty="0"/>
          </a:p>
        </p:txBody>
      </p:sp>
      <p:pic>
        <p:nvPicPr>
          <p:cNvPr id="7" name="Imagen 6">
            <a:extLst>
              <a:ext uri="{FF2B5EF4-FFF2-40B4-BE49-F238E27FC236}">
                <a16:creationId xmlns:a16="http://schemas.microsoft.com/office/drawing/2014/main" id="{BF700373-A5B0-6C43-A7CC-582B3E31077B}"/>
              </a:ext>
            </a:extLst>
          </p:cNvPr>
          <p:cNvPicPr>
            <a:picLocks noChangeAspect="1"/>
          </p:cNvPicPr>
          <p:nvPr/>
        </p:nvPicPr>
        <p:blipFill>
          <a:blip r:embed="rId3"/>
          <a:stretch>
            <a:fillRect/>
          </a:stretch>
        </p:blipFill>
        <p:spPr>
          <a:xfrm>
            <a:off x="5899912" y="4513395"/>
            <a:ext cx="4927600" cy="1257300"/>
          </a:xfrm>
          <a:prstGeom prst="rect">
            <a:avLst/>
          </a:prstGeom>
        </p:spPr>
      </p:pic>
    </p:spTree>
    <p:extLst>
      <p:ext uri="{BB962C8B-B14F-4D97-AF65-F5344CB8AC3E}">
        <p14:creationId xmlns:p14="http://schemas.microsoft.com/office/powerpoint/2010/main" val="290439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4F9E55-787A-9341-B786-C7D0D8D6231A}"/>
              </a:ext>
            </a:extLst>
          </p:cNvPr>
          <p:cNvSpPr>
            <a:spLocks noGrp="1"/>
          </p:cNvSpPr>
          <p:nvPr>
            <p:ph type="title"/>
          </p:nvPr>
        </p:nvSpPr>
        <p:spPr/>
        <p:txBody>
          <a:bodyPr/>
          <a:lstStyle/>
          <a:p>
            <a:r>
              <a:rPr lang="es-PA" dirty="0"/>
              <a:t>Estructura general de un programa</a:t>
            </a:r>
          </a:p>
        </p:txBody>
      </p:sp>
      <p:sp>
        <p:nvSpPr>
          <p:cNvPr id="3" name="Marcador de contenido 2">
            <a:extLst>
              <a:ext uri="{FF2B5EF4-FFF2-40B4-BE49-F238E27FC236}">
                <a16:creationId xmlns:a16="http://schemas.microsoft.com/office/drawing/2014/main" id="{73D1B86F-07EC-8544-82AA-0D2A8848BE80}"/>
              </a:ext>
            </a:extLst>
          </p:cNvPr>
          <p:cNvSpPr>
            <a:spLocks noGrp="1"/>
          </p:cNvSpPr>
          <p:nvPr>
            <p:ph idx="1"/>
          </p:nvPr>
        </p:nvSpPr>
        <p:spPr>
          <a:xfrm>
            <a:off x="581192" y="4646951"/>
            <a:ext cx="11029615" cy="1211848"/>
          </a:xfrm>
        </p:spPr>
        <p:txBody>
          <a:bodyPr>
            <a:normAutofit/>
          </a:bodyPr>
          <a:lstStyle/>
          <a:p>
            <a:r>
              <a:rPr lang="es-PA" dirty="0"/>
              <a:t>nombre del programa: El nombre del archivo fuente debe coincidir con el nombre de la clase principal.</a:t>
            </a:r>
          </a:p>
          <a:p>
            <a:r>
              <a:rPr lang="es-PA" dirty="0"/>
              <a:t>Import: Declaración para importar clases desde paquetes.</a:t>
            </a:r>
          </a:p>
          <a:p>
            <a:r>
              <a:rPr lang="es-PA" dirty="0"/>
              <a:t>Método principal</a:t>
            </a:r>
          </a:p>
        </p:txBody>
      </p:sp>
      <p:pic>
        <p:nvPicPr>
          <p:cNvPr id="4" name="Imagen 3" descr="Imagen que contiene captura de pantalla&#10;&#10;Descripción generada automáticamente">
            <a:extLst>
              <a:ext uri="{FF2B5EF4-FFF2-40B4-BE49-F238E27FC236}">
                <a16:creationId xmlns:a16="http://schemas.microsoft.com/office/drawing/2014/main" id="{B66CCD36-5DC6-DE4B-B2AC-F084A38545C8}"/>
              </a:ext>
            </a:extLst>
          </p:cNvPr>
          <p:cNvPicPr>
            <a:picLocks noChangeAspect="1"/>
          </p:cNvPicPr>
          <p:nvPr/>
        </p:nvPicPr>
        <p:blipFill>
          <a:blip r:embed="rId3"/>
          <a:stretch>
            <a:fillRect/>
          </a:stretch>
        </p:blipFill>
        <p:spPr>
          <a:xfrm>
            <a:off x="2544729" y="2180496"/>
            <a:ext cx="7806903" cy="2276097"/>
          </a:xfrm>
          <a:prstGeom prst="rect">
            <a:avLst/>
          </a:prstGeom>
        </p:spPr>
      </p:pic>
    </p:spTree>
    <p:extLst>
      <p:ext uri="{BB962C8B-B14F-4D97-AF65-F5344CB8AC3E}">
        <p14:creationId xmlns:p14="http://schemas.microsoft.com/office/powerpoint/2010/main" val="1948366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4BAA1D-59FB-BF41-BFE1-072D4BA006ED}"/>
              </a:ext>
            </a:extLst>
          </p:cNvPr>
          <p:cNvSpPr>
            <a:spLocks noGrp="1"/>
          </p:cNvSpPr>
          <p:nvPr>
            <p:ph type="title"/>
          </p:nvPr>
        </p:nvSpPr>
        <p:spPr/>
        <p:txBody>
          <a:bodyPr/>
          <a:lstStyle/>
          <a:p>
            <a:r>
              <a:rPr lang="es-PA" dirty="0"/>
              <a:t>Estructura general de un programa</a:t>
            </a:r>
          </a:p>
        </p:txBody>
      </p:sp>
      <p:sp>
        <p:nvSpPr>
          <p:cNvPr id="3" name="Marcador de contenido 2">
            <a:extLst>
              <a:ext uri="{FF2B5EF4-FFF2-40B4-BE49-F238E27FC236}">
                <a16:creationId xmlns:a16="http://schemas.microsoft.com/office/drawing/2014/main" id="{BA0FCDE6-02D5-794F-9642-F44DB12E5E3B}"/>
              </a:ext>
            </a:extLst>
          </p:cNvPr>
          <p:cNvSpPr>
            <a:spLocks noGrp="1"/>
          </p:cNvSpPr>
          <p:nvPr>
            <p:ph idx="1"/>
          </p:nvPr>
        </p:nvSpPr>
        <p:spPr/>
        <p:txBody>
          <a:bodyPr/>
          <a:lstStyle/>
          <a:p>
            <a:pPr algn="just"/>
            <a:r>
              <a:rPr lang="es-PA" dirty="0"/>
              <a:t>Declaración import</a:t>
            </a:r>
          </a:p>
          <a:p>
            <a:pPr lvl="1" algn="just"/>
            <a:r>
              <a:rPr lang="es-PA" dirty="0"/>
              <a:t>En Java, las clases se agrupan en paquetes (</a:t>
            </a:r>
            <a:r>
              <a:rPr lang="es-PA" i="1" dirty="0"/>
              <a:t>packages</a:t>
            </a:r>
            <a:r>
              <a:rPr lang="es-PA" dirty="0"/>
              <a:t>) que definen utilidades o grupos temáticos, y que se encuentran en directorios del disco con su mismo nombre. </a:t>
            </a:r>
          </a:p>
          <a:p>
            <a:pPr lvl="1" algn="just"/>
            <a:r>
              <a:rPr lang="es-PA" dirty="0"/>
              <a:t>Para incorporar y utilizar las clases de un paquete en un programa se utiliza la declaración import.</a:t>
            </a:r>
          </a:p>
          <a:p>
            <a:pPr lvl="1" algn="just"/>
            <a:r>
              <a:rPr lang="es-PA" dirty="0"/>
              <a:t>Sintaxis: </a:t>
            </a:r>
            <a:r>
              <a:rPr lang="es-PA" b="1" dirty="0">
                <a:latin typeface="Times New Roman" panose="02020603050405020304" pitchFamily="18" charset="0"/>
                <a:cs typeface="Times New Roman" panose="02020603050405020304" pitchFamily="18" charset="0"/>
              </a:rPr>
              <a:t>import nombrePaquete.nombreClase</a:t>
            </a:r>
            <a:r>
              <a:rPr lang="es-PA" dirty="0"/>
              <a:t>;</a:t>
            </a:r>
          </a:p>
          <a:p>
            <a:pPr lvl="2" algn="just"/>
            <a:r>
              <a:rPr lang="es-PA" dirty="0"/>
              <a:t>nombreClase es el identificador de una clase del paquete</a:t>
            </a:r>
          </a:p>
          <a:p>
            <a:pPr lvl="2" algn="just"/>
            <a:r>
              <a:rPr lang="es-PA" dirty="0"/>
              <a:t>pueden incorporarse varias clases con una secuencia de sentencias import</a:t>
            </a:r>
          </a:p>
        </p:txBody>
      </p:sp>
    </p:spTree>
    <p:extLst>
      <p:ext uri="{BB962C8B-B14F-4D97-AF65-F5344CB8AC3E}">
        <p14:creationId xmlns:p14="http://schemas.microsoft.com/office/powerpoint/2010/main" val="338073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4BAA1D-59FB-BF41-BFE1-072D4BA006ED}"/>
              </a:ext>
            </a:extLst>
          </p:cNvPr>
          <p:cNvSpPr>
            <a:spLocks noGrp="1"/>
          </p:cNvSpPr>
          <p:nvPr>
            <p:ph type="title"/>
          </p:nvPr>
        </p:nvSpPr>
        <p:spPr/>
        <p:txBody>
          <a:bodyPr/>
          <a:lstStyle/>
          <a:p>
            <a:r>
              <a:rPr lang="es-PA" dirty="0"/>
              <a:t>Estructura general de un programa</a:t>
            </a:r>
          </a:p>
        </p:txBody>
      </p:sp>
      <p:sp>
        <p:nvSpPr>
          <p:cNvPr id="3" name="Marcador de contenido 2">
            <a:extLst>
              <a:ext uri="{FF2B5EF4-FFF2-40B4-BE49-F238E27FC236}">
                <a16:creationId xmlns:a16="http://schemas.microsoft.com/office/drawing/2014/main" id="{BA0FCDE6-02D5-794F-9642-F44DB12E5E3B}"/>
              </a:ext>
            </a:extLst>
          </p:cNvPr>
          <p:cNvSpPr>
            <a:spLocks noGrp="1"/>
          </p:cNvSpPr>
          <p:nvPr>
            <p:ph idx="1"/>
          </p:nvPr>
        </p:nvSpPr>
        <p:spPr/>
        <p:txBody>
          <a:bodyPr/>
          <a:lstStyle/>
          <a:p>
            <a:pPr algn="just"/>
            <a:r>
              <a:rPr lang="es-PA" dirty="0"/>
              <a:t>Declaración de clases</a:t>
            </a:r>
          </a:p>
          <a:p>
            <a:pPr lvl="1" algn="just"/>
            <a:r>
              <a:rPr lang="es-PA" dirty="0"/>
              <a:t>El programa debe tener al menos una clase, la principal, que incluya el método main() y si es necesario, otros métodos y variables.</a:t>
            </a:r>
          </a:p>
          <a:p>
            <a:pPr lvl="1" algn="just"/>
            <a:r>
              <a:rPr lang="es-PA" dirty="0"/>
              <a:t> Sintaxis</a:t>
            </a:r>
          </a:p>
          <a:p>
            <a:pPr lvl="2" algn="just"/>
            <a:r>
              <a:rPr lang="es-PA" dirty="0"/>
              <a:t>Es opcional empezar con una palabra clave, generalmente indicando el acceso</a:t>
            </a:r>
          </a:p>
          <a:p>
            <a:pPr lvl="2" algn="just"/>
            <a:r>
              <a:rPr lang="es-PA" dirty="0"/>
              <a:t>Su indicador, la palabra reservada class </a:t>
            </a:r>
          </a:p>
          <a:p>
            <a:pPr lvl="2" algn="just"/>
            <a:r>
              <a:rPr lang="es-PA" dirty="0"/>
              <a:t>Su nombre </a:t>
            </a:r>
          </a:p>
          <a:p>
            <a:pPr lvl="2" algn="just"/>
            <a:r>
              <a:rPr lang="es-PA" dirty="0"/>
              <a:t>Sus miembros: variables y métodos </a:t>
            </a:r>
          </a:p>
        </p:txBody>
      </p:sp>
    </p:spTree>
    <p:extLst>
      <p:ext uri="{BB962C8B-B14F-4D97-AF65-F5344CB8AC3E}">
        <p14:creationId xmlns:p14="http://schemas.microsoft.com/office/powerpoint/2010/main" val="102824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4BAA1D-59FB-BF41-BFE1-072D4BA006ED}"/>
              </a:ext>
            </a:extLst>
          </p:cNvPr>
          <p:cNvSpPr>
            <a:spLocks noGrp="1"/>
          </p:cNvSpPr>
          <p:nvPr>
            <p:ph type="title"/>
          </p:nvPr>
        </p:nvSpPr>
        <p:spPr/>
        <p:txBody>
          <a:bodyPr/>
          <a:lstStyle/>
          <a:p>
            <a:r>
              <a:rPr lang="es-PA" dirty="0"/>
              <a:t>Estructura general de un programa</a:t>
            </a:r>
          </a:p>
        </p:txBody>
      </p:sp>
      <p:sp>
        <p:nvSpPr>
          <p:cNvPr id="3" name="Marcador de contenido 2">
            <a:extLst>
              <a:ext uri="{FF2B5EF4-FFF2-40B4-BE49-F238E27FC236}">
                <a16:creationId xmlns:a16="http://schemas.microsoft.com/office/drawing/2014/main" id="{BA0FCDE6-02D5-794F-9642-F44DB12E5E3B}"/>
              </a:ext>
            </a:extLst>
          </p:cNvPr>
          <p:cNvSpPr>
            <a:spLocks noGrp="1"/>
          </p:cNvSpPr>
          <p:nvPr>
            <p:ph idx="1"/>
          </p:nvPr>
        </p:nvSpPr>
        <p:spPr>
          <a:xfrm>
            <a:off x="581193" y="2180496"/>
            <a:ext cx="5895808" cy="3678303"/>
          </a:xfrm>
        </p:spPr>
        <p:txBody>
          <a:bodyPr/>
          <a:lstStyle/>
          <a:p>
            <a:pPr algn="just"/>
            <a:r>
              <a:rPr lang="es-PA" dirty="0"/>
              <a:t>Declaración de métodos</a:t>
            </a:r>
          </a:p>
          <a:p>
            <a:pPr lvl="1" algn="just"/>
            <a:r>
              <a:rPr lang="es-PA" dirty="0"/>
              <a:t>Todos los métodos con-tienen una o más sentencias de Java, generalmente creadas para realizar una única tarea, como imprimir en pantalla, escribir un archivo o cambiar el color de la pantalla.</a:t>
            </a:r>
          </a:p>
          <a:p>
            <a:pPr lvl="1" algn="just"/>
            <a:r>
              <a:rPr lang="es-PA" dirty="0"/>
              <a:t>Es posible declarar un número casi ilimitado de métodos en una clase de Java. </a:t>
            </a:r>
          </a:p>
          <a:p>
            <a:pPr lvl="1" algn="just"/>
            <a:r>
              <a:rPr lang="es-PA" dirty="0"/>
              <a:t>Los métodos definidos por el usuario se invocan, dentro de la clase donde se definieron, por su nombre y los parámetros opcionales que pudieran tener; despues de que el método se invoca, el código asociado se ejecuta y, a continuación, se retorna al método llamador. </a:t>
            </a:r>
          </a:p>
        </p:txBody>
      </p:sp>
      <p:pic>
        <p:nvPicPr>
          <p:cNvPr id="5" name="Imagen 4" descr="Imagen que contiene captura de pantalla&#10;&#10;Descripción generada automáticamente">
            <a:extLst>
              <a:ext uri="{FF2B5EF4-FFF2-40B4-BE49-F238E27FC236}">
                <a16:creationId xmlns:a16="http://schemas.microsoft.com/office/drawing/2014/main" id="{ECC7024E-B40A-CC4F-B87E-0BB446E89A50}"/>
              </a:ext>
            </a:extLst>
          </p:cNvPr>
          <p:cNvPicPr>
            <a:picLocks noChangeAspect="1"/>
          </p:cNvPicPr>
          <p:nvPr/>
        </p:nvPicPr>
        <p:blipFill>
          <a:blip r:embed="rId3"/>
          <a:stretch>
            <a:fillRect/>
          </a:stretch>
        </p:blipFill>
        <p:spPr>
          <a:xfrm>
            <a:off x="6580469" y="2006600"/>
            <a:ext cx="5109144" cy="4149244"/>
          </a:xfrm>
          <a:prstGeom prst="rect">
            <a:avLst/>
          </a:prstGeom>
        </p:spPr>
      </p:pic>
    </p:spTree>
    <p:extLst>
      <p:ext uri="{BB962C8B-B14F-4D97-AF65-F5344CB8AC3E}">
        <p14:creationId xmlns:p14="http://schemas.microsoft.com/office/powerpoint/2010/main" val="2554119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5C1BA-1583-BD4A-992E-FB1DA01D160A}"/>
              </a:ext>
            </a:extLst>
          </p:cNvPr>
          <p:cNvSpPr>
            <a:spLocks noGrp="1"/>
          </p:cNvSpPr>
          <p:nvPr>
            <p:ph type="title"/>
          </p:nvPr>
        </p:nvSpPr>
        <p:spPr/>
        <p:txBody>
          <a:bodyPr/>
          <a:lstStyle/>
          <a:p>
            <a:r>
              <a:rPr lang="es-PA" dirty="0"/>
              <a:t>origenes</a:t>
            </a:r>
          </a:p>
        </p:txBody>
      </p:sp>
      <p:sp>
        <p:nvSpPr>
          <p:cNvPr id="3" name="Marcador de contenido 2">
            <a:extLst>
              <a:ext uri="{FF2B5EF4-FFF2-40B4-BE49-F238E27FC236}">
                <a16:creationId xmlns:a16="http://schemas.microsoft.com/office/drawing/2014/main" id="{0CFDF411-0544-A040-82AC-D17AA781AC9D}"/>
              </a:ext>
            </a:extLst>
          </p:cNvPr>
          <p:cNvSpPr>
            <a:spLocks noGrp="1"/>
          </p:cNvSpPr>
          <p:nvPr>
            <p:ph idx="1"/>
          </p:nvPr>
        </p:nvSpPr>
        <p:spPr/>
        <p:txBody>
          <a:bodyPr>
            <a:normAutofit lnSpcReduction="10000"/>
          </a:bodyPr>
          <a:lstStyle/>
          <a:p>
            <a:pPr algn="just"/>
            <a:r>
              <a:rPr lang="es-PA" dirty="0"/>
              <a:t>Java no se pensó originalmente como lenguaje para internet, Sun Microsystems, la empresa estadounidense creadora del lenguaje y de la plataforma, comenzó a desarrollarlo con el objetivo de crear un lenguaje independiente de la plataforma y del sistema operativo que permitiera su diseño y construcción en la floreciente electrónica de consumo. </a:t>
            </a:r>
          </a:p>
          <a:p>
            <a:pPr algn="just"/>
            <a:r>
              <a:rPr lang="es-PA" dirty="0"/>
              <a:t>El proyecto original, denominado </a:t>
            </a:r>
            <a:r>
              <a:rPr lang="es-PA" i="1" dirty="0"/>
              <a:t>Green</a:t>
            </a:r>
            <a:r>
              <a:rPr lang="es-PA" dirty="0"/>
              <a:t>, comenzó apoyándose en C++ pero el equipo creador se encontró con dificultades, especialmente de portabilidad.</a:t>
            </a:r>
          </a:p>
          <a:p>
            <a:pPr algn="just"/>
            <a:r>
              <a:rPr lang="es-PA" dirty="0"/>
              <a:t>Decidieron desarrollar su propio lenguaje, y en agosto de 1991 nació uno nuevo orientado a objetos y al cual llamaron </a:t>
            </a:r>
            <a:r>
              <a:rPr lang="es-PA" i="1" dirty="0"/>
              <a:t>Oak. </a:t>
            </a:r>
          </a:p>
          <a:p>
            <a:pPr algn="just"/>
            <a:r>
              <a:rPr lang="es-PA" dirty="0"/>
              <a:t>En 1993, Green se renombró </a:t>
            </a:r>
            <a:r>
              <a:rPr lang="es-PA" i="1" dirty="0"/>
              <a:t>First Person Juc</a:t>
            </a:r>
            <a:r>
              <a:rPr lang="es-PA" dirty="0"/>
              <a:t>. </a:t>
            </a:r>
          </a:p>
          <a:p>
            <a:pPr algn="just"/>
            <a:r>
              <a:rPr lang="es-PA" dirty="0"/>
              <a:t>A mitad de 1993 se lanzó Mosaic, el primer gran navegador web, y comenzó a crecer el interés por internet.</a:t>
            </a:r>
          </a:p>
          <a:p>
            <a:pPr algn="just"/>
            <a:r>
              <a:rPr lang="es-PA" dirty="0"/>
              <a:t>Después se rediseñó el lenguaje para desarrollar internet y, en enero de 1995, Oak se convirtió en Java. </a:t>
            </a:r>
          </a:p>
        </p:txBody>
      </p:sp>
    </p:spTree>
    <p:extLst>
      <p:ext uri="{BB962C8B-B14F-4D97-AF65-F5344CB8AC3E}">
        <p14:creationId xmlns:p14="http://schemas.microsoft.com/office/powerpoint/2010/main" val="1811873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5C1BA-1583-BD4A-992E-FB1DA01D160A}"/>
              </a:ext>
            </a:extLst>
          </p:cNvPr>
          <p:cNvSpPr>
            <a:spLocks noGrp="1"/>
          </p:cNvSpPr>
          <p:nvPr>
            <p:ph type="title"/>
          </p:nvPr>
        </p:nvSpPr>
        <p:spPr/>
        <p:txBody>
          <a:bodyPr/>
          <a:lstStyle/>
          <a:p>
            <a:r>
              <a:rPr lang="es-PA" dirty="0"/>
              <a:t>origenes</a:t>
            </a:r>
          </a:p>
        </p:txBody>
      </p:sp>
      <p:sp>
        <p:nvSpPr>
          <p:cNvPr id="3" name="Marcador de contenido 2">
            <a:extLst>
              <a:ext uri="{FF2B5EF4-FFF2-40B4-BE49-F238E27FC236}">
                <a16:creationId xmlns:a16="http://schemas.microsoft.com/office/drawing/2014/main" id="{0CFDF411-0544-A040-82AC-D17AA781AC9D}"/>
              </a:ext>
            </a:extLst>
          </p:cNvPr>
          <p:cNvSpPr>
            <a:spLocks noGrp="1"/>
          </p:cNvSpPr>
          <p:nvPr>
            <p:ph idx="1"/>
          </p:nvPr>
        </p:nvSpPr>
        <p:spPr/>
        <p:txBody>
          <a:bodyPr/>
          <a:lstStyle/>
          <a:p>
            <a:r>
              <a:rPr lang="es-PA" dirty="0"/>
              <a:t>La empresa Sun Microsystems anunció formalmente el nacimiento de Java en mayo de 1995 en una conferencia del sector industrial de computación. </a:t>
            </a:r>
          </a:p>
          <a:p>
            <a:r>
              <a:rPr lang="es-PA" dirty="0"/>
              <a:t>La promesa fue que la tecnología Java se convertiría en un aglutinante o integrador que conectaría a los usuarios con la información procedente de servidores web, bases de datos, proveedores de información o cualquier otra fuente de información imaginable.</a:t>
            </a:r>
          </a:p>
          <a:p>
            <a:r>
              <a:rPr lang="es-PA" dirty="0"/>
              <a:t>Java se utiliza actualmente en el desarrollo de grandes proyectos tecnológicos empresariales, para soportar y mejorar la funcionalidad de los servidores web, aplicaciones para cualquier tipo de dispositivos, desde teléfonos celulares hasta reproductores de audio, video, fotografía o videoconsolas; así como para dispositivos embebidos en los grandes sistemas de comunicación como aviones, barcos, trenes, etc.</a:t>
            </a:r>
          </a:p>
        </p:txBody>
      </p:sp>
    </p:spTree>
    <p:extLst>
      <p:ext uri="{BB962C8B-B14F-4D97-AF65-F5344CB8AC3E}">
        <p14:creationId xmlns:p14="http://schemas.microsoft.com/office/powerpoint/2010/main" val="334517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07224-F983-E947-AA20-420ACB0ED123}"/>
              </a:ext>
            </a:extLst>
          </p:cNvPr>
          <p:cNvSpPr>
            <a:spLocks noGrp="1"/>
          </p:cNvSpPr>
          <p:nvPr>
            <p:ph type="title"/>
          </p:nvPr>
        </p:nvSpPr>
        <p:spPr/>
        <p:txBody>
          <a:bodyPr/>
          <a:lstStyle/>
          <a:p>
            <a:r>
              <a:rPr lang="es-PA" dirty="0"/>
              <a:t>versiones</a:t>
            </a:r>
          </a:p>
        </p:txBody>
      </p:sp>
      <p:pic>
        <p:nvPicPr>
          <p:cNvPr id="4" name="Imagen 3">
            <a:extLst>
              <a:ext uri="{FF2B5EF4-FFF2-40B4-BE49-F238E27FC236}">
                <a16:creationId xmlns:a16="http://schemas.microsoft.com/office/drawing/2014/main" id="{7FFEF67B-577D-1545-B053-6B1A02BDEDE4}"/>
              </a:ext>
            </a:extLst>
          </p:cNvPr>
          <p:cNvPicPr>
            <a:picLocks noChangeAspect="1"/>
          </p:cNvPicPr>
          <p:nvPr/>
        </p:nvPicPr>
        <p:blipFill>
          <a:blip r:embed="rId3"/>
          <a:stretch>
            <a:fillRect/>
          </a:stretch>
        </p:blipFill>
        <p:spPr>
          <a:xfrm>
            <a:off x="1016621" y="2180496"/>
            <a:ext cx="3439265" cy="3382574"/>
          </a:xfrm>
          <a:prstGeom prst="rect">
            <a:avLst/>
          </a:prstGeom>
        </p:spPr>
      </p:pic>
      <p:pic>
        <p:nvPicPr>
          <p:cNvPr id="5" name="Imagen 4">
            <a:extLst>
              <a:ext uri="{FF2B5EF4-FFF2-40B4-BE49-F238E27FC236}">
                <a16:creationId xmlns:a16="http://schemas.microsoft.com/office/drawing/2014/main" id="{179E86BC-21D7-554C-AB91-FC0E6522FFA9}"/>
              </a:ext>
            </a:extLst>
          </p:cNvPr>
          <p:cNvPicPr>
            <a:picLocks noChangeAspect="1"/>
          </p:cNvPicPr>
          <p:nvPr/>
        </p:nvPicPr>
        <p:blipFill>
          <a:blip r:embed="rId4"/>
          <a:stretch>
            <a:fillRect/>
          </a:stretch>
        </p:blipFill>
        <p:spPr>
          <a:xfrm>
            <a:off x="5326291" y="2180496"/>
            <a:ext cx="2410278" cy="3267266"/>
          </a:xfrm>
          <a:prstGeom prst="rect">
            <a:avLst/>
          </a:prstGeom>
        </p:spPr>
      </p:pic>
      <p:pic>
        <p:nvPicPr>
          <p:cNvPr id="6" name="Imagen 5">
            <a:extLst>
              <a:ext uri="{FF2B5EF4-FFF2-40B4-BE49-F238E27FC236}">
                <a16:creationId xmlns:a16="http://schemas.microsoft.com/office/drawing/2014/main" id="{9E89E206-C6CD-744A-BCED-05792807AE3A}"/>
              </a:ext>
            </a:extLst>
          </p:cNvPr>
          <p:cNvPicPr>
            <a:picLocks noChangeAspect="1"/>
          </p:cNvPicPr>
          <p:nvPr/>
        </p:nvPicPr>
        <p:blipFill>
          <a:blip r:embed="rId5"/>
          <a:stretch>
            <a:fillRect/>
          </a:stretch>
        </p:blipFill>
        <p:spPr>
          <a:xfrm>
            <a:off x="8606973" y="2180495"/>
            <a:ext cx="2410277" cy="3493967"/>
          </a:xfrm>
          <a:prstGeom prst="rect">
            <a:avLst/>
          </a:prstGeom>
        </p:spPr>
      </p:pic>
    </p:spTree>
    <p:extLst>
      <p:ext uri="{BB962C8B-B14F-4D97-AF65-F5344CB8AC3E}">
        <p14:creationId xmlns:p14="http://schemas.microsoft.com/office/powerpoint/2010/main" val="83713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196392-6DA8-FF42-B944-D567DB3826FA}"/>
              </a:ext>
            </a:extLst>
          </p:cNvPr>
          <p:cNvSpPr>
            <a:spLocks noGrp="1"/>
          </p:cNvSpPr>
          <p:nvPr>
            <p:ph type="title"/>
          </p:nvPr>
        </p:nvSpPr>
        <p:spPr/>
        <p:txBody>
          <a:bodyPr/>
          <a:lstStyle/>
          <a:p>
            <a:r>
              <a:rPr lang="es-PA" dirty="0"/>
              <a:t>características</a:t>
            </a:r>
          </a:p>
        </p:txBody>
      </p:sp>
      <p:sp>
        <p:nvSpPr>
          <p:cNvPr id="3" name="Marcador de contenido 2">
            <a:extLst>
              <a:ext uri="{FF2B5EF4-FFF2-40B4-BE49-F238E27FC236}">
                <a16:creationId xmlns:a16="http://schemas.microsoft.com/office/drawing/2014/main" id="{B5758DB5-305A-CF46-A700-D7556AD8028A}"/>
              </a:ext>
            </a:extLst>
          </p:cNvPr>
          <p:cNvSpPr>
            <a:spLocks noGrp="1"/>
          </p:cNvSpPr>
          <p:nvPr>
            <p:ph idx="1"/>
          </p:nvPr>
        </p:nvSpPr>
        <p:spPr/>
        <p:txBody>
          <a:bodyPr/>
          <a:lstStyle/>
          <a:p>
            <a:pPr algn="just"/>
            <a:r>
              <a:rPr lang="es-PA" dirty="0"/>
              <a:t>Para que los programas escritos en Java puedan ejecutarse en una computadora primero deben traducirse a un lenguaje intermedio denominado bytecode, y a continuación interpretan a un lenguaje máquina específico. </a:t>
            </a:r>
          </a:p>
          <a:p>
            <a:pPr algn="just"/>
            <a:r>
              <a:rPr lang="es-PA" dirty="0"/>
              <a:t>El programa que traduce las instrucciones escritas en Java a bytecode es un compilador. </a:t>
            </a:r>
          </a:p>
          <a:p>
            <a:pPr algn="just"/>
            <a:r>
              <a:rPr lang="es-PA" dirty="0"/>
              <a:t>Los lenguajes máquinas son diferentes para cada CPU y se necesitaría un compilador diferente para cada caso.</a:t>
            </a:r>
          </a:p>
          <a:p>
            <a:pPr algn="just"/>
            <a:r>
              <a:rPr lang="es-PA" dirty="0"/>
              <a:t>Java se creó pensando en la independencia de las plataformas o de la computadora, es decir que el programa se pueda utilizar sin depender de la máquina para que pueda correr sobre múltiples tipos de plataformas y computadoras. </a:t>
            </a:r>
          </a:p>
          <a:p>
            <a:pPr algn="just"/>
            <a:r>
              <a:rPr lang="es-PA" dirty="0"/>
              <a:t>Pensando en esta funcionalidad, los creadores de Java introdujeron el concepto de máquina virtual Java (JVM, </a:t>
            </a:r>
            <a:r>
              <a:rPr lang="es-PA" i="1" dirty="0"/>
              <a:t>Java virtual </a:t>
            </a:r>
            <a:r>
              <a:rPr lang="es-PA" dirty="0"/>
              <a:t>machine). El bytecode es el lenguaje máquina de la computadora virtual. </a:t>
            </a:r>
          </a:p>
        </p:txBody>
      </p:sp>
    </p:spTree>
    <p:extLst>
      <p:ext uri="{BB962C8B-B14F-4D97-AF65-F5344CB8AC3E}">
        <p14:creationId xmlns:p14="http://schemas.microsoft.com/office/powerpoint/2010/main" val="3698240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2A038-26BC-5B43-841A-FC545AD113DC}"/>
              </a:ext>
            </a:extLst>
          </p:cNvPr>
          <p:cNvSpPr>
            <a:spLocks noGrp="1"/>
          </p:cNvSpPr>
          <p:nvPr>
            <p:ph type="title"/>
          </p:nvPr>
        </p:nvSpPr>
        <p:spPr/>
        <p:txBody>
          <a:bodyPr/>
          <a:lstStyle/>
          <a:p>
            <a:r>
              <a:rPr lang="es-PA" dirty="0"/>
              <a:t>características</a:t>
            </a:r>
          </a:p>
        </p:txBody>
      </p:sp>
      <p:graphicFrame>
        <p:nvGraphicFramePr>
          <p:cNvPr id="5" name="Diagrama 4">
            <a:extLst>
              <a:ext uri="{FF2B5EF4-FFF2-40B4-BE49-F238E27FC236}">
                <a16:creationId xmlns:a16="http://schemas.microsoft.com/office/drawing/2014/main" id="{4E40DBE5-11AD-1C4B-8F2C-C573FE10523D}"/>
              </a:ext>
            </a:extLst>
          </p:cNvPr>
          <p:cNvGraphicFramePr/>
          <p:nvPr>
            <p:extLst>
              <p:ext uri="{D42A27DB-BD31-4B8C-83A1-F6EECF244321}">
                <p14:modId xmlns:p14="http://schemas.microsoft.com/office/powerpoint/2010/main" val="2033510017"/>
              </p:ext>
            </p:extLst>
          </p:nvPr>
        </p:nvGraphicFramePr>
        <p:xfrm>
          <a:off x="2469322" y="1908313"/>
          <a:ext cx="7284278" cy="4678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2976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D5B68-0DB2-6244-B3AC-2C05F8D23EE3}"/>
              </a:ext>
            </a:extLst>
          </p:cNvPr>
          <p:cNvSpPr>
            <a:spLocks noGrp="1"/>
          </p:cNvSpPr>
          <p:nvPr>
            <p:ph type="title"/>
          </p:nvPr>
        </p:nvSpPr>
        <p:spPr/>
        <p:txBody>
          <a:bodyPr/>
          <a:lstStyle/>
          <a:p>
            <a:r>
              <a:rPr lang="es-PA" dirty="0"/>
              <a:t>Entornos de programación en java</a:t>
            </a:r>
          </a:p>
        </p:txBody>
      </p:sp>
      <p:sp>
        <p:nvSpPr>
          <p:cNvPr id="3" name="Marcador de contenido 2">
            <a:extLst>
              <a:ext uri="{FF2B5EF4-FFF2-40B4-BE49-F238E27FC236}">
                <a16:creationId xmlns:a16="http://schemas.microsoft.com/office/drawing/2014/main" id="{A82ECF40-F8FD-7B46-936A-DB6CC4C37C7A}"/>
              </a:ext>
            </a:extLst>
          </p:cNvPr>
          <p:cNvSpPr>
            <a:spLocks noGrp="1"/>
          </p:cNvSpPr>
          <p:nvPr>
            <p:ph idx="1"/>
          </p:nvPr>
        </p:nvSpPr>
        <p:spPr/>
        <p:txBody>
          <a:bodyPr/>
          <a:lstStyle/>
          <a:p>
            <a:pPr algn="just"/>
            <a:r>
              <a:rPr lang="es-PA" dirty="0"/>
              <a:t>Aprender a programar en Java requiere conocer las técnicas y metodologías para realizar el análisis, diseño y construcción de programas, y también conocer la parte práctica: edición, compilación, ejecución y depuración de los programas fuente.</a:t>
            </a:r>
          </a:p>
          <a:p>
            <a:pPr algn="just"/>
            <a:r>
              <a:rPr lang="es-PA" dirty="0"/>
              <a:t>La parte practica se realiza de diferentes formas y con herramientas diversas, tales como: </a:t>
            </a:r>
          </a:p>
          <a:p>
            <a:pPr lvl="1" algn="just"/>
            <a:r>
              <a:rPr lang="es-PA" b="1" dirty="0"/>
              <a:t>El kit de desarrollo Java (JDK, </a:t>
            </a:r>
            <a:r>
              <a:rPr lang="es-PA" b="1" i="1" dirty="0"/>
              <a:t>Java development kit</a:t>
            </a:r>
            <a:r>
              <a:rPr lang="es-PA" b="1" dirty="0"/>
              <a:t>). </a:t>
            </a:r>
          </a:p>
          <a:p>
            <a:pPr lvl="1" algn="just"/>
            <a:r>
              <a:rPr lang="es-PA" b="1" dirty="0"/>
              <a:t>Un entorno de desarrollo integrado o EDI (IED, </a:t>
            </a:r>
            <a:r>
              <a:rPr lang="es-PA" b="1" i="1" dirty="0"/>
              <a:t>integrated development environment</a:t>
            </a:r>
            <a:r>
              <a:rPr lang="es-PA" b="1" dirty="0"/>
              <a:t>). </a:t>
            </a:r>
          </a:p>
          <a:p>
            <a:pPr lvl="1" algn="just"/>
            <a:r>
              <a:rPr lang="es-PA" b="1" dirty="0"/>
              <a:t>Herramientas de línea de órdenes como un editor de textos y un compilador/depurador. </a:t>
            </a:r>
          </a:p>
          <a:p>
            <a:pPr algn="just"/>
            <a:endParaRPr lang="es-PA" dirty="0"/>
          </a:p>
        </p:txBody>
      </p:sp>
    </p:spTree>
    <p:extLst>
      <p:ext uri="{BB962C8B-B14F-4D97-AF65-F5344CB8AC3E}">
        <p14:creationId xmlns:p14="http://schemas.microsoft.com/office/powerpoint/2010/main" val="1762208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D5B68-0DB2-6244-B3AC-2C05F8D23EE3}"/>
              </a:ext>
            </a:extLst>
          </p:cNvPr>
          <p:cNvSpPr>
            <a:spLocks noGrp="1"/>
          </p:cNvSpPr>
          <p:nvPr>
            <p:ph type="title"/>
          </p:nvPr>
        </p:nvSpPr>
        <p:spPr/>
        <p:txBody>
          <a:bodyPr/>
          <a:lstStyle/>
          <a:p>
            <a:r>
              <a:rPr lang="es-PA" dirty="0"/>
              <a:t>Entornos de programación en java - jdk</a:t>
            </a:r>
          </a:p>
        </p:txBody>
      </p:sp>
      <p:sp>
        <p:nvSpPr>
          <p:cNvPr id="3" name="Marcador de contenido 2">
            <a:extLst>
              <a:ext uri="{FF2B5EF4-FFF2-40B4-BE49-F238E27FC236}">
                <a16:creationId xmlns:a16="http://schemas.microsoft.com/office/drawing/2014/main" id="{A82ECF40-F8FD-7B46-936A-DB6CC4C37C7A}"/>
              </a:ext>
            </a:extLst>
          </p:cNvPr>
          <p:cNvSpPr>
            <a:spLocks noGrp="1"/>
          </p:cNvSpPr>
          <p:nvPr>
            <p:ph idx="1"/>
          </p:nvPr>
        </p:nvSpPr>
        <p:spPr>
          <a:xfrm>
            <a:off x="581193" y="2180496"/>
            <a:ext cx="5514808" cy="3678303"/>
          </a:xfrm>
        </p:spPr>
        <p:txBody>
          <a:bodyPr/>
          <a:lstStyle/>
          <a:p>
            <a:pPr algn="just"/>
            <a:r>
              <a:rPr lang="es-PA" dirty="0"/>
              <a:t>El JDK es una herramienta gratuita para escribir programas en Java creada por Sun Microsystem, que consta de un conjunto de programas de líneas de órdenes que se utilizan para crear, compilar y ejecutar programas en Java.</a:t>
            </a:r>
          </a:p>
          <a:p>
            <a:pPr algn="just"/>
            <a:r>
              <a:rPr lang="es-PA" dirty="0"/>
              <a:t>Cada nueva versión de Java se acompaña del kit de desarrollo. </a:t>
            </a:r>
          </a:p>
          <a:p>
            <a:pPr algn="just"/>
            <a:r>
              <a:rPr lang="es-PA" dirty="0"/>
              <a:t>La plataforma que soporta todas las versiones fue renombrada como Java 2 en lugar de Java, desde 2006 hasta la fecha se le conoce como J2. </a:t>
            </a:r>
          </a:p>
        </p:txBody>
      </p:sp>
      <p:pic>
        <p:nvPicPr>
          <p:cNvPr id="5" name="Imagen 4" descr="Imagen que contiene captura de pantalla&#10;&#10;Descripción generada automáticamente">
            <a:extLst>
              <a:ext uri="{FF2B5EF4-FFF2-40B4-BE49-F238E27FC236}">
                <a16:creationId xmlns:a16="http://schemas.microsoft.com/office/drawing/2014/main" id="{F6CE4C35-B3BC-E844-830F-2C143C772149}"/>
              </a:ext>
            </a:extLst>
          </p:cNvPr>
          <p:cNvPicPr>
            <a:picLocks noChangeAspect="1"/>
          </p:cNvPicPr>
          <p:nvPr/>
        </p:nvPicPr>
        <p:blipFill>
          <a:blip r:embed="rId3"/>
          <a:stretch>
            <a:fillRect/>
          </a:stretch>
        </p:blipFill>
        <p:spPr>
          <a:xfrm>
            <a:off x="6210827" y="2494819"/>
            <a:ext cx="5399980" cy="3049655"/>
          </a:xfrm>
          <a:prstGeom prst="rect">
            <a:avLst/>
          </a:prstGeom>
        </p:spPr>
      </p:pic>
    </p:spTree>
    <p:extLst>
      <p:ext uri="{BB962C8B-B14F-4D97-AF65-F5344CB8AC3E}">
        <p14:creationId xmlns:p14="http://schemas.microsoft.com/office/powerpoint/2010/main" val="2757119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D5B68-0DB2-6244-B3AC-2C05F8D23EE3}"/>
              </a:ext>
            </a:extLst>
          </p:cNvPr>
          <p:cNvSpPr>
            <a:spLocks noGrp="1"/>
          </p:cNvSpPr>
          <p:nvPr>
            <p:ph type="title"/>
          </p:nvPr>
        </p:nvSpPr>
        <p:spPr/>
        <p:txBody>
          <a:bodyPr/>
          <a:lstStyle/>
          <a:p>
            <a:r>
              <a:rPr lang="es-PA" dirty="0"/>
              <a:t>Entornos de programación en java - ide</a:t>
            </a:r>
          </a:p>
        </p:txBody>
      </p:sp>
      <p:sp>
        <p:nvSpPr>
          <p:cNvPr id="3" name="Marcador de contenido 2">
            <a:extLst>
              <a:ext uri="{FF2B5EF4-FFF2-40B4-BE49-F238E27FC236}">
                <a16:creationId xmlns:a16="http://schemas.microsoft.com/office/drawing/2014/main" id="{A82ECF40-F8FD-7B46-936A-DB6CC4C37C7A}"/>
              </a:ext>
            </a:extLst>
          </p:cNvPr>
          <p:cNvSpPr>
            <a:spLocks noGrp="1"/>
          </p:cNvSpPr>
          <p:nvPr>
            <p:ph idx="1"/>
          </p:nvPr>
        </p:nvSpPr>
        <p:spPr>
          <a:xfrm>
            <a:off x="581192" y="2180496"/>
            <a:ext cx="5714677" cy="3678303"/>
          </a:xfrm>
        </p:spPr>
        <p:txBody>
          <a:bodyPr/>
          <a:lstStyle/>
          <a:p>
            <a:pPr algn="just"/>
            <a:r>
              <a:rPr lang="es-PA" dirty="0"/>
              <a:t>En la actualidad, el sistema más fácil y profesional es el que tiene un entorno de desarrollo con un editor de texto integrado y menús para compilar y ejecutar el programa, además de un depurador integrado. </a:t>
            </a:r>
          </a:p>
          <a:p>
            <a:pPr algn="just"/>
            <a:r>
              <a:rPr lang="es-PA" dirty="0"/>
              <a:t>Aunque el JDK es un buen entorno para programación práctica, en la última década han proliferado entornos de desarrollo integrados y profesionales que se convirtieron en herramientas potentes y fáciles de utilizar que sustituyeron las herramientas tradicionales como el editor, el compilador y el depurador o el kit de desarrollo en Java, JDK. </a:t>
            </a:r>
          </a:p>
        </p:txBody>
      </p:sp>
      <p:pic>
        <p:nvPicPr>
          <p:cNvPr id="5" name="Imagen 4" descr="Imagen que contiene texto&#10;&#10;Descripción generada automáticamente">
            <a:extLst>
              <a:ext uri="{FF2B5EF4-FFF2-40B4-BE49-F238E27FC236}">
                <a16:creationId xmlns:a16="http://schemas.microsoft.com/office/drawing/2014/main" id="{244F9152-7F1A-AB42-B77C-F24A6ABDA81C}"/>
              </a:ext>
            </a:extLst>
          </p:cNvPr>
          <p:cNvPicPr>
            <a:picLocks noChangeAspect="1"/>
          </p:cNvPicPr>
          <p:nvPr/>
        </p:nvPicPr>
        <p:blipFill>
          <a:blip r:embed="rId3"/>
          <a:stretch>
            <a:fillRect/>
          </a:stretch>
        </p:blipFill>
        <p:spPr>
          <a:xfrm>
            <a:off x="7206889" y="2871010"/>
            <a:ext cx="4268481" cy="2297273"/>
          </a:xfrm>
          <a:prstGeom prst="rect">
            <a:avLst/>
          </a:prstGeom>
        </p:spPr>
      </p:pic>
    </p:spTree>
    <p:extLst>
      <p:ext uri="{BB962C8B-B14F-4D97-AF65-F5344CB8AC3E}">
        <p14:creationId xmlns:p14="http://schemas.microsoft.com/office/powerpoint/2010/main" val="3318014991"/>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Dividendo</Template>
  <TotalTime>168</TotalTime>
  <Words>1235</Words>
  <Application>Microsoft Office PowerPoint</Application>
  <PresentationFormat>Panorámica</PresentationFormat>
  <Paragraphs>92</Paragraphs>
  <Slides>14</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Calibri</vt:lpstr>
      <vt:lpstr>Gill Sans MT</vt:lpstr>
      <vt:lpstr>Times New Roman</vt:lpstr>
      <vt:lpstr>Wingdings 2</vt:lpstr>
      <vt:lpstr>Dividendo</vt:lpstr>
      <vt:lpstr>Programación orientada a objetos con java</vt:lpstr>
      <vt:lpstr>origenes</vt:lpstr>
      <vt:lpstr>origenes</vt:lpstr>
      <vt:lpstr>versiones</vt:lpstr>
      <vt:lpstr>características</vt:lpstr>
      <vt:lpstr>características</vt:lpstr>
      <vt:lpstr>Entornos de programación en java</vt:lpstr>
      <vt:lpstr>Entornos de programación en java - jdk</vt:lpstr>
      <vt:lpstr>Entornos de programación en java - ide</vt:lpstr>
      <vt:lpstr>Estructura general de un programa</vt:lpstr>
      <vt:lpstr>Estructura general de un programa</vt:lpstr>
      <vt:lpstr>Estructura general de un programa</vt:lpstr>
      <vt:lpstr>Estructura general de un programa</vt:lpstr>
      <vt:lpstr>Estructura general de un programa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 con java</dc:title>
  <dc:creator>Usuario de Microsoft Office</dc:creator>
  <cp:lastModifiedBy>dayana guerra</cp:lastModifiedBy>
  <cp:revision>17</cp:revision>
  <dcterms:created xsi:type="dcterms:W3CDTF">2019-04-21T02:30:54Z</dcterms:created>
  <dcterms:modified xsi:type="dcterms:W3CDTF">2019-05-17T03:29:03Z</dcterms:modified>
</cp:coreProperties>
</file>