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3" r:id="rId15"/>
    <p:sldId id="270" r:id="rId16"/>
    <p:sldId id="271" r:id="rId17"/>
    <p:sldId id="272" r:id="rId18"/>
    <p:sldId id="275" r:id="rId19"/>
  </p:sldIdLst>
  <p:sldSz cx="9144000" cy="5715000" type="screen16x10"/>
  <p:notesSz cx="9144000" cy="571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/>
    <p:restoredTop sz="87690"/>
  </p:normalViewPr>
  <p:slideViewPr>
    <p:cSldViewPr>
      <p:cViewPr>
        <p:scale>
          <a:sx n="118" d="100"/>
          <a:sy n="118" d="100"/>
        </p:scale>
        <p:origin x="12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FDEA9-D461-C345-9326-466586B960C4}" type="datetimeFigureOut">
              <a:rPr lang="es-PA" smtClean="0"/>
              <a:t>07/12/19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714375"/>
            <a:ext cx="30861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751138"/>
            <a:ext cx="73152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542925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A5D5-4043-2A48-942C-994E3F49F5D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34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bloque “try {...}” puede ser entendido como una forma de decirle a nuestro código “intenta ejecutar las órdenes dentro de este bloque, de las cuales alguna podría lanzar una excepción” </a:t>
            </a:r>
            <a:endParaRPr lang="es-PA" dirty="0"/>
          </a:p>
          <a:p>
            <a:endParaRPr lang="es-PA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0A5D5-4043-2A48-942C-994E3F49F5DD}" type="slidenum">
              <a:rPr lang="es-PA" smtClean="0"/>
              <a:t>11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6805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2677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7215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18877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60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9930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s-PA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5255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58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1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1159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889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4140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0911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8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9" Type="http://schemas.openxmlformats.org/officeDocument/2006/relationships/image" Target="../media/image63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42" Type="http://schemas.openxmlformats.org/officeDocument/2006/relationships/image" Target="../media/image66.png"/><Relationship Id="rId47" Type="http://schemas.openxmlformats.org/officeDocument/2006/relationships/image" Target="../media/image71.png"/><Relationship Id="rId50" Type="http://schemas.openxmlformats.org/officeDocument/2006/relationships/image" Target="../media/image74.png"/><Relationship Id="rId55" Type="http://schemas.openxmlformats.org/officeDocument/2006/relationships/image" Target="../media/image79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9" Type="http://schemas.openxmlformats.org/officeDocument/2006/relationships/image" Target="../media/image53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40" Type="http://schemas.openxmlformats.org/officeDocument/2006/relationships/image" Target="../media/image64.png"/><Relationship Id="rId45" Type="http://schemas.openxmlformats.org/officeDocument/2006/relationships/image" Target="../media/image69.png"/><Relationship Id="rId53" Type="http://schemas.openxmlformats.org/officeDocument/2006/relationships/image" Target="../media/image77.png"/><Relationship Id="rId5" Type="http://schemas.openxmlformats.org/officeDocument/2006/relationships/image" Target="../media/image29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Relationship Id="rId43" Type="http://schemas.openxmlformats.org/officeDocument/2006/relationships/image" Target="../media/image67.png"/><Relationship Id="rId48" Type="http://schemas.openxmlformats.org/officeDocument/2006/relationships/image" Target="../media/image72.png"/><Relationship Id="rId56" Type="http://schemas.openxmlformats.org/officeDocument/2006/relationships/image" Target="../media/image80.png"/><Relationship Id="rId8" Type="http://schemas.openxmlformats.org/officeDocument/2006/relationships/image" Target="../media/image32.png"/><Relationship Id="rId51" Type="http://schemas.openxmlformats.org/officeDocument/2006/relationships/image" Target="../media/image75.png"/><Relationship Id="rId3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62.png"/><Relationship Id="rId46" Type="http://schemas.openxmlformats.org/officeDocument/2006/relationships/image" Target="../media/image70.png"/><Relationship Id="rId20" Type="http://schemas.openxmlformats.org/officeDocument/2006/relationships/image" Target="../media/image44.png"/><Relationship Id="rId41" Type="http://schemas.openxmlformats.org/officeDocument/2006/relationships/image" Target="../media/image65.png"/><Relationship Id="rId54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49" Type="http://schemas.openxmlformats.org/officeDocument/2006/relationships/image" Target="../media/image73.png"/><Relationship Id="rId57" Type="http://schemas.openxmlformats.org/officeDocument/2006/relationships/image" Target="../media/image81.png"/><Relationship Id="rId10" Type="http://schemas.openxmlformats.org/officeDocument/2006/relationships/image" Target="../media/image34.png"/><Relationship Id="rId31" Type="http://schemas.openxmlformats.org/officeDocument/2006/relationships/image" Target="../media/image55.png"/><Relationship Id="rId44" Type="http://schemas.openxmlformats.org/officeDocument/2006/relationships/image" Target="../media/image68.png"/><Relationship Id="rId52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8" y="0"/>
            <a:ext cx="9140821" cy="5714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31101" y="2054225"/>
            <a:ext cx="1800225" cy="1069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5137" y="1990824"/>
            <a:ext cx="7543800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</a:rPr>
              <a:t>E</a:t>
            </a:r>
            <a:r>
              <a:rPr spc="-95" dirty="0">
                <a:solidFill>
                  <a:schemeClr val="bg1"/>
                </a:solidFill>
              </a:rPr>
              <a:t>x</a:t>
            </a:r>
            <a:r>
              <a:rPr dirty="0">
                <a:solidFill>
                  <a:schemeClr val="bg1"/>
                </a:solidFill>
              </a:rPr>
              <a:t>cepciones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7794" y="2514346"/>
            <a:ext cx="589851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 filosofía básica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Java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 que "el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formado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 se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ejecutará".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1425" y="2887751"/>
            <a:ext cx="3638550" cy="2558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5813" y="748283"/>
            <a:ext cx="148589" cy="148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813" y="1784604"/>
            <a:ext cx="148589" cy="148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" y="627299"/>
            <a:ext cx="8732520" cy="23064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735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 err="1">
                <a:latin typeface="Calibri"/>
                <a:cs typeface="Calibri"/>
              </a:rPr>
              <a:t>Pertenecen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este </a:t>
            </a:r>
            <a:r>
              <a:rPr sz="2000" dirty="0">
                <a:latin typeface="Calibri"/>
                <a:cs typeface="Calibri"/>
              </a:rPr>
              <a:t>grupo </a:t>
            </a:r>
            <a:r>
              <a:rPr sz="2000" spc="-10" dirty="0">
                <a:latin typeface="Calibri"/>
                <a:cs typeface="Calibri"/>
              </a:rPr>
              <a:t>todas </a:t>
            </a:r>
            <a:r>
              <a:rPr sz="2000" dirty="0">
                <a:latin typeface="Calibri"/>
                <a:cs typeface="Calibri"/>
              </a:rPr>
              <a:t>las </a:t>
            </a:r>
            <a:r>
              <a:rPr sz="2000" spc="-10" dirty="0">
                <a:latin typeface="Calibri"/>
                <a:cs typeface="Calibri"/>
              </a:rPr>
              <a:t>excepciones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tiempo </a:t>
            </a:r>
            <a:r>
              <a:rPr sz="2000" spc="-5" dirty="0">
                <a:latin typeface="Calibri"/>
                <a:cs typeface="Calibri"/>
              </a:rPr>
              <a:t>de ejecución, 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35" dirty="0" err="1">
                <a:latin typeface="Calibri"/>
                <a:cs typeface="Calibri"/>
              </a:rPr>
              <a:t>decir</a:t>
            </a:r>
            <a:r>
              <a:rPr sz="2000" spc="-35" dirty="0">
                <a:latin typeface="Calibri"/>
                <a:cs typeface="Calibri"/>
              </a:rPr>
              <a:t>,</a:t>
            </a:r>
            <a:r>
              <a:rPr lang="es-ES" sz="2000" dirty="0">
                <a:latin typeface="Calibri"/>
                <a:cs typeface="Calibri"/>
              </a:rPr>
              <a:t> </a:t>
            </a:r>
            <a:r>
              <a:rPr sz="2000" b="1" spc="-5" dirty="0" err="1">
                <a:solidFill>
                  <a:srgbClr val="17375E"/>
                </a:solidFill>
                <a:latin typeface="Calibri"/>
                <a:cs typeface="Calibri"/>
              </a:rPr>
              <a:t>RuntimeException</a:t>
            </a:r>
            <a:r>
              <a:rPr sz="2000" b="1" spc="-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10" dirty="0">
                <a:latin typeface="Calibri"/>
                <a:cs typeface="Calibri"/>
              </a:rPr>
              <a:t>todas </a:t>
            </a:r>
            <a:r>
              <a:rPr sz="2000" spc="-5" dirty="0">
                <a:latin typeface="Calibri"/>
                <a:cs typeface="Calibri"/>
              </a:rPr>
              <a:t>sus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clases.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427355" marR="5080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No </a:t>
            </a:r>
            <a:r>
              <a:rPr sz="2000" spc="-5" dirty="0">
                <a:latin typeface="Calibri"/>
                <a:cs typeface="Calibri"/>
              </a:rPr>
              <a:t>es </a:t>
            </a:r>
            <a:r>
              <a:rPr sz="2000" spc="-15" dirty="0">
                <a:latin typeface="Calibri"/>
                <a:cs typeface="Calibri"/>
              </a:rPr>
              <a:t>obligatorio </a:t>
            </a:r>
            <a:r>
              <a:rPr sz="2000" spc="-10" dirty="0">
                <a:latin typeface="Calibri"/>
                <a:cs typeface="Calibri"/>
              </a:rPr>
              <a:t>capturar dentro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un </a:t>
            </a:r>
            <a:r>
              <a:rPr sz="2000" spc="-15" dirty="0">
                <a:latin typeface="Calibri"/>
                <a:cs typeface="Calibri"/>
              </a:rPr>
              <a:t>programa </a:t>
            </a:r>
            <a:r>
              <a:rPr sz="2000" spc="-20" dirty="0">
                <a:latin typeface="Calibri"/>
                <a:cs typeface="Calibri"/>
              </a:rPr>
              <a:t>Java </a:t>
            </a:r>
            <a:r>
              <a:rPr sz="2000" spc="-5" dirty="0">
                <a:latin typeface="Calibri"/>
                <a:cs typeface="Calibri"/>
              </a:rPr>
              <a:t>una </a:t>
            </a:r>
            <a:r>
              <a:rPr sz="2000" spc="-10" dirty="0">
                <a:latin typeface="Calibri"/>
                <a:cs typeface="Calibri"/>
              </a:rPr>
              <a:t>excepción </a:t>
            </a:r>
            <a:r>
              <a:rPr sz="2000" dirty="0">
                <a:latin typeface="Calibri"/>
                <a:cs typeface="Calibri"/>
              </a:rPr>
              <a:t>no  </a:t>
            </a:r>
            <a:r>
              <a:rPr sz="2000" spc="-5" dirty="0">
                <a:latin typeface="Calibri"/>
                <a:cs typeface="Calibri"/>
              </a:rPr>
              <a:t>marcada, el </a:t>
            </a:r>
            <a:r>
              <a:rPr sz="2000" spc="-10" dirty="0">
                <a:latin typeface="Calibri"/>
                <a:cs typeface="Calibri"/>
              </a:rPr>
              <a:t>motivo </a:t>
            </a:r>
            <a:r>
              <a:rPr sz="2000" spc="-5" dirty="0">
                <a:latin typeface="Calibri"/>
                <a:cs typeface="Calibri"/>
              </a:rPr>
              <a:t>es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15" dirty="0">
                <a:latin typeface="Calibri"/>
                <a:cs typeface="Calibri"/>
              </a:rPr>
              <a:t>gran </a:t>
            </a:r>
            <a:r>
              <a:rPr sz="2000" spc="-10" dirty="0">
                <a:latin typeface="Calibri"/>
                <a:cs typeface="Calibri"/>
              </a:rPr>
              <a:t>parte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ellas, se </a:t>
            </a:r>
            <a:r>
              <a:rPr sz="2000" spc="-10" dirty="0">
                <a:latin typeface="Calibri"/>
                <a:cs typeface="Calibri"/>
              </a:rPr>
              <a:t>producen como </a:t>
            </a:r>
            <a:r>
              <a:rPr sz="2000" spc="-5" dirty="0">
                <a:latin typeface="Calibri"/>
                <a:cs typeface="Calibri"/>
              </a:rPr>
              <a:t>consecuencias 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una mala </a:t>
            </a:r>
            <a:r>
              <a:rPr sz="2000" spc="-10" dirty="0">
                <a:latin typeface="Calibri"/>
                <a:cs typeface="Calibri"/>
              </a:rPr>
              <a:t>programación, </a:t>
            </a:r>
            <a:r>
              <a:rPr sz="2000" spc="-5" dirty="0">
                <a:latin typeface="Calibri"/>
                <a:cs typeface="Calibri"/>
              </a:rPr>
              <a:t>por lo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5" dirty="0">
                <a:latin typeface="Calibri"/>
                <a:cs typeface="Calibri"/>
              </a:rPr>
              <a:t>la solución </a:t>
            </a:r>
            <a:r>
              <a:rPr sz="2000" spc="-15" dirty="0">
                <a:latin typeface="Calibri"/>
                <a:cs typeface="Calibri"/>
              </a:rPr>
              <a:t>está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10" dirty="0">
                <a:latin typeface="Calibri"/>
                <a:cs typeface="Calibri"/>
              </a:rPr>
              <a:t>evitar </a:t>
            </a:r>
            <a:r>
              <a:rPr sz="2000" spc="-5" dirty="0">
                <a:latin typeface="Calibri"/>
                <a:cs typeface="Calibri"/>
              </a:rPr>
              <a:t>que se  </a:t>
            </a:r>
            <a:r>
              <a:rPr sz="2000" spc="-10" dirty="0">
                <a:latin typeface="Calibri"/>
                <a:cs typeface="Calibri"/>
              </a:rPr>
              <a:t>produzcan.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6017" y="4021582"/>
            <a:ext cx="1511935" cy="1500505"/>
          </a:xfrm>
          <a:custGeom>
            <a:avLst/>
            <a:gdLst/>
            <a:ahLst/>
            <a:cxnLst/>
            <a:rect l="l" t="t" r="r" b="b"/>
            <a:pathLst>
              <a:path w="1511935" h="1500504">
                <a:moveTo>
                  <a:pt x="0" y="750125"/>
                </a:moveTo>
                <a:lnTo>
                  <a:pt x="1487" y="702694"/>
                </a:lnTo>
                <a:lnTo>
                  <a:pt x="5889" y="656045"/>
                </a:lnTo>
                <a:lnTo>
                  <a:pt x="13119" y="610267"/>
                </a:lnTo>
                <a:lnTo>
                  <a:pt x="23087" y="565448"/>
                </a:lnTo>
                <a:lnTo>
                  <a:pt x="35705" y="521676"/>
                </a:lnTo>
                <a:lnTo>
                  <a:pt x="50884" y="479039"/>
                </a:lnTo>
                <a:lnTo>
                  <a:pt x="68535" y="437624"/>
                </a:lnTo>
                <a:lnTo>
                  <a:pt x="88570" y="397519"/>
                </a:lnTo>
                <a:lnTo>
                  <a:pt x="110901" y="358813"/>
                </a:lnTo>
                <a:lnTo>
                  <a:pt x="135439" y="321594"/>
                </a:lnTo>
                <a:lnTo>
                  <a:pt x="162095" y="285949"/>
                </a:lnTo>
                <a:lnTo>
                  <a:pt x="190781" y="251966"/>
                </a:lnTo>
                <a:lnTo>
                  <a:pt x="221408" y="219733"/>
                </a:lnTo>
                <a:lnTo>
                  <a:pt x="253888" y="189339"/>
                </a:lnTo>
                <a:lnTo>
                  <a:pt x="288131" y="160871"/>
                </a:lnTo>
                <a:lnTo>
                  <a:pt x="324050" y="134417"/>
                </a:lnTo>
                <a:lnTo>
                  <a:pt x="361556" y="110065"/>
                </a:lnTo>
                <a:lnTo>
                  <a:pt x="400560" y="87903"/>
                </a:lnTo>
                <a:lnTo>
                  <a:pt x="440974" y="68019"/>
                </a:lnTo>
                <a:lnTo>
                  <a:pt x="482709" y="50500"/>
                </a:lnTo>
                <a:lnTo>
                  <a:pt x="525677" y="35436"/>
                </a:lnTo>
                <a:lnTo>
                  <a:pt x="569789" y="22913"/>
                </a:lnTo>
                <a:lnTo>
                  <a:pt x="614956" y="13020"/>
                </a:lnTo>
                <a:lnTo>
                  <a:pt x="661089" y="5845"/>
                </a:lnTo>
                <a:lnTo>
                  <a:pt x="708102" y="1476"/>
                </a:lnTo>
                <a:lnTo>
                  <a:pt x="755904" y="0"/>
                </a:lnTo>
                <a:lnTo>
                  <a:pt x="803719" y="1476"/>
                </a:lnTo>
                <a:lnTo>
                  <a:pt x="850742" y="5845"/>
                </a:lnTo>
                <a:lnTo>
                  <a:pt x="896886" y="13020"/>
                </a:lnTo>
                <a:lnTo>
                  <a:pt x="942060" y="22913"/>
                </a:lnTo>
                <a:lnTo>
                  <a:pt x="986178" y="35436"/>
                </a:lnTo>
                <a:lnTo>
                  <a:pt x="1029150" y="50500"/>
                </a:lnTo>
                <a:lnTo>
                  <a:pt x="1070887" y="68019"/>
                </a:lnTo>
                <a:lnTo>
                  <a:pt x="1111303" y="87903"/>
                </a:lnTo>
                <a:lnTo>
                  <a:pt x="1150307" y="110065"/>
                </a:lnTo>
                <a:lnTo>
                  <a:pt x="1187812" y="134417"/>
                </a:lnTo>
                <a:lnTo>
                  <a:pt x="1223729" y="160871"/>
                </a:lnTo>
                <a:lnTo>
                  <a:pt x="1257970" y="189339"/>
                </a:lnTo>
                <a:lnTo>
                  <a:pt x="1290447" y="219733"/>
                </a:lnTo>
                <a:lnTo>
                  <a:pt x="1321070" y="251966"/>
                </a:lnTo>
                <a:lnTo>
                  <a:pt x="1349751" y="285949"/>
                </a:lnTo>
                <a:lnTo>
                  <a:pt x="1376402" y="321594"/>
                </a:lnTo>
                <a:lnTo>
                  <a:pt x="1400935" y="358813"/>
                </a:lnTo>
                <a:lnTo>
                  <a:pt x="1423262" y="397519"/>
                </a:lnTo>
                <a:lnTo>
                  <a:pt x="1443292" y="437624"/>
                </a:lnTo>
                <a:lnTo>
                  <a:pt x="1460939" y="479039"/>
                </a:lnTo>
                <a:lnTo>
                  <a:pt x="1476114" y="521676"/>
                </a:lnTo>
                <a:lnTo>
                  <a:pt x="1488728" y="565448"/>
                </a:lnTo>
                <a:lnTo>
                  <a:pt x="1498692" y="610267"/>
                </a:lnTo>
                <a:lnTo>
                  <a:pt x="1505920" y="656045"/>
                </a:lnTo>
                <a:lnTo>
                  <a:pt x="1510321" y="702694"/>
                </a:lnTo>
                <a:lnTo>
                  <a:pt x="1511808" y="750125"/>
                </a:lnTo>
                <a:lnTo>
                  <a:pt x="1510321" y="797562"/>
                </a:lnTo>
                <a:lnTo>
                  <a:pt x="1505920" y="844214"/>
                </a:lnTo>
                <a:lnTo>
                  <a:pt x="1498692" y="889995"/>
                </a:lnTo>
                <a:lnTo>
                  <a:pt x="1488728" y="934816"/>
                </a:lnTo>
                <a:lnTo>
                  <a:pt x="1476114" y="978589"/>
                </a:lnTo>
                <a:lnTo>
                  <a:pt x="1460939" y="1021227"/>
                </a:lnTo>
                <a:lnTo>
                  <a:pt x="1443292" y="1062641"/>
                </a:lnTo>
                <a:lnTo>
                  <a:pt x="1423262" y="1102745"/>
                </a:lnTo>
                <a:lnTo>
                  <a:pt x="1400935" y="1141449"/>
                </a:lnTo>
                <a:lnTo>
                  <a:pt x="1376402" y="1178666"/>
                </a:lnTo>
                <a:lnTo>
                  <a:pt x="1349751" y="1214308"/>
                </a:lnTo>
                <a:lnTo>
                  <a:pt x="1321070" y="1248288"/>
                </a:lnTo>
                <a:lnTo>
                  <a:pt x="1290446" y="1280517"/>
                </a:lnTo>
                <a:lnTo>
                  <a:pt x="1257970" y="1310907"/>
                </a:lnTo>
                <a:lnTo>
                  <a:pt x="1223729" y="1339372"/>
                </a:lnTo>
                <a:lnTo>
                  <a:pt x="1187812" y="1365822"/>
                </a:lnTo>
                <a:lnTo>
                  <a:pt x="1150307" y="1390170"/>
                </a:lnTo>
                <a:lnTo>
                  <a:pt x="1111303" y="1412328"/>
                </a:lnTo>
                <a:lnTo>
                  <a:pt x="1070887" y="1432208"/>
                </a:lnTo>
                <a:lnTo>
                  <a:pt x="1029150" y="1449723"/>
                </a:lnTo>
                <a:lnTo>
                  <a:pt x="986178" y="1464784"/>
                </a:lnTo>
                <a:lnTo>
                  <a:pt x="942060" y="1477304"/>
                </a:lnTo>
                <a:lnTo>
                  <a:pt x="896886" y="1487195"/>
                </a:lnTo>
                <a:lnTo>
                  <a:pt x="850742" y="1494368"/>
                </a:lnTo>
                <a:lnTo>
                  <a:pt x="803719" y="1498737"/>
                </a:lnTo>
                <a:lnTo>
                  <a:pt x="755904" y="1500212"/>
                </a:lnTo>
                <a:lnTo>
                  <a:pt x="708102" y="1498737"/>
                </a:lnTo>
                <a:lnTo>
                  <a:pt x="661089" y="1494368"/>
                </a:lnTo>
                <a:lnTo>
                  <a:pt x="614956" y="1487195"/>
                </a:lnTo>
                <a:lnTo>
                  <a:pt x="569789" y="1477304"/>
                </a:lnTo>
                <a:lnTo>
                  <a:pt x="525677" y="1464784"/>
                </a:lnTo>
                <a:lnTo>
                  <a:pt x="482709" y="1449723"/>
                </a:lnTo>
                <a:lnTo>
                  <a:pt x="440974" y="1432208"/>
                </a:lnTo>
                <a:lnTo>
                  <a:pt x="400560" y="1412328"/>
                </a:lnTo>
                <a:lnTo>
                  <a:pt x="361556" y="1390170"/>
                </a:lnTo>
                <a:lnTo>
                  <a:pt x="324050" y="1365822"/>
                </a:lnTo>
                <a:lnTo>
                  <a:pt x="288131" y="1339372"/>
                </a:lnTo>
                <a:lnTo>
                  <a:pt x="253888" y="1310907"/>
                </a:lnTo>
                <a:lnTo>
                  <a:pt x="221408" y="1280517"/>
                </a:lnTo>
                <a:lnTo>
                  <a:pt x="190781" y="1248288"/>
                </a:lnTo>
                <a:lnTo>
                  <a:pt x="162095" y="1214308"/>
                </a:lnTo>
                <a:lnTo>
                  <a:pt x="135439" y="1178666"/>
                </a:lnTo>
                <a:lnTo>
                  <a:pt x="110901" y="1141449"/>
                </a:lnTo>
                <a:lnTo>
                  <a:pt x="88570" y="1102745"/>
                </a:lnTo>
                <a:lnTo>
                  <a:pt x="68535" y="1062641"/>
                </a:lnTo>
                <a:lnTo>
                  <a:pt x="50884" y="1021227"/>
                </a:lnTo>
                <a:lnTo>
                  <a:pt x="35705" y="978589"/>
                </a:lnTo>
                <a:lnTo>
                  <a:pt x="23087" y="934816"/>
                </a:lnTo>
                <a:lnTo>
                  <a:pt x="13119" y="889995"/>
                </a:lnTo>
                <a:lnTo>
                  <a:pt x="5889" y="844214"/>
                </a:lnTo>
                <a:lnTo>
                  <a:pt x="1487" y="797562"/>
                </a:lnTo>
                <a:lnTo>
                  <a:pt x="0" y="750125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C6D70D8-83FC-FB45-98D2-41E497EB1B96}"/>
              </a:ext>
            </a:extLst>
          </p:cNvPr>
          <p:cNvSpPr txBox="1"/>
          <p:nvPr/>
        </p:nvSpPr>
        <p:spPr>
          <a:xfrm>
            <a:off x="186333" y="101345"/>
            <a:ext cx="452968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defTabSz="685800">
              <a:spcBef>
                <a:spcPts val="105"/>
              </a:spcBef>
            </a:pPr>
            <a:r>
              <a:rPr sz="3600" cap="all" spc="-5" dirty="0" err="1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Excepciones</a:t>
            </a:r>
            <a:r>
              <a:rPr sz="3600" cap="all" spc="-5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s-ES" sz="3600" cap="all" spc="-5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No </a:t>
            </a:r>
            <a:r>
              <a:rPr sz="3600" cap="all" spc="-5" dirty="0" err="1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Marcadas</a:t>
            </a:r>
            <a:endParaRPr sz="3600" cap="all" spc="-5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80237"/>
            <a:ext cx="426082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Captura </a:t>
            </a:r>
            <a:r>
              <a:rPr sz="3600" spc="-5" dirty="0"/>
              <a:t>de</a:t>
            </a:r>
            <a:r>
              <a:rPr sz="3600" spc="-35" dirty="0"/>
              <a:t> </a:t>
            </a:r>
            <a:r>
              <a:rPr sz="3600" spc="-10" dirty="0"/>
              <a:t>excepciones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182498" y="748283"/>
            <a:ext cx="148590" cy="148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540" y="1098803"/>
            <a:ext cx="12700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7840" y="579631"/>
            <a:ext cx="8415020" cy="15462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90"/>
              </a:spcBef>
            </a:pPr>
            <a:r>
              <a:rPr sz="2000" spc="-5" dirty="0">
                <a:latin typeface="Calibri"/>
                <a:cs typeface="Calibri"/>
              </a:rPr>
              <a:t>Los bloques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try…catch…finally</a:t>
            </a:r>
            <a:endParaRPr sz="2000">
              <a:latin typeface="Calibri"/>
              <a:cs typeface="Calibri"/>
            </a:endParaRPr>
          </a:p>
          <a:p>
            <a:pPr marL="413384" marR="5080" algn="just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Las instrucciones </a:t>
            </a:r>
            <a:r>
              <a:rPr sz="1800" b="1" dirty="0">
                <a:solidFill>
                  <a:srgbClr val="17375E"/>
                </a:solidFill>
                <a:latin typeface="Calibri"/>
                <a:cs typeface="Calibri"/>
              </a:rPr>
              <a:t>try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b="1" spc="-15" dirty="0">
                <a:solidFill>
                  <a:srgbClr val="17375E"/>
                </a:solidFill>
                <a:latin typeface="Calibri"/>
                <a:cs typeface="Calibri"/>
              </a:rPr>
              <a:t>catch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b="1" spc="-5" dirty="0">
                <a:solidFill>
                  <a:srgbClr val="17375E"/>
                </a:solidFill>
                <a:latin typeface="Calibri"/>
                <a:cs typeface="Calibri"/>
              </a:rPr>
              <a:t>finally </a:t>
            </a:r>
            <a:r>
              <a:rPr sz="1800" spc="-10" dirty="0">
                <a:latin typeface="Calibri"/>
                <a:cs typeface="Calibri"/>
              </a:rPr>
              <a:t>proporcionan </a:t>
            </a:r>
            <a:r>
              <a:rPr sz="1800" dirty="0">
                <a:latin typeface="Calibri"/>
                <a:cs typeface="Calibri"/>
              </a:rPr>
              <a:t>una </a:t>
            </a:r>
            <a:r>
              <a:rPr sz="1800" spc="-10" dirty="0">
                <a:latin typeface="Calibri"/>
                <a:cs typeface="Calibri"/>
              </a:rPr>
              <a:t>forma elegante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0" dirty="0">
                <a:latin typeface="Calibri"/>
                <a:cs typeface="Calibri"/>
              </a:rPr>
              <a:t>estructurada 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capturar excepciones dentro </a:t>
            </a:r>
            <a:r>
              <a:rPr sz="1800" dirty="0">
                <a:latin typeface="Calibri"/>
                <a:cs typeface="Calibri"/>
              </a:rPr>
              <a:t>de un </a:t>
            </a:r>
            <a:r>
              <a:rPr sz="1800" spc="-15" dirty="0">
                <a:latin typeface="Calibri"/>
                <a:cs typeface="Calibri"/>
              </a:rPr>
              <a:t>programa Java, </a:t>
            </a:r>
            <a:r>
              <a:rPr sz="1800" spc="-5" dirty="0">
                <a:latin typeface="Calibri"/>
                <a:cs typeface="Calibri"/>
              </a:rPr>
              <a:t>evitando la utilización </a:t>
            </a:r>
            <a:r>
              <a:rPr sz="1800" dirty="0">
                <a:latin typeface="Calibri"/>
                <a:cs typeface="Calibri"/>
              </a:rPr>
              <a:t>de  </a:t>
            </a:r>
            <a:r>
              <a:rPr sz="1800" spc="-5" dirty="0">
                <a:latin typeface="Calibri"/>
                <a:cs typeface="Calibri"/>
              </a:rPr>
              <a:t>instrucciones </a:t>
            </a:r>
            <a:r>
              <a:rPr sz="1800" spc="5" dirty="0">
                <a:latin typeface="Calibri"/>
                <a:cs typeface="Calibri"/>
              </a:rPr>
              <a:t>de </a:t>
            </a:r>
            <a:r>
              <a:rPr sz="1800" spc="-15" dirty="0">
                <a:latin typeface="Calibri"/>
                <a:cs typeface="Calibri"/>
              </a:rPr>
              <a:t>control </a:t>
            </a:r>
            <a:r>
              <a:rPr sz="1800" dirty="0">
                <a:latin typeface="Calibri"/>
                <a:cs typeface="Calibri"/>
              </a:rPr>
              <a:t>que </a:t>
            </a:r>
            <a:r>
              <a:rPr sz="1800" spc="-10" dirty="0">
                <a:latin typeface="Calibri"/>
                <a:cs typeface="Calibri"/>
              </a:rPr>
              <a:t>dificultarían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lectura </a:t>
            </a:r>
            <a:r>
              <a:rPr sz="1800" dirty="0">
                <a:latin typeface="Calibri"/>
                <a:cs typeface="Calibri"/>
              </a:rPr>
              <a:t>del </a:t>
            </a:r>
            <a:r>
              <a:rPr sz="1800" spc="-5" dirty="0">
                <a:latin typeface="Calibri"/>
                <a:cs typeface="Calibri"/>
              </a:rPr>
              <a:t>código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lo harían </a:t>
            </a:r>
            <a:r>
              <a:rPr sz="1800" spc="-10" dirty="0">
                <a:latin typeface="Calibri"/>
                <a:cs typeface="Calibri"/>
              </a:rPr>
              <a:t>más  propenso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375" y="2304414"/>
            <a:ext cx="582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try</a:t>
            </a:r>
            <a:r>
              <a:rPr sz="1600" b="1" spc="-8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6436" y="2670428"/>
            <a:ext cx="5695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//Instrucciones donde </a:t>
            </a:r>
            <a:r>
              <a:rPr sz="1600" spc="-5" dirty="0">
                <a:solidFill>
                  <a:srgbClr val="00AF50"/>
                </a:solidFill>
                <a:latin typeface="Consolas"/>
                <a:cs typeface="Consolas"/>
              </a:rPr>
              <a:t>se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puede producir</a:t>
            </a:r>
            <a:r>
              <a:rPr sz="1600" spc="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excepciones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03325" y="3101046"/>
          <a:ext cx="4399914" cy="1666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225">
                <a:tc>
                  <a:txBody>
                    <a:bodyPr/>
                    <a:lstStyle/>
                    <a:p>
                      <a:pPr marL="31750">
                        <a:lnSpc>
                          <a:spcPts val="150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600" b="1" spc="-10" dirty="0">
                          <a:solidFill>
                            <a:srgbClr val="7E0054"/>
                          </a:solidFill>
                          <a:latin typeface="Consolas"/>
                          <a:cs typeface="Consolas"/>
                        </a:rPr>
                        <a:t>catch</a:t>
                      </a:r>
                      <a:r>
                        <a:rPr sz="1600" b="1" spc="-60" dirty="0">
                          <a:solidFill>
                            <a:srgbClr val="7E005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(Tipo_de_excepcion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Argumento)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0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{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//Tratamiento</a:t>
                      </a:r>
                      <a:r>
                        <a:rPr sz="1600" spc="-5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excepcion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10" dirty="0">
                          <a:solidFill>
                            <a:srgbClr val="7E0054"/>
                          </a:solidFill>
                          <a:latin typeface="Consolas"/>
                          <a:cs typeface="Consolas"/>
                        </a:rPr>
                        <a:t>catch</a:t>
                      </a:r>
                      <a:r>
                        <a:rPr sz="1600" b="1" spc="-60" dirty="0">
                          <a:solidFill>
                            <a:srgbClr val="7E005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(Tipo_de_excepcion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Argumento)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{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//Tratamiento</a:t>
                      </a:r>
                      <a:r>
                        <a:rPr sz="1600" spc="-5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excepcion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200">
                <a:tc>
                  <a:txBody>
                    <a:bodyPr/>
                    <a:lstStyle/>
                    <a:p>
                      <a:pPr marL="31750">
                        <a:lnSpc>
                          <a:spcPts val="1910"/>
                        </a:lnSpc>
                        <a:spcBef>
                          <a:spcPts val="22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910"/>
                        </a:lnSpc>
                        <a:spcBef>
                          <a:spcPts val="225"/>
                        </a:spcBef>
                      </a:pPr>
                      <a:r>
                        <a:rPr sz="1600" b="1" spc="-10" dirty="0">
                          <a:solidFill>
                            <a:srgbClr val="7E0054"/>
                          </a:solidFill>
                          <a:latin typeface="Consolas"/>
                          <a:cs typeface="Consolas"/>
                        </a:rPr>
                        <a:t>finally</a:t>
                      </a:r>
                      <a:r>
                        <a:rPr sz="1600" b="1" spc="-15" dirty="0">
                          <a:solidFill>
                            <a:srgbClr val="7E005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{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2375" y="4743094"/>
            <a:ext cx="4250690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//Instrucciones </a:t>
            </a:r>
            <a:r>
              <a:rPr sz="1600" spc="-5" dirty="0">
                <a:solidFill>
                  <a:srgbClr val="00AF50"/>
                </a:solidFill>
                <a:latin typeface="Consolas"/>
                <a:cs typeface="Consolas"/>
              </a:rPr>
              <a:t>de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ultima</a:t>
            </a:r>
            <a:r>
              <a:rPr sz="1600" spc="-3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ejecución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95647" y="3358134"/>
            <a:ext cx="1727707" cy="4868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47158" y="3560178"/>
            <a:ext cx="1675638" cy="12046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8235" y="3532632"/>
            <a:ext cx="2194560" cy="629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2996" y="3525011"/>
            <a:ext cx="2028444" cy="6934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4144" y="3558438"/>
            <a:ext cx="2088261" cy="5232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24144" y="3580257"/>
            <a:ext cx="208851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marR="32004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Lista </a:t>
            </a:r>
            <a:r>
              <a:rPr sz="1400" spc="-5" dirty="0">
                <a:latin typeface="Calibri"/>
                <a:cs typeface="Calibri"/>
              </a:rPr>
              <a:t>de sentencias que  </a:t>
            </a:r>
            <a:r>
              <a:rPr sz="1400" spc="-10" dirty="0">
                <a:latin typeface="Calibri"/>
                <a:cs typeface="Calibri"/>
              </a:rPr>
              <a:t>procesan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excepción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46019" y="2261222"/>
            <a:ext cx="617842" cy="9563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0964" y="1993392"/>
            <a:ext cx="1620012" cy="6294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5723" y="1985772"/>
            <a:ext cx="1658112" cy="6934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67888" y="2019833"/>
            <a:ext cx="1512189" cy="5232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47135" y="2041398"/>
            <a:ext cx="13220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Tipo de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excepción 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procesar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09972" y="2346540"/>
            <a:ext cx="561670" cy="86939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5755" y="1996439"/>
            <a:ext cx="2447544" cy="6294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0515" y="1988820"/>
            <a:ext cx="2484119" cy="6934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32045" y="2022881"/>
            <a:ext cx="2340229" cy="52321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32045" y="2044445"/>
            <a:ext cx="234061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 marR="116839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Nombre </a:t>
            </a:r>
            <a:r>
              <a:rPr sz="1400" spc="-5" dirty="0">
                <a:latin typeface="Calibri"/>
                <a:cs typeface="Calibri"/>
              </a:rPr>
              <a:t>del </a:t>
            </a:r>
            <a:r>
              <a:rPr sz="1400" spc="-10" dirty="0">
                <a:latin typeface="Calibri"/>
                <a:cs typeface="Calibri"/>
              </a:rPr>
              <a:t>objeto excepción  transferido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manejador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156437"/>
            <a:ext cx="47666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 err="1"/>
              <a:t>Captura</a:t>
            </a:r>
            <a:r>
              <a:rPr sz="3600" spc="-10" dirty="0"/>
              <a:t> </a:t>
            </a:r>
            <a:r>
              <a:rPr sz="3600" spc="-5" dirty="0"/>
              <a:t>de</a:t>
            </a:r>
            <a:r>
              <a:rPr lang="es-ES" sz="3600" spc="-35" dirty="0"/>
              <a:t> </a:t>
            </a:r>
            <a:r>
              <a:rPr sz="3600" spc="-10" dirty="0" err="1"/>
              <a:t>excepciones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175577" y="972186"/>
            <a:ext cx="12700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577" y="1947545"/>
            <a:ext cx="12700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3268" y="876300"/>
            <a:ext cx="8466455" cy="42498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El bloque </a:t>
            </a:r>
            <a:r>
              <a:rPr sz="1800" b="1" i="1" dirty="0">
                <a:solidFill>
                  <a:srgbClr val="17375E"/>
                </a:solidFill>
                <a:latin typeface="Calibri"/>
                <a:cs typeface="Calibri"/>
              </a:rPr>
              <a:t>try </a:t>
            </a:r>
            <a:r>
              <a:rPr sz="1800" spc="-5" dirty="0">
                <a:latin typeface="Calibri"/>
                <a:cs typeface="Calibri"/>
              </a:rPr>
              <a:t>delimita </a:t>
            </a:r>
            <a:r>
              <a:rPr sz="1800" dirty="0">
                <a:latin typeface="Calibri"/>
                <a:cs typeface="Calibri"/>
              </a:rPr>
              <a:t>aquella o aquellas </a:t>
            </a:r>
            <a:r>
              <a:rPr sz="1800" spc="-5" dirty="0">
                <a:latin typeface="Calibri"/>
                <a:cs typeface="Calibri"/>
              </a:rPr>
              <a:t>instrucciones </a:t>
            </a:r>
            <a:r>
              <a:rPr sz="1800" dirty="0">
                <a:latin typeface="Calibri"/>
                <a:cs typeface="Calibri"/>
              </a:rPr>
              <a:t>dónde se puede </a:t>
            </a:r>
            <a:r>
              <a:rPr sz="1800" spc="-10" dirty="0">
                <a:latin typeface="Calibri"/>
                <a:cs typeface="Calibri"/>
              </a:rPr>
              <a:t>producir </a:t>
            </a:r>
            <a:r>
              <a:rPr sz="1800" dirty="0">
                <a:latin typeface="Calibri"/>
                <a:cs typeface="Calibri"/>
              </a:rPr>
              <a:t>una  </a:t>
            </a:r>
            <a:r>
              <a:rPr sz="1800" spc="-10" dirty="0">
                <a:latin typeface="Calibri"/>
                <a:cs typeface="Calibri"/>
              </a:rPr>
              <a:t>excepción, </a:t>
            </a:r>
            <a:r>
              <a:rPr lang="es-ES" spc="-10" dirty="0">
                <a:latin typeface="Calibri"/>
                <a:cs typeface="Calibri"/>
              </a:rPr>
              <a:t>c</a:t>
            </a:r>
            <a:r>
              <a:rPr sz="1800" dirty="0" err="1">
                <a:latin typeface="Calibri"/>
                <a:cs typeface="Calibri"/>
              </a:rPr>
              <a:t>uando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esto </a:t>
            </a:r>
            <a:r>
              <a:rPr sz="1800" dirty="0">
                <a:latin typeface="Calibri"/>
                <a:cs typeface="Calibri"/>
              </a:rPr>
              <a:t>sucede, el </a:t>
            </a:r>
            <a:r>
              <a:rPr sz="1800" spc="-15" dirty="0">
                <a:latin typeface="Calibri"/>
                <a:cs typeface="Calibri"/>
              </a:rPr>
              <a:t>control </a:t>
            </a:r>
            <a:r>
              <a:rPr sz="1800" dirty="0">
                <a:latin typeface="Calibri"/>
                <a:cs typeface="Calibri"/>
              </a:rPr>
              <a:t>del </a:t>
            </a:r>
            <a:r>
              <a:rPr sz="1800" spc="-15" dirty="0">
                <a:latin typeface="Calibri"/>
                <a:cs typeface="Calibri"/>
              </a:rPr>
              <a:t>programa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transfiere </a:t>
            </a:r>
            <a:r>
              <a:rPr sz="1800" dirty="0">
                <a:latin typeface="Calibri"/>
                <a:cs typeface="Calibri"/>
              </a:rPr>
              <a:t>al bloque </a:t>
            </a:r>
            <a:r>
              <a:rPr sz="1800" b="1" i="1" spc="-10" dirty="0">
                <a:solidFill>
                  <a:srgbClr val="17375E"/>
                </a:solidFill>
                <a:latin typeface="Calibri"/>
                <a:cs typeface="Calibri"/>
              </a:rPr>
              <a:t>catch  </a:t>
            </a:r>
            <a:r>
              <a:rPr sz="1800" spc="-10" dirty="0">
                <a:latin typeface="Calibri"/>
                <a:cs typeface="Calibri"/>
              </a:rPr>
              <a:t>definido </a:t>
            </a:r>
            <a:r>
              <a:rPr sz="1800" spc="-15" dirty="0">
                <a:latin typeface="Calibri"/>
                <a:cs typeface="Calibri"/>
              </a:rPr>
              <a:t>para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tipo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excepción </a:t>
            </a:r>
            <a:r>
              <a:rPr sz="1800" dirty="0">
                <a:latin typeface="Calibri"/>
                <a:cs typeface="Calibri"/>
              </a:rPr>
              <a:t>que se ha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producido.</a:t>
            </a:r>
            <a:endParaRPr sz="1800" dirty="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Calibri"/>
                <a:cs typeface="Calibri"/>
              </a:rPr>
              <a:t>Un bloque </a:t>
            </a:r>
            <a:r>
              <a:rPr sz="1800" b="1" i="1" spc="-10" dirty="0">
                <a:solidFill>
                  <a:srgbClr val="17375E"/>
                </a:solidFill>
                <a:latin typeface="Calibri"/>
                <a:cs typeface="Calibri"/>
              </a:rPr>
              <a:t>catch </a:t>
            </a:r>
            <a:r>
              <a:rPr sz="1800" spc="-5" dirty="0">
                <a:latin typeface="Calibri"/>
                <a:cs typeface="Calibri"/>
              </a:rPr>
              <a:t>define las instrucciones </a:t>
            </a:r>
            <a:r>
              <a:rPr sz="1800" dirty="0">
                <a:latin typeface="Calibri"/>
                <a:cs typeface="Calibri"/>
              </a:rPr>
              <a:t>que </a:t>
            </a:r>
            <a:r>
              <a:rPr sz="1800" spc="-10" dirty="0">
                <a:latin typeface="Calibri"/>
                <a:cs typeface="Calibri"/>
              </a:rPr>
              <a:t>deberán ejecutarse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caso </a:t>
            </a:r>
            <a:r>
              <a:rPr sz="1800" spc="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que se  </a:t>
            </a:r>
            <a:r>
              <a:rPr sz="1800" spc="-15" dirty="0">
                <a:latin typeface="Calibri"/>
                <a:cs typeface="Calibri"/>
              </a:rPr>
              <a:t>produzca </a:t>
            </a:r>
            <a:r>
              <a:rPr sz="1800" dirty="0">
                <a:latin typeface="Calibri"/>
                <a:cs typeface="Calibri"/>
              </a:rPr>
              <a:t>un </a:t>
            </a:r>
            <a:r>
              <a:rPr sz="1800" spc="-5" dirty="0">
                <a:latin typeface="Calibri"/>
                <a:cs typeface="Calibri"/>
              </a:rPr>
              <a:t>determinado tipo </a:t>
            </a:r>
            <a:r>
              <a:rPr sz="1800" spc="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excepción. Sobre </a:t>
            </a:r>
            <a:r>
              <a:rPr sz="1800" spc="-5" dirty="0">
                <a:latin typeface="Calibri"/>
                <a:cs typeface="Calibri"/>
              </a:rPr>
              <a:t>la utilización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los bloques </a:t>
            </a:r>
            <a:r>
              <a:rPr sz="1800" b="1" i="1" spc="-10" dirty="0">
                <a:solidFill>
                  <a:srgbClr val="17375E"/>
                </a:solidFill>
                <a:latin typeface="Calibri"/>
                <a:cs typeface="Calibri"/>
              </a:rPr>
              <a:t>catch </a:t>
            </a:r>
            <a:r>
              <a:rPr sz="1800" dirty="0">
                <a:latin typeface="Calibri"/>
                <a:cs typeface="Calibri"/>
              </a:rPr>
              <a:t>se  debe </a:t>
            </a:r>
            <a:r>
              <a:rPr sz="1800" spc="-5" dirty="0">
                <a:latin typeface="Calibri"/>
                <a:cs typeface="Calibri"/>
              </a:rPr>
              <a:t>tener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10" dirty="0">
                <a:latin typeface="Calibri"/>
                <a:cs typeface="Calibri"/>
              </a:rPr>
              <a:t>cuenta </a:t>
            </a: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siguiente:</a:t>
            </a:r>
            <a:endParaRPr sz="1800" dirty="0">
              <a:latin typeface="Calibri"/>
              <a:cs typeface="Calibri"/>
            </a:endParaRPr>
          </a:p>
          <a:p>
            <a:pPr marL="413384" marR="5080" indent="-287020" algn="just">
              <a:lnSpc>
                <a:spcPct val="100000"/>
              </a:lnSpc>
              <a:spcBef>
                <a:spcPts val="405"/>
              </a:spcBef>
              <a:buFont typeface="Wingdings"/>
              <a:buChar char=""/>
              <a:tabLst>
                <a:tab pos="414020" algn="l"/>
              </a:tabLst>
            </a:pPr>
            <a:r>
              <a:rPr sz="1600" spc="-5" dirty="0">
                <a:latin typeface="Calibri"/>
                <a:cs typeface="Calibri"/>
              </a:rPr>
              <a:t>Se pueden </a:t>
            </a:r>
            <a:r>
              <a:rPr sz="1600" spc="-10" dirty="0">
                <a:latin typeface="Calibri"/>
                <a:cs typeface="Calibri"/>
              </a:rPr>
              <a:t>definir tantos bloques </a:t>
            </a:r>
            <a:r>
              <a:rPr sz="1600" b="1" i="1" spc="-5" dirty="0">
                <a:solidFill>
                  <a:srgbClr val="17375E"/>
                </a:solidFill>
                <a:latin typeface="Calibri"/>
                <a:cs typeface="Calibri"/>
              </a:rPr>
              <a:t>catch </a:t>
            </a:r>
            <a:r>
              <a:rPr sz="1600" spc="-5" dirty="0">
                <a:latin typeface="Calibri"/>
                <a:cs typeface="Calibri"/>
              </a:rPr>
              <a:t>como se considere necesario. Cada </a:t>
            </a:r>
            <a:r>
              <a:rPr sz="1600" spc="-10" dirty="0">
                <a:latin typeface="Calibri"/>
                <a:cs typeface="Calibri"/>
              </a:rPr>
              <a:t>bloque </a:t>
            </a:r>
            <a:r>
              <a:rPr sz="1600" b="1" i="1" spc="-10" dirty="0">
                <a:solidFill>
                  <a:srgbClr val="17375E"/>
                </a:solidFill>
                <a:latin typeface="Calibri"/>
                <a:cs typeface="Calibri"/>
              </a:rPr>
              <a:t>catch </a:t>
            </a:r>
            <a:r>
              <a:rPr sz="1600" spc="-10" dirty="0">
                <a:latin typeface="Calibri"/>
                <a:cs typeface="Calibri"/>
              </a:rPr>
              <a:t>servirá  </a:t>
            </a:r>
            <a:r>
              <a:rPr sz="1600" spc="-15" dirty="0">
                <a:latin typeface="Calibri"/>
                <a:cs typeface="Calibri"/>
              </a:rPr>
              <a:t>para tratar </a:t>
            </a:r>
            <a:r>
              <a:rPr sz="1600" spc="-5" dirty="0">
                <a:latin typeface="Calibri"/>
                <a:cs typeface="Calibri"/>
              </a:rPr>
              <a:t>un determinado tipo de </a:t>
            </a:r>
            <a:r>
              <a:rPr sz="1600" spc="-15" dirty="0">
                <a:latin typeface="Calibri"/>
                <a:cs typeface="Calibri"/>
              </a:rPr>
              <a:t>excepción, </a:t>
            </a:r>
            <a:r>
              <a:rPr sz="1600" dirty="0">
                <a:latin typeface="Calibri"/>
                <a:cs typeface="Calibri"/>
              </a:rPr>
              <a:t>no </a:t>
            </a:r>
            <a:r>
              <a:rPr sz="1600" spc="-5" dirty="0">
                <a:latin typeface="Calibri"/>
                <a:cs typeface="Calibri"/>
              </a:rPr>
              <a:t>pudiendo haber dos o más </a:t>
            </a:r>
            <a:r>
              <a:rPr sz="1600" b="1" i="1" spc="-10" dirty="0">
                <a:solidFill>
                  <a:srgbClr val="17375E"/>
                </a:solidFill>
                <a:latin typeface="Calibri"/>
                <a:cs typeface="Calibri"/>
              </a:rPr>
              <a:t>catch </a:t>
            </a:r>
            <a:r>
              <a:rPr sz="1600" spc="-5" dirty="0">
                <a:latin typeface="Calibri"/>
                <a:cs typeface="Calibri"/>
              </a:rPr>
              <a:t>que </a:t>
            </a:r>
            <a:r>
              <a:rPr sz="1600" spc="-10" dirty="0">
                <a:latin typeface="Calibri"/>
                <a:cs typeface="Calibri"/>
              </a:rPr>
              <a:t>tengan  declarada </a:t>
            </a:r>
            <a:r>
              <a:rPr sz="1600" dirty="0">
                <a:latin typeface="Calibri"/>
                <a:cs typeface="Calibri"/>
              </a:rPr>
              <a:t>la </a:t>
            </a:r>
            <a:r>
              <a:rPr sz="1600" spc="-5" dirty="0">
                <a:latin typeface="Calibri"/>
                <a:cs typeface="Calibri"/>
              </a:rPr>
              <a:t>misma clase de </a:t>
            </a:r>
            <a:r>
              <a:rPr sz="1600" spc="-15" dirty="0">
                <a:latin typeface="Calibri"/>
                <a:cs typeface="Calibri"/>
              </a:rPr>
              <a:t>excepción.</a:t>
            </a:r>
            <a:endParaRPr sz="1600" dirty="0">
              <a:latin typeface="Calibri"/>
              <a:cs typeface="Calibri"/>
            </a:endParaRPr>
          </a:p>
          <a:p>
            <a:pPr marL="413384" marR="5080" indent="-287020" algn="just">
              <a:lnSpc>
                <a:spcPct val="100000"/>
              </a:lnSpc>
              <a:spcBef>
                <a:spcPts val="385"/>
              </a:spcBef>
              <a:buFont typeface="Wingdings"/>
              <a:buChar char=""/>
              <a:tabLst>
                <a:tab pos="414020" algn="l"/>
              </a:tabLst>
            </a:pPr>
            <a:r>
              <a:rPr sz="1600" spc="-5" dirty="0">
                <a:latin typeface="Calibri"/>
                <a:cs typeface="Calibri"/>
              </a:rPr>
              <a:t>Un </a:t>
            </a:r>
            <a:r>
              <a:rPr sz="1600" spc="-10" dirty="0">
                <a:latin typeface="Calibri"/>
                <a:cs typeface="Calibri"/>
              </a:rPr>
              <a:t>bloque </a:t>
            </a:r>
            <a:r>
              <a:rPr sz="1600" b="1" i="1" spc="-10" dirty="0">
                <a:solidFill>
                  <a:srgbClr val="17375E"/>
                </a:solidFill>
                <a:latin typeface="Calibri"/>
                <a:cs typeface="Calibri"/>
              </a:rPr>
              <a:t>catch </a:t>
            </a:r>
            <a:r>
              <a:rPr sz="1600" spc="-5" dirty="0">
                <a:latin typeface="Calibri"/>
                <a:cs typeface="Calibri"/>
              </a:rPr>
              <a:t>sirve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10" dirty="0">
                <a:latin typeface="Calibri"/>
                <a:cs typeface="Calibri"/>
              </a:rPr>
              <a:t>capturar </a:t>
            </a:r>
            <a:r>
              <a:rPr sz="1600" spc="-5" dirty="0">
                <a:latin typeface="Calibri"/>
                <a:cs typeface="Calibri"/>
              </a:rPr>
              <a:t>cualquier </a:t>
            </a:r>
            <a:r>
              <a:rPr sz="1600" spc="-10" dirty="0">
                <a:latin typeface="Calibri"/>
                <a:cs typeface="Calibri"/>
              </a:rPr>
              <a:t>excepción </a:t>
            </a:r>
            <a:r>
              <a:rPr sz="1600" spc="-5" dirty="0">
                <a:latin typeface="Calibri"/>
                <a:cs typeface="Calibri"/>
              </a:rPr>
              <a:t>que </a:t>
            </a:r>
            <a:r>
              <a:rPr sz="1600" dirty="0">
                <a:latin typeface="Calibri"/>
                <a:cs typeface="Calibri"/>
              </a:rPr>
              <a:t>se </a:t>
            </a:r>
            <a:r>
              <a:rPr sz="1600" spc="-5" dirty="0">
                <a:latin typeface="Calibri"/>
                <a:cs typeface="Calibri"/>
              </a:rPr>
              <a:t>corresponda </a:t>
            </a:r>
            <a:r>
              <a:rPr sz="1600" spc="-10" dirty="0">
                <a:latin typeface="Calibri"/>
                <a:cs typeface="Calibri"/>
              </a:rPr>
              <a:t>con </a:t>
            </a:r>
            <a:r>
              <a:rPr sz="1600" spc="-5" dirty="0">
                <a:latin typeface="Calibri"/>
                <a:cs typeface="Calibri"/>
              </a:rPr>
              <a:t>el tipo  </a:t>
            </a:r>
            <a:r>
              <a:rPr sz="1600" spc="-10" dirty="0">
                <a:latin typeface="Calibri"/>
                <a:cs typeface="Calibri"/>
              </a:rPr>
              <a:t>declarado </a:t>
            </a:r>
            <a:r>
              <a:rPr sz="1600" spc="-5" dirty="0">
                <a:latin typeface="Calibri"/>
                <a:cs typeface="Calibri"/>
              </a:rPr>
              <a:t>o </a:t>
            </a:r>
            <a:r>
              <a:rPr sz="1600" spc="-10" dirty="0">
                <a:latin typeface="Calibri"/>
                <a:cs typeface="Calibri"/>
              </a:rPr>
              <a:t>cualquiera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sus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subclases.</a:t>
            </a:r>
            <a:endParaRPr sz="1600" dirty="0">
              <a:latin typeface="Calibri"/>
              <a:cs typeface="Calibri"/>
            </a:endParaRPr>
          </a:p>
          <a:p>
            <a:pPr marL="413384" marR="8255" indent="-287020" algn="just">
              <a:lnSpc>
                <a:spcPct val="100000"/>
              </a:lnSpc>
              <a:spcBef>
                <a:spcPts val="390"/>
              </a:spcBef>
              <a:buFont typeface="Wingdings"/>
              <a:buChar char=""/>
              <a:tabLst>
                <a:tab pos="414020" algn="l"/>
              </a:tabLst>
            </a:pPr>
            <a:r>
              <a:rPr sz="1600" spc="-5" dirty="0">
                <a:latin typeface="Calibri"/>
                <a:cs typeface="Calibri"/>
              </a:rPr>
              <a:t>Aunque </a:t>
            </a:r>
            <a:r>
              <a:rPr sz="1600" spc="-20" dirty="0">
                <a:latin typeface="Calibri"/>
                <a:cs typeface="Calibri"/>
              </a:rPr>
              <a:t>haya </a:t>
            </a:r>
            <a:r>
              <a:rPr sz="1600" spc="-10" dirty="0">
                <a:latin typeface="Calibri"/>
                <a:cs typeface="Calibri"/>
              </a:rPr>
              <a:t>varios </a:t>
            </a:r>
            <a:r>
              <a:rPr sz="1600" spc="-5" dirty="0">
                <a:latin typeface="Calibri"/>
                <a:cs typeface="Calibri"/>
              </a:rPr>
              <a:t>posibles </a:t>
            </a:r>
            <a:r>
              <a:rPr sz="1600" b="1" i="1" spc="-10" dirty="0">
                <a:solidFill>
                  <a:srgbClr val="17375E"/>
                </a:solidFill>
                <a:latin typeface="Calibri"/>
                <a:cs typeface="Calibri"/>
              </a:rPr>
              <a:t>catch </a:t>
            </a:r>
            <a:r>
              <a:rPr sz="1600" spc="-5" dirty="0">
                <a:latin typeface="Calibri"/>
                <a:cs typeface="Calibri"/>
              </a:rPr>
              <a:t>que </a:t>
            </a:r>
            <a:r>
              <a:rPr sz="1600" spc="-10" dirty="0">
                <a:latin typeface="Calibri"/>
                <a:cs typeface="Calibri"/>
              </a:rPr>
              <a:t>pueden capturar </a:t>
            </a:r>
            <a:r>
              <a:rPr sz="1600" spc="-5" dirty="0">
                <a:latin typeface="Calibri"/>
                <a:cs typeface="Calibri"/>
              </a:rPr>
              <a:t>una </a:t>
            </a:r>
            <a:r>
              <a:rPr sz="1600" spc="-15" dirty="0">
                <a:latin typeface="Calibri"/>
                <a:cs typeface="Calibri"/>
              </a:rPr>
              <a:t>excepción, </a:t>
            </a:r>
            <a:r>
              <a:rPr sz="1600" spc="-10" dirty="0">
                <a:latin typeface="Calibri"/>
                <a:cs typeface="Calibri"/>
              </a:rPr>
              <a:t>solo </a:t>
            </a:r>
            <a:r>
              <a:rPr sz="1600" spc="-5" dirty="0">
                <a:latin typeface="Calibri"/>
                <a:cs typeface="Calibri"/>
              </a:rPr>
              <a:t>uno de ellos </a:t>
            </a:r>
            <a:r>
              <a:rPr sz="1600" spc="-15" dirty="0">
                <a:latin typeface="Calibri"/>
                <a:cs typeface="Calibri"/>
              </a:rPr>
              <a:t>será  </a:t>
            </a:r>
            <a:r>
              <a:rPr sz="1600" spc="-10" dirty="0">
                <a:latin typeface="Calibri"/>
                <a:cs typeface="Calibri"/>
              </a:rPr>
              <a:t>ejecutado </a:t>
            </a:r>
            <a:r>
              <a:rPr sz="1600" spc="-5" dirty="0">
                <a:latin typeface="Calibri"/>
                <a:cs typeface="Calibri"/>
              </a:rPr>
              <a:t>cuando </a:t>
            </a:r>
            <a:r>
              <a:rPr sz="1600" spc="-15" dirty="0">
                <a:latin typeface="Calibri"/>
                <a:cs typeface="Calibri"/>
              </a:rPr>
              <a:t>esta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produzca.</a:t>
            </a:r>
            <a:endParaRPr sz="1600" dirty="0">
              <a:latin typeface="Calibri"/>
              <a:cs typeface="Calibri"/>
            </a:endParaRPr>
          </a:p>
          <a:p>
            <a:pPr marL="413384" marR="5715" indent="-287020" algn="just">
              <a:lnSpc>
                <a:spcPct val="100000"/>
              </a:lnSpc>
              <a:spcBef>
                <a:spcPts val="380"/>
              </a:spcBef>
              <a:buFont typeface="Wingdings"/>
              <a:buChar char=""/>
              <a:tabLst>
                <a:tab pos="414020" algn="l"/>
              </a:tabLst>
            </a:pPr>
            <a:r>
              <a:rPr sz="1600" spc="-40" dirty="0">
                <a:latin typeface="Calibri"/>
                <a:cs typeface="Calibri"/>
              </a:rPr>
              <a:t>Tras </a:t>
            </a:r>
            <a:r>
              <a:rPr sz="1600" dirty="0">
                <a:latin typeface="Calibri"/>
                <a:cs typeface="Calibri"/>
              </a:rPr>
              <a:t>la </a:t>
            </a:r>
            <a:r>
              <a:rPr sz="1600" spc="-10" dirty="0">
                <a:latin typeface="Calibri"/>
                <a:cs typeface="Calibri"/>
              </a:rPr>
              <a:t>ejecución </a:t>
            </a:r>
            <a:r>
              <a:rPr sz="1600" spc="-5" dirty="0">
                <a:latin typeface="Calibri"/>
                <a:cs typeface="Calibri"/>
              </a:rPr>
              <a:t>de un </a:t>
            </a:r>
            <a:r>
              <a:rPr sz="1600" b="1" i="1" spc="-10" dirty="0">
                <a:solidFill>
                  <a:srgbClr val="17375E"/>
                </a:solidFill>
                <a:latin typeface="Calibri"/>
                <a:cs typeface="Calibri"/>
              </a:rPr>
              <a:t>catch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5" dirty="0">
                <a:latin typeface="Calibri"/>
                <a:cs typeface="Calibri"/>
              </a:rPr>
              <a:t>control </a:t>
            </a:r>
            <a:r>
              <a:rPr sz="1600" spc="-5" dirty="0">
                <a:latin typeface="Calibri"/>
                <a:cs typeface="Calibri"/>
              </a:rPr>
              <a:t>del </a:t>
            </a:r>
            <a:r>
              <a:rPr sz="1600" spc="-15" dirty="0">
                <a:latin typeface="Calibri"/>
                <a:cs typeface="Calibri"/>
              </a:rPr>
              <a:t>programa </a:t>
            </a:r>
            <a:r>
              <a:rPr sz="1600" spc="-10" dirty="0">
                <a:latin typeface="Calibri"/>
                <a:cs typeface="Calibri"/>
              </a:rPr>
              <a:t>nunca </a:t>
            </a:r>
            <a:r>
              <a:rPr sz="1600" spc="-5" dirty="0">
                <a:latin typeface="Calibri"/>
                <a:cs typeface="Calibri"/>
              </a:rPr>
              <a:t>se devuelve al </a:t>
            </a:r>
            <a:r>
              <a:rPr sz="1600" spc="-10" dirty="0">
                <a:latin typeface="Calibri"/>
                <a:cs typeface="Calibri"/>
              </a:rPr>
              <a:t>lugar donde </a:t>
            </a:r>
            <a:r>
              <a:rPr sz="1600" spc="-5" dirty="0">
                <a:latin typeface="Calibri"/>
                <a:cs typeface="Calibri"/>
              </a:rPr>
              <a:t>se ha  </a:t>
            </a:r>
            <a:r>
              <a:rPr sz="1600" spc="-10" dirty="0">
                <a:latin typeface="Calibri"/>
                <a:cs typeface="Calibri"/>
              </a:rPr>
              <a:t>producido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 err="1">
                <a:latin typeface="Calibri"/>
                <a:cs typeface="Calibri"/>
              </a:rPr>
              <a:t>excepción</a:t>
            </a:r>
            <a:r>
              <a:rPr sz="1600" spc="-15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232637"/>
            <a:ext cx="46142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Captura </a:t>
            </a:r>
            <a:r>
              <a:rPr sz="3600" spc="-5" dirty="0"/>
              <a:t>de</a:t>
            </a:r>
            <a:r>
              <a:rPr sz="3600" spc="-35" dirty="0"/>
              <a:t> </a:t>
            </a:r>
            <a:r>
              <a:rPr sz="3600" spc="-10" dirty="0"/>
              <a:t>excepciones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285686" y="1012697"/>
            <a:ext cx="148589" cy="148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727" y="1460753"/>
            <a:ext cx="12700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0727" y="2436114"/>
            <a:ext cx="12700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727" y="3685794"/>
            <a:ext cx="127000" cy="133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727" y="4386897"/>
            <a:ext cx="12700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1167" y="735581"/>
            <a:ext cx="8242300" cy="413067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000" spc="-5" dirty="0">
                <a:latin typeface="Calibri"/>
                <a:cs typeface="Calibri"/>
              </a:rPr>
              <a:t>finally</a:t>
            </a:r>
            <a:endParaRPr sz="2000">
              <a:latin typeface="Calibri"/>
              <a:cs typeface="Calibri"/>
            </a:endParaRPr>
          </a:p>
          <a:p>
            <a:pPr marL="413384" marR="8255" algn="just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latin typeface="Calibri"/>
                <a:cs typeface="Calibri"/>
              </a:rPr>
              <a:t>Su </a:t>
            </a:r>
            <a:r>
              <a:rPr sz="1800" spc="-5" dirty="0">
                <a:latin typeface="Calibri"/>
                <a:cs typeface="Calibri"/>
              </a:rPr>
              <a:t>uso </a:t>
            </a:r>
            <a:r>
              <a:rPr sz="1800" dirty="0">
                <a:latin typeface="Calibri"/>
                <a:cs typeface="Calibri"/>
              </a:rPr>
              <a:t>es </a:t>
            </a:r>
            <a:r>
              <a:rPr sz="1800" spc="-5" dirty="0">
                <a:latin typeface="Calibri"/>
                <a:cs typeface="Calibri"/>
              </a:rPr>
              <a:t>opcional. El bloque </a:t>
            </a:r>
            <a:r>
              <a:rPr sz="1800" b="1" i="1" spc="-5" dirty="0">
                <a:solidFill>
                  <a:srgbClr val="17375E"/>
                </a:solidFill>
                <a:latin typeface="Calibri"/>
                <a:cs typeface="Calibri"/>
              </a:rPr>
              <a:t>finally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ejecutará </a:t>
            </a:r>
            <a:r>
              <a:rPr sz="1800" spc="-15" dirty="0">
                <a:latin typeface="Calibri"/>
                <a:cs typeface="Calibri"/>
              </a:rPr>
              <a:t>tanto </a:t>
            </a:r>
            <a:r>
              <a:rPr sz="1800" dirty="0">
                <a:latin typeface="Calibri"/>
                <a:cs typeface="Calibri"/>
              </a:rPr>
              <a:t>si se </a:t>
            </a:r>
            <a:r>
              <a:rPr sz="1800" spc="-10" dirty="0">
                <a:latin typeface="Calibri"/>
                <a:cs typeface="Calibri"/>
              </a:rPr>
              <a:t>produce </a:t>
            </a:r>
            <a:r>
              <a:rPr sz="1800" dirty="0">
                <a:latin typeface="Calibri"/>
                <a:cs typeface="Calibri"/>
              </a:rPr>
              <a:t>una </a:t>
            </a:r>
            <a:r>
              <a:rPr sz="1800" spc="-10" dirty="0">
                <a:latin typeface="Calibri"/>
                <a:cs typeface="Calibri"/>
              </a:rPr>
              <a:t>excepción  como </a:t>
            </a:r>
            <a:r>
              <a:rPr sz="1800" dirty="0">
                <a:latin typeface="Calibri"/>
                <a:cs typeface="Calibri"/>
              </a:rPr>
              <a:t>si </a:t>
            </a:r>
            <a:r>
              <a:rPr sz="1800" spc="-10" dirty="0">
                <a:latin typeface="Calibri"/>
                <a:cs typeface="Calibri"/>
              </a:rPr>
              <a:t>no, garantizando </a:t>
            </a:r>
            <a:r>
              <a:rPr sz="1800" dirty="0">
                <a:latin typeface="Calibri"/>
                <a:cs typeface="Calibri"/>
              </a:rPr>
              <a:t>así que un </a:t>
            </a:r>
            <a:r>
              <a:rPr sz="1800" spc="-5" dirty="0">
                <a:latin typeface="Calibri"/>
                <a:cs typeface="Calibri"/>
              </a:rPr>
              <a:t>determinado </a:t>
            </a:r>
            <a:r>
              <a:rPr sz="1800" spc="-10" dirty="0">
                <a:latin typeface="Calibri"/>
                <a:cs typeface="Calibri"/>
              </a:rPr>
              <a:t>conjunto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instrucciones  </a:t>
            </a:r>
            <a:r>
              <a:rPr sz="1800" spc="-10" dirty="0">
                <a:latin typeface="Calibri"/>
                <a:cs typeface="Calibri"/>
              </a:rPr>
              <a:t>siempre </a:t>
            </a:r>
            <a:r>
              <a:rPr sz="1800" dirty="0">
                <a:latin typeface="Calibri"/>
                <a:cs typeface="Calibri"/>
              </a:rPr>
              <a:t>sean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ejecutada.</a:t>
            </a:r>
            <a:endParaRPr sz="1800">
              <a:latin typeface="Calibri"/>
              <a:cs typeface="Calibri"/>
            </a:endParaRPr>
          </a:p>
          <a:p>
            <a:pPr marL="413384" marR="5080" algn="just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Calibri"/>
                <a:cs typeface="Calibri"/>
              </a:rPr>
              <a:t>Si se </a:t>
            </a:r>
            <a:r>
              <a:rPr sz="1800" spc="-10" dirty="0">
                <a:latin typeface="Calibri"/>
                <a:cs typeface="Calibri"/>
              </a:rPr>
              <a:t>produce </a:t>
            </a:r>
            <a:r>
              <a:rPr sz="1800" dirty="0">
                <a:latin typeface="Calibri"/>
                <a:cs typeface="Calibri"/>
              </a:rPr>
              <a:t>una </a:t>
            </a:r>
            <a:r>
              <a:rPr sz="1800" spc="-10" dirty="0">
                <a:latin typeface="Calibri"/>
                <a:cs typeface="Calibri"/>
              </a:rPr>
              <a:t>excepción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b="1" i="1" spc="-15" dirty="0">
                <a:solidFill>
                  <a:srgbClr val="17375E"/>
                </a:solidFill>
                <a:latin typeface="Calibri"/>
                <a:cs typeface="Calibri"/>
              </a:rPr>
              <a:t>try</a:t>
            </a:r>
            <a:r>
              <a:rPr sz="1800" b="1" i="1" spc="-1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bloque </a:t>
            </a:r>
            <a:r>
              <a:rPr sz="1800" b="1" i="1" spc="-5" dirty="0">
                <a:solidFill>
                  <a:srgbClr val="17375E"/>
                </a:solidFill>
                <a:latin typeface="Calibri"/>
                <a:cs typeface="Calibri"/>
              </a:rPr>
              <a:t>finally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15" dirty="0">
                <a:latin typeface="Calibri"/>
                <a:cs typeface="Calibri"/>
              </a:rPr>
              <a:t>ejecutará </a:t>
            </a:r>
            <a:r>
              <a:rPr sz="1800" spc="-5" dirty="0">
                <a:latin typeface="Calibri"/>
                <a:cs typeface="Calibri"/>
              </a:rPr>
              <a:t>después </a:t>
            </a:r>
            <a:r>
              <a:rPr sz="1800" dirty="0">
                <a:latin typeface="Calibri"/>
                <a:cs typeface="Calibri"/>
              </a:rPr>
              <a:t>del </a:t>
            </a:r>
            <a:r>
              <a:rPr sz="1800" b="1" i="1" spc="-5" dirty="0">
                <a:solidFill>
                  <a:srgbClr val="17375E"/>
                </a:solidFill>
                <a:latin typeface="Calibri"/>
                <a:cs typeface="Calibri"/>
              </a:rPr>
              <a:t>catch  </a:t>
            </a:r>
            <a:r>
              <a:rPr sz="1800" spc="-15" dirty="0">
                <a:latin typeface="Calibri"/>
                <a:cs typeface="Calibri"/>
              </a:rPr>
              <a:t>para tratamiento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excepción. </a:t>
            </a:r>
            <a:r>
              <a:rPr sz="1800" spc="-5" dirty="0">
                <a:latin typeface="Calibri"/>
                <a:cs typeface="Calibri"/>
              </a:rPr>
              <a:t>En caso </a:t>
            </a:r>
            <a:r>
              <a:rPr sz="1800" dirty="0">
                <a:latin typeface="Calibri"/>
                <a:cs typeface="Calibri"/>
              </a:rPr>
              <a:t>de que no </a:t>
            </a:r>
            <a:r>
              <a:rPr sz="1800" spc="-10" dirty="0">
                <a:latin typeface="Calibri"/>
                <a:cs typeface="Calibri"/>
              </a:rPr>
              <a:t>hubiera </a:t>
            </a:r>
            <a:r>
              <a:rPr sz="1800" spc="-5" dirty="0">
                <a:latin typeface="Calibri"/>
                <a:cs typeface="Calibri"/>
              </a:rPr>
              <a:t>ningún </a:t>
            </a:r>
            <a:r>
              <a:rPr sz="1800" b="1" i="1" spc="-10" dirty="0">
                <a:solidFill>
                  <a:srgbClr val="17375E"/>
                </a:solidFill>
                <a:latin typeface="Calibri"/>
                <a:cs typeface="Calibri"/>
              </a:rPr>
              <a:t>catch </a:t>
            </a:r>
            <a:r>
              <a:rPr sz="1800" spc="-10" dirty="0">
                <a:latin typeface="Calibri"/>
                <a:cs typeface="Calibri"/>
              </a:rPr>
              <a:t>para </a:t>
            </a:r>
            <a:r>
              <a:rPr sz="1800" dirty="0">
                <a:latin typeface="Calibri"/>
                <a:cs typeface="Calibri"/>
              </a:rPr>
              <a:t>el  </a:t>
            </a:r>
            <a:r>
              <a:rPr sz="1800" spc="-15" dirty="0">
                <a:latin typeface="Calibri"/>
                <a:cs typeface="Calibri"/>
              </a:rPr>
              <a:t>tratamiento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excepción producida, </a:t>
            </a:r>
            <a:r>
              <a:rPr sz="1800" dirty="0">
                <a:latin typeface="Calibri"/>
                <a:cs typeface="Calibri"/>
              </a:rPr>
              <a:t>el bloque </a:t>
            </a:r>
            <a:r>
              <a:rPr sz="1800" b="1" i="1" spc="-5" dirty="0">
                <a:solidFill>
                  <a:srgbClr val="17375E"/>
                </a:solidFill>
                <a:latin typeface="Calibri"/>
                <a:cs typeface="Calibri"/>
              </a:rPr>
              <a:t>finally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5" dirty="0">
                <a:latin typeface="Calibri"/>
                <a:cs typeface="Calibri"/>
              </a:rPr>
              <a:t>ejecutaría </a:t>
            </a:r>
            <a:r>
              <a:rPr sz="1800" spc="-10" dirty="0">
                <a:latin typeface="Calibri"/>
                <a:cs typeface="Calibri"/>
              </a:rPr>
              <a:t>antes </a:t>
            </a:r>
            <a:r>
              <a:rPr sz="1800" dirty="0">
                <a:latin typeface="Calibri"/>
                <a:cs typeface="Calibri"/>
              </a:rPr>
              <a:t>de  </a:t>
            </a:r>
            <a:r>
              <a:rPr sz="1800" spc="-10" dirty="0">
                <a:latin typeface="Calibri"/>
                <a:cs typeface="Calibri"/>
              </a:rPr>
              <a:t>propagar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excepción.</a:t>
            </a:r>
            <a:endParaRPr sz="1800">
              <a:latin typeface="Calibri"/>
              <a:cs typeface="Calibri"/>
            </a:endParaRPr>
          </a:p>
          <a:p>
            <a:pPr marL="413384" algn="just">
              <a:lnSpc>
                <a:spcPct val="100000"/>
              </a:lnSpc>
              <a:spcBef>
                <a:spcPts val="1205"/>
              </a:spcBef>
            </a:pPr>
            <a:r>
              <a:rPr sz="1800" dirty="0">
                <a:latin typeface="Calibri"/>
                <a:cs typeface="Calibri"/>
              </a:rPr>
              <a:t>Si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excepción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alguna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interior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b="1" i="1" spc="5" dirty="0">
                <a:solidFill>
                  <a:srgbClr val="17375E"/>
                </a:solidFill>
                <a:latin typeface="Calibri"/>
                <a:cs typeface="Calibri"/>
              </a:rPr>
              <a:t>try</a:t>
            </a:r>
            <a:r>
              <a:rPr sz="1800" spc="5" dirty="0">
                <a:latin typeface="Calibri"/>
                <a:cs typeface="Calibri"/>
              </a:rPr>
              <a:t>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bloque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17375E"/>
                </a:solidFill>
                <a:latin typeface="Calibri"/>
                <a:cs typeface="Calibri"/>
              </a:rPr>
              <a:t>finally</a:t>
            </a:r>
            <a:r>
              <a:rPr sz="1800" b="1" i="1" spc="9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  <a:p>
            <a:pPr marL="413384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ejecutará </a:t>
            </a:r>
            <a:r>
              <a:rPr sz="1800" spc="-15" dirty="0">
                <a:latin typeface="Calibri"/>
                <a:cs typeface="Calibri"/>
              </a:rPr>
              <a:t>tras </a:t>
            </a:r>
            <a:r>
              <a:rPr sz="1800" spc="-5" dirty="0">
                <a:latin typeface="Calibri"/>
                <a:cs typeface="Calibri"/>
              </a:rPr>
              <a:t>la última </a:t>
            </a:r>
            <a:r>
              <a:rPr sz="1800" spc="-10" dirty="0">
                <a:latin typeface="Calibri"/>
                <a:cs typeface="Calibri"/>
              </a:rPr>
              <a:t>instrucción </a:t>
            </a:r>
            <a:r>
              <a:rPr sz="1800" dirty="0">
                <a:latin typeface="Calibri"/>
                <a:cs typeface="Calibri"/>
              </a:rPr>
              <a:t>del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17375E"/>
                </a:solidFill>
                <a:latin typeface="Calibri"/>
                <a:cs typeface="Calibri"/>
              </a:rPr>
              <a:t>try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13384" marR="5080" algn="just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Calibri"/>
                <a:cs typeface="Calibri"/>
              </a:rPr>
              <a:t>Se </a:t>
            </a:r>
            <a:r>
              <a:rPr sz="1800" spc="-5" dirty="0">
                <a:latin typeface="Calibri"/>
                <a:cs typeface="Calibri"/>
              </a:rPr>
              <a:t>usa </a:t>
            </a:r>
            <a:r>
              <a:rPr sz="1800" spc="-10" dirty="0">
                <a:latin typeface="Calibri"/>
                <a:cs typeface="Calibri"/>
              </a:rPr>
              <a:t>básicamente </a:t>
            </a:r>
            <a:r>
              <a:rPr sz="1800" spc="-15" dirty="0">
                <a:latin typeface="Calibri"/>
                <a:cs typeface="Calibri"/>
              </a:rPr>
              <a:t>para </a:t>
            </a:r>
            <a:r>
              <a:rPr sz="1800" spc="-10" dirty="0">
                <a:latin typeface="Calibri"/>
                <a:cs typeface="Calibri"/>
              </a:rPr>
              <a:t>tareas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limpieza, como </a:t>
            </a:r>
            <a:r>
              <a:rPr sz="1800" spc="-10" dirty="0">
                <a:latin typeface="Calibri"/>
                <a:cs typeface="Calibri"/>
              </a:rPr>
              <a:t>cerrar </a:t>
            </a:r>
            <a:r>
              <a:rPr sz="1800" spc="-5" dirty="0">
                <a:latin typeface="Calibri"/>
                <a:cs typeface="Calibri"/>
              </a:rPr>
              <a:t>archivos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5" dirty="0">
                <a:latin typeface="Calibri"/>
                <a:cs typeface="Calibri"/>
              </a:rPr>
              <a:t>conexiones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5" dirty="0">
                <a:latin typeface="Calibri"/>
                <a:cs typeface="Calibri"/>
              </a:rPr>
              <a:t>bases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datos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0" dirty="0">
                <a:latin typeface="Calibri"/>
                <a:cs typeface="Calibri"/>
              </a:rPr>
              <a:t>liberar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recursos.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F15BA6-1D80-CE4E-BE70-37D8C62601A9}"/>
              </a:ext>
            </a:extLst>
          </p:cNvPr>
          <p:cNvSpPr txBox="1">
            <a:spLocks/>
          </p:cNvSpPr>
          <p:nvPr/>
        </p:nvSpPr>
        <p:spPr>
          <a:xfrm>
            <a:off x="186334" y="101345"/>
            <a:ext cx="2468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s-PA" sz="2000" kern="0" spc="-10" dirty="0">
                <a:solidFill>
                  <a:schemeClr val="bg1"/>
                </a:solidFill>
              </a:rPr>
              <a:t>Ejemplo</a:t>
            </a:r>
            <a:endParaRPr lang="es-PA" sz="2000" kern="0" dirty="0">
              <a:solidFill>
                <a:schemeClr val="bg1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B00D9EE-98FE-FB47-8838-2446E1011265}"/>
              </a:ext>
            </a:extLst>
          </p:cNvPr>
          <p:cNvSpPr txBox="1"/>
          <p:nvPr/>
        </p:nvSpPr>
        <p:spPr>
          <a:xfrm>
            <a:off x="186334" y="101345"/>
            <a:ext cx="40046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defTabSz="685800">
              <a:spcBef>
                <a:spcPts val="105"/>
              </a:spcBef>
            </a:pPr>
            <a:r>
              <a:rPr lang="es-ES" sz="3600" cap="all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Ejemplo</a:t>
            </a:r>
            <a:endParaRPr sz="3600" cap="all" spc="-5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332950D-C305-BB45-85D6-57F8E83CD5CA}"/>
              </a:ext>
            </a:extLst>
          </p:cNvPr>
          <p:cNvSpPr/>
          <p:nvPr/>
        </p:nvSpPr>
        <p:spPr>
          <a:xfrm>
            <a:off x="186334" y="1087785"/>
            <a:ext cx="89576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sz="1400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s-PA" sz="1400" dirty="0">
                <a:latin typeface="Menlo" panose="020B0609030804020204" pitchFamily="49" charset="0"/>
              </a:rPr>
              <a:t> </a:t>
            </a:r>
            <a:r>
              <a:rPr lang="es-PA" sz="1400" b="1" dirty="0">
                <a:solidFill>
                  <a:srgbClr val="7F0055"/>
                </a:solidFill>
                <a:latin typeface="Menlo" panose="020B0609030804020204" pitchFamily="49" charset="0"/>
              </a:rPr>
              <a:t>static</a:t>
            </a:r>
            <a:r>
              <a:rPr lang="es-PA" sz="1400" dirty="0">
                <a:latin typeface="Menlo" panose="020B0609030804020204" pitchFamily="49" charset="0"/>
              </a:rPr>
              <a:t> </a:t>
            </a:r>
            <a:r>
              <a:rPr lang="es-PA" sz="1400" b="1" dirty="0">
                <a:solidFill>
                  <a:srgbClr val="7F0055"/>
                </a:solidFill>
                <a:latin typeface="Menlo" panose="020B0609030804020204" pitchFamily="49" charset="0"/>
              </a:rPr>
              <a:t>void</a:t>
            </a:r>
            <a:r>
              <a:rPr lang="es-PA" sz="1400" dirty="0">
                <a:latin typeface="Menlo" panose="020B0609030804020204" pitchFamily="49" charset="0"/>
              </a:rPr>
              <a:t> main(String[] </a:t>
            </a:r>
            <a:r>
              <a:rPr lang="es-PA" sz="1400" dirty="0">
                <a:solidFill>
                  <a:srgbClr val="6A3E3E"/>
                </a:solidFill>
                <a:latin typeface="Menlo" panose="020B0609030804020204" pitchFamily="49" charset="0"/>
              </a:rPr>
              <a:t>args</a:t>
            </a:r>
            <a:r>
              <a:rPr lang="es-PA" sz="1400" dirty="0">
                <a:latin typeface="Menlo" panose="020B0609030804020204" pitchFamily="49" charset="0"/>
              </a:rPr>
              <a:t>) {</a:t>
            </a:r>
          </a:p>
          <a:p>
            <a:r>
              <a:rPr lang="es-PA" sz="1400" b="1" dirty="0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s-PA" sz="1400" dirty="0">
                <a:latin typeface="Menlo" panose="020B0609030804020204" pitchFamily="49" charset="0"/>
              </a:rPr>
              <a:t> [] </a:t>
            </a:r>
            <a:r>
              <a:rPr lang="es-PA" sz="1400" u="sng" dirty="0">
                <a:solidFill>
                  <a:srgbClr val="6A3E3E"/>
                </a:solidFill>
                <a:latin typeface="Menlo" panose="020B0609030804020204" pitchFamily="49" charset="0"/>
              </a:rPr>
              <a:t>array</a:t>
            </a:r>
            <a:r>
              <a:rPr lang="es-PA" sz="1400" dirty="0">
                <a:latin typeface="Menlo" panose="020B0609030804020204" pitchFamily="49" charset="0"/>
              </a:rPr>
              <a:t> = </a:t>
            </a:r>
            <a:r>
              <a:rPr lang="es-PA" sz="1400" b="1" dirty="0">
                <a:solidFill>
                  <a:srgbClr val="7F0055"/>
                </a:solidFill>
                <a:latin typeface="Menlo" panose="020B0609030804020204" pitchFamily="49" charset="0"/>
              </a:rPr>
              <a:t>new</a:t>
            </a:r>
            <a:r>
              <a:rPr lang="es-PA" sz="1400" dirty="0">
                <a:latin typeface="Menlo" panose="020B0609030804020204" pitchFamily="49" charset="0"/>
              </a:rPr>
              <a:t> </a:t>
            </a:r>
            <a:r>
              <a:rPr lang="es-PA" sz="1400" b="1" dirty="0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s-PA" sz="1400" dirty="0">
                <a:latin typeface="Menlo" panose="020B0609030804020204" pitchFamily="49" charset="0"/>
              </a:rPr>
              <a:t>[20];</a:t>
            </a:r>
          </a:p>
          <a:p>
            <a:r>
              <a:rPr lang="es-PA" sz="1400" dirty="0">
                <a:latin typeface="Menlo" panose="020B0609030804020204" pitchFamily="49" charset="0"/>
              </a:rPr>
              <a:t>        </a:t>
            </a:r>
            <a:r>
              <a:rPr lang="es-PA" sz="1400" b="1" dirty="0">
                <a:solidFill>
                  <a:srgbClr val="7F0055"/>
                </a:solidFill>
                <a:latin typeface="Menlo" panose="020B0609030804020204" pitchFamily="49" charset="0"/>
              </a:rPr>
              <a:t>try</a:t>
            </a:r>
            <a:endParaRPr lang="es-PA" sz="1400" dirty="0">
              <a:latin typeface="Menlo" panose="020B0609030804020204" pitchFamily="49" charset="0"/>
            </a:endParaRPr>
          </a:p>
          <a:p>
            <a:r>
              <a:rPr lang="es-PA" sz="1400" dirty="0">
                <a:latin typeface="Menlo" panose="020B0609030804020204" pitchFamily="49" charset="0"/>
              </a:rPr>
              <a:t>        {</a:t>
            </a:r>
          </a:p>
          <a:p>
            <a:r>
              <a:rPr lang="es-PA" sz="1400" dirty="0">
                <a:latin typeface="Menlo" panose="020B0609030804020204" pitchFamily="49" charset="0"/>
              </a:rPr>
              <a:t>	array[-1]=4;</a:t>
            </a:r>
          </a:p>
          <a:p>
            <a:r>
              <a:rPr lang="es-PA" sz="1400" dirty="0">
                <a:latin typeface="Menlo" panose="020B0609030804020204" pitchFamily="49" charset="0"/>
              </a:rPr>
              <a:t>        }</a:t>
            </a:r>
          </a:p>
          <a:p>
            <a:r>
              <a:rPr lang="es-PA" sz="1400" dirty="0">
                <a:latin typeface="Menlo" panose="020B0609030804020204" pitchFamily="49" charset="0"/>
              </a:rPr>
              <a:t>        </a:t>
            </a:r>
            <a:r>
              <a:rPr lang="es-PA" sz="1400" b="1" dirty="0">
                <a:solidFill>
                  <a:srgbClr val="7F0055"/>
                </a:solidFill>
                <a:latin typeface="Menlo" panose="020B0609030804020204" pitchFamily="49" charset="0"/>
              </a:rPr>
              <a:t>catch</a:t>
            </a:r>
            <a:r>
              <a:rPr lang="es-PA" sz="1400" dirty="0">
                <a:latin typeface="Menlo" panose="020B0609030804020204" pitchFamily="49" charset="0"/>
              </a:rPr>
              <a:t>(ArrayIndexOutOfBoundsException </a:t>
            </a:r>
            <a:r>
              <a:rPr lang="es-PA" sz="1400" dirty="0">
                <a:solidFill>
                  <a:srgbClr val="6A3E3E"/>
                </a:solidFill>
                <a:latin typeface="Menlo" panose="020B0609030804020204" pitchFamily="49" charset="0"/>
              </a:rPr>
              <a:t>excepcion</a:t>
            </a:r>
            <a:r>
              <a:rPr lang="es-PA" sz="1400" dirty="0">
                <a:latin typeface="Menlo" panose="020B0609030804020204" pitchFamily="49" charset="0"/>
              </a:rPr>
              <a:t>)</a:t>
            </a:r>
          </a:p>
          <a:p>
            <a:r>
              <a:rPr lang="es-PA" sz="1400" dirty="0">
                <a:latin typeface="Menlo" panose="020B0609030804020204" pitchFamily="49" charset="0"/>
              </a:rPr>
              <a:t>        {</a:t>
            </a:r>
          </a:p>
          <a:p>
            <a:r>
              <a:rPr lang="es-PA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System.</a:t>
            </a:r>
            <a:r>
              <a:rPr lang="es-PA" sz="1400" b="1" i="1" dirty="0">
                <a:solidFill>
                  <a:srgbClr val="0000C0"/>
                </a:solidFill>
                <a:latin typeface="Menlo" panose="020B0609030804020204" pitchFamily="49" charset="0"/>
              </a:rPr>
              <a:t>out</a:t>
            </a:r>
            <a:r>
              <a:rPr lang="es-PA" sz="1400" dirty="0">
                <a:solidFill>
                  <a:srgbClr val="000000"/>
                </a:solidFill>
                <a:latin typeface="Menlo" panose="020B0609030804020204" pitchFamily="49" charset="0"/>
              </a:rPr>
              <a:t>.println(</a:t>
            </a:r>
            <a:r>
              <a:rPr lang="es-PA" sz="1400" dirty="0">
                <a:solidFill>
                  <a:srgbClr val="2A00FF"/>
                </a:solidFill>
                <a:latin typeface="Menlo" panose="020B0609030804020204" pitchFamily="49" charset="0"/>
              </a:rPr>
              <a:t>" Error de índice en un array"</a:t>
            </a:r>
            <a:r>
              <a:rPr lang="es-PA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s-PA" sz="1400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r>
              <a:rPr lang="es-PA" sz="1400" dirty="0">
                <a:latin typeface="Menlo" panose="020B0609030804020204" pitchFamily="49" charset="0"/>
              </a:rPr>
              <a:t>        }</a:t>
            </a:r>
          </a:p>
          <a:p>
            <a:r>
              <a:rPr lang="es-PA" sz="1400" dirty="0">
                <a:latin typeface="Menlo" panose="020B0609030804020204" pitchFamily="49" charset="0"/>
              </a:rPr>
              <a:t>        </a:t>
            </a:r>
            <a:r>
              <a:rPr lang="es-PA" sz="1400" dirty="0">
                <a:solidFill>
                  <a:srgbClr val="3F7F5F"/>
                </a:solidFill>
                <a:latin typeface="Menlo" panose="020B0609030804020204" pitchFamily="49" charset="0"/>
              </a:rPr>
              <a:t>/*catch(Exception excepcion)</a:t>
            </a:r>
          </a:p>
          <a:p>
            <a:r>
              <a:rPr lang="es-PA" sz="1400" dirty="0">
                <a:solidFill>
                  <a:srgbClr val="3F7F5F"/>
                </a:solidFill>
                <a:latin typeface="Menlo" panose="020B0609030804020204" pitchFamily="49" charset="0"/>
              </a:rPr>
              <a:t>        {</a:t>
            </a:r>
          </a:p>
          <a:p>
            <a:r>
              <a:rPr lang="es-PA" sz="1400" dirty="0">
                <a:solidFill>
                  <a:srgbClr val="3F7F5F"/>
                </a:solidFill>
                <a:latin typeface="Menlo" panose="020B0609030804020204" pitchFamily="49" charset="0"/>
              </a:rPr>
              <a:t>        System.out.println(excepcion);</a:t>
            </a:r>
          </a:p>
          <a:p>
            <a:r>
              <a:rPr lang="es-PA" sz="1400" dirty="0">
                <a:solidFill>
                  <a:srgbClr val="3F7F5F"/>
                </a:solidFill>
                <a:latin typeface="Menlo" panose="020B0609030804020204" pitchFamily="49" charset="0"/>
              </a:rPr>
              <a:t>        }*/  </a:t>
            </a:r>
            <a:r>
              <a:rPr lang="es-PA" sz="1400" dirty="0">
                <a:latin typeface="Menlo" panose="020B0609030804020204" pitchFamily="49" charset="0"/>
              </a:rPr>
              <a:t>  </a:t>
            </a:r>
          </a:p>
          <a:p>
            <a:r>
              <a:rPr lang="es-PA" sz="1400" dirty="0">
                <a:latin typeface="Menlo" panose="020B0609030804020204" pitchFamily="49" charset="0"/>
              </a:rPr>
              <a:t>}</a:t>
            </a:r>
          </a:p>
          <a:p>
            <a:r>
              <a:rPr lang="es-PA" sz="1400" dirty="0"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009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352" y="2706116"/>
            <a:ext cx="516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try</a:t>
            </a:r>
            <a:r>
              <a:rPr sz="1400" b="1" spc="-8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2494" y="2969768"/>
            <a:ext cx="1208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Consolas"/>
                <a:cs typeface="Consolas"/>
              </a:rPr>
              <a:t>imprime</a:t>
            </a:r>
            <a:r>
              <a:rPr sz="1400" dirty="0">
                <a:latin typeface="Consolas"/>
                <a:cs typeface="Consolas"/>
              </a:rPr>
              <a:t>(br);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352" y="3185261"/>
            <a:ext cx="4456430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080" indent="-294640">
              <a:lnSpc>
                <a:spcPct val="123600"/>
              </a:lnSpc>
              <a:spcBef>
                <a:spcPts val="95"/>
              </a:spcBef>
            </a:pPr>
            <a:r>
              <a:rPr sz="1400" dirty="0">
                <a:latin typeface="Consolas"/>
                <a:cs typeface="Consolas"/>
              </a:rPr>
              <a:t>}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catch </a:t>
            </a:r>
            <a:r>
              <a:rPr sz="1400" dirty="0">
                <a:latin typeface="Consolas"/>
                <a:cs typeface="Consolas"/>
              </a:rPr>
              <a:t>( IOException e ) {  System.</a:t>
            </a:r>
            <a:r>
              <a:rPr sz="1400" i="1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400" dirty="0">
                <a:latin typeface="Consolas"/>
                <a:cs typeface="Consolas"/>
              </a:rPr>
              <a:t>.println(</a:t>
            </a:r>
            <a:r>
              <a:rPr sz="1400" dirty="0">
                <a:solidFill>
                  <a:srgbClr val="2A00FF"/>
                </a:solidFill>
                <a:latin typeface="Consolas"/>
                <a:cs typeface="Consolas"/>
              </a:rPr>
              <a:t>"Fallo </a:t>
            </a:r>
            <a:r>
              <a:rPr sz="1400" spc="5" dirty="0">
                <a:solidFill>
                  <a:srgbClr val="2A00FF"/>
                </a:solidFill>
                <a:latin typeface="Consolas"/>
                <a:cs typeface="Consolas"/>
              </a:rPr>
              <a:t>de</a:t>
            </a:r>
            <a:r>
              <a:rPr sz="1400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2A00FF"/>
                </a:solidFill>
                <a:latin typeface="Consolas"/>
                <a:cs typeface="Consolas"/>
              </a:rPr>
              <a:t>lectura..!"</a:t>
            </a:r>
            <a:r>
              <a:rPr sz="1400" spc="5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3977944"/>
            <a:ext cx="6520815" cy="16097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495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995680" marR="5080" indent="-688975">
              <a:lnSpc>
                <a:spcPct val="1236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static void </a:t>
            </a:r>
            <a:r>
              <a:rPr sz="1400" dirty="0">
                <a:latin typeface="Consolas"/>
                <a:cs typeface="Consolas"/>
              </a:rPr>
              <a:t>imprime(BufferedReader bf)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throws </a:t>
            </a:r>
            <a:r>
              <a:rPr sz="1400" dirty="0">
                <a:latin typeface="Consolas"/>
                <a:cs typeface="Consolas"/>
              </a:rPr>
              <a:t>IOException {  </a:t>
            </a:r>
            <a:r>
              <a:rPr sz="1400" spc="5" dirty="0">
                <a:latin typeface="Consolas"/>
                <a:cs typeface="Consolas"/>
              </a:rPr>
              <a:t>String </a:t>
            </a:r>
            <a:r>
              <a:rPr sz="1400" dirty="0">
                <a:latin typeface="Consolas"/>
                <a:cs typeface="Consolas"/>
              </a:rPr>
              <a:t>n = bf.readLine(); </a:t>
            </a:r>
            <a:r>
              <a:rPr sz="1400" dirty="0">
                <a:solidFill>
                  <a:srgbClr val="3E7E5F"/>
                </a:solidFill>
                <a:latin typeface="Consolas"/>
                <a:cs typeface="Consolas"/>
              </a:rPr>
              <a:t>//Puede provocar una</a:t>
            </a:r>
            <a:r>
              <a:rPr sz="1400" spc="11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E7E5F"/>
                </a:solidFill>
                <a:latin typeface="Consolas"/>
                <a:cs typeface="Consolas"/>
              </a:rPr>
              <a:t>excepción</a:t>
            </a:r>
            <a:endParaRPr sz="1400">
              <a:latin typeface="Consolas"/>
              <a:cs typeface="Consolas"/>
            </a:endParaRPr>
          </a:p>
          <a:p>
            <a:pPr marL="99568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latin typeface="Consolas"/>
                <a:cs typeface="Consolas"/>
              </a:rPr>
              <a:t>System.</a:t>
            </a:r>
            <a:r>
              <a:rPr sz="1400" i="1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400" dirty="0">
                <a:latin typeface="Consolas"/>
                <a:cs typeface="Consolas"/>
              </a:rPr>
              <a:t>.println(n);</a:t>
            </a:r>
            <a:endParaRPr sz="1400">
              <a:latin typeface="Consolas"/>
              <a:cs typeface="Consolas"/>
            </a:endParaRPr>
          </a:p>
          <a:p>
            <a:pPr marL="306705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6334" y="80237"/>
            <a:ext cx="56048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Propagación </a:t>
            </a:r>
            <a:r>
              <a:rPr sz="3600" spc="-5" dirty="0"/>
              <a:t>de </a:t>
            </a:r>
            <a:r>
              <a:rPr sz="3600" dirty="0"/>
              <a:t>una</a:t>
            </a:r>
            <a:r>
              <a:rPr sz="3600" spc="-50" dirty="0"/>
              <a:t> </a:t>
            </a:r>
            <a:r>
              <a:rPr sz="3600" spc="-10" dirty="0"/>
              <a:t>excepción</a:t>
            </a:r>
            <a:endParaRPr sz="3600" dirty="0"/>
          </a:p>
        </p:txBody>
      </p:sp>
      <p:sp>
        <p:nvSpPr>
          <p:cNvPr id="7" name="object 7"/>
          <p:cNvSpPr/>
          <p:nvPr/>
        </p:nvSpPr>
        <p:spPr>
          <a:xfrm>
            <a:off x="211645" y="715009"/>
            <a:ext cx="12700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0200" y="619125"/>
            <a:ext cx="8630920" cy="206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4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caso </a:t>
            </a:r>
            <a:r>
              <a:rPr sz="1800" dirty="0">
                <a:latin typeface="Calibri"/>
                <a:cs typeface="Calibri"/>
              </a:rPr>
              <a:t>de que no se </a:t>
            </a:r>
            <a:r>
              <a:rPr sz="1800" spc="-15" dirty="0">
                <a:latin typeface="Calibri"/>
                <a:cs typeface="Calibri"/>
              </a:rPr>
              <a:t>tenga previsto </a:t>
            </a:r>
            <a:r>
              <a:rPr sz="1800" spc="-5" dirty="0">
                <a:latin typeface="Calibri"/>
                <a:cs typeface="Calibri"/>
              </a:rPr>
              <a:t>ninguna acción particular </a:t>
            </a:r>
            <a:r>
              <a:rPr sz="1800" spc="-15" dirty="0">
                <a:latin typeface="Calibri"/>
                <a:cs typeface="Calibri"/>
              </a:rPr>
              <a:t>para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5" dirty="0">
                <a:latin typeface="Calibri"/>
                <a:cs typeface="Calibri"/>
              </a:rPr>
              <a:t>tratamiento </a:t>
            </a:r>
            <a:r>
              <a:rPr sz="1800" dirty="0">
                <a:latin typeface="Calibri"/>
                <a:cs typeface="Calibri"/>
              </a:rPr>
              <a:t>de  una </a:t>
            </a:r>
            <a:r>
              <a:rPr sz="1800" spc="-5" dirty="0">
                <a:latin typeface="Calibri"/>
                <a:cs typeface="Calibri"/>
              </a:rPr>
              <a:t>determinada </a:t>
            </a:r>
            <a:r>
              <a:rPr sz="1800" spc="-10" dirty="0">
                <a:latin typeface="Calibri"/>
                <a:cs typeface="Calibri"/>
              </a:rPr>
              <a:t>excepción, </a:t>
            </a:r>
            <a:r>
              <a:rPr sz="1800" dirty="0">
                <a:latin typeface="Calibri"/>
                <a:cs typeface="Calibri"/>
              </a:rPr>
              <a:t>es </a:t>
            </a:r>
            <a:r>
              <a:rPr sz="1800" spc="-5" dirty="0">
                <a:latin typeface="Calibri"/>
                <a:cs typeface="Calibri"/>
              </a:rPr>
              <a:t>posible </a:t>
            </a:r>
            <a:r>
              <a:rPr sz="1800" spc="-10" dirty="0">
                <a:latin typeface="Calibri"/>
                <a:cs typeface="Calibri"/>
              </a:rPr>
              <a:t>propagar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excepción </a:t>
            </a:r>
            <a:r>
              <a:rPr sz="1800" dirty="0">
                <a:latin typeface="Calibri"/>
                <a:cs typeface="Calibri"/>
              </a:rPr>
              <a:t>sin </a:t>
            </a:r>
            <a:r>
              <a:rPr sz="1800" spc="-5" dirty="0">
                <a:latin typeface="Calibri"/>
                <a:cs typeface="Calibri"/>
              </a:rPr>
              <a:t>necesidad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capturarla,  </a:t>
            </a:r>
            <a:r>
              <a:rPr sz="1800" spc="-5" dirty="0">
                <a:latin typeface="Calibri"/>
                <a:cs typeface="Calibri"/>
              </a:rPr>
              <a:t>dejando </a:t>
            </a:r>
            <a:r>
              <a:rPr sz="1800" dirty="0">
                <a:latin typeface="Calibri"/>
                <a:cs typeface="Calibri"/>
              </a:rPr>
              <a:t>que sean </a:t>
            </a:r>
            <a:r>
              <a:rPr sz="1800" spc="-15" dirty="0">
                <a:latin typeface="Calibri"/>
                <a:cs typeface="Calibri"/>
              </a:rPr>
              <a:t>otras </a:t>
            </a:r>
            <a:r>
              <a:rPr sz="1800" spc="-10" dirty="0">
                <a:latin typeface="Calibri"/>
                <a:cs typeface="Calibri"/>
              </a:rPr>
              <a:t>partes </a:t>
            </a:r>
            <a:r>
              <a:rPr sz="1800" dirty="0">
                <a:latin typeface="Calibri"/>
                <a:cs typeface="Calibri"/>
              </a:rPr>
              <a:t>del </a:t>
            </a:r>
            <a:r>
              <a:rPr sz="1800" spc="-15" dirty="0">
                <a:latin typeface="Calibri"/>
                <a:cs typeface="Calibri"/>
              </a:rPr>
              <a:t>programa </a:t>
            </a:r>
            <a:r>
              <a:rPr sz="1800" spc="-5" dirty="0">
                <a:latin typeface="Calibri"/>
                <a:cs typeface="Calibri"/>
              </a:rPr>
              <a:t>las </a:t>
            </a:r>
            <a:r>
              <a:rPr sz="1800" spc="-10" dirty="0">
                <a:latin typeface="Calibri"/>
                <a:cs typeface="Calibri"/>
              </a:rPr>
              <a:t>encargadas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definir </a:t>
            </a:r>
            <a:r>
              <a:rPr sz="1800" spc="-5" dirty="0">
                <a:latin typeface="Calibri"/>
                <a:cs typeface="Calibri"/>
              </a:rPr>
              <a:t>las </a:t>
            </a:r>
            <a:r>
              <a:rPr sz="1800" dirty="0">
                <a:latin typeface="Calibri"/>
                <a:cs typeface="Calibri"/>
              </a:rPr>
              <a:t>acciones </a:t>
            </a:r>
            <a:r>
              <a:rPr sz="1800" spc="-15" dirty="0">
                <a:latin typeface="Calibri"/>
                <a:cs typeface="Calibri"/>
              </a:rPr>
              <a:t>para </a:t>
            </a:r>
            <a:r>
              <a:rPr sz="1800" dirty="0">
                <a:latin typeface="Calibri"/>
                <a:cs typeface="Calibri"/>
              </a:rPr>
              <a:t>su  </a:t>
            </a:r>
            <a:r>
              <a:rPr sz="1800" spc="-15" dirty="0">
                <a:latin typeface="Calibri"/>
                <a:cs typeface="Calibri"/>
              </a:rPr>
              <a:t>tratamiento</a:t>
            </a:r>
            <a:r>
              <a:rPr sz="1800" spc="-5" dirty="0">
                <a:latin typeface="Calibri"/>
                <a:cs typeface="Calibri"/>
              </a:rPr>
              <a:t> (</a:t>
            </a:r>
            <a:r>
              <a:rPr sz="1800" b="1" i="1" spc="-5" dirty="0">
                <a:latin typeface="Calibri"/>
                <a:cs typeface="Calibri"/>
              </a:rPr>
              <a:t>throws</a:t>
            </a:r>
            <a:r>
              <a:rPr sz="1800" spc="-5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400" dirty="0">
                <a:latin typeface="Consolas"/>
                <a:cs typeface="Consolas"/>
              </a:rPr>
              <a:t>Principal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306705">
              <a:lnSpc>
                <a:spcPct val="100000"/>
              </a:lnSpc>
              <a:spcBef>
                <a:spcPts val="395"/>
              </a:spcBef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static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void </a:t>
            </a:r>
            <a:r>
              <a:rPr sz="1400" dirty="0">
                <a:latin typeface="Consolas"/>
                <a:cs typeface="Consolas"/>
              </a:rPr>
              <a:t>main(String[] args)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701675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latin typeface="Consolas"/>
                <a:cs typeface="Consolas"/>
              </a:rPr>
              <a:t>BufferedReader </a:t>
            </a:r>
            <a:r>
              <a:rPr sz="1400" spc="-5" dirty="0">
                <a:latin typeface="Consolas"/>
                <a:cs typeface="Consolas"/>
              </a:rPr>
              <a:t>br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400" dirty="0">
                <a:latin typeface="Consolas"/>
                <a:cs typeface="Consolas"/>
              </a:rPr>
              <a:t>BufferedReader(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400" b="1" spc="1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InputStreamReader(System.</a:t>
            </a:r>
            <a:r>
              <a:rPr sz="1400" i="1" dirty="0">
                <a:solidFill>
                  <a:srgbClr val="0000C0"/>
                </a:solidFill>
                <a:latin typeface="Consolas"/>
                <a:cs typeface="Consolas"/>
              </a:rPr>
              <a:t>in</a:t>
            </a:r>
            <a:r>
              <a:rPr sz="1400" dirty="0">
                <a:latin typeface="Consolas"/>
                <a:cs typeface="Consolas"/>
              </a:rPr>
              <a:t>));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2040" y="4319142"/>
            <a:ext cx="720725" cy="252095"/>
          </a:xfrm>
          <a:custGeom>
            <a:avLst/>
            <a:gdLst/>
            <a:ahLst/>
            <a:cxnLst/>
            <a:rect l="l" t="t" r="r" b="b"/>
            <a:pathLst>
              <a:path w="720725" h="252095">
                <a:moveTo>
                  <a:pt x="0" y="42036"/>
                </a:moveTo>
                <a:lnTo>
                  <a:pt x="3317" y="25663"/>
                </a:lnTo>
                <a:lnTo>
                  <a:pt x="12350" y="12303"/>
                </a:lnTo>
                <a:lnTo>
                  <a:pt x="25717" y="3300"/>
                </a:lnTo>
                <a:lnTo>
                  <a:pt x="42037" y="0"/>
                </a:lnTo>
                <a:lnTo>
                  <a:pt x="678814" y="0"/>
                </a:lnTo>
                <a:lnTo>
                  <a:pt x="695114" y="3300"/>
                </a:lnTo>
                <a:lnTo>
                  <a:pt x="708437" y="12303"/>
                </a:lnTo>
                <a:lnTo>
                  <a:pt x="717426" y="25663"/>
                </a:lnTo>
                <a:lnTo>
                  <a:pt x="720725" y="42036"/>
                </a:lnTo>
                <a:lnTo>
                  <a:pt x="720725" y="210032"/>
                </a:lnTo>
                <a:lnTo>
                  <a:pt x="717426" y="226378"/>
                </a:lnTo>
                <a:lnTo>
                  <a:pt x="708437" y="239728"/>
                </a:lnTo>
                <a:lnTo>
                  <a:pt x="695114" y="248730"/>
                </a:lnTo>
                <a:lnTo>
                  <a:pt x="678814" y="252031"/>
                </a:lnTo>
                <a:lnTo>
                  <a:pt x="42037" y="252031"/>
                </a:lnTo>
                <a:lnTo>
                  <a:pt x="25717" y="248730"/>
                </a:lnTo>
                <a:lnTo>
                  <a:pt x="12350" y="239728"/>
                </a:lnTo>
                <a:lnTo>
                  <a:pt x="3317" y="226378"/>
                </a:lnTo>
                <a:lnTo>
                  <a:pt x="0" y="210032"/>
                </a:lnTo>
                <a:lnTo>
                  <a:pt x="0" y="42036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3333" y="4326635"/>
            <a:ext cx="720090" cy="216535"/>
          </a:xfrm>
          <a:custGeom>
            <a:avLst/>
            <a:gdLst/>
            <a:ahLst/>
            <a:cxnLst/>
            <a:rect l="l" t="t" r="r" b="b"/>
            <a:pathLst>
              <a:path w="720089" h="216535">
                <a:moveTo>
                  <a:pt x="0" y="35940"/>
                </a:moveTo>
                <a:lnTo>
                  <a:pt x="2831" y="21967"/>
                </a:lnTo>
                <a:lnTo>
                  <a:pt x="10556" y="10540"/>
                </a:lnTo>
                <a:lnTo>
                  <a:pt x="22020" y="2829"/>
                </a:lnTo>
                <a:lnTo>
                  <a:pt x="36068" y="0"/>
                </a:lnTo>
                <a:lnTo>
                  <a:pt x="684022" y="0"/>
                </a:lnTo>
                <a:lnTo>
                  <a:pt x="698069" y="2829"/>
                </a:lnTo>
                <a:lnTo>
                  <a:pt x="709533" y="10540"/>
                </a:lnTo>
                <a:lnTo>
                  <a:pt x="717258" y="21967"/>
                </a:lnTo>
                <a:lnTo>
                  <a:pt x="720090" y="35940"/>
                </a:lnTo>
                <a:lnTo>
                  <a:pt x="720090" y="179997"/>
                </a:lnTo>
                <a:lnTo>
                  <a:pt x="717258" y="194013"/>
                </a:lnTo>
                <a:lnTo>
                  <a:pt x="709533" y="205457"/>
                </a:lnTo>
                <a:lnTo>
                  <a:pt x="698069" y="213172"/>
                </a:lnTo>
                <a:lnTo>
                  <a:pt x="684022" y="216001"/>
                </a:lnTo>
                <a:lnTo>
                  <a:pt x="36068" y="216001"/>
                </a:lnTo>
                <a:lnTo>
                  <a:pt x="22020" y="213172"/>
                </a:lnTo>
                <a:lnTo>
                  <a:pt x="10556" y="205457"/>
                </a:lnTo>
                <a:lnTo>
                  <a:pt x="2831" y="194013"/>
                </a:lnTo>
                <a:lnTo>
                  <a:pt x="0" y="179997"/>
                </a:lnTo>
                <a:lnTo>
                  <a:pt x="0" y="35940"/>
                </a:lnTo>
                <a:close/>
              </a:path>
            </a:pathLst>
          </a:custGeom>
          <a:ln w="19050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2141" y="2969260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80" h="288289">
                <a:moveTo>
                  <a:pt x="0" y="48006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1176020" y="0"/>
                </a:lnTo>
                <a:lnTo>
                  <a:pt x="1194718" y="3768"/>
                </a:lnTo>
                <a:lnTo>
                  <a:pt x="1209976" y="14049"/>
                </a:lnTo>
                <a:lnTo>
                  <a:pt x="1220257" y="29307"/>
                </a:lnTo>
                <a:lnTo>
                  <a:pt x="1224026" y="48006"/>
                </a:lnTo>
                <a:lnTo>
                  <a:pt x="1224026" y="240029"/>
                </a:lnTo>
                <a:lnTo>
                  <a:pt x="1220257" y="258675"/>
                </a:lnTo>
                <a:lnTo>
                  <a:pt x="1209976" y="273938"/>
                </a:lnTo>
                <a:lnTo>
                  <a:pt x="1194718" y="284249"/>
                </a:lnTo>
                <a:lnTo>
                  <a:pt x="1176020" y="288035"/>
                </a:lnTo>
                <a:lnTo>
                  <a:pt x="48006" y="288035"/>
                </a:lnTo>
                <a:lnTo>
                  <a:pt x="29307" y="284249"/>
                </a:lnTo>
                <a:lnTo>
                  <a:pt x="14049" y="273938"/>
                </a:lnTo>
                <a:lnTo>
                  <a:pt x="3768" y="258675"/>
                </a:lnTo>
                <a:lnTo>
                  <a:pt x="0" y="240029"/>
                </a:lnTo>
                <a:lnTo>
                  <a:pt x="0" y="48006"/>
                </a:lnTo>
                <a:close/>
              </a:path>
            </a:pathLst>
          </a:custGeom>
          <a:ln w="19050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1210" y="2694685"/>
            <a:ext cx="1406016" cy="302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46967" y="3505568"/>
            <a:ext cx="1667497" cy="1067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1720" y="3497579"/>
            <a:ext cx="2279904" cy="6309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26479" y="3489959"/>
            <a:ext cx="2193035" cy="693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67373" y="3524656"/>
            <a:ext cx="2174367" cy="523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67373" y="3546475"/>
            <a:ext cx="21748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marR="24066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Declara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10" dirty="0">
                <a:latin typeface="Calibri"/>
                <a:cs typeface="Calibri"/>
              </a:rPr>
              <a:t>excepción para 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dirty="0">
                <a:latin typeface="Calibri"/>
                <a:cs typeface="Calibri"/>
              </a:rPr>
              <a:t>sea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propagada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9795" y="2726435"/>
            <a:ext cx="3791711" cy="414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4555" y="2718816"/>
            <a:ext cx="3843528" cy="480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6339" y="2753182"/>
            <a:ext cx="3685666" cy="3077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66339" y="2774645"/>
            <a:ext cx="36861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Es </a:t>
            </a:r>
            <a:r>
              <a:rPr sz="1400" spc="-10" dirty="0">
                <a:latin typeface="Calibri"/>
                <a:cs typeface="Calibri"/>
              </a:rPr>
              <a:t>capturada </a:t>
            </a:r>
            <a:r>
              <a:rPr sz="1400" spc="-5" dirty="0">
                <a:latin typeface="Calibri"/>
                <a:cs typeface="Calibri"/>
              </a:rPr>
              <a:t>aquí,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10" dirty="0">
                <a:latin typeface="Calibri"/>
                <a:cs typeface="Calibri"/>
              </a:rPr>
              <a:t>invocar </a:t>
            </a:r>
            <a:r>
              <a:rPr sz="1400" spc="-5" dirty="0">
                <a:latin typeface="Calibri"/>
                <a:cs typeface="Calibri"/>
              </a:rPr>
              <a:t>el </a:t>
            </a:r>
            <a:r>
              <a:rPr sz="1400" spc="-10" dirty="0">
                <a:latin typeface="Calibri"/>
                <a:cs typeface="Calibri"/>
              </a:rPr>
              <a:t>método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imprime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94" y="2588602"/>
            <a:ext cx="2104186" cy="20691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232637"/>
            <a:ext cx="59858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Propagación </a:t>
            </a:r>
            <a:r>
              <a:rPr sz="3600" spc="-5" dirty="0"/>
              <a:t>de </a:t>
            </a:r>
            <a:r>
              <a:rPr sz="3600" dirty="0"/>
              <a:t>una</a:t>
            </a:r>
            <a:r>
              <a:rPr sz="3600" spc="-50" dirty="0"/>
              <a:t> </a:t>
            </a:r>
            <a:r>
              <a:rPr sz="3600" spc="-10" dirty="0"/>
              <a:t>excepción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4540486" y="1119794"/>
            <a:ext cx="3731814" cy="2493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2471" y="2425445"/>
            <a:ext cx="1008380" cy="918844"/>
          </a:xfrm>
          <a:custGeom>
            <a:avLst/>
            <a:gdLst/>
            <a:ahLst/>
            <a:cxnLst/>
            <a:rect l="l" t="t" r="r" b="b"/>
            <a:pathLst>
              <a:path w="1008379" h="918845">
                <a:moveTo>
                  <a:pt x="504062" y="0"/>
                </a:moveTo>
                <a:lnTo>
                  <a:pt x="452525" y="2371"/>
                </a:lnTo>
                <a:lnTo>
                  <a:pt x="402477" y="9330"/>
                </a:lnTo>
                <a:lnTo>
                  <a:pt x="354170" y="20646"/>
                </a:lnTo>
                <a:lnTo>
                  <a:pt x="307859" y="36089"/>
                </a:lnTo>
                <a:lnTo>
                  <a:pt x="263797" y="55428"/>
                </a:lnTo>
                <a:lnTo>
                  <a:pt x="222237" y="78431"/>
                </a:lnTo>
                <a:lnTo>
                  <a:pt x="183433" y="104868"/>
                </a:lnTo>
                <a:lnTo>
                  <a:pt x="147637" y="134508"/>
                </a:lnTo>
                <a:lnTo>
                  <a:pt x="115104" y="167121"/>
                </a:lnTo>
                <a:lnTo>
                  <a:pt x="86086" y="202474"/>
                </a:lnTo>
                <a:lnTo>
                  <a:pt x="60838" y="240338"/>
                </a:lnTo>
                <a:lnTo>
                  <a:pt x="39612" y="280481"/>
                </a:lnTo>
                <a:lnTo>
                  <a:pt x="22661" y="322673"/>
                </a:lnTo>
                <a:lnTo>
                  <a:pt x="10240" y="366682"/>
                </a:lnTo>
                <a:lnTo>
                  <a:pt x="2602" y="412279"/>
                </a:lnTo>
                <a:lnTo>
                  <a:pt x="0" y="459231"/>
                </a:lnTo>
                <a:lnTo>
                  <a:pt x="2602" y="506183"/>
                </a:lnTo>
                <a:lnTo>
                  <a:pt x="10240" y="551775"/>
                </a:lnTo>
                <a:lnTo>
                  <a:pt x="22661" y="595778"/>
                </a:lnTo>
                <a:lnTo>
                  <a:pt x="39612" y="637962"/>
                </a:lnTo>
                <a:lnTo>
                  <a:pt x="60838" y="678096"/>
                </a:lnTo>
                <a:lnTo>
                  <a:pt x="86086" y="715949"/>
                </a:lnTo>
                <a:lnTo>
                  <a:pt x="115104" y="751291"/>
                </a:lnTo>
                <a:lnTo>
                  <a:pt x="147637" y="783891"/>
                </a:lnTo>
                <a:lnTo>
                  <a:pt x="183433" y="813519"/>
                </a:lnTo>
                <a:lnTo>
                  <a:pt x="222237" y="839945"/>
                </a:lnTo>
                <a:lnTo>
                  <a:pt x="263797" y="862938"/>
                </a:lnTo>
                <a:lnTo>
                  <a:pt x="307859" y="882267"/>
                </a:lnTo>
                <a:lnTo>
                  <a:pt x="354170" y="897701"/>
                </a:lnTo>
                <a:lnTo>
                  <a:pt x="402477" y="909012"/>
                </a:lnTo>
                <a:lnTo>
                  <a:pt x="452525" y="915967"/>
                </a:lnTo>
                <a:lnTo>
                  <a:pt x="504062" y="918336"/>
                </a:lnTo>
                <a:lnTo>
                  <a:pt x="555600" y="915967"/>
                </a:lnTo>
                <a:lnTo>
                  <a:pt x="605648" y="909012"/>
                </a:lnTo>
                <a:lnTo>
                  <a:pt x="653955" y="897701"/>
                </a:lnTo>
                <a:lnTo>
                  <a:pt x="700266" y="882267"/>
                </a:lnTo>
                <a:lnTo>
                  <a:pt x="744328" y="862938"/>
                </a:lnTo>
                <a:lnTo>
                  <a:pt x="785888" y="839945"/>
                </a:lnTo>
                <a:lnTo>
                  <a:pt x="824692" y="813519"/>
                </a:lnTo>
                <a:lnTo>
                  <a:pt x="860488" y="783891"/>
                </a:lnTo>
                <a:lnTo>
                  <a:pt x="893021" y="751291"/>
                </a:lnTo>
                <a:lnTo>
                  <a:pt x="922039" y="715949"/>
                </a:lnTo>
                <a:lnTo>
                  <a:pt x="947287" y="678096"/>
                </a:lnTo>
                <a:lnTo>
                  <a:pt x="968513" y="637962"/>
                </a:lnTo>
                <a:lnTo>
                  <a:pt x="985464" y="595778"/>
                </a:lnTo>
                <a:lnTo>
                  <a:pt x="997885" y="551775"/>
                </a:lnTo>
                <a:lnTo>
                  <a:pt x="1005523" y="506183"/>
                </a:lnTo>
                <a:lnTo>
                  <a:pt x="1008126" y="459231"/>
                </a:lnTo>
                <a:lnTo>
                  <a:pt x="1005523" y="412279"/>
                </a:lnTo>
                <a:lnTo>
                  <a:pt x="997885" y="366682"/>
                </a:lnTo>
                <a:lnTo>
                  <a:pt x="985464" y="322673"/>
                </a:lnTo>
                <a:lnTo>
                  <a:pt x="968513" y="280481"/>
                </a:lnTo>
                <a:lnTo>
                  <a:pt x="947287" y="240338"/>
                </a:lnTo>
                <a:lnTo>
                  <a:pt x="922039" y="202474"/>
                </a:lnTo>
                <a:lnTo>
                  <a:pt x="893021" y="167121"/>
                </a:lnTo>
                <a:lnTo>
                  <a:pt x="860488" y="134508"/>
                </a:lnTo>
                <a:lnTo>
                  <a:pt x="824692" y="104868"/>
                </a:lnTo>
                <a:lnTo>
                  <a:pt x="785888" y="78431"/>
                </a:lnTo>
                <a:lnTo>
                  <a:pt x="744328" y="55428"/>
                </a:lnTo>
                <a:lnTo>
                  <a:pt x="700266" y="36089"/>
                </a:lnTo>
                <a:lnTo>
                  <a:pt x="653955" y="20646"/>
                </a:lnTo>
                <a:lnTo>
                  <a:pt x="605648" y="9330"/>
                </a:lnTo>
                <a:lnTo>
                  <a:pt x="555600" y="2371"/>
                </a:lnTo>
                <a:lnTo>
                  <a:pt x="5040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216" y="2781300"/>
            <a:ext cx="8221980" cy="201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3336" y="2812008"/>
            <a:ext cx="8125726" cy="191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336" y="2809113"/>
            <a:ext cx="8126095" cy="1920875"/>
          </a:xfrm>
          <a:custGeom>
            <a:avLst/>
            <a:gdLst/>
            <a:ahLst/>
            <a:cxnLst/>
            <a:rect l="l" t="t" r="r" b="b"/>
            <a:pathLst>
              <a:path w="8126095" h="1920875">
                <a:moveTo>
                  <a:pt x="0" y="960247"/>
                </a:moveTo>
                <a:lnTo>
                  <a:pt x="5880" y="908133"/>
                </a:lnTo>
                <a:lnTo>
                  <a:pt x="23324" y="856746"/>
                </a:lnTo>
                <a:lnTo>
                  <a:pt x="41228" y="822926"/>
                </a:lnTo>
                <a:lnTo>
                  <a:pt x="64048" y="789482"/>
                </a:lnTo>
                <a:lnTo>
                  <a:pt x="91697" y="756433"/>
                </a:lnTo>
                <a:lnTo>
                  <a:pt x="124085" y="723801"/>
                </a:lnTo>
                <a:lnTo>
                  <a:pt x="161123" y="691608"/>
                </a:lnTo>
                <a:lnTo>
                  <a:pt x="202722" y="659873"/>
                </a:lnTo>
                <a:lnTo>
                  <a:pt x="248794" y="628618"/>
                </a:lnTo>
                <a:lnTo>
                  <a:pt x="299250" y="597865"/>
                </a:lnTo>
                <a:lnTo>
                  <a:pt x="354001" y="567633"/>
                </a:lnTo>
                <a:lnTo>
                  <a:pt x="412959" y="537944"/>
                </a:lnTo>
                <a:lnTo>
                  <a:pt x="476033" y="508820"/>
                </a:lnTo>
                <a:lnTo>
                  <a:pt x="543137" y="480280"/>
                </a:lnTo>
                <a:lnTo>
                  <a:pt x="614180" y="452346"/>
                </a:lnTo>
                <a:lnTo>
                  <a:pt x="651151" y="438613"/>
                </a:lnTo>
                <a:lnTo>
                  <a:pt x="689074" y="425039"/>
                </a:lnTo>
                <a:lnTo>
                  <a:pt x="727937" y="411627"/>
                </a:lnTo>
                <a:lnTo>
                  <a:pt x="767730" y="398380"/>
                </a:lnTo>
                <a:lnTo>
                  <a:pt x="808441" y="385300"/>
                </a:lnTo>
                <a:lnTo>
                  <a:pt x="850060" y="372389"/>
                </a:lnTo>
                <a:lnTo>
                  <a:pt x="892574" y="359652"/>
                </a:lnTo>
                <a:lnTo>
                  <a:pt x="935974" y="347089"/>
                </a:lnTo>
                <a:lnTo>
                  <a:pt x="980247" y="334704"/>
                </a:lnTo>
                <a:lnTo>
                  <a:pt x="1025384" y="322499"/>
                </a:lnTo>
                <a:lnTo>
                  <a:pt x="1071372" y="310478"/>
                </a:lnTo>
                <a:lnTo>
                  <a:pt x="1118201" y="298641"/>
                </a:lnTo>
                <a:lnTo>
                  <a:pt x="1165859" y="286994"/>
                </a:lnTo>
                <a:lnTo>
                  <a:pt x="1214336" y="275536"/>
                </a:lnTo>
                <a:lnTo>
                  <a:pt x="1263620" y="264273"/>
                </a:lnTo>
                <a:lnTo>
                  <a:pt x="1313700" y="253205"/>
                </a:lnTo>
                <a:lnTo>
                  <a:pt x="1364566" y="242336"/>
                </a:lnTo>
                <a:lnTo>
                  <a:pt x="1416205" y="231669"/>
                </a:lnTo>
                <a:lnTo>
                  <a:pt x="1468608" y="221205"/>
                </a:lnTo>
                <a:lnTo>
                  <a:pt x="1521762" y="210948"/>
                </a:lnTo>
                <a:lnTo>
                  <a:pt x="1575657" y="200900"/>
                </a:lnTo>
                <a:lnTo>
                  <a:pt x="1630282" y="191064"/>
                </a:lnTo>
                <a:lnTo>
                  <a:pt x="1685625" y="181442"/>
                </a:lnTo>
                <a:lnTo>
                  <a:pt x="1741675" y="172038"/>
                </a:lnTo>
                <a:lnTo>
                  <a:pt x="1798422" y="162853"/>
                </a:lnTo>
                <a:lnTo>
                  <a:pt x="1855854" y="153890"/>
                </a:lnTo>
                <a:lnTo>
                  <a:pt x="1913961" y="145152"/>
                </a:lnTo>
                <a:lnTo>
                  <a:pt x="1972730" y="136642"/>
                </a:lnTo>
                <a:lnTo>
                  <a:pt x="2032151" y="128362"/>
                </a:lnTo>
                <a:lnTo>
                  <a:pt x="2092213" y="120315"/>
                </a:lnTo>
                <a:lnTo>
                  <a:pt x="2152905" y="112503"/>
                </a:lnTo>
                <a:lnTo>
                  <a:pt x="2214215" y="104929"/>
                </a:lnTo>
                <a:lnTo>
                  <a:pt x="2276133" y="97596"/>
                </a:lnTo>
                <a:lnTo>
                  <a:pt x="2338647" y="90506"/>
                </a:lnTo>
                <a:lnTo>
                  <a:pt x="2401747" y="83662"/>
                </a:lnTo>
                <a:lnTo>
                  <a:pt x="2465421" y="77067"/>
                </a:lnTo>
                <a:lnTo>
                  <a:pt x="2529658" y="70723"/>
                </a:lnTo>
                <a:lnTo>
                  <a:pt x="2594446" y="64632"/>
                </a:lnTo>
                <a:lnTo>
                  <a:pt x="2659776" y="58798"/>
                </a:lnTo>
                <a:lnTo>
                  <a:pt x="2725636" y="53223"/>
                </a:lnTo>
                <a:lnTo>
                  <a:pt x="2792014" y="47910"/>
                </a:lnTo>
                <a:lnTo>
                  <a:pt x="2858900" y="42861"/>
                </a:lnTo>
                <a:lnTo>
                  <a:pt x="2926283" y="38078"/>
                </a:lnTo>
                <a:lnTo>
                  <a:pt x="2994151" y="33566"/>
                </a:lnTo>
                <a:lnTo>
                  <a:pt x="3062493" y="29325"/>
                </a:lnTo>
                <a:lnTo>
                  <a:pt x="3131298" y="25359"/>
                </a:lnTo>
                <a:lnTo>
                  <a:pt x="3200556" y="21671"/>
                </a:lnTo>
                <a:lnTo>
                  <a:pt x="3270254" y="18262"/>
                </a:lnTo>
                <a:lnTo>
                  <a:pt x="3340383" y="15136"/>
                </a:lnTo>
                <a:lnTo>
                  <a:pt x="3410930" y="12296"/>
                </a:lnTo>
                <a:lnTo>
                  <a:pt x="3481885" y="9743"/>
                </a:lnTo>
                <a:lnTo>
                  <a:pt x="3553236" y="7481"/>
                </a:lnTo>
                <a:lnTo>
                  <a:pt x="3624973" y="5512"/>
                </a:lnTo>
                <a:lnTo>
                  <a:pt x="3697085" y="3838"/>
                </a:lnTo>
                <a:lnTo>
                  <a:pt x="3769559" y="2463"/>
                </a:lnTo>
                <a:lnTo>
                  <a:pt x="3842386" y="1389"/>
                </a:lnTo>
                <a:lnTo>
                  <a:pt x="3915554" y="619"/>
                </a:lnTo>
                <a:lnTo>
                  <a:pt x="3989052" y="155"/>
                </a:lnTo>
                <a:lnTo>
                  <a:pt x="4062869" y="0"/>
                </a:lnTo>
                <a:lnTo>
                  <a:pt x="4136686" y="155"/>
                </a:lnTo>
                <a:lnTo>
                  <a:pt x="4210184" y="619"/>
                </a:lnTo>
                <a:lnTo>
                  <a:pt x="4283352" y="1389"/>
                </a:lnTo>
                <a:lnTo>
                  <a:pt x="4356179" y="2463"/>
                </a:lnTo>
                <a:lnTo>
                  <a:pt x="4428654" y="3838"/>
                </a:lnTo>
                <a:lnTo>
                  <a:pt x="4500765" y="5512"/>
                </a:lnTo>
                <a:lnTo>
                  <a:pt x="4572502" y="7481"/>
                </a:lnTo>
                <a:lnTo>
                  <a:pt x="4643853" y="9743"/>
                </a:lnTo>
                <a:lnTo>
                  <a:pt x="4714808" y="12296"/>
                </a:lnTo>
                <a:lnTo>
                  <a:pt x="4785355" y="15136"/>
                </a:lnTo>
                <a:lnTo>
                  <a:pt x="4855484" y="18262"/>
                </a:lnTo>
                <a:lnTo>
                  <a:pt x="4925182" y="21671"/>
                </a:lnTo>
                <a:lnTo>
                  <a:pt x="4994439" y="25359"/>
                </a:lnTo>
                <a:lnTo>
                  <a:pt x="5063245" y="29325"/>
                </a:lnTo>
                <a:lnTo>
                  <a:pt x="5131587" y="33566"/>
                </a:lnTo>
                <a:lnTo>
                  <a:pt x="5199455" y="38078"/>
                </a:lnTo>
                <a:lnTo>
                  <a:pt x="5266837" y="42861"/>
                </a:lnTo>
                <a:lnTo>
                  <a:pt x="5333723" y="47910"/>
                </a:lnTo>
                <a:lnTo>
                  <a:pt x="5400101" y="53223"/>
                </a:lnTo>
                <a:lnTo>
                  <a:pt x="5465960" y="58798"/>
                </a:lnTo>
                <a:lnTo>
                  <a:pt x="5531290" y="64632"/>
                </a:lnTo>
                <a:lnTo>
                  <a:pt x="5596079" y="70723"/>
                </a:lnTo>
                <a:lnTo>
                  <a:pt x="5660316" y="77067"/>
                </a:lnTo>
                <a:lnTo>
                  <a:pt x="5723989" y="83662"/>
                </a:lnTo>
                <a:lnTo>
                  <a:pt x="5787089" y="90506"/>
                </a:lnTo>
                <a:lnTo>
                  <a:pt x="5849603" y="97596"/>
                </a:lnTo>
                <a:lnTo>
                  <a:pt x="5911521" y="104929"/>
                </a:lnTo>
                <a:lnTo>
                  <a:pt x="5972831" y="112503"/>
                </a:lnTo>
                <a:lnTo>
                  <a:pt x="6033522" y="120315"/>
                </a:lnTo>
                <a:lnTo>
                  <a:pt x="6093584" y="128362"/>
                </a:lnTo>
                <a:lnTo>
                  <a:pt x="6153005" y="136642"/>
                </a:lnTo>
                <a:lnTo>
                  <a:pt x="6211774" y="145152"/>
                </a:lnTo>
                <a:lnTo>
                  <a:pt x="6269880" y="153890"/>
                </a:lnTo>
                <a:lnTo>
                  <a:pt x="6327312" y="162853"/>
                </a:lnTo>
                <a:lnTo>
                  <a:pt x="6384059" y="172038"/>
                </a:lnTo>
                <a:lnTo>
                  <a:pt x="6440109" y="181442"/>
                </a:lnTo>
                <a:lnTo>
                  <a:pt x="6495452" y="191064"/>
                </a:lnTo>
                <a:lnTo>
                  <a:pt x="6550077" y="200900"/>
                </a:lnTo>
                <a:lnTo>
                  <a:pt x="6603971" y="210948"/>
                </a:lnTo>
                <a:lnTo>
                  <a:pt x="6657126" y="221205"/>
                </a:lnTo>
                <a:lnTo>
                  <a:pt x="6709528" y="231669"/>
                </a:lnTo>
                <a:lnTo>
                  <a:pt x="6761167" y="242336"/>
                </a:lnTo>
                <a:lnTo>
                  <a:pt x="6812032" y="253205"/>
                </a:lnTo>
                <a:lnTo>
                  <a:pt x="6862112" y="264273"/>
                </a:lnTo>
                <a:lnTo>
                  <a:pt x="6911396" y="275536"/>
                </a:lnTo>
                <a:lnTo>
                  <a:pt x="6959873" y="286994"/>
                </a:lnTo>
                <a:lnTo>
                  <a:pt x="7007531" y="298641"/>
                </a:lnTo>
                <a:lnTo>
                  <a:pt x="7054360" y="310478"/>
                </a:lnTo>
                <a:lnTo>
                  <a:pt x="7100348" y="322499"/>
                </a:lnTo>
                <a:lnTo>
                  <a:pt x="7145484" y="334704"/>
                </a:lnTo>
                <a:lnTo>
                  <a:pt x="7189757" y="347089"/>
                </a:lnTo>
                <a:lnTo>
                  <a:pt x="7233157" y="359652"/>
                </a:lnTo>
                <a:lnTo>
                  <a:pt x="7275671" y="372389"/>
                </a:lnTo>
                <a:lnTo>
                  <a:pt x="7317289" y="385300"/>
                </a:lnTo>
                <a:lnTo>
                  <a:pt x="7358000" y="398380"/>
                </a:lnTo>
                <a:lnTo>
                  <a:pt x="7397793" y="411627"/>
                </a:lnTo>
                <a:lnTo>
                  <a:pt x="7436656" y="425039"/>
                </a:lnTo>
                <a:lnTo>
                  <a:pt x="7474579" y="438613"/>
                </a:lnTo>
                <a:lnTo>
                  <a:pt x="7511550" y="452346"/>
                </a:lnTo>
                <a:lnTo>
                  <a:pt x="7547558" y="466236"/>
                </a:lnTo>
                <a:lnTo>
                  <a:pt x="7616642" y="494475"/>
                </a:lnTo>
                <a:lnTo>
                  <a:pt x="7681742" y="523310"/>
                </a:lnTo>
                <a:lnTo>
                  <a:pt x="7742768" y="552720"/>
                </a:lnTo>
                <a:lnTo>
                  <a:pt x="7799633" y="582682"/>
                </a:lnTo>
                <a:lnTo>
                  <a:pt x="7852247" y="613178"/>
                </a:lnTo>
                <a:lnTo>
                  <a:pt x="7900522" y="644184"/>
                </a:lnTo>
                <a:lnTo>
                  <a:pt x="7944369" y="675682"/>
                </a:lnTo>
                <a:lnTo>
                  <a:pt x="7983699" y="707648"/>
                </a:lnTo>
                <a:lnTo>
                  <a:pt x="8018422" y="740064"/>
                </a:lnTo>
                <a:lnTo>
                  <a:pt x="8048451" y="772906"/>
                </a:lnTo>
                <a:lnTo>
                  <a:pt x="8073697" y="806156"/>
                </a:lnTo>
                <a:lnTo>
                  <a:pt x="8094070" y="839791"/>
                </a:lnTo>
                <a:lnTo>
                  <a:pt x="8115301" y="890920"/>
                </a:lnTo>
                <a:lnTo>
                  <a:pt x="8125069" y="942799"/>
                </a:lnTo>
                <a:lnTo>
                  <a:pt x="8125726" y="960247"/>
                </a:lnTo>
                <a:lnTo>
                  <a:pt x="8125069" y="977694"/>
                </a:lnTo>
                <a:lnTo>
                  <a:pt x="8115301" y="1029573"/>
                </a:lnTo>
                <a:lnTo>
                  <a:pt x="8094070" y="1080704"/>
                </a:lnTo>
                <a:lnTo>
                  <a:pt x="8073697" y="1114340"/>
                </a:lnTo>
                <a:lnTo>
                  <a:pt x="8048451" y="1147591"/>
                </a:lnTo>
                <a:lnTo>
                  <a:pt x="8018422" y="1180435"/>
                </a:lnTo>
                <a:lnTo>
                  <a:pt x="7983699" y="1212852"/>
                </a:lnTo>
                <a:lnTo>
                  <a:pt x="7944369" y="1244821"/>
                </a:lnTo>
                <a:lnTo>
                  <a:pt x="7900522" y="1276320"/>
                </a:lnTo>
                <a:lnTo>
                  <a:pt x="7852247" y="1307329"/>
                </a:lnTo>
                <a:lnTo>
                  <a:pt x="7799633" y="1337827"/>
                </a:lnTo>
                <a:lnTo>
                  <a:pt x="7742768" y="1367792"/>
                </a:lnTo>
                <a:lnTo>
                  <a:pt x="7681742" y="1397204"/>
                </a:lnTo>
                <a:lnTo>
                  <a:pt x="7616642" y="1426042"/>
                </a:lnTo>
                <a:lnTo>
                  <a:pt x="7547558" y="1454284"/>
                </a:lnTo>
                <a:lnTo>
                  <a:pt x="7511550" y="1468176"/>
                </a:lnTo>
                <a:lnTo>
                  <a:pt x="7474579" y="1481911"/>
                </a:lnTo>
                <a:lnTo>
                  <a:pt x="7436656" y="1495486"/>
                </a:lnTo>
                <a:lnTo>
                  <a:pt x="7397793" y="1508900"/>
                </a:lnTo>
                <a:lnTo>
                  <a:pt x="7358000" y="1522148"/>
                </a:lnTo>
                <a:lnTo>
                  <a:pt x="7317289" y="1535230"/>
                </a:lnTo>
                <a:lnTo>
                  <a:pt x="7275671" y="1548142"/>
                </a:lnTo>
                <a:lnTo>
                  <a:pt x="7233157" y="1560881"/>
                </a:lnTo>
                <a:lnTo>
                  <a:pt x="7189757" y="1573446"/>
                </a:lnTo>
                <a:lnTo>
                  <a:pt x="7145484" y="1585832"/>
                </a:lnTo>
                <a:lnTo>
                  <a:pt x="7100348" y="1598039"/>
                </a:lnTo>
                <a:lnTo>
                  <a:pt x="7054360" y="1610062"/>
                </a:lnTo>
                <a:lnTo>
                  <a:pt x="7007531" y="1621900"/>
                </a:lnTo>
                <a:lnTo>
                  <a:pt x="6959873" y="1633549"/>
                </a:lnTo>
                <a:lnTo>
                  <a:pt x="6911396" y="1645008"/>
                </a:lnTo>
                <a:lnTo>
                  <a:pt x="6862112" y="1656274"/>
                </a:lnTo>
                <a:lnTo>
                  <a:pt x="6812032" y="1667343"/>
                </a:lnTo>
                <a:lnTo>
                  <a:pt x="6761167" y="1678213"/>
                </a:lnTo>
                <a:lnTo>
                  <a:pt x="6709528" y="1688883"/>
                </a:lnTo>
                <a:lnTo>
                  <a:pt x="6657126" y="1699348"/>
                </a:lnTo>
                <a:lnTo>
                  <a:pt x="6603971" y="1709607"/>
                </a:lnTo>
                <a:lnTo>
                  <a:pt x="6550077" y="1719656"/>
                </a:lnTo>
                <a:lnTo>
                  <a:pt x="6495452" y="1729494"/>
                </a:lnTo>
                <a:lnTo>
                  <a:pt x="6440109" y="1739117"/>
                </a:lnTo>
                <a:lnTo>
                  <a:pt x="6384059" y="1748523"/>
                </a:lnTo>
                <a:lnTo>
                  <a:pt x="6327312" y="1757710"/>
                </a:lnTo>
                <a:lnTo>
                  <a:pt x="6269880" y="1766674"/>
                </a:lnTo>
                <a:lnTo>
                  <a:pt x="6211774" y="1775413"/>
                </a:lnTo>
                <a:lnTo>
                  <a:pt x="6153005" y="1783925"/>
                </a:lnTo>
                <a:lnTo>
                  <a:pt x="6093584" y="1792207"/>
                </a:lnTo>
                <a:lnTo>
                  <a:pt x="6033522" y="1800255"/>
                </a:lnTo>
                <a:lnTo>
                  <a:pt x="5972831" y="1808069"/>
                </a:lnTo>
                <a:lnTo>
                  <a:pt x="5911521" y="1815644"/>
                </a:lnTo>
                <a:lnTo>
                  <a:pt x="5849603" y="1822978"/>
                </a:lnTo>
                <a:lnTo>
                  <a:pt x="5787089" y="1830069"/>
                </a:lnTo>
                <a:lnTo>
                  <a:pt x="5723989" y="1836915"/>
                </a:lnTo>
                <a:lnTo>
                  <a:pt x="5660316" y="1843511"/>
                </a:lnTo>
                <a:lnTo>
                  <a:pt x="5596079" y="1849857"/>
                </a:lnTo>
                <a:lnTo>
                  <a:pt x="5531290" y="1855949"/>
                </a:lnTo>
                <a:lnTo>
                  <a:pt x="5465960" y="1861784"/>
                </a:lnTo>
                <a:lnTo>
                  <a:pt x="5400101" y="1867360"/>
                </a:lnTo>
                <a:lnTo>
                  <a:pt x="5333723" y="1872674"/>
                </a:lnTo>
                <a:lnTo>
                  <a:pt x="5266837" y="1877725"/>
                </a:lnTo>
                <a:lnTo>
                  <a:pt x="5199455" y="1882508"/>
                </a:lnTo>
                <a:lnTo>
                  <a:pt x="5131587" y="1887022"/>
                </a:lnTo>
                <a:lnTo>
                  <a:pt x="5063245" y="1891263"/>
                </a:lnTo>
                <a:lnTo>
                  <a:pt x="4994439" y="1895230"/>
                </a:lnTo>
                <a:lnTo>
                  <a:pt x="4925182" y="1898919"/>
                </a:lnTo>
                <a:lnTo>
                  <a:pt x="4855484" y="1902328"/>
                </a:lnTo>
                <a:lnTo>
                  <a:pt x="4785355" y="1905455"/>
                </a:lnTo>
                <a:lnTo>
                  <a:pt x="4714808" y="1908296"/>
                </a:lnTo>
                <a:lnTo>
                  <a:pt x="4643853" y="1910849"/>
                </a:lnTo>
                <a:lnTo>
                  <a:pt x="4572502" y="1913112"/>
                </a:lnTo>
                <a:lnTo>
                  <a:pt x="4500765" y="1915082"/>
                </a:lnTo>
                <a:lnTo>
                  <a:pt x="4428654" y="1916755"/>
                </a:lnTo>
                <a:lnTo>
                  <a:pt x="4356179" y="1918131"/>
                </a:lnTo>
                <a:lnTo>
                  <a:pt x="4283352" y="1919205"/>
                </a:lnTo>
                <a:lnTo>
                  <a:pt x="4210184" y="1919975"/>
                </a:lnTo>
                <a:lnTo>
                  <a:pt x="4136686" y="1920440"/>
                </a:lnTo>
                <a:lnTo>
                  <a:pt x="4062869" y="1920595"/>
                </a:lnTo>
                <a:lnTo>
                  <a:pt x="3989052" y="1920440"/>
                </a:lnTo>
                <a:lnTo>
                  <a:pt x="3915554" y="1919975"/>
                </a:lnTo>
                <a:lnTo>
                  <a:pt x="3842386" y="1919205"/>
                </a:lnTo>
                <a:lnTo>
                  <a:pt x="3769559" y="1918131"/>
                </a:lnTo>
                <a:lnTo>
                  <a:pt x="3697085" y="1916755"/>
                </a:lnTo>
                <a:lnTo>
                  <a:pt x="3624973" y="1915082"/>
                </a:lnTo>
                <a:lnTo>
                  <a:pt x="3553236" y="1913112"/>
                </a:lnTo>
                <a:lnTo>
                  <a:pt x="3481885" y="1910849"/>
                </a:lnTo>
                <a:lnTo>
                  <a:pt x="3410930" y="1908296"/>
                </a:lnTo>
                <a:lnTo>
                  <a:pt x="3340383" y="1905455"/>
                </a:lnTo>
                <a:lnTo>
                  <a:pt x="3270254" y="1902328"/>
                </a:lnTo>
                <a:lnTo>
                  <a:pt x="3200556" y="1898919"/>
                </a:lnTo>
                <a:lnTo>
                  <a:pt x="3131298" y="1895230"/>
                </a:lnTo>
                <a:lnTo>
                  <a:pt x="3062493" y="1891263"/>
                </a:lnTo>
                <a:lnTo>
                  <a:pt x="2994151" y="1887022"/>
                </a:lnTo>
                <a:lnTo>
                  <a:pt x="2926283" y="1882508"/>
                </a:lnTo>
                <a:lnTo>
                  <a:pt x="2858900" y="1877725"/>
                </a:lnTo>
                <a:lnTo>
                  <a:pt x="2792014" y="1872674"/>
                </a:lnTo>
                <a:lnTo>
                  <a:pt x="2725636" y="1867360"/>
                </a:lnTo>
                <a:lnTo>
                  <a:pt x="2659776" y="1861784"/>
                </a:lnTo>
                <a:lnTo>
                  <a:pt x="2594446" y="1855949"/>
                </a:lnTo>
                <a:lnTo>
                  <a:pt x="2529658" y="1849857"/>
                </a:lnTo>
                <a:lnTo>
                  <a:pt x="2465421" y="1843511"/>
                </a:lnTo>
                <a:lnTo>
                  <a:pt x="2401747" y="1836915"/>
                </a:lnTo>
                <a:lnTo>
                  <a:pt x="2338647" y="1830069"/>
                </a:lnTo>
                <a:lnTo>
                  <a:pt x="2276133" y="1822978"/>
                </a:lnTo>
                <a:lnTo>
                  <a:pt x="2214215" y="1815644"/>
                </a:lnTo>
                <a:lnTo>
                  <a:pt x="2152905" y="1808069"/>
                </a:lnTo>
                <a:lnTo>
                  <a:pt x="2092213" y="1800255"/>
                </a:lnTo>
                <a:lnTo>
                  <a:pt x="2032151" y="1792207"/>
                </a:lnTo>
                <a:lnTo>
                  <a:pt x="1972730" y="1783925"/>
                </a:lnTo>
                <a:lnTo>
                  <a:pt x="1913961" y="1775413"/>
                </a:lnTo>
                <a:lnTo>
                  <a:pt x="1855854" y="1766674"/>
                </a:lnTo>
                <a:lnTo>
                  <a:pt x="1798422" y="1757710"/>
                </a:lnTo>
                <a:lnTo>
                  <a:pt x="1741675" y="1748523"/>
                </a:lnTo>
                <a:lnTo>
                  <a:pt x="1685625" y="1739117"/>
                </a:lnTo>
                <a:lnTo>
                  <a:pt x="1630282" y="1729494"/>
                </a:lnTo>
                <a:lnTo>
                  <a:pt x="1575657" y="1719656"/>
                </a:lnTo>
                <a:lnTo>
                  <a:pt x="1521762" y="1709607"/>
                </a:lnTo>
                <a:lnTo>
                  <a:pt x="1468608" y="1699348"/>
                </a:lnTo>
                <a:lnTo>
                  <a:pt x="1416205" y="1688883"/>
                </a:lnTo>
                <a:lnTo>
                  <a:pt x="1364566" y="1678213"/>
                </a:lnTo>
                <a:lnTo>
                  <a:pt x="1313700" y="1667343"/>
                </a:lnTo>
                <a:lnTo>
                  <a:pt x="1263620" y="1656274"/>
                </a:lnTo>
                <a:lnTo>
                  <a:pt x="1214336" y="1645008"/>
                </a:lnTo>
                <a:lnTo>
                  <a:pt x="1165859" y="1633549"/>
                </a:lnTo>
                <a:lnTo>
                  <a:pt x="1118201" y="1621900"/>
                </a:lnTo>
                <a:lnTo>
                  <a:pt x="1071372" y="1610062"/>
                </a:lnTo>
                <a:lnTo>
                  <a:pt x="1025384" y="1598039"/>
                </a:lnTo>
                <a:lnTo>
                  <a:pt x="980247" y="1585832"/>
                </a:lnTo>
                <a:lnTo>
                  <a:pt x="935974" y="1573446"/>
                </a:lnTo>
                <a:lnTo>
                  <a:pt x="892574" y="1560881"/>
                </a:lnTo>
                <a:lnTo>
                  <a:pt x="850060" y="1548142"/>
                </a:lnTo>
                <a:lnTo>
                  <a:pt x="808441" y="1535230"/>
                </a:lnTo>
                <a:lnTo>
                  <a:pt x="767730" y="1522148"/>
                </a:lnTo>
                <a:lnTo>
                  <a:pt x="727937" y="1508900"/>
                </a:lnTo>
                <a:lnTo>
                  <a:pt x="689074" y="1495486"/>
                </a:lnTo>
                <a:lnTo>
                  <a:pt x="651151" y="1481911"/>
                </a:lnTo>
                <a:lnTo>
                  <a:pt x="614180" y="1468176"/>
                </a:lnTo>
                <a:lnTo>
                  <a:pt x="578171" y="1454284"/>
                </a:lnTo>
                <a:lnTo>
                  <a:pt x="509087" y="1426042"/>
                </a:lnTo>
                <a:lnTo>
                  <a:pt x="443987" y="1397204"/>
                </a:lnTo>
                <a:lnTo>
                  <a:pt x="382960" y="1367792"/>
                </a:lnTo>
                <a:lnTo>
                  <a:pt x="326095" y="1337827"/>
                </a:lnTo>
                <a:lnTo>
                  <a:pt x="273480" y="1307329"/>
                </a:lnTo>
                <a:lnTo>
                  <a:pt x="225205" y="1276320"/>
                </a:lnTo>
                <a:lnTo>
                  <a:pt x="181358" y="1244821"/>
                </a:lnTo>
                <a:lnTo>
                  <a:pt x="142028" y="1212852"/>
                </a:lnTo>
                <a:lnTo>
                  <a:pt x="107304" y="1180435"/>
                </a:lnTo>
                <a:lnTo>
                  <a:pt x="77275" y="1147591"/>
                </a:lnTo>
                <a:lnTo>
                  <a:pt x="52029" y="1114340"/>
                </a:lnTo>
                <a:lnTo>
                  <a:pt x="31655" y="1080704"/>
                </a:lnTo>
                <a:lnTo>
                  <a:pt x="10425" y="1029573"/>
                </a:lnTo>
                <a:lnTo>
                  <a:pt x="657" y="977694"/>
                </a:lnTo>
                <a:lnTo>
                  <a:pt x="0" y="96024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22185" y="3302889"/>
            <a:ext cx="155130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La </a:t>
            </a:r>
            <a:r>
              <a:rPr sz="1400" b="1" spc="-10" dirty="0">
                <a:latin typeface="Calibri"/>
                <a:cs typeface="Calibri"/>
              </a:rPr>
              <a:t>excepción </a:t>
            </a:r>
            <a:r>
              <a:rPr sz="1400" b="1" dirty="0">
                <a:latin typeface="Calibri"/>
                <a:cs typeface="Calibri"/>
              </a:rPr>
              <a:t>no </a:t>
            </a:r>
            <a:r>
              <a:rPr sz="1400" b="1" spc="-5" dirty="0">
                <a:latin typeface="Calibri"/>
                <a:cs typeface="Calibri"/>
              </a:rPr>
              <a:t>es  </a:t>
            </a:r>
            <a:r>
              <a:rPr sz="1400" b="1" spc="-10" dirty="0">
                <a:latin typeface="Calibri"/>
                <a:cs typeface="Calibri"/>
              </a:rPr>
              <a:t>tratada </a:t>
            </a:r>
            <a:r>
              <a:rPr sz="1400" b="1" dirty="0">
                <a:latin typeface="Calibri"/>
                <a:cs typeface="Calibri"/>
              </a:rPr>
              <a:t>y se lanza al  </a:t>
            </a:r>
            <a:r>
              <a:rPr sz="1400" b="1" spc="-5" dirty="0">
                <a:latin typeface="Calibri"/>
                <a:cs typeface="Calibri"/>
              </a:rPr>
              <a:t>método </a:t>
            </a:r>
            <a:r>
              <a:rPr sz="1400" b="1" dirty="0">
                <a:latin typeface="Calibri"/>
                <a:cs typeface="Calibri"/>
              </a:rPr>
              <a:t>que llamo</a:t>
            </a:r>
            <a:r>
              <a:rPr sz="1400" b="1" spc="-1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al  </a:t>
            </a:r>
            <a:r>
              <a:rPr sz="1400" b="1" spc="-5" dirty="0">
                <a:latin typeface="Calibri"/>
                <a:cs typeface="Calibri"/>
              </a:rPr>
              <a:t>método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actual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4703" y="2839847"/>
            <a:ext cx="1561909" cy="1169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0955" y="3046476"/>
            <a:ext cx="5638800" cy="148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666" y="3081007"/>
            <a:ext cx="5545099" cy="138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7666" y="3073526"/>
            <a:ext cx="5545455" cy="1391920"/>
          </a:xfrm>
          <a:custGeom>
            <a:avLst/>
            <a:gdLst/>
            <a:ahLst/>
            <a:cxnLst/>
            <a:rect l="l" t="t" r="r" b="b"/>
            <a:pathLst>
              <a:path w="5545455" h="1391920">
                <a:moveTo>
                  <a:pt x="0" y="695833"/>
                </a:moveTo>
                <a:lnTo>
                  <a:pt x="8341" y="641453"/>
                </a:lnTo>
                <a:lnTo>
                  <a:pt x="22980" y="605826"/>
                </a:lnTo>
                <a:lnTo>
                  <a:pt x="44669" y="570755"/>
                </a:lnTo>
                <a:lnTo>
                  <a:pt x="73225" y="536283"/>
                </a:lnTo>
                <a:lnTo>
                  <a:pt x="108465" y="502458"/>
                </a:lnTo>
                <a:lnTo>
                  <a:pt x="150207" y="469325"/>
                </a:lnTo>
                <a:lnTo>
                  <a:pt x="198267" y="436930"/>
                </a:lnTo>
                <a:lnTo>
                  <a:pt x="252464" y="405318"/>
                </a:lnTo>
                <a:lnTo>
                  <a:pt x="312615" y="374537"/>
                </a:lnTo>
                <a:lnTo>
                  <a:pt x="378537" y="344630"/>
                </a:lnTo>
                <a:lnTo>
                  <a:pt x="450047" y="315645"/>
                </a:lnTo>
                <a:lnTo>
                  <a:pt x="487840" y="301513"/>
                </a:lnTo>
                <a:lnTo>
                  <a:pt x="526963" y="287628"/>
                </a:lnTo>
                <a:lnTo>
                  <a:pt x="567391" y="273996"/>
                </a:lnTo>
                <a:lnTo>
                  <a:pt x="609102" y="260623"/>
                </a:lnTo>
                <a:lnTo>
                  <a:pt x="652073" y="247514"/>
                </a:lnTo>
                <a:lnTo>
                  <a:pt x="696282" y="234677"/>
                </a:lnTo>
                <a:lnTo>
                  <a:pt x="741704" y="222115"/>
                </a:lnTo>
                <a:lnTo>
                  <a:pt x="788319" y="209835"/>
                </a:lnTo>
                <a:lnTo>
                  <a:pt x="836102" y="197843"/>
                </a:lnTo>
                <a:lnTo>
                  <a:pt x="885032" y="186144"/>
                </a:lnTo>
                <a:lnTo>
                  <a:pt x="935084" y="174744"/>
                </a:lnTo>
                <a:lnTo>
                  <a:pt x="986237" y="163649"/>
                </a:lnTo>
                <a:lnTo>
                  <a:pt x="1038468" y="152865"/>
                </a:lnTo>
                <a:lnTo>
                  <a:pt x="1091753" y="142397"/>
                </a:lnTo>
                <a:lnTo>
                  <a:pt x="1146070" y="132251"/>
                </a:lnTo>
                <a:lnTo>
                  <a:pt x="1201395" y="122432"/>
                </a:lnTo>
                <a:lnTo>
                  <a:pt x="1257707" y="112947"/>
                </a:lnTo>
                <a:lnTo>
                  <a:pt x="1314983" y="103801"/>
                </a:lnTo>
                <a:lnTo>
                  <a:pt x="1373199" y="95000"/>
                </a:lnTo>
                <a:lnTo>
                  <a:pt x="1432332" y="86550"/>
                </a:lnTo>
                <a:lnTo>
                  <a:pt x="1492361" y="78456"/>
                </a:lnTo>
                <a:lnTo>
                  <a:pt x="1553261" y="70724"/>
                </a:lnTo>
                <a:lnTo>
                  <a:pt x="1615011" y="63360"/>
                </a:lnTo>
                <a:lnTo>
                  <a:pt x="1677587" y="56370"/>
                </a:lnTo>
                <a:lnTo>
                  <a:pt x="1740967" y="49758"/>
                </a:lnTo>
                <a:lnTo>
                  <a:pt x="1805127" y="43532"/>
                </a:lnTo>
                <a:lnTo>
                  <a:pt x="1870045" y="37697"/>
                </a:lnTo>
                <a:lnTo>
                  <a:pt x="1935699" y="32258"/>
                </a:lnTo>
                <a:lnTo>
                  <a:pt x="2002064" y="27221"/>
                </a:lnTo>
                <a:lnTo>
                  <a:pt x="2069119" y="22592"/>
                </a:lnTo>
                <a:lnTo>
                  <a:pt x="2136840" y="18377"/>
                </a:lnTo>
                <a:lnTo>
                  <a:pt x="2205206" y="14581"/>
                </a:lnTo>
                <a:lnTo>
                  <a:pt x="2274192" y="11210"/>
                </a:lnTo>
                <a:lnTo>
                  <a:pt x="2343776" y="8270"/>
                </a:lnTo>
                <a:lnTo>
                  <a:pt x="2413935" y="5767"/>
                </a:lnTo>
                <a:lnTo>
                  <a:pt x="2484647" y="3706"/>
                </a:lnTo>
                <a:lnTo>
                  <a:pt x="2555888" y="2093"/>
                </a:lnTo>
                <a:lnTo>
                  <a:pt x="2627637" y="934"/>
                </a:lnTo>
                <a:lnTo>
                  <a:pt x="2699869" y="234"/>
                </a:lnTo>
                <a:lnTo>
                  <a:pt x="2772562" y="0"/>
                </a:lnTo>
                <a:lnTo>
                  <a:pt x="2845255" y="234"/>
                </a:lnTo>
                <a:lnTo>
                  <a:pt x="2917487" y="934"/>
                </a:lnTo>
                <a:lnTo>
                  <a:pt x="2989235" y="2093"/>
                </a:lnTo>
                <a:lnTo>
                  <a:pt x="3060477" y="3706"/>
                </a:lnTo>
                <a:lnTo>
                  <a:pt x="3131188" y="5767"/>
                </a:lnTo>
                <a:lnTo>
                  <a:pt x="3201347" y="8270"/>
                </a:lnTo>
                <a:lnTo>
                  <a:pt x="3270931" y="11210"/>
                </a:lnTo>
                <a:lnTo>
                  <a:pt x="3339917" y="14581"/>
                </a:lnTo>
                <a:lnTo>
                  <a:pt x="3408282" y="18377"/>
                </a:lnTo>
                <a:lnTo>
                  <a:pt x="3476003" y="22592"/>
                </a:lnTo>
                <a:lnTo>
                  <a:pt x="3543058" y="27221"/>
                </a:lnTo>
                <a:lnTo>
                  <a:pt x="3609423" y="32258"/>
                </a:lnTo>
                <a:lnTo>
                  <a:pt x="3675076" y="37697"/>
                </a:lnTo>
                <a:lnTo>
                  <a:pt x="3739994" y="43532"/>
                </a:lnTo>
                <a:lnTo>
                  <a:pt x="3804153" y="49758"/>
                </a:lnTo>
                <a:lnTo>
                  <a:pt x="3867533" y="56370"/>
                </a:lnTo>
                <a:lnTo>
                  <a:pt x="3930108" y="63360"/>
                </a:lnTo>
                <a:lnTo>
                  <a:pt x="3991857" y="70724"/>
                </a:lnTo>
                <a:lnTo>
                  <a:pt x="4052757" y="78456"/>
                </a:lnTo>
                <a:lnTo>
                  <a:pt x="4112785" y="86550"/>
                </a:lnTo>
                <a:lnTo>
                  <a:pt x="4171918" y="95000"/>
                </a:lnTo>
                <a:lnTo>
                  <a:pt x="4230134" y="103801"/>
                </a:lnTo>
                <a:lnTo>
                  <a:pt x="4287409" y="112947"/>
                </a:lnTo>
                <a:lnTo>
                  <a:pt x="4343720" y="122432"/>
                </a:lnTo>
                <a:lnTo>
                  <a:pt x="4399045" y="132251"/>
                </a:lnTo>
                <a:lnTo>
                  <a:pt x="4453362" y="142397"/>
                </a:lnTo>
                <a:lnTo>
                  <a:pt x="4506646" y="152865"/>
                </a:lnTo>
                <a:lnTo>
                  <a:pt x="4558876" y="163649"/>
                </a:lnTo>
                <a:lnTo>
                  <a:pt x="4610028" y="174744"/>
                </a:lnTo>
                <a:lnTo>
                  <a:pt x="4660080" y="186144"/>
                </a:lnTo>
                <a:lnTo>
                  <a:pt x="4709009" y="197843"/>
                </a:lnTo>
                <a:lnTo>
                  <a:pt x="4756792" y="209835"/>
                </a:lnTo>
                <a:lnTo>
                  <a:pt x="4803406" y="222115"/>
                </a:lnTo>
                <a:lnTo>
                  <a:pt x="4848828" y="234677"/>
                </a:lnTo>
                <a:lnTo>
                  <a:pt x="4893036" y="247514"/>
                </a:lnTo>
                <a:lnTo>
                  <a:pt x="4936007" y="260623"/>
                </a:lnTo>
                <a:lnTo>
                  <a:pt x="4977717" y="273996"/>
                </a:lnTo>
                <a:lnTo>
                  <a:pt x="5018144" y="287628"/>
                </a:lnTo>
                <a:lnTo>
                  <a:pt x="5057266" y="301513"/>
                </a:lnTo>
                <a:lnTo>
                  <a:pt x="5095059" y="315645"/>
                </a:lnTo>
                <a:lnTo>
                  <a:pt x="5131501" y="330020"/>
                </a:lnTo>
                <a:lnTo>
                  <a:pt x="5200239" y="359471"/>
                </a:lnTo>
                <a:lnTo>
                  <a:pt x="5263297" y="389821"/>
                </a:lnTo>
                <a:lnTo>
                  <a:pt x="5320492" y="421023"/>
                </a:lnTo>
                <a:lnTo>
                  <a:pt x="5371643" y="453032"/>
                </a:lnTo>
                <a:lnTo>
                  <a:pt x="5416566" y="485802"/>
                </a:lnTo>
                <a:lnTo>
                  <a:pt x="5455079" y="519287"/>
                </a:lnTo>
                <a:lnTo>
                  <a:pt x="5486999" y="553441"/>
                </a:lnTo>
                <a:lnTo>
                  <a:pt x="5512144" y="588218"/>
                </a:lnTo>
                <a:lnTo>
                  <a:pt x="5530330" y="623573"/>
                </a:lnTo>
                <a:lnTo>
                  <a:pt x="5544164" y="677588"/>
                </a:lnTo>
                <a:lnTo>
                  <a:pt x="5545099" y="695833"/>
                </a:lnTo>
                <a:lnTo>
                  <a:pt x="5544164" y="714083"/>
                </a:lnTo>
                <a:lnTo>
                  <a:pt x="5530330" y="768114"/>
                </a:lnTo>
                <a:lnTo>
                  <a:pt x="5512144" y="803479"/>
                </a:lnTo>
                <a:lnTo>
                  <a:pt x="5486999" y="838266"/>
                </a:lnTo>
                <a:lnTo>
                  <a:pt x="5455079" y="872429"/>
                </a:lnTo>
                <a:lnTo>
                  <a:pt x="5416566" y="905921"/>
                </a:lnTo>
                <a:lnTo>
                  <a:pt x="5371643" y="938698"/>
                </a:lnTo>
                <a:lnTo>
                  <a:pt x="5320492" y="970714"/>
                </a:lnTo>
                <a:lnTo>
                  <a:pt x="5263297" y="1001922"/>
                </a:lnTo>
                <a:lnTo>
                  <a:pt x="5200239" y="1032277"/>
                </a:lnTo>
                <a:lnTo>
                  <a:pt x="5131501" y="1061733"/>
                </a:lnTo>
                <a:lnTo>
                  <a:pt x="5095059" y="1076110"/>
                </a:lnTo>
                <a:lnTo>
                  <a:pt x="5057266" y="1090245"/>
                </a:lnTo>
                <a:lnTo>
                  <a:pt x="5018144" y="1104132"/>
                </a:lnTo>
                <a:lnTo>
                  <a:pt x="4977717" y="1117766"/>
                </a:lnTo>
                <a:lnTo>
                  <a:pt x="4936007" y="1131141"/>
                </a:lnTo>
                <a:lnTo>
                  <a:pt x="4893036" y="1144250"/>
                </a:lnTo>
                <a:lnTo>
                  <a:pt x="4848828" y="1157090"/>
                </a:lnTo>
                <a:lnTo>
                  <a:pt x="4803406" y="1169653"/>
                </a:lnTo>
                <a:lnTo>
                  <a:pt x="4756792" y="1181934"/>
                </a:lnTo>
                <a:lnTo>
                  <a:pt x="4709009" y="1193927"/>
                </a:lnTo>
                <a:lnTo>
                  <a:pt x="4660080" y="1205627"/>
                </a:lnTo>
                <a:lnTo>
                  <a:pt x="4610028" y="1217028"/>
                </a:lnTo>
                <a:lnTo>
                  <a:pt x="4558876" y="1228124"/>
                </a:lnTo>
                <a:lnTo>
                  <a:pt x="4506646" y="1238909"/>
                </a:lnTo>
                <a:lnTo>
                  <a:pt x="4453362" y="1249378"/>
                </a:lnTo>
                <a:lnTo>
                  <a:pt x="4399045" y="1259525"/>
                </a:lnTo>
                <a:lnTo>
                  <a:pt x="4343720" y="1269344"/>
                </a:lnTo>
                <a:lnTo>
                  <a:pt x="4287409" y="1278830"/>
                </a:lnTo>
                <a:lnTo>
                  <a:pt x="4230134" y="1287976"/>
                </a:lnTo>
                <a:lnTo>
                  <a:pt x="4171918" y="1296778"/>
                </a:lnTo>
                <a:lnTo>
                  <a:pt x="4112785" y="1305228"/>
                </a:lnTo>
                <a:lnTo>
                  <a:pt x="4052757" y="1313323"/>
                </a:lnTo>
                <a:lnTo>
                  <a:pt x="3991857" y="1321055"/>
                </a:lnTo>
                <a:lnTo>
                  <a:pt x="3930108" y="1328419"/>
                </a:lnTo>
                <a:lnTo>
                  <a:pt x="3867533" y="1335410"/>
                </a:lnTo>
                <a:lnTo>
                  <a:pt x="3804153" y="1342021"/>
                </a:lnTo>
                <a:lnTo>
                  <a:pt x="3739994" y="1348247"/>
                </a:lnTo>
                <a:lnTo>
                  <a:pt x="3675076" y="1354083"/>
                </a:lnTo>
                <a:lnTo>
                  <a:pt x="3609423" y="1359522"/>
                </a:lnTo>
                <a:lnTo>
                  <a:pt x="3543058" y="1364559"/>
                </a:lnTo>
                <a:lnTo>
                  <a:pt x="3476003" y="1369188"/>
                </a:lnTo>
                <a:lnTo>
                  <a:pt x="3408282" y="1373403"/>
                </a:lnTo>
                <a:lnTo>
                  <a:pt x="3339917" y="1377199"/>
                </a:lnTo>
                <a:lnTo>
                  <a:pt x="3270931" y="1380569"/>
                </a:lnTo>
                <a:lnTo>
                  <a:pt x="3201347" y="1383509"/>
                </a:lnTo>
                <a:lnTo>
                  <a:pt x="3131188" y="1386012"/>
                </a:lnTo>
                <a:lnTo>
                  <a:pt x="3060477" y="1388073"/>
                </a:lnTo>
                <a:lnTo>
                  <a:pt x="2989235" y="1389686"/>
                </a:lnTo>
                <a:lnTo>
                  <a:pt x="2917487" y="1390846"/>
                </a:lnTo>
                <a:lnTo>
                  <a:pt x="2845255" y="1391545"/>
                </a:lnTo>
                <a:lnTo>
                  <a:pt x="2772562" y="1391780"/>
                </a:lnTo>
                <a:lnTo>
                  <a:pt x="2699869" y="1391545"/>
                </a:lnTo>
                <a:lnTo>
                  <a:pt x="2627637" y="1390846"/>
                </a:lnTo>
                <a:lnTo>
                  <a:pt x="2555888" y="1389686"/>
                </a:lnTo>
                <a:lnTo>
                  <a:pt x="2484647" y="1388073"/>
                </a:lnTo>
                <a:lnTo>
                  <a:pt x="2413935" y="1386012"/>
                </a:lnTo>
                <a:lnTo>
                  <a:pt x="2343776" y="1383509"/>
                </a:lnTo>
                <a:lnTo>
                  <a:pt x="2274192" y="1380569"/>
                </a:lnTo>
                <a:lnTo>
                  <a:pt x="2205206" y="1377199"/>
                </a:lnTo>
                <a:lnTo>
                  <a:pt x="2136840" y="1373403"/>
                </a:lnTo>
                <a:lnTo>
                  <a:pt x="2069119" y="1369188"/>
                </a:lnTo>
                <a:lnTo>
                  <a:pt x="2002064" y="1364559"/>
                </a:lnTo>
                <a:lnTo>
                  <a:pt x="1935699" y="1359522"/>
                </a:lnTo>
                <a:lnTo>
                  <a:pt x="1870045" y="1354083"/>
                </a:lnTo>
                <a:lnTo>
                  <a:pt x="1805127" y="1348247"/>
                </a:lnTo>
                <a:lnTo>
                  <a:pt x="1740967" y="1342021"/>
                </a:lnTo>
                <a:lnTo>
                  <a:pt x="1677587" y="1335410"/>
                </a:lnTo>
                <a:lnTo>
                  <a:pt x="1615011" y="1328419"/>
                </a:lnTo>
                <a:lnTo>
                  <a:pt x="1553261" y="1321055"/>
                </a:lnTo>
                <a:lnTo>
                  <a:pt x="1492361" y="1313323"/>
                </a:lnTo>
                <a:lnTo>
                  <a:pt x="1432332" y="1305228"/>
                </a:lnTo>
                <a:lnTo>
                  <a:pt x="1373199" y="1296778"/>
                </a:lnTo>
                <a:lnTo>
                  <a:pt x="1314983" y="1287976"/>
                </a:lnTo>
                <a:lnTo>
                  <a:pt x="1257707" y="1278830"/>
                </a:lnTo>
                <a:lnTo>
                  <a:pt x="1201395" y="1269344"/>
                </a:lnTo>
                <a:lnTo>
                  <a:pt x="1146070" y="1259525"/>
                </a:lnTo>
                <a:lnTo>
                  <a:pt x="1091753" y="1249378"/>
                </a:lnTo>
                <a:lnTo>
                  <a:pt x="1038468" y="1238909"/>
                </a:lnTo>
                <a:lnTo>
                  <a:pt x="986237" y="1228124"/>
                </a:lnTo>
                <a:lnTo>
                  <a:pt x="935084" y="1217028"/>
                </a:lnTo>
                <a:lnTo>
                  <a:pt x="885032" y="1205627"/>
                </a:lnTo>
                <a:lnTo>
                  <a:pt x="836102" y="1193927"/>
                </a:lnTo>
                <a:lnTo>
                  <a:pt x="788319" y="1181934"/>
                </a:lnTo>
                <a:lnTo>
                  <a:pt x="741704" y="1169653"/>
                </a:lnTo>
                <a:lnTo>
                  <a:pt x="696282" y="1157090"/>
                </a:lnTo>
                <a:lnTo>
                  <a:pt x="652073" y="1144250"/>
                </a:lnTo>
                <a:lnTo>
                  <a:pt x="609102" y="1131141"/>
                </a:lnTo>
                <a:lnTo>
                  <a:pt x="567391" y="1117766"/>
                </a:lnTo>
                <a:lnTo>
                  <a:pt x="526963" y="1104132"/>
                </a:lnTo>
                <a:lnTo>
                  <a:pt x="487840" y="1090245"/>
                </a:lnTo>
                <a:lnTo>
                  <a:pt x="450047" y="1076110"/>
                </a:lnTo>
                <a:lnTo>
                  <a:pt x="413605" y="1061733"/>
                </a:lnTo>
                <a:lnTo>
                  <a:pt x="344866" y="1032277"/>
                </a:lnTo>
                <a:lnTo>
                  <a:pt x="281807" y="1001922"/>
                </a:lnTo>
                <a:lnTo>
                  <a:pt x="224610" y="970714"/>
                </a:lnTo>
                <a:lnTo>
                  <a:pt x="173459" y="938698"/>
                </a:lnTo>
                <a:lnTo>
                  <a:pt x="128535" y="905921"/>
                </a:lnTo>
                <a:lnTo>
                  <a:pt x="90021" y="872429"/>
                </a:lnTo>
                <a:lnTo>
                  <a:pt x="58100" y="838266"/>
                </a:lnTo>
                <a:lnTo>
                  <a:pt x="32955" y="803479"/>
                </a:lnTo>
                <a:lnTo>
                  <a:pt x="14768" y="768114"/>
                </a:lnTo>
                <a:lnTo>
                  <a:pt x="934" y="714083"/>
                </a:lnTo>
                <a:lnTo>
                  <a:pt x="0" y="695833"/>
                </a:lnTo>
                <a:close/>
              </a:path>
            </a:pathLst>
          </a:custGeom>
          <a:ln w="9525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13632" y="2906267"/>
            <a:ext cx="4861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74033" y="296367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66688" y="2906267"/>
            <a:ext cx="4861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27978" y="296367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8300" y="1263396"/>
            <a:ext cx="3569215" cy="10789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7927" y="1333500"/>
            <a:ext cx="3535679" cy="999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6734" y="1279144"/>
            <a:ext cx="3491788" cy="10022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6734" y="1279144"/>
            <a:ext cx="3491865" cy="1002665"/>
          </a:xfrm>
          <a:custGeom>
            <a:avLst/>
            <a:gdLst/>
            <a:ahLst/>
            <a:cxnLst/>
            <a:rect l="l" t="t" r="r" b="b"/>
            <a:pathLst>
              <a:path w="3491865" h="1002664">
                <a:moveTo>
                  <a:pt x="0" y="167131"/>
                </a:moveTo>
                <a:lnTo>
                  <a:pt x="5967" y="122693"/>
                </a:lnTo>
                <a:lnTo>
                  <a:pt x="22807" y="82766"/>
                </a:lnTo>
                <a:lnTo>
                  <a:pt x="48928" y="48942"/>
                </a:lnTo>
                <a:lnTo>
                  <a:pt x="82738" y="22812"/>
                </a:lnTo>
                <a:lnTo>
                  <a:pt x="122644" y="5968"/>
                </a:lnTo>
                <a:lnTo>
                  <a:pt x="167055" y="0"/>
                </a:lnTo>
                <a:lnTo>
                  <a:pt x="3324783" y="0"/>
                </a:lnTo>
                <a:lnTo>
                  <a:pt x="3369169" y="5968"/>
                </a:lnTo>
                <a:lnTo>
                  <a:pt x="3409060" y="22812"/>
                </a:lnTo>
                <a:lnTo>
                  <a:pt x="3442862" y="48942"/>
                </a:lnTo>
                <a:lnTo>
                  <a:pt x="3468980" y="82766"/>
                </a:lnTo>
                <a:lnTo>
                  <a:pt x="3485820" y="122693"/>
                </a:lnTo>
                <a:lnTo>
                  <a:pt x="3491788" y="167131"/>
                </a:lnTo>
                <a:lnTo>
                  <a:pt x="3491788" y="835278"/>
                </a:lnTo>
                <a:lnTo>
                  <a:pt x="3485820" y="879664"/>
                </a:lnTo>
                <a:lnTo>
                  <a:pt x="3468980" y="919555"/>
                </a:lnTo>
                <a:lnTo>
                  <a:pt x="3442862" y="953357"/>
                </a:lnTo>
                <a:lnTo>
                  <a:pt x="3409060" y="979475"/>
                </a:lnTo>
                <a:lnTo>
                  <a:pt x="3369169" y="996316"/>
                </a:lnTo>
                <a:lnTo>
                  <a:pt x="3324783" y="1002283"/>
                </a:lnTo>
                <a:lnTo>
                  <a:pt x="167055" y="1002283"/>
                </a:lnTo>
                <a:lnTo>
                  <a:pt x="122644" y="996316"/>
                </a:lnTo>
                <a:lnTo>
                  <a:pt x="82738" y="979475"/>
                </a:lnTo>
                <a:lnTo>
                  <a:pt x="48928" y="953357"/>
                </a:lnTo>
                <a:lnTo>
                  <a:pt x="22807" y="919555"/>
                </a:lnTo>
                <a:lnTo>
                  <a:pt x="5967" y="879664"/>
                </a:lnTo>
                <a:lnTo>
                  <a:pt x="0" y="835278"/>
                </a:lnTo>
                <a:lnTo>
                  <a:pt x="0" y="167131"/>
                </a:lnTo>
                <a:close/>
              </a:path>
            </a:pathLst>
          </a:custGeom>
          <a:ln w="9525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99515" y="1390015"/>
            <a:ext cx="31864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excepción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no es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tratada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por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el  método </a:t>
            </a:r>
            <a:r>
              <a:rPr sz="1600" b="1" spc="-5" dirty="0">
                <a:solidFill>
                  <a:srgbClr val="FFFFFF"/>
                </a:solidFill>
                <a:latin typeface="Consolas"/>
                <a:cs typeface="Consolas"/>
              </a:rPr>
              <a:t>main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  <a:r>
              <a:rPr sz="1400" b="1" spc="-3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y el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programa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aborta  su ejecución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47359" y="1249680"/>
            <a:ext cx="4861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07760" y="1306829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90278" y="2839847"/>
            <a:ext cx="1561909" cy="1169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8991" y="3489959"/>
            <a:ext cx="2926080" cy="5867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81100" y="3581400"/>
            <a:ext cx="2759964" cy="4587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26197" y="3517646"/>
            <a:ext cx="2830868" cy="4919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26197" y="3517646"/>
            <a:ext cx="2831465" cy="492125"/>
          </a:xfrm>
          <a:custGeom>
            <a:avLst/>
            <a:gdLst/>
            <a:ahLst/>
            <a:cxnLst/>
            <a:rect l="l" t="t" r="r" b="b"/>
            <a:pathLst>
              <a:path w="2831465" h="492125">
                <a:moveTo>
                  <a:pt x="455460" y="0"/>
                </a:moveTo>
                <a:lnTo>
                  <a:pt x="2375446" y="0"/>
                </a:lnTo>
                <a:lnTo>
                  <a:pt x="2437257" y="2245"/>
                </a:lnTo>
                <a:lnTo>
                  <a:pt x="2496537" y="8785"/>
                </a:lnTo>
                <a:lnTo>
                  <a:pt x="2552744" y="19327"/>
                </a:lnTo>
                <a:lnTo>
                  <a:pt x="2605334" y="33579"/>
                </a:lnTo>
                <a:lnTo>
                  <a:pt x="2653768" y="51248"/>
                </a:lnTo>
                <a:lnTo>
                  <a:pt x="2697502" y="72040"/>
                </a:lnTo>
                <a:lnTo>
                  <a:pt x="2735994" y="95664"/>
                </a:lnTo>
                <a:lnTo>
                  <a:pt x="2768703" y="121825"/>
                </a:lnTo>
                <a:lnTo>
                  <a:pt x="2795087" y="150233"/>
                </a:lnTo>
                <a:lnTo>
                  <a:pt x="2826711" y="212612"/>
                </a:lnTo>
                <a:lnTo>
                  <a:pt x="2830868" y="245998"/>
                </a:lnTo>
                <a:lnTo>
                  <a:pt x="2826711" y="279385"/>
                </a:lnTo>
                <a:lnTo>
                  <a:pt x="2795087" y="341764"/>
                </a:lnTo>
                <a:lnTo>
                  <a:pt x="2768703" y="370172"/>
                </a:lnTo>
                <a:lnTo>
                  <a:pt x="2735994" y="396333"/>
                </a:lnTo>
                <a:lnTo>
                  <a:pt x="2697502" y="419957"/>
                </a:lnTo>
                <a:lnTo>
                  <a:pt x="2653768" y="440749"/>
                </a:lnTo>
                <a:lnTo>
                  <a:pt x="2605334" y="458418"/>
                </a:lnTo>
                <a:lnTo>
                  <a:pt x="2552744" y="472670"/>
                </a:lnTo>
                <a:lnTo>
                  <a:pt x="2496537" y="483212"/>
                </a:lnTo>
                <a:lnTo>
                  <a:pt x="2437257" y="489752"/>
                </a:lnTo>
                <a:lnTo>
                  <a:pt x="2375446" y="491997"/>
                </a:lnTo>
                <a:lnTo>
                  <a:pt x="455460" y="491997"/>
                </a:lnTo>
                <a:lnTo>
                  <a:pt x="393647" y="489752"/>
                </a:lnTo>
                <a:lnTo>
                  <a:pt x="334365" y="483212"/>
                </a:lnTo>
                <a:lnTo>
                  <a:pt x="278156" y="472670"/>
                </a:lnTo>
                <a:lnTo>
                  <a:pt x="225561" y="458418"/>
                </a:lnTo>
                <a:lnTo>
                  <a:pt x="177123" y="440749"/>
                </a:lnTo>
                <a:lnTo>
                  <a:pt x="133384" y="419957"/>
                </a:lnTo>
                <a:lnTo>
                  <a:pt x="94887" y="396333"/>
                </a:lnTo>
                <a:lnTo>
                  <a:pt x="62174" y="370172"/>
                </a:lnTo>
                <a:lnTo>
                  <a:pt x="35786" y="341764"/>
                </a:lnTo>
                <a:lnTo>
                  <a:pt x="4156" y="279385"/>
                </a:lnTo>
                <a:lnTo>
                  <a:pt x="0" y="245998"/>
                </a:lnTo>
                <a:lnTo>
                  <a:pt x="4156" y="212612"/>
                </a:lnTo>
                <a:lnTo>
                  <a:pt x="35786" y="150233"/>
                </a:lnTo>
                <a:lnTo>
                  <a:pt x="62174" y="121825"/>
                </a:lnTo>
                <a:lnTo>
                  <a:pt x="94887" y="95664"/>
                </a:lnTo>
                <a:lnTo>
                  <a:pt x="133384" y="72040"/>
                </a:lnTo>
                <a:lnTo>
                  <a:pt x="177123" y="51248"/>
                </a:lnTo>
                <a:lnTo>
                  <a:pt x="225561" y="33579"/>
                </a:lnTo>
                <a:lnTo>
                  <a:pt x="278156" y="19327"/>
                </a:lnTo>
                <a:lnTo>
                  <a:pt x="334365" y="8785"/>
                </a:lnTo>
                <a:lnTo>
                  <a:pt x="393647" y="2245"/>
                </a:lnTo>
                <a:lnTo>
                  <a:pt x="455460" y="0"/>
                </a:lnTo>
                <a:close/>
              </a:path>
            </a:pathLst>
          </a:custGeom>
          <a:ln w="952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17497" y="3632961"/>
            <a:ext cx="2446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La sentencia </a:t>
            </a:r>
            <a:r>
              <a:rPr sz="1400" b="1" dirty="0">
                <a:latin typeface="Calibri"/>
                <a:cs typeface="Calibri"/>
              </a:rPr>
              <a:t>lanza una</a:t>
            </a:r>
            <a:r>
              <a:rPr sz="1400" b="1" spc="-1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excepción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44365" y="3369945"/>
            <a:ext cx="160972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Excepción </a:t>
            </a:r>
            <a:r>
              <a:rPr sz="1400" b="1" dirty="0">
                <a:latin typeface="Calibri"/>
                <a:cs typeface="Calibri"/>
              </a:rPr>
              <a:t>no </a:t>
            </a:r>
            <a:r>
              <a:rPr sz="1400" b="1" spc="-5" dirty="0">
                <a:latin typeface="Calibri"/>
                <a:cs typeface="Calibri"/>
              </a:rPr>
              <a:t>es  </a:t>
            </a:r>
            <a:r>
              <a:rPr sz="1400" b="1" spc="-10" dirty="0">
                <a:latin typeface="Calibri"/>
                <a:cs typeface="Calibri"/>
              </a:rPr>
              <a:t>tratada </a:t>
            </a:r>
            <a:r>
              <a:rPr sz="1400" b="1" dirty="0">
                <a:latin typeface="Calibri"/>
                <a:cs typeface="Calibri"/>
              </a:rPr>
              <a:t>y se lanza a</a:t>
            </a:r>
            <a:r>
              <a:rPr sz="1400" b="1" spc="-1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  </a:t>
            </a:r>
            <a:r>
              <a:rPr sz="1400" b="1" spc="-10" dirty="0">
                <a:latin typeface="Calibri"/>
                <a:cs typeface="Calibri"/>
              </a:rPr>
              <a:t>convocatoria </a:t>
            </a:r>
            <a:r>
              <a:rPr sz="1400" b="1" dirty="0">
                <a:latin typeface="Calibri"/>
                <a:cs typeface="Calibri"/>
              </a:rPr>
              <a:t>del  </a:t>
            </a:r>
            <a:r>
              <a:rPr sz="1400" b="1" spc="-5" dirty="0">
                <a:latin typeface="Calibri"/>
                <a:cs typeface="Calibri"/>
              </a:rPr>
              <a:t>método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7179" y="1467611"/>
            <a:ext cx="1171956" cy="11719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532" y="1494561"/>
            <a:ext cx="1064742" cy="10647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232637"/>
            <a:ext cx="7967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Métodos </a:t>
            </a:r>
            <a:r>
              <a:rPr sz="3600" spc="-15" dirty="0"/>
              <a:t>para </a:t>
            </a:r>
            <a:r>
              <a:rPr sz="3600" dirty="0"/>
              <a:t>el </a:t>
            </a:r>
            <a:r>
              <a:rPr sz="3600" spc="-15" dirty="0"/>
              <a:t>control </a:t>
            </a:r>
            <a:r>
              <a:rPr sz="3600" spc="-5" dirty="0"/>
              <a:t>de </a:t>
            </a:r>
            <a:r>
              <a:rPr sz="3600" dirty="0"/>
              <a:t>una</a:t>
            </a:r>
            <a:r>
              <a:rPr sz="3600" spc="15" dirty="0"/>
              <a:t> </a:t>
            </a:r>
            <a:r>
              <a:rPr sz="3600" spc="-10" dirty="0"/>
              <a:t>excepción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357822" y="911860"/>
            <a:ext cx="148590" cy="148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1847" y="1646427"/>
            <a:ext cx="116839" cy="118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1847" y="2579116"/>
            <a:ext cx="116839" cy="118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1847" y="3786123"/>
            <a:ext cx="116839" cy="118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404" y="805433"/>
            <a:ext cx="8097520" cy="3441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Los </a:t>
            </a:r>
            <a:r>
              <a:rPr sz="2000" spc="-10" dirty="0">
                <a:latin typeface="Calibri"/>
                <a:cs typeface="Calibri"/>
              </a:rPr>
              <a:t>métodos </a:t>
            </a:r>
            <a:r>
              <a:rPr sz="2000" dirty="0">
                <a:latin typeface="Calibri"/>
                <a:cs typeface="Calibri"/>
              </a:rPr>
              <a:t>más </a:t>
            </a:r>
            <a:r>
              <a:rPr sz="2000" spc="-10" dirty="0">
                <a:latin typeface="Calibri"/>
                <a:cs typeface="Calibri"/>
              </a:rPr>
              <a:t>importantes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son: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413384" algn="just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String getMessage()</a:t>
            </a:r>
            <a:r>
              <a:rPr sz="1800" spc="-10" dirty="0">
                <a:latin typeface="Calibri"/>
                <a:cs typeface="Calibri"/>
              </a:rPr>
              <a:t>. </a:t>
            </a:r>
            <a:r>
              <a:rPr sz="1800" spc="-5" dirty="0">
                <a:latin typeface="Calibri"/>
                <a:cs typeface="Calibri"/>
              </a:rPr>
              <a:t>Devuelve </a:t>
            </a:r>
            <a:r>
              <a:rPr sz="1800" dirty="0">
                <a:latin typeface="Calibri"/>
                <a:cs typeface="Calibri"/>
              </a:rPr>
              <a:t>un </a:t>
            </a:r>
            <a:r>
              <a:rPr sz="1800" spc="-5" dirty="0">
                <a:latin typeface="Calibri"/>
                <a:cs typeface="Calibri"/>
              </a:rPr>
              <a:t>mensaje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5" dirty="0">
                <a:latin typeface="Calibri"/>
                <a:cs typeface="Calibri"/>
              </a:rPr>
              <a:t>texto </a:t>
            </a:r>
            <a:r>
              <a:rPr sz="1800" spc="-5" dirty="0">
                <a:latin typeface="Calibri"/>
                <a:cs typeface="Calibri"/>
              </a:rPr>
              <a:t>asociado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excepción,</a:t>
            </a:r>
            <a:endParaRPr sz="1800">
              <a:latin typeface="Calibri"/>
              <a:cs typeface="Calibri"/>
            </a:endParaRPr>
          </a:p>
          <a:p>
            <a:pPr marL="413384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dependiendo </a:t>
            </a:r>
            <a:r>
              <a:rPr sz="1800" dirty="0">
                <a:latin typeface="Calibri"/>
                <a:cs typeface="Calibri"/>
              </a:rPr>
              <a:t>del </a:t>
            </a:r>
            <a:r>
              <a:rPr sz="1800" spc="-5" dirty="0">
                <a:latin typeface="Calibri"/>
                <a:cs typeface="Calibri"/>
              </a:rPr>
              <a:t>tipo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objeto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excepción sobre </a:t>
            </a:r>
            <a:r>
              <a:rPr sz="1800" dirty="0">
                <a:latin typeface="Calibri"/>
                <a:cs typeface="Calibri"/>
              </a:rPr>
              <a:t>el que se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aplique.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413384" marR="6985" algn="just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void printStackTrace()</a:t>
            </a:r>
            <a:r>
              <a:rPr sz="1800" spc="-10" dirty="0">
                <a:latin typeface="Calibri"/>
                <a:cs typeface="Calibri"/>
              </a:rPr>
              <a:t>. Envía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consola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0" dirty="0">
                <a:latin typeface="Calibri"/>
                <a:cs typeface="Calibri"/>
              </a:rPr>
              <a:t>volcado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la pila asociado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la  excepción. </a:t>
            </a:r>
            <a:r>
              <a:rPr sz="1800" dirty="0">
                <a:latin typeface="Calibri"/>
                <a:cs typeface="Calibri"/>
              </a:rPr>
              <a:t>Su </a:t>
            </a:r>
            <a:r>
              <a:rPr sz="1800" spc="-5" dirty="0">
                <a:latin typeface="Calibri"/>
                <a:cs typeface="Calibri"/>
              </a:rPr>
              <a:t>uso </a:t>
            </a:r>
            <a:r>
              <a:rPr sz="1800" dirty="0">
                <a:latin typeface="Calibri"/>
                <a:cs typeface="Calibri"/>
              </a:rPr>
              <a:t>puede ser muy </a:t>
            </a:r>
            <a:r>
              <a:rPr sz="1800" spc="-5" dirty="0">
                <a:latin typeface="Calibri"/>
                <a:cs typeface="Calibri"/>
              </a:rPr>
              <a:t>útil </a:t>
            </a:r>
            <a:r>
              <a:rPr sz="1800" spc="-15" dirty="0">
                <a:latin typeface="Calibri"/>
                <a:cs typeface="Calibri"/>
              </a:rPr>
              <a:t>durante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fase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desarrollo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la  </a:t>
            </a:r>
            <a:r>
              <a:rPr sz="1800" spc="-5" dirty="0">
                <a:latin typeface="Calibri"/>
                <a:cs typeface="Calibri"/>
              </a:rPr>
              <a:t>aplicación.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413384" algn="just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void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printStackTrace(PrintStream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s)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Esta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versión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permite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enviar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volcado</a:t>
            </a:r>
            <a:endParaRPr sz="1800">
              <a:latin typeface="Calibri"/>
              <a:cs typeface="Calibri"/>
            </a:endParaRPr>
          </a:p>
          <a:p>
            <a:pPr marL="413384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pila </a:t>
            </a:r>
            <a:r>
              <a:rPr sz="1800" dirty="0">
                <a:latin typeface="Calibri"/>
                <a:cs typeface="Calibri"/>
              </a:rPr>
              <a:t>a un </a:t>
            </a:r>
            <a:r>
              <a:rPr sz="1800" spc="-10" dirty="0">
                <a:latin typeface="Calibri"/>
                <a:cs typeface="Calibri"/>
              </a:rPr>
              <a:t>objeto </a:t>
            </a:r>
            <a:r>
              <a:rPr sz="1600" spc="-10" dirty="0">
                <a:latin typeface="Consolas"/>
                <a:cs typeface="Consolas"/>
              </a:rPr>
              <a:t>PrintStream</a:t>
            </a:r>
            <a:r>
              <a:rPr sz="1600" spc="-3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alibri"/>
                <a:cs typeface="Calibri"/>
              </a:rPr>
              <a:t>cualquiera, </a:t>
            </a:r>
            <a:r>
              <a:rPr sz="1800" spc="-5" dirty="0">
                <a:latin typeface="Calibri"/>
                <a:cs typeface="Calibri"/>
              </a:rPr>
              <a:t>por ejemplo, </a:t>
            </a:r>
            <a:r>
              <a:rPr sz="1800" dirty="0">
                <a:latin typeface="Calibri"/>
                <a:cs typeface="Calibri"/>
              </a:rPr>
              <a:t>un </a:t>
            </a:r>
            <a:r>
              <a:rPr sz="1800" spc="-10" dirty="0">
                <a:latin typeface="Calibri"/>
                <a:cs typeface="Calibri"/>
              </a:rPr>
              <a:t>archivo </a:t>
            </a:r>
            <a:r>
              <a:rPr sz="1800" spc="-5" dirty="0">
                <a:latin typeface="Calibri"/>
                <a:cs typeface="Calibri"/>
              </a:rPr>
              <a:t>log.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F3CBE-6C8D-2F49-BB7A-6028BC9F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practica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99063-FFAD-604D-B5C4-187318F5C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A" sz="1800" dirty="0"/>
              <a:t>Crear una clase llamada NumberDivision. Esta clase contendrá un método que aceptará dos variables tipo String y  otro método que realizará la división entre estos.</a:t>
            </a:r>
          </a:p>
          <a:p>
            <a:pPr lvl="1" algn="just"/>
            <a:r>
              <a:rPr lang="es-PA" sz="1600" dirty="0"/>
              <a:t>Si los Strings no son números válidos se genera una expeción, debe ser capturada y se debe mostrar un mensaje de error.</a:t>
            </a:r>
          </a:p>
          <a:p>
            <a:pPr lvl="1" algn="just"/>
            <a:r>
              <a:rPr lang="es-PA" sz="1600" dirty="0"/>
              <a:t>Si el segundo número (utilizado como divisor) es cero debe generar otra excepción, que también debe ser captada y mostrar un mensaje.</a:t>
            </a:r>
          </a:p>
          <a:p>
            <a:pPr marL="0" indent="0" algn="just">
              <a:buNone/>
            </a:pPr>
            <a:r>
              <a:rPr lang="es-P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21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92130"/>
            <a:ext cx="1871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E</a:t>
            </a:r>
            <a:r>
              <a:rPr sz="3600" spc="-55" dirty="0"/>
              <a:t>x</a:t>
            </a:r>
            <a:r>
              <a:rPr sz="3600" dirty="0"/>
              <a:t>cepción</a:t>
            </a:r>
          </a:p>
        </p:txBody>
      </p:sp>
      <p:sp>
        <p:nvSpPr>
          <p:cNvPr id="3" name="object 3"/>
          <p:cNvSpPr/>
          <p:nvPr/>
        </p:nvSpPr>
        <p:spPr>
          <a:xfrm>
            <a:off x="285813" y="820292"/>
            <a:ext cx="148589" cy="148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854" y="1170813"/>
            <a:ext cx="12700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1167" y="651089"/>
            <a:ext cx="8142605" cy="12725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latin typeface="Calibri"/>
                <a:cs typeface="Calibri"/>
              </a:rPr>
              <a:t>¿Qué es </a:t>
            </a:r>
            <a:r>
              <a:rPr sz="2000" dirty="0">
                <a:latin typeface="Calibri"/>
                <a:cs typeface="Calibri"/>
              </a:rPr>
              <a:t>una </a:t>
            </a:r>
            <a:r>
              <a:rPr sz="2000" spc="-10" dirty="0">
                <a:latin typeface="Calibri"/>
                <a:cs typeface="Calibri"/>
              </a:rPr>
              <a:t>excepción?</a:t>
            </a:r>
            <a:endParaRPr sz="2000">
              <a:latin typeface="Calibri"/>
              <a:cs typeface="Calibri"/>
            </a:endParaRPr>
          </a:p>
          <a:p>
            <a:pPr marL="413384" marR="5080" algn="just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palabra excepción </a:t>
            </a:r>
            <a:r>
              <a:rPr sz="1800" spc="-5" dirty="0">
                <a:latin typeface="Calibri"/>
                <a:cs typeface="Calibri"/>
              </a:rPr>
              <a:t>indica </a:t>
            </a:r>
            <a:r>
              <a:rPr sz="1800" dirty="0">
                <a:latin typeface="Calibri"/>
                <a:cs typeface="Calibri"/>
              </a:rPr>
              <a:t>una </a:t>
            </a:r>
            <a:r>
              <a:rPr sz="1800" spc="-5" dirty="0">
                <a:latin typeface="Calibri"/>
                <a:cs typeface="Calibri"/>
              </a:rPr>
              <a:t>irregularidad </a:t>
            </a:r>
            <a:r>
              <a:rPr sz="1800" dirty="0">
                <a:latin typeface="Calibri"/>
                <a:cs typeface="Calibri"/>
              </a:rPr>
              <a:t>en el </a:t>
            </a:r>
            <a:r>
              <a:rPr sz="1800" spc="-10" dirty="0">
                <a:latin typeface="Calibri"/>
                <a:cs typeface="Calibri"/>
              </a:rPr>
              <a:t>software </a:t>
            </a:r>
            <a:r>
              <a:rPr sz="1800" dirty="0">
                <a:latin typeface="Calibri"/>
                <a:cs typeface="Calibri"/>
              </a:rPr>
              <a:t>que se inicia </a:t>
            </a:r>
            <a:r>
              <a:rPr sz="1800" spc="15" dirty="0">
                <a:latin typeface="Calibri"/>
                <a:cs typeface="Calibri"/>
              </a:rPr>
              <a:t>en  </a:t>
            </a:r>
            <a:r>
              <a:rPr sz="1800" dirty="0">
                <a:latin typeface="Calibri"/>
                <a:cs typeface="Calibri"/>
              </a:rPr>
              <a:t>alguna </a:t>
            </a:r>
            <a:r>
              <a:rPr sz="1800" spc="-5" dirty="0">
                <a:latin typeface="Calibri"/>
                <a:cs typeface="Calibri"/>
              </a:rPr>
              <a:t>sentencia </a:t>
            </a:r>
            <a:r>
              <a:rPr sz="1800" dirty="0">
                <a:latin typeface="Calibri"/>
                <a:cs typeface="Calibri"/>
              </a:rPr>
              <a:t>del </a:t>
            </a:r>
            <a:r>
              <a:rPr sz="1800" spc="-10" dirty="0">
                <a:latin typeface="Calibri"/>
                <a:cs typeface="Calibri"/>
              </a:rPr>
              <a:t>código </a:t>
            </a:r>
            <a:r>
              <a:rPr sz="1800" dirty="0">
                <a:latin typeface="Calibri"/>
                <a:cs typeface="Calibri"/>
              </a:rPr>
              <a:t>al </a:t>
            </a:r>
            <a:r>
              <a:rPr sz="1800" spc="-10" dirty="0">
                <a:latin typeface="Calibri"/>
                <a:cs typeface="Calibri"/>
              </a:rPr>
              <a:t>encontrar </a:t>
            </a:r>
            <a:r>
              <a:rPr sz="1800" dirty="0">
                <a:latin typeface="Calibri"/>
                <a:cs typeface="Calibri"/>
              </a:rPr>
              <a:t>una </a:t>
            </a:r>
            <a:r>
              <a:rPr sz="1800" spc="-5" dirty="0">
                <a:latin typeface="Calibri"/>
                <a:cs typeface="Calibri"/>
              </a:rPr>
              <a:t>condición </a:t>
            </a:r>
            <a:r>
              <a:rPr sz="1800" dirty="0">
                <a:latin typeface="Calibri"/>
                <a:cs typeface="Calibri"/>
              </a:rPr>
              <a:t>anormal; no se debe  </a:t>
            </a:r>
            <a:r>
              <a:rPr sz="1800" spc="-10" dirty="0">
                <a:latin typeface="Calibri"/>
                <a:cs typeface="Calibri"/>
              </a:rPr>
              <a:t>confundir con </a:t>
            </a:r>
            <a:r>
              <a:rPr sz="1800" dirty="0">
                <a:latin typeface="Calibri"/>
                <a:cs typeface="Calibri"/>
              </a:rPr>
              <a:t>una </a:t>
            </a:r>
            <a:r>
              <a:rPr sz="1800" spc="-10" dirty="0">
                <a:latin typeface="Calibri"/>
                <a:cs typeface="Calibri"/>
              </a:rPr>
              <a:t>excepción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hardware.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854" y="4352950"/>
            <a:ext cx="12700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1979" y="4257852"/>
            <a:ext cx="7740650" cy="8401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98300"/>
              </a:lnSpc>
              <a:spcBef>
                <a:spcPts val="140"/>
              </a:spcBef>
            </a:pPr>
            <a:r>
              <a:rPr sz="1800" spc="-10" dirty="0">
                <a:latin typeface="Calibri"/>
                <a:cs typeface="Calibri"/>
              </a:rPr>
              <a:t>Mediante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captura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excepciones, </a:t>
            </a:r>
            <a:r>
              <a:rPr sz="1800" spc="-15" dirty="0">
                <a:latin typeface="Calibri"/>
                <a:cs typeface="Calibri"/>
              </a:rPr>
              <a:t>Java </a:t>
            </a:r>
            <a:r>
              <a:rPr sz="1800" spc="-10" dirty="0">
                <a:latin typeface="Calibri"/>
                <a:cs typeface="Calibri"/>
              </a:rPr>
              <a:t>proporciona </a:t>
            </a:r>
            <a:r>
              <a:rPr sz="1800" dirty="0">
                <a:latin typeface="Calibri"/>
                <a:cs typeface="Calibri"/>
              </a:rPr>
              <a:t>un </a:t>
            </a:r>
            <a:r>
              <a:rPr sz="1800" spc="-5" dirty="0">
                <a:latin typeface="Calibri"/>
                <a:cs typeface="Calibri"/>
              </a:rPr>
              <a:t>mecanismo </a:t>
            </a:r>
            <a:r>
              <a:rPr sz="1800" dirty="0">
                <a:latin typeface="Calibri"/>
                <a:cs typeface="Calibri"/>
              </a:rPr>
              <a:t>que </a:t>
            </a:r>
            <a:r>
              <a:rPr sz="1800" spc="-5" dirty="0">
                <a:latin typeface="Calibri"/>
                <a:cs typeface="Calibri"/>
              </a:rPr>
              <a:t>permite  </a:t>
            </a:r>
            <a:r>
              <a:rPr sz="1800" dirty="0">
                <a:latin typeface="Calibri"/>
                <a:cs typeface="Calibri"/>
              </a:rPr>
              <a:t>al </a:t>
            </a:r>
            <a:r>
              <a:rPr sz="1800" spc="-15" dirty="0">
                <a:latin typeface="Calibri"/>
                <a:cs typeface="Calibri"/>
              </a:rPr>
              <a:t>programa </a:t>
            </a:r>
            <a:r>
              <a:rPr sz="1800" spc="-10" dirty="0">
                <a:latin typeface="Calibri"/>
                <a:cs typeface="Calibri"/>
              </a:rPr>
              <a:t>sobreponerse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estas </a:t>
            </a:r>
            <a:r>
              <a:rPr sz="1800" spc="-5" dirty="0">
                <a:latin typeface="Calibri"/>
                <a:cs typeface="Calibri"/>
              </a:rPr>
              <a:t>situaciones, pudiendo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0" dirty="0">
                <a:latin typeface="Calibri"/>
                <a:cs typeface="Calibri"/>
              </a:rPr>
              <a:t>programador </a:t>
            </a:r>
            <a:r>
              <a:rPr sz="1800" spc="-5" dirty="0">
                <a:latin typeface="Calibri"/>
                <a:cs typeface="Calibri"/>
              </a:rPr>
              <a:t>decidir </a:t>
            </a:r>
            <a:r>
              <a:rPr sz="1800" dirty="0">
                <a:latin typeface="Calibri"/>
                <a:cs typeface="Calibri"/>
              </a:rPr>
              <a:t>las  </a:t>
            </a:r>
            <a:r>
              <a:rPr sz="1800" spc="-5" dirty="0">
                <a:latin typeface="Calibri"/>
                <a:cs typeface="Calibri"/>
              </a:rPr>
              <a:t>acciones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realizar </a:t>
            </a:r>
            <a:r>
              <a:rPr sz="1800" spc="-15" dirty="0">
                <a:latin typeface="Calibri"/>
                <a:cs typeface="Calibri"/>
              </a:rPr>
              <a:t>para </a:t>
            </a:r>
            <a:r>
              <a:rPr sz="1800" spc="-5" dirty="0">
                <a:latin typeface="Calibri"/>
                <a:cs typeface="Calibri"/>
              </a:rPr>
              <a:t>cada tipo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excepción </a:t>
            </a:r>
            <a:r>
              <a:rPr sz="1800" dirty="0">
                <a:latin typeface="Calibri"/>
                <a:cs typeface="Calibri"/>
              </a:rPr>
              <a:t>que pueda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ocurrir.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2154" y="2262108"/>
            <a:ext cx="5594820" cy="1475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28207" y="2889770"/>
            <a:ext cx="792086" cy="792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498" y="821563"/>
            <a:ext cx="148590" cy="148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540" y="1172083"/>
            <a:ext cx="12700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540" y="2049907"/>
            <a:ext cx="12700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8911" y="2816351"/>
            <a:ext cx="1720635" cy="530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334" y="472255"/>
            <a:ext cx="8640445" cy="284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es-PA" sz="2100" dirty="0">
              <a:latin typeface="Times New Roman"/>
              <a:cs typeface="Times New Roman"/>
            </a:endParaRPr>
          </a:p>
          <a:p>
            <a:pPr marL="32385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¿Qué </a:t>
            </a:r>
            <a:r>
              <a:rPr sz="2000" dirty="0">
                <a:latin typeface="Calibri"/>
                <a:cs typeface="Calibri"/>
              </a:rPr>
              <a:t>es un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error?</a:t>
            </a:r>
            <a:endParaRPr sz="2000" dirty="0">
              <a:latin typeface="Calibri"/>
              <a:cs typeface="Calibri"/>
            </a:endParaRPr>
          </a:p>
          <a:p>
            <a:pPr marL="724535" marR="5080" algn="just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Un </a:t>
            </a:r>
            <a:r>
              <a:rPr sz="1800" spc="-10" dirty="0">
                <a:latin typeface="Calibri"/>
                <a:cs typeface="Calibri"/>
              </a:rPr>
              <a:t>error representa </a:t>
            </a:r>
            <a:r>
              <a:rPr sz="1800" spc="-5" dirty="0">
                <a:latin typeface="Calibri"/>
                <a:cs typeface="Calibri"/>
              </a:rPr>
              <a:t>una </a:t>
            </a:r>
            <a:r>
              <a:rPr sz="1800" spc="-10" dirty="0">
                <a:latin typeface="Calibri"/>
                <a:cs typeface="Calibri"/>
              </a:rPr>
              <a:t>situación </a:t>
            </a:r>
            <a:r>
              <a:rPr sz="1800" dirty="0">
                <a:latin typeface="Calibri"/>
                <a:cs typeface="Calibri"/>
              </a:rPr>
              <a:t>anormal </a:t>
            </a:r>
            <a:r>
              <a:rPr sz="1800" spc="-10" dirty="0">
                <a:latin typeface="Calibri"/>
                <a:cs typeface="Calibri"/>
              </a:rPr>
              <a:t>irreversible, como </a:t>
            </a:r>
            <a:r>
              <a:rPr sz="1800" spc="-5" dirty="0">
                <a:latin typeface="Calibri"/>
                <a:cs typeface="Calibri"/>
              </a:rPr>
              <a:t>por </a:t>
            </a:r>
            <a:r>
              <a:rPr sz="1800" dirty="0">
                <a:latin typeface="Calibri"/>
                <a:cs typeface="Calibri"/>
              </a:rPr>
              <a:t>ejemplo </a:t>
            </a:r>
            <a:r>
              <a:rPr sz="1800" spc="-5" dirty="0">
                <a:latin typeface="Calibri"/>
                <a:cs typeface="Calibri"/>
              </a:rPr>
              <a:t>un </a:t>
            </a:r>
            <a:r>
              <a:rPr sz="1800" spc="-10" dirty="0">
                <a:latin typeface="Calibri"/>
                <a:cs typeface="Calibri"/>
              </a:rPr>
              <a:t>fallo </a:t>
            </a:r>
            <a:r>
              <a:rPr sz="1800" spc="-5" dirty="0">
                <a:latin typeface="Calibri"/>
                <a:cs typeface="Calibri"/>
              </a:rPr>
              <a:t>de  la maquina virtual. </a:t>
            </a:r>
            <a:r>
              <a:rPr sz="1800" spc="-20" dirty="0">
                <a:latin typeface="Calibri"/>
                <a:cs typeface="Calibri"/>
              </a:rPr>
              <a:t>Por </a:t>
            </a:r>
            <a:r>
              <a:rPr sz="1800" spc="-10" dirty="0">
                <a:latin typeface="Calibri"/>
                <a:cs typeface="Calibri"/>
              </a:rPr>
              <a:t>regla </a:t>
            </a:r>
            <a:r>
              <a:rPr sz="1800" spc="-5" dirty="0">
                <a:latin typeface="Calibri"/>
                <a:cs typeface="Calibri"/>
              </a:rPr>
              <a:t>general, un </a:t>
            </a:r>
            <a:r>
              <a:rPr sz="1800" spc="-15" dirty="0">
                <a:latin typeface="Calibri"/>
                <a:cs typeface="Calibri"/>
              </a:rPr>
              <a:t>programa </a:t>
            </a:r>
            <a:r>
              <a:rPr sz="1800" spc="-5" dirty="0">
                <a:latin typeface="Calibri"/>
                <a:cs typeface="Calibri"/>
              </a:rPr>
              <a:t>no </a:t>
            </a:r>
            <a:r>
              <a:rPr sz="1800" spc="-10" dirty="0">
                <a:latin typeface="Calibri"/>
                <a:cs typeface="Calibri"/>
              </a:rPr>
              <a:t>deberá intentar recuperarse </a:t>
            </a:r>
            <a:r>
              <a:rPr sz="1800" spc="-5" dirty="0">
                <a:latin typeface="Calibri"/>
                <a:cs typeface="Calibri"/>
              </a:rPr>
              <a:t>de  un </a:t>
            </a:r>
            <a:r>
              <a:rPr sz="1800" spc="-35" dirty="0">
                <a:latin typeface="Calibri"/>
                <a:cs typeface="Calibri"/>
              </a:rPr>
              <a:t>error, </a:t>
            </a:r>
            <a:r>
              <a:rPr sz="1800" spc="-5" dirty="0">
                <a:latin typeface="Calibri"/>
                <a:cs typeface="Calibri"/>
              </a:rPr>
              <a:t>dado que son situaciones que se escapan </a:t>
            </a:r>
            <a:r>
              <a:rPr sz="1800" dirty="0">
                <a:latin typeface="Calibri"/>
                <a:cs typeface="Calibri"/>
              </a:rPr>
              <a:t>al </a:t>
            </a:r>
            <a:r>
              <a:rPr sz="1800" spc="-15" dirty="0">
                <a:latin typeface="Calibri"/>
                <a:cs typeface="Calibri"/>
              </a:rPr>
              <a:t>control </a:t>
            </a:r>
            <a:r>
              <a:rPr sz="1800" spc="-5" dirty="0">
                <a:latin typeface="Calibri"/>
                <a:cs typeface="Calibri"/>
              </a:rPr>
              <a:t>del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programador.</a:t>
            </a:r>
            <a:endParaRPr sz="1800" dirty="0">
              <a:latin typeface="Calibri"/>
              <a:cs typeface="Calibri"/>
            </a:endParaRPr>
          </a:p>
          <a:p>
            <a:pPr marL="724535" marR="22034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Cada tipo de </a:t>
            </a:r>
            <a:r>
              <a:rPr sz="1800" spc="-10" dirty="0">
                <a:latin typeface="Calibri"/>
                <a:cs typeface="Calibri"/>
              </a:rPr>
              <a:t>excepción </a:t>
            </a:r>
            <a:r>
              <a:rPr sz="1800" spc="-15" dirty="0">
                <a:latin typeface="Calibri"/>
                <a:cs typeface="Calibri"/>
              </a:rPr>
              <a:t>está </a:t>
            </a:r>
            <a:r>
              <a:rPr sz="1800" spc="-10" dirty="0">
                <a:latin typeface="Calibri"/>
                <a:cs typeface="Calibri"/>
              </a:rPr>
              <a:t>representada </a:t>
            </a:r>
            <a:r>
              <a:rPr sz="1800" spc="-5" dirty="0">
                <a:latin typeface="Calibri"/>
                <a:cs typeface="Calibri"/>
              </a:rPr>
              <a:t>por una subclase de </a:t>
            </a:r>
            <a:r>
              <a:rPr sz="1800" b="1" spc="-10" dirty="0">
                <a:solidFill>
                  <a:srgbClr val="000066"/>
                </a:solidFill>
                <a:latin typeface="Calibri"/>
                <a:cs typeface="Calibri"/>
              </a:rPr>
              <a:t>Exception</a:t>
            </a:r>
            <a:r>
              <a:rPr sz="1800" spc="-10" dirty="0">
                <a:latin typeface="Calibri"/>
                <a:cs typeface="Calibri"/>
              </a:rPr>
              <a:t>, mientras  </a:t>
            </a:r>
            <a:r>
              <a:rPr sz="1800" spc="-5" dirty="0">
                <a:latin typeface="Calibri"/>
                <a:cs typeface="Calibri"/>
              </a:rPr>
              <a:t>que los </a:t>
            </a:r>
            <a:r>
              <a:rPr sz="1800" spc="-10" dirty="0">
                <a:latin typeface="Calibri"/>
                <a:cs typeface="Calibri"/>
              </a:rPr>
              <a:t>errores </a:t>
            </a:r>
            <a:r>
              <a:rPr sz="1800" spc="-5" dirty="0">
                <a:latin typeface="Calibri"/>
                <a:cs typeface="Calibri"/>
              </a:rPr>
              <a:t>son subclases de </a:t>
            </a:r>
            <a:r>
              <a:rPr sz="1800" b="1" spc="-10" dirty="0">
                <a:solidFill>
                  <a:srgbClr val="000066"/>
                </a:solidFill>
                <a:latin typeface="Calibri"/>
                <a:cs typeface="Calibri"/>
              </a:rPr>
              <a:t>Error</a:t>
            </a:r>
            <a:r>
              <a:rPr sz="1800" spc="-10" dirty="0">
                <a:latin typeface="Calibri"/>
                <a:cs typeface="Calibri"/>
              </a:rPr>
              <a:t>. </a:t>
            </a:r>
            <a:r>
              <a:rPr sz="1800" dirty="0">
                <a:latin typeface="Calibri"/>
                <a:cs typeface="Calibri"/>
              </a:rPr>
              <a:t>Ambas </a:t>
            </a:r>
            <a:r>
              <a:rPr sz="1800" spc="-5" dirty="0">
                <a:latin typeface="Calibri"/>
                <a:cs typeface="Calibri"/>
              </a:rPr>
              <a:t>clases (</a:t>
            </a:r>
            <a:r>
              <a:rPr sz="1800" b="1" spc="-5" dirty="0">
                <a:solidFill>
                  <a:srgbClr val="000066"/>
                </a:solidFill>
                <a:latin typeface="Calibri"/>
                <a:cs typeface="Calibri"/>
              </a:rPr>
              <a:t>Exception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b="1" spc="-10" dirty="0">
                <a:solidFill>
                  <a:srgbClr val="000066"/>
                </a:solidFill>
                <a:latin typeface="Calibri"/>
                <a:cs typeface="Calibri"/>
              </a:rPr>
              <a:t>Error</a:t>
            </a:r>
            <a:r>
              <a:rPr sz="1800" spc="-10" dirty="0">
                <a:latin typeface="Calibri"/>
                <a:cs typeface="Calibri"/>
              </a:rPr>
              <a:t>), </a:t>
            </a:r>
            <a:r>
              <a:rPr sz="1800" spc="-5" dirty="0">
                <a:latin typeface="Calibri"/>
                <a:cs typeface="Calibri"/>
              </a:rPr>
              <a:t>son  subclases 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66"/>
                </a:solidFill>
                <a:latin typeface="Calibri"/>
                <a:cs typeface="Calibri"/>
              </a:rPr>
              <a:t>Throwable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59055" algn="ctr">
              <a:lnSpc>
                <a:spcPct val="100000"/>
              </a:lnSpc>
              <a:spcBef>
                <a:spcPts val="509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5499" y="4897907"/>
            <a:ext cx="1720635" cy="5326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63590" y="4924450"/>
            <a:ext cx="66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2348" y="4897907"/>
            <a:ext cx="1723643" cy="532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51075" y="4924450"/>
            <a:ext cx="1259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02835" y="3139439"/>
            <a:ext cx="341375" cy="6324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0151" y="3289300"/>
            <a:ext cx="127000" cy="419734"/>
          </a:xfrm>
          <a:custGeom>
            <a:avLst/>
            <a:gdLst/>
            <a:ahLst/>
            <a:cxnLst/>
            <a:rect l="l" t="t" r="r" b="b"/>
            <a:pathLst>
              <a:path w="127000" h="419735">
                <a:moveTo>
                  <a:pt x="76200" y="114300"/>
                </a:moveTo>
                <a:lnTo>
                  <a:pt x="50800" y="114300"/>
                </a:lnTo>
                <a:lnTo>
                  <a:pt x="50673" y="419354"/>
                </a:lnTo>
                <a:lnTo>
                  <a:pt x="76073" y="419354"/>
                </a:lnTo>
                <a:lnTo>
                  <a:pt x="76200" y="114300"/>
                </a:lnTo>
                <a:close/>
              </a:path>
              <a:path w="127000" h="419735">
                <a:moveTo>
                  <a:pt x="63500" y="0"/>
                </a:moveTo>
                <a:lnTo>
                  <a:pt x="0" y="127000"/>
                </a:lnTo>
                <a:lnTo>
                  <a:pt x="50794" y="127000"/>
                </a:lnTo>
                <a:lnTo>
                  <a:pt x="5080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19735">
                <a:moveTo>
                  <a:pt x="120650" y="114300"/>
                </a:moveTo>
                <a:lnTo>
                  <a:pt x="76200" y="114300"/>
                </a:lnTo>
                <a:lnTo>
                  <a:pt x="76194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1784" y="4462398"/>
            <a:ext cx="3380223" cy="927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4800" y="4489221"/>
            <a:ext cx="3313429" cy="635"/>
          </a:xfrm>
          <a:custGeom>
            <a:avLst/>
            <a:gdLst/>
            <a:ahLst/>
            <a:cxnLst/>
            <a:rect l="l" t="t" r="r" b="b"/>
            <a:pathLst>
              <a:path w="3313429" h="635">
                <a:moveTo>
                  <a:pt x="0" y="0"/>
                </a:moveTo>
                <a:lnTo>
                  <a:pt x="3313176" y="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02835" y="3960876"/>
            <a:ext cx="341375" cy="5913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0151" y="4110863"/>
            <a:ext cx="127000" cy="378460"/>
          </a:xfrm>
          <a:custGeom>
            <a:avLst/>
            <a:gdLst/>
            <a:ahLst/>
            <a:cxnLst/>
            <a:rect l="l" t="t" r="r" b="b"/>
            <a:pathLst>
              <a:path w="127000" h="378460">
                <a:moveTo>
                  <a:pt x="76200" y="114300"/>
                </a:moveTo>
                <a:lnTo>
                  <a:pt x="50800" y="114300"/>
                </a:lnTo>
                <a:lnTo>
                  <a:pt x="50673" y="378358"/>
                </a:lnTo>
                <a:lnTo>
                  <a:pt x="76073" y="378358"/>
                </a:lnTo>
                <a:lnTo>
                  <a:pt x="76200" y="114300"/>
                </a:lnTo>
                <a:close/>
              </a:path>
              <a:path w="127000" h="378460">
                <a:moveTo>
                  <a:pt x="63500" y="0"/>
                </a:moveTo>
                <a:lnTo>
                  <a:pt x="0" y="127000"/>
                </a:lnTo>
                <a:lnTo>
                  <a:pt x="50793" y="127000"/>
                </a:lnTo>
                <a:lnTo>
                  <a:pt x="5080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378460">
                <a:moveTo>
                  <a:pt x="120650" y="114300"/>
                </a:moveTo>
                <a:lnTo>
                  <a:pt x="76200" y="114300"/>
                </a:lnTo>
                <a:lnTo>
                  <a:pt x="76193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4740" y="3582923"/>
            <a:ext cx="1871472" cy="7269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49115" y="3663442"/>
            <a:ext cx="1376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Throwable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88920" y="4466844"/>
            <a:ext cx="111251" cy="5044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4800" y="4489221"/>
            <a:ext cx="0" cy="419734"/>
          </a:xfrm>
          <a:custGeom>
            <a:avLst/>
            <a:gdLst/>
            <a:ahLst/>
            <a:cxnLst/>
            <a:rect l="l" t="t" r="r" b="b"/>
            <a:pathLst>
              <a:path h="419735">
                <a:moveTo>
                  <a:pt x="0" y="0"/>
                </a:moveTo>
                <a:lnTo>
                  <a:pt x="0" y="4193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2096" y="4466844"/>
            <a:ext cx="111251" cy="5044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57976" y="4489221"/>
            <a:ext cx="0" cy="419734"/>
          </a:xfrm>
          <a:custGeom>
            <a:avLst/>
            <a:gdLst/>
            <a:ahLst/>
            <a:cxnLst/>
            <a:rect l="l" t="t" r="r" b="b"/>
            <a:pathLst>
              <a:path h="419735">
                <a:moveTo>
                  <a:pt x="0" y="0"/>
                </a:moveTo>
                <a:lnTo>
                  <a:pt x="0" y="4193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5573" y="3306622"/>
            <a:ext cx="2150783" cy="21431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3587" y="3119627"/>
            <a:ext cx="1563624" cy="4450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744" y="3104388"/>
            <a:ext cx="1397508" cy="533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54481" y="3167252"/>
            <a:ext cx="10267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Excepciones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28092" y="3269627"/>
            <a:ext cx="2105266" cy="20477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21652" y="3140964"/>
            <a:ext cx="1563624" cy="4450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91171" y="3125723"/>
            <a:ext cx="986027" cy="533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27189" y="3188588"/>
            <a:ext cx="615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91639" y="2569438"/>
            <a:ext cx="1091311" cy="12361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6197" y="3044774"/>
            <a:ext cx="1073454" cy="10734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C5D74219-8301-A54F-8532-C14ACE46AAD8}"/>
              </a:ext>
            </a:extLst>
          </p:cNvPr>
          <p:cNvSpPr txBox="1">
            <a:spLocks/>
          </p:cNvSpPr>
          <p:nvPr/>
        </p:nvSpPr>
        <p:spPr>
          <a:xfrm>
            <a:off x="186334" y="92130"/>
            <a:ext cx="1871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PA" sz="3600" dirty="0"/>
              <a:t>E</a:t>
            </a:r>
            <a:r>
              <a:rPr lang="es-PA" sz="3600" spc="-55" dirty="0"/>
              <a:t>rror</a:t>
            </a:r>
            <a:endParaRPr lang="es-PA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01295" y="647700"/>
            <a:ext cx="8485505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6750" marR="5080" indent="-342900" algn="just">
              <a:lnSpc>
                <a:spcPct val="100000"/>
              </a:lnSpc>
              <a:buClr>
                <a:srgbClr val="FF0000"/>
              </a:buClr>
              <a:buSzPct val="150000"/>
              <a:buFont typeface="Wingdings" pitchFamily="2" charset="2"/>
              <a:buChar char="§"/>
            </a:pPr>
            <a:r>
              <a:rPr lang="es-ES" sz="2000" spc="-5" dirty="0">
                <a:latin typeface="Calibri"/>
                <a:cs typeface="Calibri"/>
              </a:rPr>
              <a:t>Las </a:t>
            </a:r>
            <a:r>
              <a:rPr sz="2000" spc="-10" dirty="0" err="1">
                <a:latin typeface="Calibri"/>
                <a:cs typeface="Calibri"/>
              </a:rPr>
              <a:t>excepciones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son </a:t>
            </a:r>
            <a:r>
              <a:rPr sz="2000" spc="-15" dirty="0">
                <a:latin typeface="Calibri"/>
                <a:cs typeface="Calibri"/>
              </a:rPr>
              <a:t>eventos </a:t>
            </a:r>
            <a:r>
              <a:rPr sz="2000" dirty="0">
                <a:latin typeface="Calibri"/>
                <a:cs typeface="Calibri"/>
              </a:rPr>
              <a:t>anormales que </a:t>
            </a:r>
            <a:r>
              <a:rPr sz="2000" spc="-5" dirty="0">
                <a:latin typeface="Calibri"/>
                <a:cs typeface="Calibri"/>
              </a:rPr>
              <a:t>ocurren  </a:t>
            </a:r>
            <a:r>
              <a:rPr sz="2000" spc="-15" dirty="0">
                <a:latin typeface="Calibri"/>
                <a:cs typeface="Calibri"/>
              </a:rPr>
              <a:t>durante </a:t>
            </a:r>
            <a:r>
              <a:rPr sz="2000" spc="-5" dirty="0">
                <a:latin typeface="Calibri"/>
                <a:cs typeface="Calibri"/>
              </a:rPr>
              <a:t>la </a:t>
            </a:r>
            <a:r>
              <a:rPr sz="2000" dirty="0">
                <a:latin typeface="Calibri"/>
                <a:cs typeface="Calibri"/>
              </a:rPr>
              <a:t>ejecución </a:t>
            </a:r>
            <a:r>
              <a:rPr sz="2000" spc="-5" dirty="0">
                <a:latin typeface="Calibri"/>
                <a:cs typeface="Calibri"/>
              </a:rPr>
              <a:t>del </a:t>
            </a:r>
            <a:r>
              <a:rPr sz="2000" spc="-10" dirty="0">
                <a:latin typeface="Calibri"/>
                <a:cs typeface="Calibri"/>
              </a:rPr>
              <a:t>programa,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continuación tenemos </a:t>
            </a:r>
            <a:r>
              <a:rPr sz="2000" dirty="0">
                <a:latin typeface="Calibri"/>
                <a:cs typeface="Calibri"/>
              </a:rPr>
              <a:t>algunos </a:t>
            </a:r>
            <a:r>
              <a:rPr sz="2000" spc="-5" dirty="0">
                <a:latin typeface="Calibri"/>
                <a:cs typeface="Calibri"/>
              </a:rPr>
              <a:t>ejemplos 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5" dirty="0">
                <a:latin typeface="Calibri"/>
                <a:cs typeface="Calibri"/>
              </a:rPr>
              <a:t>lanzan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excepciones:</a:t>
            </a:r>
            <a:endParaRPr sz="2000" dirty="0">
              <a:latin typeface="Calibri"/>
              <a:cs typeface="Calibri"/>
            </a:endParaRPr>
          </a:p>
          <a:p>
            <a:pPr marL="1067435" indent="-342900">
              <a:lnSpc>
                <a:spcPct val="100000"/>
              </a:lnSpc>
              <a:spcBef>
                <a:spcPts val="1200"/>
              </a:spcBef>
              <a:buClr>
                <a:srgbClr val="0432FF"/>
              </a:buClr>
              <a:buFont typeface="Wingdings" pitchFamily="2" charset="2"/>
              <a:buChar char="q"/>
            </a:pPr>
            <a:r>
              <a:rPr sz="2000" spc="-5" dirty="0">
                <a:latin typeface="Calibri"/>
                <a:cs typeface="Calibri"/>
              </a:rPr>
              <a:t>Cuando </a:t>
            </a:r>
            <a:r>
              <a:rPr sz="2000" dirty="0">
                <a:latin typeface="Calibri"/>
                <a:cs typeface="Calibri"/>
              </a:rPr>
              <a:t>un </a:t>
            </a:r>
            <a:r>
              <a:rPr sz="2000" spc="-10" dirty="0">
                <a:latin typeface="Calibri"/>
                <a:cs typeface="Calibri"/>
              </a:rPr>
              <a:t>número </a:t>
            </a:r>
            <a:r>
              <a:rPr sz="2000" spc="-5" dirty="0">
                <a:latin typeface="Calibri"/>
                <a:cs typeface="Calibri"/>
              </a:rPr>
              <a:t>es dividido </a:t>
            </a:r>
            <a:r>
              <a:rPr sz="2000" spc="-10" dirty="0">
                <a:latin typeface="Calibri"/>
                <a:cs typeface="Calibri"/>
              </a:rPr>
              <a:t>entre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cero.</a:t>
            </a:r>
            <a:endParaRPr lang="es-ES" sz="2000" dirty="0">
              <a:latin typeface="Calibri"/>
              <a:cs typeface="Calibri"/>
            </a:endParaRPr>
          </a:p>
          <a:p>
            <a:pPr marL="1067435" indent="-342900">
              <a:lnSpc>
                <a:spcPct val="100000"/>
              </a:lnSpc>
              <a:spcBef>
                <a:spcPts val="1200"/>
              </a:spcBef>
              <a:buClr>
                <a:srgbClr val="0432FF"/>
              </a:buClr>
              <a:buFont typeface="Wingdings" pitchFamily="2" charset="2"/>
              <a:buChar char="q"/>
            </a:pPr>
            <a:r>
              <a:rPr sz="2000" spc="-5" dirty="0" err="1">
                <a:latin typeface="Calibri"/>
                <a:cs typeface="Calibri"/>
              </a:rPr>
              <a:t>Cuando</a:t>
            </a:r>
            <a:r>
              <a:rPr sz="2000" spc="-5" dirty="0">
                <a:latin typeface="Calibri"/>
                <a:cs typeface="Calibri"/>
              </a:rPr>
              <a:t> se </a:t>
            </a:r>
            <a:r>
              <a:rPr sz="2000" dirty="0">
                <a:latin typeface="Calibri"/>
                <a:cs typeface="Calibri"/>
              </a:rPr>
              <a:t>accede a </a:t>
            </a:r>
            <a:r>
              <a:rPr sz="2000" spc="-5" dirty="0">
                <a:latin typeface="Calibri"/>
                <a:cs typeface="Calibri"/>
              </a:rPr>
              <a:t>un elemento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un arreglo que </a:t>
            </a:r>
            <a:r>
              <a:rPr sz="2000" spc="-15" dirty="0">
                <a:latin typeface="Calibri"/>
                <a:cs typeface="Calibri"/>
              </a:rPr>
              <a:t>este </a:t>
            </a:r>
            <a:r>
              <a:rPr sz="2000" spc="-10" dirty="0">
                <a:latin typeface="Calibri"/>
                <a:cs typeface="Calibri"/>
              </a:rPr>
              <a:t>fuera </a:t>
            </a:r>
            <a:r>
              <a:rPr sz="2000" spc="-5" dirty="0">
                <a:latin typeface="Calibri"/>
                <a:cs typeface="Calibri"/>
              </a:rPr>
              <a:t>del límite  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arreglo</a:t>
            </a:r>
            <a:r>
              <a:rPr sz="2000" spc="-5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1067435" indent="-342900">
              <a:lnSpc>
                <a:spcPct val="100000"/>
              </a:lnSpc>
              <a:spcBef>
                <a:spcPts val="1200"/>
              </a:spcBef>
              <a:buClr>
                <a:srgbClr val="0432FF"/>
              </a:buClr>
              <a:buFont typeface="Wingdings" pitchFamily="2" charset="2"/>
              <a:buChar char="q"/>
            </a:pPr>
            <a:r>
              <a:rPr sz="2000" spc="-5" dirty="0" err="1">
                <a:latin typeface="Calibri"/>
                <a:cs typeface="Calibri"/>
              </a:rPr>
              <a:t>Cuando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existe </a:t>
            </a:r>
            <a:r>
              <a:rPr sz="2000" dirty="0">
                <a:latin typeface="Calibri"/>
                <a:cs typeface="Calibri"/>
              </a:rPr>
              <a:t>una </a:t>
            </a:r>
            <a:r>
              <a:rPr sz="2000" spc="-5" dirty="0">
                <a:latin typeface="Calibri"/>
                <a:cs typeface="Calibri"/>
              </a:rPr>
              <a:t>condición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desborde (overflow) </a:t>
            </a:r>
            <a:r>
              <a:rPr sz="2000" spc="-15" dirty="0">
                <a:latin typeface="Calibri"/>
                <a:cs typeface="Calibri"/>
              </a:rPr>
              <a:t>durante </a:t>
            </a:r>
            <a:r>
              <a:rPr sz="2000" spc="-5" dirty="0">
                <a:latin typeface="Calibri"/>
                <a:cs typeface="Calibri"/>
              </a:rPr>
              <a:t>la </a:t>
            </a:r>
            <a:r>
              <a:rPr sz="2000" dirty="0">
                <a:latin typeface="Calibri"/>
                <a:cs typeface="Calibri"/>
              </a:rPr>
              <a:t>asignación  de </a:t>
            </a:r>
            <a:r>
              <a:rPr sz="2000" spc="-10" dirty="0">
                <a:latin typeface="Calibri"/>
                <a:cs typeface="Calibri"/>
              </a:rPr>
              <a:t>valores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numéricas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1067435" indent="-342900">
              <a:lnSpc>
                <a:spcPct val="100000"/>
              </a:lnSpc>
              <a:spcBef>
                <a:spcPts val="1200"/>
              </a:spcBef>
              <a:buClr>
                <a:srgbClr val="0432FF"/>
              </a:buClr>
              <a:buFont typeface="Wingdings" pitchFamily="2" charset="2"/>
              <a:buChar char="q"/>
            </a:pPr>
            <a:r>
              <a:rPr sz="2000" spc="-5" dirty="0" err="1">
                <a:latin typeface="Calibri"/>
                <a:cs typeface="Calibri"/>
              </a:rPr>
              <a:t>Cuando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 </a:t>
            </a:r>
            <a:r>
              <a:rPr sz="2000" spc="-10" dirty="0">
                <a:latin typeface="Calibri"/>
                <a:cs typeface="Calibri"/>
              </a:rPr>
              <a:t>recurso </a:t>
            </a:r>
            <a:r>
              <a:rPr sz="2000" spc="-5" dirty="0">
                <a:latin typeface="Calibri"/>
                <a:cs typeface="Calibri"/>
              </a:rPr>
              <a:t>es requerido por la </a:t>
            </a:r>
            <a:r>
              <a:rPr sz="2000" dirty="0">
                <a:latin typeface="Calibri"/>
                <a:cs typeface="Calibri"/>
              </a:rPr>
              <a:t>aplicación y no </a:t>
            </a:r>
            <a:r>
              <a:rPr sz="2000" spc="-15" dirty="0">
                <a:latin typeface="Calibri"/>
                <a:cs typeface="Calibri"/>
              </a:rPr>
              <a:t>está</a:t>
            </a:r>
            <a:r>
              <a:rPr sz="2000" spc="-5" dirty="0">
                <a:latin typeface="Calibri"/>
                <a:cs typeface="Calibri"/>
              </a:rPr>
              <a:t> disponible.</a:t>
            </a:r>
            <a:endParaRPr lang="es-ES" sz="2000" dirty="0">
              <a:latin typeface="Calibri"/>
              <a:cs typeface="Calibri"/>
            </a:endParaRPr>
          </a:p>
          <a:p>
            <a:pPr marL="1067435" indent="-342900">
              <a:lnSpc>
                <a:spcPct val="100000"/>
              </a:lnSpc>
              <a:spcBef>
                <a:spcPts val="1200"/>
              </a:spcBef>
              <a:buClr>
                <a:srgbClr val="0432FF"/>
              </a:buClr>
              <a:buFont typeface="Wingdings" pitchFamily="2" charset="2"/>
              <a:buChar char="q"/>
            </a:pPr>
            <a:r>
              <a:rPr sz="2000" spc="-5" dirty="0" err="1">
                <a:latin typeface="Calibri"/>
                <a:cs typeface="Calibri"/>
              </a:rPr>
              <a:t>Cuando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 </a:t>
            </a:r>
            <a:r>
              <a:rPr sz="2000" spc="-10" dirty="0">
                <a:latin typeface="Calibri"/>
                <a:cs typeface="Calibri"/>
              </a:rPr>
              <a:t>requiere </a:t>
            </a:r>
            <a:r>
              <a:rPr sz="2000" dirty="0">
                <a:latin typeface="Calibri"/>
                <a:cs typeface="Calibri"/>
              </a:rPr>
              <a:t>de un </a:t>
            </a:r>
            <a:r>
              <a:rPr sz="2000" spc="-15" dirty="0">
                <a:latin typeface="Calibri"/>
                <a:cs typeface="Calibri"/>
              </a:rPr>
              <a:t>archivo </a:t>
            </a:r>
            <a:r>
              <a:rPr sz="2000" spc="-10" dirty="0">
                <a:latin typeface="Calibri"/>
                <a:cs typeface="Calibri"/>
              </a:rPr>
              <a:t>para </a:t>
            </a:r>
            <a:r>
              <a:rPr sz="2000" spc="-5" dirty="0">
                <a:latin typeface="Calibri"/>
                <a:cs typeface="Calibri"/>
              </a:rPr>
              <a:t>lectura, 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el mismo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spc="-10" dirty="0" err="1">
                <a:latin typeface="Calibri"/>
                <a:cs typeface="Calibri"/>
              </a:rPr>
              <a:t>encuentra</a:t>
            </a:r>
            <a:r>
              <a:rPr lang="es-ES"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disponible en el </a:t>
            </a:r>
            <a:r>
              <a:rPr sz="2000" spc="-10" dirty="0">
                <a:latin typeface="Calibri"/>
                <a:cs typeface="Calibri"/>
              </a:rPr>
              <a:t>sistema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archivos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1067435" indent="-342900">
              <a:lnSpc>
                <a:spcPct val="100000"/>
              </a:lnSpc>
              <a:spcBef>
                <a:spcPts val="1200"/>
              </a:spcBef>
              <a:buClr>
                <a:srgbClr val="0432FF"/>
              </a:buClr>
              <a:buFont typeface="Wingdings" pitchFamily="2" charset="2"/>
              <a:buChar char="q"/>
            </a:pPr>
            <a:r>
              <a:rPr sz="2000" spc="-5" dirty="0" err="1">
                <a:latin typeface="Calibri"/>
                <a:cs typeface="Calibri"/>
              </a:rPr>
              <a:t>Cuando</a:t>
            </a:r>
            <a:r>
              <a:rPr sz="2000" spc="-5" dirty="0">
                <a:latin typeface="Calibri"/>
                <a:cs typeface="Calibri"/>
              </a:rPr>
              <a:t> la </a:t>
            </a:r>
            <a:r>
              <a:rPr sz="2000" dirty="0">
                <a:latin typeface="Calibri"/>
                <a:cs typeface="Calibri"/>
              </a:rPr>
              <a:t>aplicación accede a </a:t>
            </a:r>
            <a:r>
              <a:rPr sz="2000" spc="-10" dirty="0">
                <a:latin typeface="Calibri"/>
                <a:cs typeface="Calibri"/>
              </a:rPr>
              <a:t>recursos </a:t>
            </a:r>
            <a:r>
              <a:rPr sz="2000" spc="-5" dirty="0">
                <a:latin typeface="Calibri"/>
                <a:cs typeface="Calibri"/>
              </a:rPr>
              <a:t>del </a:t>
            </a:r>
            <a:r>
              <a:rPr sz="2000" spc="-10" dirty="0">
                <a:latin typeface="Calibri"/>
                <a:cs typeface="Calibri"/>
              </a:rPr>
              <a:t>sistema </a:t>
            </a:r>
            <a:r>
              <a:rPr sz="2000" spc="-5" dirty="0">
                <a:latin typeface="Calibri"/>
                <a:cs typeface="Calibri"/>
              </a:rPr>
              <a:t>sin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autorización.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5D3D757-C076-0847-8FCC-AF41BEC8A98E}"/>
              </a:ext>
            </a:extLst>
          </p:cNvPr>
          <p:cNvSpPr txBox="1">
            <a:spLocks/>
          </p:cNvSpPr>
          <p:nvPr/>
        </p:nvSpPr>
        <p:spPr>
          <a:xfrm>
            <a:off x="186334" y="92130"/>
            <a:ext cx="7205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PA" sz="3600" dirty="0"/>
              <a:t>Excepciones y condiciones anormales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44587"/>
            <a:ext cx="818499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Secuencias </a:t>
            </a:r>
            <a:r>
              <a:rPr sz="2800" dirty="0"/>
              <a:t>de acciones cuando </a:t>
            </a:r>
            <a:r>
              <a:rPr sz="2800" spc="-5" dirty="0"/>
              <a:t>se </a:t>
            </a:r>
            <a:r>
              <a:rPr sz="2800" spc="-10" dirty="0"/>
              <a:t>produce </a:t>
            </a:r>
            <a:r>
              <a:rPr sz="2800" dirty="0"/>
              <a:t>una</a:t>
            </a:r>
            <a:r>
              <a:rPr sz="2800" spc="-20" dirty="0"/>
              <a:t> </a:t>
            </a:r>
            <a:r>
              <a:rPr sz="2800" spc="-10" dirty="0"/>
              <a:t>excepción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275807" y="765048"/>
            <a:ext cx="734631" cy="672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4505" y="750188"/>
            <a:ext cx="659765" cy="666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988" y="743684"/>
            <a:ext cx="1740427" cy="730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9532" y="731519"/>
            <a:ext cx="1639824" cy="79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7080" y="756894"/>
            <a:ext cx="1656207" cy="646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95450" y="781050"/>
            <a:ext cx="1341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El </a:t>
            </a:r>
            <a:r>
              <a:rPr sz="1200" dirty="0">
                <a:latin typeface="Calibri"/>
                <a:cs typeface="Calibri"/>
              </a:rPr>
              <a:t>manejador de  </a:t>
            </a:r>
            <a:r>
              <a:rPr sz="1200" spc="-5" dirty="0">
                <a:latin typeface="Calibri"/>
                <a:cs typeface="Calibri"/>
              </a:rPr>
              <a:t>excepciones recibe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  </a:t>
            </a:r>
            <a:r>
              <a:rPr sz="1200" spc="-5" dirty="0">
                <a:latin typeface="Calibri"/>
                <a:cs typeface="Calibri"/>
              </a:rPr>
              <a:t>excepción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9171" y="835176"/>
            <a:ext cx="1816592" cy="5501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4215" y="827532"/>
            <a:ext cx="1778508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5928" y="851890"/>
            <a:ext cx="1728216" cy="4616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19753" y="876046"/>
            <a:ext cx="148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Analiza </a:t>
            </a:r>
            <a:r>
              <a:rPr sz="1200" dirty="0">
                <a:latin typeface="Calibri"/>
                <a:cs typeface="Calibri"/>
              </a:rPr>
              <a:t>la </a:t>
            </a:r>
            <a:r>
              <a:rPr sz="1200" spc="-10" dirty="0">
                <a:latin typeface="Calibri"/>
                <a:cs typeface="Calibri"/>
              </a:rPr>
              <a:t>naturaleza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  la</a:t>
            </a:r>
            <a:r>
              <a:rPr sz="1200" spc="-5" dirty="0">
                <a:latin typeface="Calibri"/>
                <a:cs typeface="Calibri"/>
              </a:rPr>
              <a:t> excepción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02916" y="832128"/>
            <a:ext cx="2461245" cy="5501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44056" y="824483"/>
            <a:ext cx="2409444" cy="609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6243" y="849223"/>
            <a:ext cx="2376297" cy="4616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49593" y="873378"/>
            <a:ext cx="2109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57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Crea </a:t>
            </a:r>
            <a:r>
              <a:rPr sz="1200" dirty="0">
                <a:latin typeface="Calibri"/>
                <a:cs typeface="Calibri"/>
              </a:rPr>
              <a:t>un </a:t>
            </a:r>
            <a:r>
              <a:rPr sz="1200" spc="-10" dirty="0">
                <a:latin typeface="Calibri"/>
                <a:cs typeface="Calibri"/>
              </a:rPr>
              <a:t>“objeto </a:t>
            </a:r>
            <a:r>
              <a:rPr sz="1200" spc="-5" dirty="0">
                <a:latin typeface="Calibri"/>
                <a:cs typeface="Calibri"/>
              </a:rPr>
              <a:t>exception”  apropiado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5" dirty="0">
                <a:latin typeface="Calibri"/>
                <a:cs typeface="Calibri"/>
              </a:rPr>
              <a:t>través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manejador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4691" y="2057372"/>
            <a:ext cx="2823981" cy="7300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372" y="2045207"/>
            <a:ext cx="2708148" cy="7924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523" y="2070455"/>
            <a:ext cx="2736342" cy="6463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4629" y="2094991"/>
            <a:ext cx="2408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Prepara </a:t>
            </a:r>
            <a:r>
              <a:rPr sz="1200" dirty="0">
                <a:latin typeface="Calibri"/>
                <a:cs typeface="Calibri"/>
              </a:rPr>
              <a:t>el </a:t>
            </a:r>
            <a:r>
              <a:rPr sz="1200" spc="-10" dirty="0">
                <a:latin typeface="Calibri"/>
                <a:cs typeface="Calibri"/>
              </a:rPr>
              <a:t>“objeto </a:t>
            </a:r>
            <a:r>
              <a:rPr sz="1200" spc="-5" dirty="0">
                <a:latin typeface="Calibri"/>
                <a:cs typeface="Calibri"/>
              </a:rPr>
              <a:t>exception” </a:t>
            </a:r>
            <a:r>
              <a:rPr sz="1200" spc="-10" dirty="0">
                <a:latin typeface="Calibri"/>
                <a:cs typeface="Calibri"/>
              </a:rPr>
              <a:t>para </a:t>
            </a:r>
            <a:r>
              <a:rPr sz="1200" spc="-5" dirty="0">
                <a:latin typeface="Calibri"/>
                <a:cs typeface="Calibri"/>
              </a:rPr>
              <a:t>ser  </a:t>
            </a:r>
            <a:r>
              <a:rPr sz="1200" dirty="0">
                <a:latin typeface="Calibri"/>
                <a:cs typeface="Calibri"/>
              </a:rPr>
              <a:t>manejado por el </a:t>
            </a:r>
            <a:r>
              <a:rPr sz="1200" spc="-5" dirty="0">
                <a:latin typeface="Calibri"/>
                <a:cs typeface="Calibri"/>
              </a:rPr>
              <a:t>sistema </a:t>
            </a:r>
            <a:r>
              <a:rPr sz="1200" dirty="0">
                <a:latin typeface="Calibri"/>
                <a:cs typeface="Calibri"/>
              </a:rPr>
              <a:t>en tiempo</a:t>
            </a:r>
            <a:r>
              <a:rPr sz="1200" spc="-1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  </a:t>
            </a:r>
            <a:r>
              <a:rPr sz="1200" spc="-5" dirty="0">
                <a:latin typeface="Calibri"/>
                <a:cs typeface="Calibri"/>
              </a:rPr>
              <a:t>ejecución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2944" y="1876056"/>
            <a:ext cx="1083563" cy="10850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3047" y="2011679"/>
            <a:ext cx="976884" cy="771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1678" y="1891157"/>
            <a:ext cx="1006348" cy="10079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1678" y="1891157"/>
            <a:ext cx="1006475" cy="1008380"/>
          </a:xfrm>
          <a:custGeom>
            <a:avLst/>
            <a:gdLst/>
            <a:ahLst/>
            <a:cxnLst/>
            <a:rect l="l" t="t" r="r" b="b"/>
            <a:pathLst>
              <a:path w="1006475" h="1008380">
                <a:moveTo>
                  <a:pt x="0" y="504063"/>
                </a:moveTo>
                <a:lnTo>
                  <a:pt x="2303" y="455518"/>
                </a:lnTo>
                <a:lnTo>
                  <a:pt x="9073" y="408279"/>
                </a:lnTo>
                <a:lnTo>
                  <a:pt x="20099" y="362557"/>
                </a:lnTo>
                <a:lnTo>
                  <a:pt x="35169" y="318563"/>
                </a:lnTo>
                <a:lnTo>
                  <a:pt x="54073" y="276508"/>
                </a:lnTo>
                <a:lnTo>
                  <a:pt x="76600" y="236604"/>
                </a:lnTo>
                <a:lnTo>
                  <a:pt x="102539" y="199061"/>
                </a:lnTo>
                <a:lnTo>
                  <a:pt x="131679" y="164091"/>
                </a:lnTo>
                <a:lnTo>
                  <a:pt x="163808" y="131905"/>
                </a:lnTo>
                <a:lnTo>
                  <a:pt x="198717" y="102715"/>
                </a:lnTo>
                <a:lnTo>
                  <a:pt x="236194" y="76731"/>
                </a:lnTo>
                <a:lnTo>
                  <a:pt x="276028" y="54166"/>
                </a:lnTo>
                <a:lnTo>
                  <a:pt x="318008" y="35229"/>
                </a:lnTo>
                <a:lnTo>
                  <a:pt x="361924" y="20133"/>
                </a:lnTo>
                <a:lnTo>
                  <a:pt x="407564" y="9089"/>
                </a:lnTo>
                <a:lnTo>
                  <a:pt x="454718" y="2307"/>
                </a:lnTo>
                <a:lnTo>
                  <a:pt x="503174" y="0"/>
                </a:lnTo>
                <a:lnTo>
                  <a:pt x="551629" y="2307"/>
                </a:lnTo>
                <a:lnTo>
                  <a:pt x="598783" y="9089"/>
                </a:lnTo>
                <a:lnTo>
                  <a:pt x="644423" y="20133"/>
                </a:lnTo>
                <a:lnTo>
                  <a:pt x="688339" y="35229"/>
                </a:lnTo>
                <a:lnTo>
                  <a:pt x="730319" y="54166"/>
                </a:lnTo>
                <a:lnTo>
                  <a:pt x="770153" y="76731"/>
                </a:lnTo>
                <a:lnTo>
                  <a:pt x="807630" y="102715"/>
                </a:lnTo>
                <a:lnTo>
                  <a:pt x="842539" y="131905"/>
                </a:lnTo>
                <a:lnTo>
                  <a:pt x="874668" y="164091"/>
                </a:lnTo>
                <a:lnTo>
                  <a:pt x="903808" y="199061"/>
                </a:lnTo>
                <a:lnTo>
                  <a:pt x="929747" y="236604"/>
                </a:lnTo>
                <a:lnTo>
                  <a:pt x="952274" y="276508"/>
                </a:lnTo>
                <a:lnTo>
                  <a:pt x="971178" y="318563"/>
                </a:lnTo>
                <a:lnTo>
                  <a:pt x="986248" y="362557"/>
                </a:lnTo>
                <a:lnTo>
                  <a:pt x="997274" y="408279"/>
                </a:lnTo>
                <a:lnTo>
                  <a:pt x="1004044" y="455518"/>
                </a:lnTo>
                <a:lnTo>
                  <a:pt x="1006348" y="504063"/>
                </a:lnTo>
                <a:lnTo>
                  <a:pt x="1004044" y="552586"/>
                </a:lnTo>
                <a:lnTo>
                  <a:pt x="997274" y="599806"/>
                </a:lnTo>
                <a:lnTo>
                  <a:pt x="986248" y="645512"/>
                </a:lnTo>
                <a:lnTo>
                  <a:pt x="971178" y="689492"/>
                </a:lnTo>
                <a:lnTo>
                  <a:pt x="952274" y="731534"/>
                </a:lnTo>
                <a:lnTo>
                  <a:pt x="929747" y="771429"/>
                </a:lnTo>
                <a:lnTo>
                  <a:pt x="903808" y="808963"/>
                </a:lnTo>
                <a:lnTo>
                  <a:pt x="874668" y="843926"/>
                </a:lnTo>
                <a:lnTo>
                  <a:pt x="842539" y="876106"/>
                </a:lnTo>
                <a:lnTo>
                  <a:pt x="807630" y="905292"/>
                </a:lnTo>
                <a:lnTo>
                  <a:pt x="770153" y="931272"/>
                </a:lnTo>
                <a:lnTo>
                  <a:pt x="730319" y="953835"/>
                </a:lnTo>
                <a:lnTo>
                  <a:pt x="688339" y="972770"/>
                </a:lnTo>
                <a:lnTo>
                  <a:pt x="644423" y="987866"/>
                </a:lnTo>
                <a:lnTo>
                  <a:pt x="598783" y="998910"/>
                </a:lnTo>
                <a:lnTo>
                  <a:pt x="551629" y="1005691"/>
                </a:lnTo>
                <a:lnTo>
                  <a:pt x="503174" y="1007998"/>
                </a:lnTo>
                <a:lnTo>
                  <a:pt x="454718" y="1005691"/>
                </a:lnTo>
                <a:lnTo>
                  <a:pt x="407564" y="998910"/>
                </a:lnTo>
                <a:lnTo>
                  <a:pt x="361924" y="987866"/>
                </a:lnTo>
                <a:lnTo>
                  <a:pt x="318008" y="972770"/>
                </a:lnTo>
                <a:lnTo>
                  <a:pt x="276028" y="953835"/>
                </a:lnTo>
                <a:lnTo>
                  <a:pt x="236194" y="931272"/>
                </a:lnTo>
                <a:lnTo>
                  <a:pt x="198717" y="905292"/>
                </a:lnTo>
                <a:lnTo>
                  <a:pt x="163808" y="876106"/>
                </a:lnTo>
                <a:lnTo>
                  <a:pt x="131679" y="843926"/>
                </a:lnTo>
                <a:lnTo>
                  <a:pt x="102539" y="808963"/>
                </a:lnTo>
                <a:lnTo>
                  <a:pt x="76600" y="771429"/>
                </a:lnTo>
                <a:lnTo>
                  <a:pt x="54073" y="731534"/>
                </a:lnTo>
                <a:lnTo>
                  <a:pt x="35169" y="689492"/>
                </a:lnTo>
                <a:lnTo>
                  <a:pt x="20099" y="645512"/>
                </a:lnTo>
                <a:lnTo>
                  <a:pt x="9073" y="599806"/>
                </a:lnTo>
                <a:lnTo>
                  <a:pt x="2303" y="552586"/>
                </a:lnTo>
                <a:lnTo>
                  <a:pt x="0" y="504063"/>
                </a:lnTo>
                <a:close/>
              </a:path>
            </a:pathLst>
          </a:custGeom>
          <a:ln w="9525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35348" y="2053590"/>
            <a:ext cx="699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5080" indent="-18415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Sistema</a:t>
            </a:r>
            <a:r>
              <a:rPr sz="12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  tiempo de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ejecución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74796" y="2150364"/>
            <a:ext cx="3389367" cy="5486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69279" y="2142744"/>
            <a:ext cx="3265931" cy="6095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91936" y="2166848"/>
            <a:ext cx="3300603" cy="46167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75705" y="2191258"/>
            <a:ext cx="2933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Localiza </a:t>
            </a:r>
            <a:r>
              <a:rPr sz="1200" dirty="0">
                <a:latin typeface="Calibri"/>
                <a:cs typeface="Calibri"/>
              </a:rPr>
              <a:t>en la pila de llamadas la </a:t>
            </a:r>
            <a:r>
              <a:rPr sz="1200" spc="-5" dirty="0">
                <a:latin typeface="Calibri"/>
                <a:cs typeface="Calibri"/>
              </a:rPr>
              <a:t>entrada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método </a:t>
            </a:r>
            <a:r>
              <a:rPr sz="1200" dirty="0">
                <a:latin typeface="Calibri"/>
                <a:cs typeface="Calibri"/>
              </a:rPr>
              <a:t>en el </a:t>
            </a:r>
            <a:r>
              <a:rPr sz="1200" spc="-5" dirty="0">
                <a:latin typeface="Calibri"/>
                <a:cs typeface="Calibri"/>
              </a:rPr>
              <a:t>cual ocurrió </a:t>
            </a:r>
            <a:r>
              <a:rPr sz="1200" dirty="0">
                <a:latin typeface="Calibri"/>
                <a:cs typeface="Calibri"/>
              </a:rPr>
              <a:t>al </a:t>
            </a:r>
            <a:r>
              <a:rPr sz="1200" spc="-5" dirty="0">
                <a:latin typeface="Calibri"/>
                <a:cs typeface="Calibri"/>
              </a:rPr>
              <a:t>condición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error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29271" y="3336035"/>
            <a:ext cx="1965959" cy="12572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36180" y="3500628"/>
            <a:ext cx="1235964" cy="9753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50354" y="3361563"/>
            <a:ext cx="1866264" cy="1152525"/>
          </a:xfrm>
          <a:custGeom>
            <a:avLst/>
            <a:gdLst/>
            <a:ahLst/>
            <a:cxnLst/>
            <a:rect l="l" t="t" r="r" b="b"/>
            <a:pathLst>
              <a:path w="1866265" h="1152525">
                <a:moveTo>
                  <a:pt x="933069" y="0"/>
                </a:moveTo>
                <a:lnTo>
                  <a:pt x="0" y="576072"/>
                </a:lnTo>
                <a:lnTo>
                  <a:pt x="933069" y="1152118"/>
                </a:lnTo>
                <a:lnTo>
                  <a:pt x="1866265" y="576072"/>
                </a:lnTo>
                <a:lnTo>
                  <a:pt x="93306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50354" y="3361563"/>
            <a:ext cx="1866264" cy="1152525"/>
          </a:xfrm>
          <a:custGeom>
            <a:avLst/>
            <a:gdLst/>
            <a:ahLst/>
            <a:cxnLst/>
            <a:rect l="l" t="t" r="r" b="b"/>
            <a:pathLst>
              <a:path w="1866265" h="1152525">
                <a:moveTo>
                  <a:pt x="0" y="576072"/>
                </a:moveTo>
                <a:lnTo>
                  <a:pt x="933069" y="0"/>
                </a:lnTo>
                <a:lnTo>
                  <a:pt x="1866265" y="576072"/>
                </a:lnTo>
                <a:lnTo>
                  <a:pt x="933069" y="1152118"/>
                </a:lnTo>
                <a:lnTo>
                  <a:pt x="0" y="57607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1717" y="3551046"/>
            <a:ext cx="884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¿La</a:t>
            </a:r>
            <a:r>
              <a:rPr sz="1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excepción  lanzada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es   igual al </a:t>
            </a:r>
            <a:r>
              <a:rPr sz="1200" dirty="0" err="1">
                <a:solidFill>
                  <a:srgbClr val="FFFFFF"/>
                </a:solidFill>
                <a:latin typeface="Calibri"/>
                <a:cs typeface="Calibri"/>
              </a:rPr>
              <a:t>tipo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manejada?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02208" y="941832"/>
            <a:ext cx="797052" cy="32308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4270" y="1045336"/>
            <a:ext cx="593090" cy="76200"/>
          </a:xfrm>
          <a:custGeom>
            <a:avLst/>
            <a:gdLst/>
            <a:ahLst/>
            <a:cxnLst/>
            <a:rect l="l" t="t" r="r" b="b"/>
            <a:pathLst>
              <a:path w="593090" h="76200">
                <a:moveTo>
                  <a:pt x="1016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01600" y="50800"/>
                </a:lnTo>
                <a:lnTo>
                  <a:pt x="101600" y="25400"/>
                </a:lnTo>
                <a:close/>
              </a:path>
              <a:path w="593090" h="76200">
                <a:moveTo>
                  <a:pt x="279400" y="25400"/>
                </a:moveTo>
                <a:lnTo>
                  <a:pt x="177800" y="25400"/>
                </a:lnTo>
                <a:lnTo>
                  <a:pt x="177800" y="50800"/>
                </a:lnTo>
                <a:lnTo>
                  <a:pt x="279400" y="50800"/>
                </a:lnTo>
                <a:lnTo>
                  <a:pt x="279400" y="25400"/>
                </a:lnTo>
                <a:close/>
              </a:path>
              <a:path w="593090" h="76200">
                <a:moveTo>
                  <a:pt x="457174" y="25400"/>
                </a:moveTo>
                <a:lnTo>
                  <a:pt x="355574" y="25400"/>
                </a:lnTo>
                <a:lnTo>
                  <a:pt x="355574" y="50800"/>
                </a:lnTo>
                <a:lnTo>
                  <a:pt x="457174" y="50800"/>
                </a:lnTo>
                <a:lnTo>
                  <a:pt x="457174" y="25400"/>
                </a:lnTo>
                <a:close/>
              </a:path>
              <a:path w="593090" h="76200">
                <a:moveTo>
                  <a:pt x="465810" y="0"/>
                </a:moveTo>
                <a:lnTo>
                  <a:pt x="465810" y="76200"/>
                </a:lnTo>
                <a:lnTo>
                  <a:pt x="592810" y="38100"/>
                </a:lnTo>
                <a:lnTo>
                  <a:pt x="46581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50107" y="940308"/>
            <a:ext cx="1007364" cy="3246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93160" y="1044702"/>
            <a:ext cx="803275" cy="76200"/>
          </a:xfrm>
          <a:custGeom>
            <a:avLst/>
            <a:gdLst/>
            <a:ahLst/>
            <a:cxnLst/>
            <a:rect l="l" t="t" r="r" b="b"/>
            <a:pathLst>
              <a:path w="803275" h="76200">
                <a:moveTo>
                  <a:pt x="675766" y="0"/>
                </a:moveTo>
                <a:lnTo>
                  <a:pt x="675766" y="76200"/>
                </a:lnTo>
                <a:lnTo>
                  <a:pt x="760433" y="50800"/>
                </a:lnTo>
                <a:lnTo>
                  <a:pt x="688466" y="50800"/>
                </a:lnTo>
                <a:lnTo>
                  <a:pt x="688466" y="25400"/>
                </a:lnTo>
                <a:lnTo>
                  <a:pt x="760433" y="25400"/>
                </a:lnTo>
                <a:lnTo>
                  <a:pt x="675766" y="0"/>
                </a:lnTo>
                <a:close/>
              </a:path>
              <a:path w="803275" h="76200">
                <a:moveTo>
                  <a:pt x="393812" y="26035"/>
                </a:moveTo>
                <a:lnTo>
                  <a:pt x="0" y="26035"/>
                </a:lnTo>
                <a:lnTo>
                  <a:pt x="0" y="51435"/>
                </a:lnTo>
                <a:lnTo>
                  <a:pt x="408431" y="51435"/>
                </a:lnTo>
                <a:lnTo>
                  <a:pt x="409066" y="50800"/>
                </a:lnTo>
                <a:lnTo>
                  <a:pt x="401447" y="50800"/>
                </a:lnTo>
                <a:lnTo>
                  <a:pt x="413512" y="38735"/>
                </a:lnTo>
                <a:lnTo>
                  <a:pt x="388747" y="38735"/>
                </a:lnTo>
                <a:lnTo>
                  <a:pt x="388747" y="30987"/>
                </a:lnTo>
                <a:lnTo>
                  <a:pt x="393812" y="26035"/>
                </a:lnTo>
                <a:close/>
              </a:path>
              <a:path w="803275" h="76200">
                <a:moveTo>
                  <a:pt x="414147" y="38100"/>
                </a:moveTo>
                <a:lnTo>
                  <a:pt x="401447" y="50800"/>
                </a:lnTo>
                <a:lnTo>
                  <a:pt x="409066" y="50800"/>
                </a:lnTo>
                <a:lnTo>
                  <a:pt x="414147" y="45720"/>
                </a:lnTo>
                <a:lnTo>
                  <a:pt x="414147" y="38100"/>
                </a:lnTo>
                <a:close/>
              </a:path>
              <a:path w="803275" h="76200">
                <a:moveTo>
                  <a:pt x="675766" y="38100"/>
                </a:moveTo>
                <a:lnTo>
                  <a:pt x="414147" y="38100"/>
                </a:lnTo>
                <a:lnTo>
                  <a:pt x="414147" y="45720"/>
                </a:lnTo>
                <a:lnTo>
                  <a:pt x="409066" y="50800"/>
                </a:lnTo>
                <a:lnTo>
                  <a:pt x="675766" y="50800"/>
                </a:lnTo>
                <a:lnTo>
                  <a:pt x="675766" y="38100"/>
                </a:lnTo>
                <a:close/>
              </a:path>
              <a:path w="803275" h="76200">
                <a:moveTo>
                  <a:pt x="760433" y="25400"/>
                </a:moveTo>
                <a:lnTo>
                  <a:pt x="688466" y="25400"/>
                </a:lnTo>
                <a:lnTo>
                  <a:pt x="688466" y="50800"/>
                </a:lnTo>
                <a:lnTo>
                  <a:pt x="760433" y="50800"/>
                </a:lnTo>
                <a:lnTo>
                  <a:pt x="802766" y="38100"/>
                </a:lnTo>
                <a:lnTo>
                  <a:pt x="760433" y="25400"/>
                </a:lnTo>
                <a:close/>
              </a:path>
              <a:path w="803275" h="76200">
                <a:moveTo>
                  <a:pt x="675766" y="25400"/>
                </a:moveTo>
                <a:lnTo>
                  <a:pt x="394462" y="25400"/>
                </a:lnTo>
                <a:lnTo>
                  <a:pt x="388747" y="30987"/>
                </a:lnTo>
                <a:lnTo>
                  <a:pt x="388747" y="38735"/>
                </a:lnTo>
                <a:lnTo>
                  <a:pt x="401447" y="26035"/>
                </a:lnTo>
                <a:lnTo>
                  <a:pt x="675766" y="26035"/>
                </a:lnTo>
                <a:lnTo>
                  <a:pt x="675766" y="25400"/>
                </a:lnTo>
                <a:close/>
              </a:path>
              <a:path w="803275" h="76200">
                <a:moveTo>
                  <a:pt x="675766" y="26035"/>
                </a:moveTo>
                <a:lnTo>
                  <a:pt x="401447" y="26035"/>
                </a:lnTo>
                <a:lnTo>
                  <a:pt x="388747" y="38735"/>
                </a:lnTo>
                <a:lnTo>
                  <a:pt x="413512" y="38735"/>
                </a:lnTo>
                <a:lnTo>
                  <a:pt x="414147" y="38100"/>
                </a:lnTo>
                <a:lnTo>
                  <a:pt x="675766" y="38100"/>
                </a:lnTo>
                <a:lnTo>
                  <a:pt x="675766" y="2603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81471" y="937260"/>
            <a:ext cx="996696" cy="3246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4144" y="1041908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665098" y="0"/>
                </a:moveTo>
                <a:lnTo>
                  <a:pt x="665098" y="76200"/>
                </a:lnTo>
                <a:lnTo>
                  <a:pt x="749765" y="50800"/>
                </a:lnTo>
                <a:lnTo>
                  <a:pt x="677798" y="50800"/>
                </a:lnTo>
                <a:lnTo>
                  <a:pt x="677798" y="25400"/>
                </a:lnTo>
                <a:lnTo>
                  <a:pt x="749765" y="25400"/>
                </a:lnTo>
                <a:lnTo>
                  <a:pt x="665098" y="0"/>
                </a:lnTo>
                <a:close/>
              </a:path>
              <a:path w="792479" h="76200">
                <a:moveTo>
                  <a:pt x="386207" y="28193"/>
                </a:moveTo>
                <a:lnTo>
                  <a:pt x="0" y="28193"/>
                </a:lnTo>
                <a:lnTo>
                  <a:pt x="0" y="53593"/>
                </a:lnTo>
                <a:lnTo>
                  <a:pt x="403097" y="53593"/>
                </a:lnTo>
                <a:lnTo>
                  <a:pt x="405829" y="50800"/>
                </a:lnTo>
                <a:lnTo>
                  <a:pt x="395985" y="50800"/>
                </a:lnTo>
                <a:lnTo>
                  <a:pt x="405891" y="40893"/>
                </a:lnTo>
                <a:lnTo>
                  <a:pt x="383285" y="40893"/>
                </a:lnTo>
                <a:lnTo>
                  <a:pt x="383285" y="31114"/>
                </a:lnTo>
                <a:lnTo>
                  <a:pt x="386207" y="28193"/>
                </a:lnTo>
                <a:close/>
              </a:path>
              <a:path w="792479" h="76200">
                <a:moveTo>
                  <a:pt x="408685" y="38100"/>
                </a:moveTo>
                <a:lnTo>
                  <a:pt x="395985" y="50800"/>
                </a:lnTo>
                <a:lnTo>
                  <a:pt x="405829" y="50800"/>
                </a:lnTo>
                <a:lnTo>
                  <a:pt x="408685" y="47878"/>
                </a:lnTo>
                <a:lnTo>
                  <a:pt x="408685" y="38100"/>
                </a:lnTo>
                <a:close/>
              </a:path>
              <a:path w="792479" h="76200">
                <a:moveTo>
                  <a:pt x="665098" y="38100"/>
                </a:moveTo>
                <a:lnTo>
                  <a:pt x="408685" y="38100"/>
                </a:lnTo>
                <a:lnTo>
                  <a:pt x="408685" y="47878"/>
                </a:lnTo>
                <a:lnTo>
                  <a:pt x="405829" y="50800"/>
                </a:lnTo>
                <a:lnTo>
                  <a:pt x="665098" y="50800"/>
                </a:lnTo>
                <a:lnTo>
                  <a:pt x="665098" y="38100"/>
                </a:lnTo>
                <a:close/>
              </a:path>
              <a:path w="792479" h="76200">
                <a:moveTo>
                  <a:pt x="749765" y="25400"/>
                </a:moveTo>
                <a:lnTo>
                  <a:pt x="677798" y="25400"/>
                </a:lnTo>
                <a:lnTo>
                  <a:pt x="677798" y="50800"/>
                </a:lnTo>
                <a:lnTo>
                  <a:pt x="749765" y="50800"/>
                </a:lnTo>
                <a:lnTo>
                  <a:pt x="792099" y="38100"/>
                </a:lnTo>
                <a:lnTo>
                  <a:pt x="749765" y="25400"/>
                </a:lnTo>
                <a:close/>
              </a:path>
              <a:path w="792479" h="76200">
                <a:moveTo>
                  <a:pt x="665098" y="25400"/>
                </a:moveTo>
                <a:lnTo>
                  <a:pt x="389000" y="25400"/>
                </a:lnTo>
                <a:lnTo>
                  <a:pt x="383285" y="31114"/>
                </a:lnTo>
                <a:lnTo>
                  <a:pt x="383285" y="40893"/>
                </a:lnTo>
                <a:lnTo>
                  <a:pt x="395985" y="28193"/>
                </a:lnTo>
                <a:lnTo>
                  <a:pt x="665098" y="28193"/>
                </a:lnTo>
                <a:lnTo>
                  <a:pt x="665098" y="25400"/>
                </a:lnTo>
                <a:close/>
              </a:path>
              <a:path w="792479" h="76200">
                <a:moveTo>
                  <a:pt x="665098" y="28193"/>
                </a:moveTo>
                <a:lnTo>
                  <a:pt x="395985" y="28193"/>
                </a:lnTo>
                <a:lnTo>
                  <a:pt x="383285" y="40893"/>
                </a:lnTo>
                <a:lnTo>
                  <a:pt x="405891" y="40893"/>
                </a:lnTo>
                <a:lnTo>
                  <a:pt x="408685" y="38100"/>
                </a:lnTo>
                <a:lnTo>
                  <a:pt x="665098" y="38100"/>
                </a:lnTo>
                <a:lnTo>
                  <a:pt x="665098" y="2819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56944" y="1287780"/>
            <a:ext cx="6303263" cy="9646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81530" y="1310894"/>
            <a:ext cx="6136005" cy="759460"/>
          </a:xfrm>
          <a:custGeom>
            <a:avLst/>
            <a:gdLst/>
            <a:ahLst/>
            <a:cxnLst/>
            <a:rect l="l" t="t" r="r" b="b"/>
            <a:pathLst>
              <a:path w="6136005" h="759460">
                <a:moveTo>
                  <a:pt x="25400" y="632459"/>
                </a:moveTo>
                <a:lnTo>
                  <a:pt x="0" y="632459"/>
                </a:lnTo>
                <a:lnTo>
                  <a:pt x="38100" y="759459"/>
                </a:lnTo>
                <a:lnTo>
                  <a:pt x="72389" y="645159"/>
                </a:lnTo>
                <a:lnTo>
                  <a:pt x="25400" y="645159"/>
                </a:lnTo>
                <a:lnTo>
                  <a:pt x="25400" y="632459"/>
                </a:lnTo>
                <a:close/>
              </a:path>
              <a:path w="6136005" h="759460">
                <a:moveTo>
                  <a:pt x="6110097" y="367029"/>
                </a:moveTo>
                <a:lnTo>
                  <a:pt x="31115" y="367029"/>
                </a:lnTo>
                <a:lnTo>
                  <a:pt x="25400" y="372744"/>
                </a:lnTo>
                <a:lnTo>
                  <a:pt x="25400" y="645159"/>
                </a:lnTo>
                <a:lnTo>
                  <a:pt x="50800" y="645159"/>
                </a:lnTo>
                <a:lnTo>
                  <a:pt x="50800" y="392429"/>
                </a:lnTo>
                <a:lnTo>
                  <a:pt x="38100" y="392429"/>
                </a:lnTo>
                <a:lnTo>
                  <a:pt x="50800" y="379729"/>
                </a:lnTo>
                <a:lnTo>
                  <a:pt x="6110097" y="379729"/>
                </a:lnTo>
                <a:lnTo>
                  <a:pt x="6110097" y="367029"/>
                </a:lnTo>
                <a:close/>
              </a:path>
              <a:path w="6136005" h="759460">
                <a:moveTo>
                  <a:pt x="76200" y="632459"/>
                </a:moveTo>
                <a:lnTo>
                  <a:pt x="50800" y="632459"/>
                </a:lnTo>
                <a:lnTo>
                  <a:pt x="50800" y="645159"/>
                </a:lnTo>
                <a:lnTo>
                  <a:pt x="72389" y="645159"/>
                </a:lnTo>
                <a:lnTo>
                  <a:pt x="76200" y="632459"/>
                </a:lnTo>
                <a:close/>
              </a:path>
              <a:path w="6136005" h="759460">
                <a:moveTo>
                  <a:pt x="50800" y="379729"/>
                </a:moveTo>
                <a:lnTo>
                  <a:pt x="38100" y="392429"/>
                </a:lnTo>
                <a:lnTo>
                  <a:pt x="50800" y="392429"/>
                </a:lnTo>
                <a:lnTo>
                  <a:pt x="50800" y="379729"/>
                </a:lnTo>
                <a:close/>
              </a:path>
              <a:path w="6136005" h="759460">
                <a:moveTo>
                  <a:pt x="6135497" y="367029"/>
                </a:moveTo>
                <a:lnTo>
                  <a:pt x="6122797" y="367029"/>
                </a:lnTo>
                <a:lnTo>
                  <a:pt x="6110097" y="379729"/>
                </a:lnTo>
                <a:lnTo>
                  <a:pt x="50800" y="379729"/>
                </a:lnTo>
                <a:lnTo>
                  <a:pt x="50800" y="392429"/>
                </a:lnTo>
                <a:lnTo>
                  <a:pt x="6129782" y="392429"/>
                </a:lnTo>
                <a:lnTo>
                  <a:pt x="6135497" y="386714"/>
                </a:lnTo>
                <a:lnTo>
                  <a:pt x="6135497" y="367029"/>
                </a:lnTo>
                <a:close/>
              </a:path>
              <a:path w="6136005" h="759460">
                <a:moveTo>
                  <a:pt x="6135497" y="0"/>
                </a:moveTo>
                <a:lnTo>
                  <a:pt x="6110097" y="0"/>
                </a:lnTo>
                <a:lnTo>
                  <a:pt x="6110097" y="379729"/>
                </a:lnTo>
                <a:lnTo>
                  <a:pt x="6122797" y="367029"/>
                </a:lnTo>
                <a:lnTo>
                  <a:pt x="6135497" y="367029"/>
                </a:lnTo>
                <a:lnTo>
                  <a:pt x="613549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45892" y="2252472"/>
            <a:ext cx="998219" cy="32461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87801" y="2357120"/>
            <a:ext cx="794385" cy="76200"/>
          </a:xfrm>
          <a:custGeom>
            <a:avLst/>
            <a:gdLst/>
            <a:ahLst/>
            <a:cxnLst/>
            <a:rect l="l" t="t" r="r" b="b"/>
            <a:pathLst>
              <a:path w="794385" h="76200">
                <a:moveTo>
                  <a:pt x="101600" y="23749"/>
                </a:moveTo>
                <a:lnTo>
                  <a:pt x="0" y="23749"/>
                </a:lnTo>
                <a:lnTo>
                  <a:pt x="0" y="49149"/>
                </a:lnTo>
                <a:lnTo>
                  <a:pt x="101600" y="49149"/>
                </a:lnTo>
                <a:lnTo>
                  <a:pt x="101600" y="23749"/>
                </a:lnTo>
                <a:close/>
              </a:path>
              <a:path w="794385" h="76200">
                <a:moveTo>
                  <a:pt x="279400" y="23749"/>
                </a:moveTo>
                <a:lnTo>
                  <a:pt x="177800" y="23749"/>
                </a:lnTo>
                <a:lnTo>
                  <a:pt x="177800" y="49149"/>
                </a:lnTo>
                <a:lnTo>
                  <a:pt x="279400" y="49149"/>
                </a:lnTo>
                <a:lnTo>
                  <a:pt x="279400" y="23749"/>
                </a:lnTo>
                <a:close/>
              </a:path>
              <a:path w="794385" h="76200">
                <a:moveTo>
                  <a:pt x="384175" y="36449"/>
                </a:moveTo>
                <a:lnTo>
                  <a:pt x="384175" y="45084"/>
                </a:lnTo>
                <a:lnTo>
                  <a:pt x="389889" y="50800"/>
                </a:lnTo>
                <a:lnTo>
                  <a:pt x="455675" y="50800"/>
                </a:lnTo>
                <a:lnTo>
                  <a:pt x="455675" y="49149"/>
                </a:lnTo>
                <a:lnTo>
                  <a:pt x="396875" y="49149"/>
                </a:lnTo>
                <a:lnTo>
                  <a:pt x="384175" y="36449"/>
                </a:lnTo>
                <a:close/>
              </a:path>
              <a:path w="794385" h="76200">
                <a:moveTo>
                  <a:pt x="403987" y="23749"/>
                </a:moveTo>
                <a:lnTo>
                  <a:pt x="355600" y="23749"/>
                </a:lnTo>
                <a:lnTo>
                  <a:pt x="355600" y="49149"/>
                </a:lnTo>
                <a:lnTo>
                  <a:pt x="388238" y="49149"/>
                </a:lnTo>
                <a:lnTo>
                  <a:pt x="384175" y="45084"/>
                </a:lnTo>
                <a:lnTo>
                  <a:pt x="384175" y="36449"/>
                </a:lnTo>
                <a:lnTo>
                  <a:pt x="407924" y="36449"/>
                </a:lnTo>
                <a:lnTo>
                  <a:pt x="396875" y="25400"/>
                </a:lnTo>
                <a:lnTo>
                  <a:pt x="405601" y="25400"/>
                </a:lnTo>
                <a:lnTo>
                  <a:pt x="403987" y="23749"/>
                </a:lnTo>
                <a:close/>
              </a:path>
              <a:path w="794385" h="76200">
                <a:moveTo>
                  <a:pt x="407924" y="36449"/>
                </a:moveTo>
                <a:lnTo>
                  <a:pt x="384175" y="36449"/>
                </a:lnTo>
                <a:lnTo>
                  <a:pt x="396875" y="49149"/>
                </a:lnTo>
                <a:lnTo>
                  <a:pt x="455675" y="49149"/>
                </a:lnTo>
                <a:lnTo>
                  <a:pt x="455675" y="38100"/>
                </a:lnTo>
                <a:lnTo>
                  <a:pt x="409575" y="38100"/>
                </a:lnTo>
                <a:lnTo>
                  <a:pt x="407924" y="36449"/>
                </a:lnTo>
                <a:close/>
              </a:path>
              <a:path w="794385" h="76200">
                <a:moveTo>
                  <a:pt x="405601" y="25400"/>
                </a:moveTo>
                <a:lnTo>
                  <a:pt x="396875" y="25400"/>
                </a:lnTo>
                <a:lnTo>
                  <a:pt x="409575" y="38100"/>
                </a:lnTo>
                <a:lnTo>
                  <a:pt x="409575" y="29463"/>
                </a:lnTo>
                <a:lnTo>
                  <a:pt x="405601" y="25400"/>
                </a:lnTo>
                <a:close/>
              </a:path>
              <a:path w="794385" h="76200">
                <a:moveTo>
                  <a:pt x="455675" y="25400"/>
                </a:moveTo>
                <a:lnTo>
                  <a:pt x="405601" y="25400"/>
                </a:lnTo>
                <a:lnTo>
                  <a:pt x="409575" y="29463"/>
                </a:lnTo>
                <a:lnTo>
                  <a:pt x="409575" y="38100"/>
                </a:lnTo>
                <a:lnTo>
                  <a:pt x="455675" y="38100"/>
                </a:lnTo>
                <a:lnTo>
                  <a:pt x="455675" y="25400"/>
                </a:lnTo>
                <a:close/>
              </a:path>
              <a:path w="794385" h="76200">
                <a:moveTo>
                  <a:pt x="633476" y="25400"/>
                </a:moveTo>
                <a:lnTo>
                  <a:pt x="531876" y="25400"/>
                </a:lnTo>
                <a:lnTo>
                  <a:pt x="531876" y="50800"/>
                </a:lnTo>
                <a:lnTo>
                  <a:pt x="633476" y="50800"/>
                </a:lnTo>
                <a:lnTo>
                  <a:pt x="633476" y="25400"/>
                </a:lnTo>
                <a:close/>
              </a:path>
              <a:path w="794385" h="76200">
                <a:moveTo>
                  <a:pt x="666876" y="0"/>
                </a:moveTo>
                <a:lnTo>
                  <a:pt x="666876" y="76200"/>
                </a:lnTo>
                <a:lnTo>
                  <a:pt x="793876" y="38100"/>
                </a:lnTo>
                <a:lnTo>
                  <a:pt x="66687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45735" y="2255520"/>
            <a:ext cx="1008888" cy="32461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88027" y="2359660"/>
            <a:ext cx="803910" cy="76200"/>
          </a:xfrm>
          <a:custGeom>
            <a:avLst/>
            <a:gdLst/>
            <a:ahLst/>
            <a:cxnLst/>
            <a:rect l="l" t="t" r="r" b="b"/>
            <a:pathLst>
              <a:path w="803910" h="76200">
                <a:moveTo>
                  <a:pt x="676910" y="0"/>
                </a:moveTo>
                <a:lnTo>
                  <a:pt x="676910" y="76200"/>
                </a:lnTo>
                <a:lnTo>
                  <a:pt x="761576" y="50800"/>
                </a:lnTo>
                <a:lnTo>
                  <a:pt x="689610" y="50800"/>
                </a:lnTo>
                <a:lnTo>
                  <a:pt x="689610" y="25400"/>
                </a:lnTo>
                <a:lnTo>
                  <a:pt x="761576" y="25400"/>
                </a:lnTo>
                <a:lnTo>
                  <a:pt x="676910" y="0"/>
                </a:lnTo>
                <a:close/>
              </a:path>
              <a:path w="803910" h="76200">
                <a:moveTo>
                  <a:pt x="389255" y="35560"/>
                </a:moveTo>
                <a:lnTo>
                  <a:pt x="389255" y="45085"/>
                </a:lnTo>
                <a:lnTo>
                  <a:pt x="394970" y="50800"/>
                </a:lnTo>
                <a:lnTo>
                  <a:pt x="676910" y="50800"/>
                </a:lnTo>
                <a:lnTo>
                  <a:pt x="676910" y="48260"/>
                </a:lnTo>
                <a:lnTo>
                  <a:pt x="401955" y="48260"/>
                </a:lnTo>
                <a:lnTo>
                  <a:pt x="389255" y="35560"/>
                </a:lnTo>
                <a:close/>
              </a:path>
              <a:path w="803910" h="76200">
                <a:moveTo>
                  <a:pt x="761576" y="25400"/>
                </a:moveTo>
                <a:lnTo>
                  <a:pt x="689610" y="25400"/>
                </a:lnTo>
                <a:lnTo>
                  <a:pt x="689610" y="50800"/>
                </a:lnTo>
                <a:lnTo>
                  <a:pt x="761576" y="50800"/>
                </a:lnTo>
                <a:lnTo>
                  <a:pt x="803910" y="38100"/>
                </a:lnTo>
                <a:lnTo>
                  <a:pt x="761576" y="25400"/>
                </a:lnTo>
                <a:close/>
              </a:path>
              <a:path w="803910" h="76200">
                <a:moveTo>
                  <a:pt x="408939" y="22860"/>
                </a:moveTo>
                <a:lnTo>
                  <a:pt x="0" y="22860"/>
                </a:lnTo>
                <a:lnTo>
                  <a:pt x="0" y="48260"/>
                </a:lnTo>
                <a:lnTo>
                  <a:pt x="392430" y="48260"/>
                </a:lnTo>
                <a:lnTo>
                  <a:pt x="389255" y="45085"/>
                </a:lnTo>
                <a:lnTo>
                  <a:pt x="389255" y="35560"/>
                </a:lnTo>
                <a:lnTo>
                  <a:pt x="412115" y="35560"/>
                </a:lnTo>
                <a:lnTo>
                  <a:pt x="401955" y="25400"/>
                </a:lnTo>
                <a:lnTo>
                  <a:pt x="411537" y="25400"/>
                </a:lnTo>
                <a:lnTo>
                  <a:pt x="408939" y="22860"/>
                </a:lnTo>
                <a:close/>
              </a:path>
              <a:path w="803910" h="76200">
                <a:moveTo>
                  <a:pt x="412115" y="35560"/>
                </a:moveTo>
                <a:lnTo>
                  <a:pt x="389255" y="35560"/>
                </a:lnTo>
                <a:lnTo>
                  <a:pt x="401955" y="48260"/>
                </a:lnTo>
                <a:lnTo>
                  <a:pt x="676910" y="48260"/>
                </a:lnTo>
                <a:lnTo>
                  <a:pt x="676910" y="38100"/>
                </a:lnTo>
                <a:lnTo>
                  <a:pt x="414655" y="38100"/>
                </a:lnTo>
                <a:lnTo>
                  <a:pt x="412115" y="35560"/>
                </a:lnTo>
                <a:close/>
              </a:path>
              <a:path w="803910" h="76200">
                <a:moveTo>
                  <a:pt x="411537" y="25400"/>
                </a:moveTo>
                <a:lnTo>
                  <a:pt x="401955" y="25400"/>
                </a:lnTo>
                <a:lnTo>
                  <a:pt x="414655" y="38100"/>
                </a:lnTo>
                <a:lnTo>
                  <a:pt x="414655" y="28448"/>
                </a:lnTo>
                <a:lnTo>
                  <a:pt x="411537" y="25400"/>
                </a:lnTo>
                <a:close/>
              </a:path>
              <a:path w="803910" h="76200">
                <a:moveTo>
                  <a:pt x="676910" y="25400"/>
                </a:moveTo>
                <a:lnTo>
                  <a:pt x="411537" y="25400"/>
                </a:lnTo>
                <a:lnTo>
                  <a:pt x="414655" y="28448"/>
                </a:lnTo>
                <a:lnTo>
                  <a:pt x="414655" y="38100"/>
                </a:lnTo>
                <a:lnTo>
                  <a:pt x="676910" y="38100"/>
                </a:lnTo>
                <a:lnTo>
                  <a:pt x="676910" y="25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1752" y="2606039"/>
            <a:ext cx="323088" cy="9372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45322" y="2628519"/>
            <a:ext cx="76200" cy="733425"/>
          </a:xfrm>
          <a:custGeom>
            <a:avLst/>
            <a:gdLst/>
            <a:ahLst/>
            <a:cxnLst/>
            <a:rect l="l" t="t" r="r" b="b"/>
            <a:pathLst>
              <a:path w="76200" h="733425">
                <a:moveTo>
                  <a:pt x="25400" y="606044"/>
                </a:moveTo>
                <a:lnTo>
                  <a:pt x="0" y="606044"/>
                </a:lnTo>
                <a:lnTo>
                  <a:pt x="38100" y="733044"/>
                </a:lnTo>
                <a:lnTo>
                  <a:pt x="72390" y="618744"/>
                </a:lnTo>
                <a:lnTo>
                  <a:pt x="25400" y="618744"/>
                </a:lnTo>
                <a:lnTo>
                  <a:pt x="25400" y="606044"/>
                </a:lnTo>
                <a:close/>
              </a:path>
              <a:path w="76200" h="733425">
                <a:moveTo>
                  <a:pt x="25400" y="373506"/>
                </a:moveTo>
                <a:lnTo>
                  <a:pt x="25400" y="618744"/>
                </a:lnTo>
                <a:lnTo>
                  <a:pt x="50800" y="618744"/>
                </a:lnTo>
                <a:lnTo>
                  <a:pt x="50800" y="379222"/>
                </a:lnTo>
                <a:lnTo>
                  <a:pt x="31115" y="379222"/>
                </a:lnTo>
                <a:lnTo>
                  <a:pt x="25400" y="373506"/>
                </a:lnTo>
                <a:close/>
              </a:path>
              <a:path w="76200" h="733425">
                <a:moveTo>
                  <a:pt x="76200" y="606044"/>
                </a:moveTo>
                <a:lnTo>
                  <a:pt x="50800" y="606044"/>
                </a:lnTo>
                <a:lnTo>
                  <a:pt x="50800" y="618744"/>
                </a:lnTo>
                <a:lnTo>
                  <a:pt x="72390" y="618744"/>
                </a:lnTo>
                <a:lnTo>
                  <a:pt x="76200" y="606044"/>
                </a:lnTo>
                <a:close/>
              </a:path>
              <a:path w="76200" h="733425">
                <a:moveTo>
                  <a:pt x="25400" y="366522"/>
                </a:moveTo>
                <a:lnTo>
                  <a:pt x="25400" y="373506"/>
                </a:lnTo>
                <a:lnTo>
                  <a:pt x="31115" y="379222"/>
                </a:lnTo>
                <a:lnTo>
                  <a:pt x="38100" y="379222"/>
                </a:lnTo>
                <a:lnTo>
                  <a:pt x="25400" y="366522"/>
                </a:lnTo>
                <a:close/>
              </a:path>
              <a:path w="76200" h="733425">
                <a:moveTo>
                  <a:pt x="50800" y="0"/>
                </a:moveTo>
                <a:lnTo>
                  <a:pt x="25400" y="0"/>
                </a:lnTo>
                <a:lnTo>
                  <a:pt x="25400" y="366522"/>
                </a:lnTo>
                <a:lnTo>
                  <a:pt x="38100" y="379222"/>
                </a:lnTo>
                <a:lnTo>
                  <a:pt x="50800" y="379222"/>
                </a:lnTo>
                <a:lnTo>
                  <a:pt x="50800" y="366522"/>
                </a:lnTo>
                <a:lnTo>
                  <a:pt x="38100" y="353822"/>
                </a:lnTo>
                <a:lnTo>
                  <a:pt x="50800" y="353822"/>
                </a:lnTo>
                <a:lnTo>
                  <a:pt x="50800" y="0"/>
                </a:lnTo>
                <a:close/>
              </a:path>
              <a:path w="76200" h="733425">
                <a:moveTo>
                  <a:pt x="45084" y="353822"/>
                </a:moveTo>
                <a:lnTo>
                  <a:pt x="38100" y="353822"/>
                </a:lnTo>
                <a:lnTo>
                  <a:pt x="50800" y="366522"/>
                </a:lnTo>
                <a:lnTo>
                  <a:pt x="50800" y="359537"/>
                </a:lnTo>
                <a:lnTo>
                  <a:pt x="45084" y="353822"/>
                </a:lnTo>
                <a:close/>
              </a:path>
              <a:path w="76200" h="733425">
                <a:moveTo>
                  <a:pt x="50800" y="353822"/>
                </a:moveTo>
                <a:lnTo>
                  <a:pt x="45084" y="353822"/>
                </a:lnTo>
                <a:lnTo>
                  <a:pt x="50800" y="359537"/>
                </a:lnTo>
                <a:lnTo>
                  <a:pt x="50800" y="35382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3736" y="1347216"/>
            <a:ext cx="976883" cy="4450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0415" y="1331975"/>
            <a:ext cx="809244" cy="5334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15848" y="1395222"/>
            <a:ext cx="4387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30467" y="5000268"/>
            <a:ext cx="2775204" cy="55011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14288" y="4992622"/>
            <a:ext cx="2641091" cy="609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47740" y="5017731"/>
            <a:ext cx="2686939" cy="46167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220459" y="5043017"/>
            <a:ext cx="2341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Localiza </a:t>
            </a:r>
            <a:r>
              <a:rPr sz="1200" dirty="0">
                <a:latin typeface="Calibri"/>
                <a:cs typeface="Calibri"/>
              </a:rPr>
              <a:t>el manejador de </a:t>
            </a:r>
            <a:r>
              <a:rPr sz="1200" spc="-5" dirty="0">
                <a:latin typeface="Calibri"/>
                <a:cs typeface="Calibri"/>
              </a:rPr>
              <a:t>excepciones  apropiado </a:t>
            </a:r>
            <a:r>
              <a:rPr sz="1200" spc="-10" dirty="0">
                <a:latin typeface="Calibri"/>
                <a:cs typeface="Calibri"/>
              </a:rPr>
              <a:t>para esta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excepción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10134" y="4922499"/>
            <a:ext cx="2072626" cy="69803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42715" y="5000242"/>
            <a:ext cx="1844039" cy="58826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7846" y="4937772"/>
            <a:ext cx="1997328" cy="62158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7846" y="4937772"/>
            <a:ext cx="1997710" cy="621665"/>
          </a:xfrm>
          <a:custGeom>
            <a:avLst/>
            <a:gdLst/>
            <a:ahLst/>
            <a:cxnLst/>
            <a:rect l="l" t="t" r="r" b="b"/>
            <a:pathLst>
              <a:path w="1997710" h="621664">
                <a:moveTo>
                  <a:pt x="321310" y="0"/>
                </a:moveTo>
                <a:lnTo>
                  <a:pt x="1676018" y="0"/>
                </a:lnTo>
                <a:lnTo>
                  <a:pt x="1723520" y="3369"/>
                </a:lnTo>
                <a:lnTo>
                  <a:pt x="1768850" y="13159"/>
                </a:lnTo>
                <a:lnTo>
                  <a:pt x="1811514" y="28887"/>
                </a:lnTo>
                <a:lnTo>
                  <a:pt x="1851016" y="50072"/>
                </a:lnTo>
                <a:lnTo>
                  <a:pt x="1886859" y="76234"/>
                </a:lnTo>
                <a:lnTo>
                  <a:pt x="1918547" y="106893"/>
                </a:lnTo>
                <a:lnTo>
                  <a:pt x="1945587" y="141566"/>
                </a:lnTo>
                <a:lnTo>
                  <a:pt x="1967480" y="179774"/>
                </a:lnTo>
                <a:lnTo>
                  <a:pt x="1983732" y="221035"/>
                </a:lnTo>
                <a:lnTo>
                  <a:pt x="1993847" y="264868"/>
                </a:lnTo>
                <a:lnTo>
                  <a:pt x="1997328" y="310794"/>
                </a:lnTo>
                <a:lnTo>
                  <a:pt x="1993847" y="356722"/>
                </a:lnTo>
                <a:lnTo>
                  <a:pt x="1983732" y="400558"/>
                </a:lnTo>
                <a:lnTo>
                  <a:pt x="1967480" y="441820"/>
                </a:lnTo>
                <a:lnTo>
                  <a:pt x="1945587" y="480027"/>
                </a:lnTo>
                <a:lnTo>
                  <a:pt x="1918547" y="514700"/>
                </a:lnTo>
                <a:lnTo>
                  <a:pt x="1886859" y="545358"/>
                </a:lnTo>
                <a:lnTo>
                  <a:pt x="1851016" y="571519"/>
                </a:lnTo>
                <a:lnTo>
                  <a:pt x="1811514" y="592703"/>
                </a:lnTo>
                <a:lnTo>
                  <a:pt x="1768850" y="608430"/>
                </a:lnTo>
                <a:lnTo>
                  <a:pt x="1723520" y="618219"/>
                </a:lnTo>
                <a:lnTo>
                  <a:pt x="1676018" y="621588"/>
                </a:lnTo>
                <a:lnTo>
                  <a:pt x="321310" y="621588"/>
                </a:lnTo>
                <a:lnTo>
                  <a:pt x="273837" y="618219"/>
                </a:lnTo>
                <a:lnTo>
                  <a:pt x="228524" y="608430"/>
                </a:lnTo>
                <a:lnTo>
                  <a:pt x="185869" y="592703"/>
                </a:lnTo>
                <a:lnTo>
                  <a:pt x="146369" y="571519"/>
                </a:lnTo>
                <a:lnTo>
                  <a:pt x="110521" y="545358"/>
                </a:lnTo>
                <a:lnTo>
                  <a:pt x="78823" y="514700"/>
                </a:lnTo>
                <a:lnTo>
                  <a:pt x="51774" y="480027"/>
                </a:lnTo>
                <a:lnTo>
                  <a:pt x="29869" y="441820"/>
                </a:lnTo>
                <a:lnTo>
                  <a:pt x="13606" y="400558"/>
                </a:lnTo>
                <a:lnTo>
                  <a:pt x="3484" y="356722"/>
                </a:lnTo>
                <a:lnTo>
                  <a:pt x="0" y="310794"/>
                </a:lnTo>
                <a:lnTo>
                  <a:pt x="3484" y="264868"/>
                </a:lnTo>
                <a:lnTo>
                  <a:pt x="13606" y="221035"/>
                </a:lnTo>
                <a:lnTo>
                  <a:pt x="29869" y="179774"/>
                </a:lnTo>
                <a:lnTo>
                  <a:pt x="51774" y="141566"/>
                </a:lnTo>
                <a:lnTo>
                  <a:pt x="78823" y="106893"/>
                </a:lnTo>
                <a:lnTo>
                  <a:pt x="110521" y="76234"/>
                </a:lnTo>
                <a:lnTo>
                  <a:pt x="146369" y="50072"/>
                </a:lnTo>
                <a:lnTo>
                  <a:pt x="185869" y="28887"/>
                </a:lnTo>
                <a:lnTo>
                  <a:pt x="228524" y="13159"/>
                </a:lnTo>
                <a:lnTo>
                  <a:pt x="273837" y="3369"/>
                </a:lnTo>
                <a:lnTo>
                  <a:pt x="321310" y="0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564382" y="5044236"/>
            <a:ext cx="1565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Preparar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capturar</a:t>
            </a:r>
            <a:r>
              <a:rPr sz="12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excepción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29856" y="4491228"/>
            <a:ext cx="908303" cy="7086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53045" y="4513681"/>
            <a:ext cx="743585" cy="504190"/>
          </a:xfrm>
          <a:custGeom>
            <a:avLst/>
            <a:gdLst/>
            <a:ahLst/>
            <a:cxnLst/>
            <a:rect l="l" t="t" r="r" b="b"/>
            <a:pathLst>
              <a:path w="743584" h="504189">
                <a:moveTo>
                  <a:pt x="25400" y="377062"/>
                </a:moveTo>
                <a:lnTo>
                  <a:pt x="0" y="377062"/>
                </a:lnTo>
                <a:lnTo>
                  <a:pt x="38100" y="504062"/>
                </a:lnTo>
                <a:lnTo>
                  <a:pt x="72390" y="389762"/>
                </a:lnTo>
                <a:lnTo>
                  <a:pt x="25400" y="389762"/>
                </a:lnTo>
                <a:lnTo>
                  <a:pt x="25400" y="377062"/>
                </a:lnTo>
                <a:close/>
              </a:path>
              <a:path w="743584" h="504189">
                <a:moveTo>
                  <a:pt x="717676" y="239331"/>
                </a:moveTo>
                <a:lnTo>
                  <a:pt x="31114" y="239331"/>
                </a:lnTo>
                <a:lnTo>
                  <a:pt x="25400" y="245021"/>
                </a:lnTo>
                <a:lnTo>
                  <a:pt x="25400" y="389762"/>
                </a:lnTo>
                <a:lnTo>
                  <a:pt x="50800" y="389762"/>
                </a:lnTo>
                <a:lnTo>
                  <a:pt x="50800" y="264731"/>
                </a:lnTo>
                <a:lnTo>
                  <a:pt x="38100" y="264731"/>
                </a:lnTo>
                <a:lnTo>
                  <a:pt x="50800" y="252031"/>
                </a:lnTo>
                <a:lnTo>
                  <a:pt x="717676" y="252031"/>
                </a:lnTo>
                <a:lnTo>
                  <a:pt x="717676" y="239331"/>
                </a:lnTo>
                <a:close/>
              </a:path>
              <a:path w="743584" h="504189">
                <a:moveTo>
                  <a:pt x="76200" y="377062"/>
                </a:moveTo>
                <a:lnTo>
                  <a:pt x="50800" y="377062"/>
                </a:lnTo>
                <a:lnTo>
                  <a:pt x="50800" y="389762"/>
                </a:lnTo>
                <a:lnTo>
                  <a:pt x="72390" y="389762"/>
                </a:lnTo>
                <a:lnTo>
                  <a:pt x="76200" y="377062"/>
                </a:lnTo>
                <a:close/>
              </a:path>
              <a:path w="743584" h="504189">
                <a:moveTo>
                  <a:pt x="50800" y="252031"/>
                </a:moveTo>
                <a:lnTo>
                  <a:pt x="38100" y="264731"/>
                </a:lnTo>
                <a:lnTo>
                  <a:pt x="50800" y="264731"/>
                </a:lnTo>
                <a:lnTo>
                  <a:pt x="50800" y="252031"/>
                </a:lnTo>
                <a:close/>
              </a:path>
              <a:path w="743584" h="504189">
                <a:moveTo>
                  <a:pt x="743076" y="239331"/>
                </a:moveTo>
                <a:lnTo>
                  <a:pt x="730376" y="239331"/>
                </a:lnTo>
                <a:lnTo>
                  <a:pt x="717676" y="252031"/>
                </a:lnTo>
                <a:lnTo>
                  <a:pt x="50800" y="252031"/>
                </a:lnTo>
                <a:lnTo>
                  <a:pt x="50800" y="264731"/>
                </a:lnTo>
                <a:lnTo>
                  <a:pt x="737361" y="264731"/>
                </a:lnTo>
                <a:lnTo>
                  <a:pt x="743076" y="259041"/>
                </a:lnTo>
                <a:lnTo>
                  <a:pt x="743076" y="239331"/>
                </a:lnTo>
                <a:close/>
              </a:path>
              <a:path w="743584" h="504189">
                <a:moveTo>
                  <a:pt x="743076" y="0"/>
                </a:moveTo>
                <a:lnTo>
                  <a:pt x="717676" y="0"/>
                </a:lnTo>
                <a:lnTo>
                  <a:pt x="717676" y="252031"/>
                </a:lnTo>
                <a:lnTo>
                  <a:pt x="730376" y="239331"/>
                </a:lnTo>
                <a:lnTo>
                  <a:pt x="743076" y="239331"/>
                </a:lnTo>
                <a:lnTo>
                  <a:pt x="74307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89376" y="3685056"/>
            <a:ext cx="2775203" cy="55011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87852" y="3677411"/>
            <a:ext cx="2808731" cy="609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06775" y="3702786"/>
            <a:ext cx="2686939" cy="46167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493770" y="3727526"/>
            <a:ext cx="2513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Se </a:t>
            </a:r>
            <a:r>
              <a:rPr sz="1200" dirty="0">
                <a:latin typeface="Calibri"/>
                <a:cs typeface="Calibri"/>
              </a:rPr>
              <a:t>desciende en la pila de llamadas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para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localizar </a:t>
            </a:r>
            <a:r>
              <a:rPr sz="1200" dirty="0">
                <a:latin typeface="Calibri"/>
                <a:cs typeface="Calibri"/>
              </a:rPr>
              <a:t>el </a:t>
            </a:r>
            <a:r>
              <a:rPr sz="1200" spc="-10" dirty="0">
                <a:latin typeface="Calibri"/>
                <a:cs typeface="Calibri"/>
              </a:rPr>
              <a:t>próximo</a:t>
            </a:r>
            <a:r>
              <a:rPr sz="1200" dirty="0">
                <a:latin typeface="Calibri"/>
                <a:cs typeface="Calibri"/>
              </a:rPr>
              <a:t> manejador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22619" y="3361966"/>
            <a:ext cx="1752568" cy="119477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77696" y="3585971"/>
            <a:ext cx="1062228" cy="79247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43609" y="3382771"/>
            <a:ext cx="1656714" cy="1095375"/>
          </a:xfrm>
          <a:custGeom>
            <a:avLst/>
            <a:gdLst/>
            <a:ahLst/>
            <a:cxnLst/>
            <a:rect l="l" t="t" r="r" b="b"/>
            <a:pathLst>
              <a:path w="1656714" h="1095375">
                <a:moveTo>
                  <a:pt x="828116" y="0"/>
                </a:moveTo>
                <a:lnTo>
                  <a:pt x="0" y="547751"/>
                </a:lnTo>
                <a:lnTo>
                  <a:pt x="828116" y="1095324"/>
                </a:lnTo>
                <a:lnTo>
                  <a:pt x="1656156" y="547751"/>
                </a:lnTo>
                <a:lnTo>
                  <a:pt x="82811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43609" y="3382771"/>
            <a:ext cx="1656714" cy="1095375"/>
          </a:xfrm>
          <a:custGeom>
            <a:avLst/>
            <a:gdLst/>
            <a:ahLst/>
            <a:cxnLst/>
            <a:rect l="l" t="t" r="r" b="b"/>
            <a:pathLst>
              <a:path w="1656714" h="1095375">
                <a:moveTo>
                  <a:pt x="0" y="547751"/>
                </a:moveTo>
                <a:lnTo>
                  <a:pt x="828116" y="0"/>
                </a:lnTo>
                <a:lnTo>
                  <a:pt x="1656156" y="547751"/>
                </a:lnTo>
                <a:lnTo>
                  <a:pt x="828116" y="1095324"/>
                </a:lnTo>
                <a:lnTo>
                  <a:pt x="0" y="54775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482978" y="3635197"/>
            <a:ext cx="776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¿Hay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más  ma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eja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  s en la</a:t>
            </a:r>
            <a:r>
              <a:rPr sz="1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pila?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32587" y="4428742"/>
            <a:ext cx="1269492" cy="123596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0227" y="4591811"/>
            <a:ext cx="967740" cy="95402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9514" y="4452873"/>
            <a:ext cx="1174813" cy="114092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9514" y="4452873"/>
            <a:ext cx="1175385" cy="1141095"/>
          </a:xfrm>
          <a:custGeom>
            <a:avLst/>
            <a:gdLst/>
            <a:ahLst/>
            <a:cxnLst/>
            <a:rect l="l" t="t" r="r" b="b"/>
            <a:pathLst>
              <a:path w="1175385" h="1141095">
                <a:moveTo>
                  <a:pt x="0" y="570458"/>
                </a:moveTo>
                <a:lnTo>
                  <a:pt x="1947" y="523671"/>
                </a:lnTo>
                <a:lnTo>
                  <a:pt x="7687" y="477925"/>
                </a:lnTo>
                <a:lnTo>
                  <a:pt x="17070" y="433368"/>
                </a:lnTo>
                <a:lnTo>
                  <a:pt x="29945" y="390147"/>
                </a:lnTo>
                <a:lnTo>
                  <a:pt x="46159" y="348407"/>
                </a:lnTo>
                <a:lnTo>
                  <a:pt x="65562" y="308297"/>
                </a:lnTo>
                <a:lnTo>
                  <a:pt x="88003" y="269962"/>
                </a:lnTo>
                <a:lnTo>
                  <a:pt x="113330" y="233550"/>
                </a:lnTo>
                <a:lnTo>
                  <a:pt x="141393" y="199207"/>
                </a:lnTo>
                <a:lnTo>
                  <a:pt x="172040" y="167081"/>
                </a:lnTo>
                <a:lnTo>
                  <a:pt x="205120" y="137317"/>
                </a:lnTo>
                <a:lnTo>
                  <a:pt x="240482" y="110063"/>
                </a:lnTo>
                <a:lnTo>
                  <a:pt x="277975" y="85466"/>
                </a:lnTo>
                <a:lnTo>
                  <a:pt x="317447" y="63672"/>
                </a:lnTo>
                <a:lnTo>
                  <a:pt x="358748" y="44828"/>
                </a:lnTo>
                <a:lnTo>
                  <a:pt x="401726" y="29081"/>
                </a:lnTo>
                <a:lnTo>
                  <a:pt x="446230" y="16578"/>
                </a:lnTo>
                <a:lnTo>
                  <a:pt x="492109" y="7466"/>
                </a:lnTo>
                <a:lnTo>
                  <a:pt x="539212" y="1891"/>
                </a:lnTo>
                <a:lnTo>
                  <a:pt x="587387" y="0"/>
                </a:lnTo>
                <a:lnTo>
                  <a:pt x="635563" y="1891"/>
                </a:lnTo>
                <a:lnTo>
                  <a:pt x="682666" y="7466"/>
                </a:lnTo>
                <a:lnTo>
                  <a:pt x="728547" y="16578"/>
                </a:lnTo>
                <a:lnTo>
                  <a:pt x="773052" y="29081"/>
                </a:lnTo>
                <a:lnTo>
                  <a:pt x="816032" y="44828"/>
                </a:lnTo>
                <a:lnTo>
                  <a:pt x="857335" y="63672"/>
                </a:lnTo>
                <a:lnTo>
                  <a:pt x="896810" y="85466"/>
                </a:lnTo>
                <a:lnTo>
                  <a:pt x="934306" y="110063"/>
                </a:lnTo>
                <a:lnTo>
                  <a:pt x="969670" y="137317"/>
                </a:lnTo>
                <a:lnTo>
                  <a:pt x="1002753" y="167081"/>
                </a:lnTo>
                <a:lnTo>
                  <a:pt x="1033403" y="199207"/>
                </a:lnTo>
                <a:lnTo>
                  <a:pt x="1061469" y="233550"/>
                </a:lnTo>
                <a:lnTo>
                  <a:pt x="1086799" y="269962"/>
                </a:lnTo>
                <a:lnTo>
                  <a:pt x="1109242" y="308297"/>
                </a:lnTo>
                <a:lnTo>
                  <a:pt x="1128648" y="348407"/>
                </a:lnTo>
                <a:lnTo>
                  <a:pt x="1144864" y="390147"/>
                </a:lnTo>
                <a:lnTo>
                  <a:pt x="1157740" y="433368"/>
                </a:lnTo>
                <a:lnTo>
                  <a:pt x="1167124" y="477925"/>
                </a:lnTo>
                <a:lnTo>
                  <a:pt x="1172866" y="523671"/>
                </a:lnTo>
                <a:lnTo>
                  <a:pt x="1174813" y="570458"/>
                </a:lnTo>
                <a:lnTo>
                  <a:pt x="1172866" y="617245"/>
                </a:lnTo>
                <a:lnTo>
                  <a:pt x="1167124" y="662991"/>
                </a:lnTo>
                <a:lnTo>
                  <a:pt x="1157740" y="707549"/>
                </a:lnTo>
                <a:lnTo>
                  <a:pt x="1144864" y="750771"/>
                </a:lnTo>
                <a:lnTo>
                  <a:pt x="1128648" y="792511"/>
                </a:lnTo>
                <a:lnTo>
                  <a:pt x="1109242" y="832622"/>
                </a:lnTo>
                <a:lnTo>
                  <a:pt x="1086799" y="870958"/>
                </a:lnTo>
                <a:lnTo>
                  <a:pt x="1061469" y="907371"/>
                </a:lnTo>
                <a:lnTo>
                  <a:pt x="1033403" y="941714"/>
                </a:lnTo>
                <a:lnTo>
                  <a:pt x="1002753" y="973842"/>
                </a:lnTo>
                <a:lnTo>
                  <a:pt x="969670" y="1003606"/>
                </a:lnTo>
                <a:lnTo>
                  <a:pt x="934306" y="1030861"/>
                </a:lnTo>
                <a:lnTo>
                  <a:pt x="896810" y="1055459"/>
                </a:lnTo>
                <a:lnTo>
                  <a:pt x="857335" y="1077254"/>
                </a:lnTo>
                <a:lnTo>
                  <a:pt x="816032" y="1096099"/>
                </a:lnTo>
                <a:lnTo>
                  <a:pt x="773052" y="1111846"/>
                </a:lnTo>
                <a:lnTo>
                  <a:pt x="728547" y="1124350"/>
                </a:lnTo>
                <a:lnTo>
                  <a:pt x="682666" y="1133463"/>
                </a:lnTo>
                <a:lnTo>
                  <a:pt x="635563" y="1139038"/>
                </a:lnTo>
                <a:lnTo>
                  <a:pt x="587387" y="1140929"/>
                </a:lnTo>
                <a:lnTo>
                  <a:pt x="539212" y="1139038"/>
                </a:lnTo>
                <a:lnTo>
                  <a:pt x="492109" y="1133463"/>
                </a:lnTo>
                <a:lnTo>
                  <a:pt x="446230" y="1124350"/>
                </a:lnTo>
                <a:lnTo>
                  <a:pt x="401726" y="1111846"/>
                </a:lnTo>
                <a:lnTo>
                  <a:pt x="358748" y="1096099"/>
                </a:lnTo>
                <a:lnTo>
                  <a:pt x="317447" y="1077254"/>
                </a:lnTo>
                <a:lnTo>
                  <a:pt x="277975" y="1055459"/>
                </a:lnTo>
                <a:lnTo>
                  <a:pt x="240482" y="1030861"/>
                </a:lnTo>
                <a:lnTo>
                  <a:pt x="205120" y="1003606"/>
                </a:lnTo>
                <a:lnTo>
                  <a:pt x="172040" y="973842"/>
                </a:lnTo>
                <a:lnTo>
                  <a:pt x="141393" y="941714"/>
                </a:lnTo>
                <a:lnTo>
                  <a:pt x="113330" y="907371"/>
                </a:lnTo>
                <a:lnTo>
                  <a:pt x="88003" y="870958"/>
                </a:lnTo>
                <a:lnTo>
                  <a:pt x="65562" y="832622"/>
                </a:lnTo>
                <a:lnTo>
                  <a:pt x="46159" y="792511"/>
                </a:lnTo>
                <a:lnTo>
                  <a:pt x="29945" y="750771"/>
                </a:lnTo>
                <a:lnTo>
                  <a:pt x="17070" y="707549"/>
                </a:lnTo>
                <a:lnTo>
                  <a:pt x="7687" y="662991"/>
                </a:lnTo>
                <a:lnTo>
                  <a:pt x="1947" y="617245"/>
                </a:lnTo>
                <a:lnTo>
                  <a:pt x="0" y="570458"/>
                </a:lnTo>
                <a:close/>
              </a:path>
            </a:pathLst>
          </a:custGeom>
          <a:ln w="9525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21335" y="4635500"/>
            <a:ext cx="690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1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Detiene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el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sistema</a:t>
            </a:r>
            <a:r>
              <a:rPr sz="1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en  tiempo de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ejecución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931408" y="3791711"/>
            <a:ext cx="1261871" cy="32461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93840" y="3895471"/>
            <a:ext cx="1056640" cy="76200"/>
          </a:xfrm>
          <a:custGeom>
            <a:avLst/>
            <a:gdLst/>
            <a:ahLst/>
            <a:cxnLst/>
            <a:rect l="l" t="t" r="r" b="b"/>
            <a:pathLst>
              <a:path w="1056640" h="76200">
                <a:moveTo>
                  <a:pt x="127000" y="0"/>
                </a:moveTo>
                <a:lnTo>
                  <a:pt x="0" y="38099"/>
                </a:lnTo>
                <a:lnTo>
                  <a:pt x="127000" y="76199"/>
                </a:lnTo>
                <a:lnTo>
                  <a:pt x="127000" y="50799"/>
                </a:lnTo>
                <a:lnTo>
                  <a:pt x="114300" y="50799"/>
                </a:lnTo>
                <a:lnTo>
                  <a:pt x="114300" y="25399"/>
                </a:lnTo>
                <a:lnTo>
                  <a:pt x="127000" y="25399"/>
                </a:lnTo>
                <a:lnTo>
                  <a:pt x="127000" y="0"/>
                </a:lnTo>
                <a:close/>
              </a:path>
              <a:path w="1056640" h="76200">
                <a:moveTo>
                  <a:pt x="515492" y="38099"/>
                </a:moveTo>
                <a:lnTo>
                  <a:pt x="515492" y="49148"/>
                </a:lnTo>
                <a:lnTo>
                  <a:pt x="521208" y="54863"/>
                </a:lnTo>
                <a:lnTo>
                  <a:pt x="1056513" y="54863"/>
                </a:lnTo>
                <a:lnTo>
                  <a:pt x="1056513" y="50799"/>
                </a:lnTo>
                <a:lnTo>
                  <a:pt x="528192" y="50799"/>
                </a:lnTo>
                <a:lnTo>
                  <a:pt x="515492" y="38099"/>
                </a:lnTo>
                <a:close/>
              </a:path>
              <a:path w="1056640" h="76200">
                <a:moveTo>
                  <a:pt x="127000" y="25399"/>
                </a:moveTo>
                <a:lnTo>
                  <a:pt x="114300" y="25399"/>
                </a:lnTo>
                <a:lnTo>
                  <a:pt x="114300" y="50799"/>
                </a:lnTo>
                <a:lnTo>
                  <a:pt x="127000" y="50799"/>
                </a:lnTo>
                <a:lnTo>
                  <a:pt x="127000" y="25399"/>
                </a:lnTo>
                <a:close/>
              </a:path>
              <a:path w="1056640" h="76200">
                <a:moveTo>
                  <a:pt x="535178" y="25399"/>
                </a:moveTo>
                <a:lnTo>
                  <a:pt x="127000" y="25399"/>
                </a:lnTo>
                <a:lnTo>
                  <a:pt x="127000" y="50799"/>
                </a:lnTo>
                <a:lnTo>
                  <a:pt x="517143" y="50799"/>
                </a:lnTo>
                <a:lnTo>
                  <a:pt x="515492" y="49148"/>
                </a:lnTo>
                <a:lnTo>
                  <a:pt x="515492" y="38099"/>
                </a:lnTo>
                <a:lnTo>
                  <a:pt x="536828" y="38099"/>
                </a:lnTo>
                <a:lnTo>
                  <a:pt x="528192" y="29463"/>
                </a:lnTo>
                <a:lnTo>
                  <a:pt x="539241" y="29463"/>
                </a:lnTo>
                <a:lnTo>
                  <a:pt x="535178" y="25399"/>
                </a:lnTo>
                <a:close/>
              </a:path>
              <a:path w="1056640" h="76200">
                <a:moveTo>
                  <a:pt x="536828" y="38099"/>
                </a:moveTo>
                <a:lnTo>
                  <a:pt x="515492" y="38099"/>
                </a:lnTo>
                <a:lnTo>
                  <a:pt x="528192" y="50799"/>
                </a:lnTo>
                <a:lnTo>
                  <a:pt x="1056513" y="50799"/>
                </a:lnTo>
                <a:lnTo>
                  <a:pt x="1056513" y="42163"/>
                </a:lnTo>
                <a:lnTo>
                  <a:pt x="540892" y="42163"/>
                </a:lnTo>
                <a:lnTo>
                  <a:pt x="536828" y="38099"/>
                </a:lnTo>
                <a:close/>
              </a:path>
              <a:path w="1056640" h="76200">
                <a:moveTo>
                  <a:pt x="539241" y="29463"/>
                </a:moveTo>
                <a:lnTo>
                  <a:pt x="528192" y="29463"/>
                </a:lnTo>
                <a:lnTo>
                  <a:pt x="540892" y="42163"/>
                </a:lnTo>
                <a:lnTo>
                  <a:pt x="540892" y="31114"/>
                </a:lnTo>
                <a:lnTo>
                  <a:pt x="539241" y="29463"/>
                </a:lnTo>
                <a:close/>
              </a:path>
              <a:path w="1056640" h="76200">
                <a:moveTo>
                  <a:pt x="1056513" y="29463"/>
                </a:moveTo>
                <a:lnTo>
                  <a:pt x="539241" y="29463"/>
                </a:lnTo>
                <a:lnTo>
                  <a:pt x="540892" y="31114"/>
                </a:lnTo>
                <a:lnTo>
                  <a:pt x="540892" y="42163"/>
                </a:lnTo>
                <a:lnTo>
                  <a:pt x="1056513" y="42163"/>
                </a:lnTo>
                <a:lnTo>
                  <a:pt x="1056513" y="2946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37460" y="3788664"/>
            <a:ext cx="911351" cy="32308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99766" y="3892930"/>
            <a:ext cx="707390" cy="76200"/>
          </a:xfrm>
          <a:custGeom>
            <a:avLst/>
            <a:gdLst/>
            <a:ahLst/>
            <a:cxnLst/>
            <a:rect l="l" t="t" r="r" b="b"/>
            <a:pathLst>
              <a:path w="707389" h="76200">
                <a:moveTo>
                  <a:pt x="127253" y="0"/>
                </a:moveTo>
                <a:lnTo>
                  <a:pt x="0" y="37592"/>
                </a:lnTo>
                <a:lnTo>
                  <a:pt x="126872" y="76200"/>
                </a:lnTo>
                <a:lnTo>
                  <a:pt x="127000" y="50730"/>
                </a:lnTo>
                <a:lnTo>
                  <a:pt x="114300" y="50673"/>
                </a:lnTo>
                <a:lnTo>
                  <a:pt x="114426" y="25273"/>
                </a:lnTo>
                <a:lnTo>
                  <a:pt x="127127" y="25273"/>
                </a:lnTo>
                <a:lnTo>
                  <a:pt x="127253" y="0"/>
                </a:lnTo>
                <a:close/>
              </a:path>
              <a:path w="707389" h="76200">
                <a:moveTo>
                  <a:pt x="127127" y="25330"/>
                </a:moveTo>
                <a:lnTo>
                  <a:pt x="127000" y="50730"/>
                </a:lnTo>
                <a:lnTo>
                  <a:pt x="707008" y="53340"/>
                </a:lnTo>
                <a:lnTo>
                  <a:pt x="707135" y="27940"/>
                </a:lnTo>
                <a:lnTo>
                  <a:pt x="127127" y="25330"/>
                </a:lnTo>
                <a:close/>
              </a:path>
              <a:path w="707389" h="76200">
                <a:moveTo>
                  <a:pt x="114426" y="25273"/>
                </a:moveTo>
                <a:lnTo>
                  <a:pt x="114300" y="50673"/>
                </a:lnTo>
                <a:lnTo>
                  <a:pt x="127000" y="50730"/>
                </a:lnTo>
                <a:lnTo>
                  <a:pt x="127127" y="25330"/>
                </a:lnTo>
                <a:lnTo>
                  <a:pt x="114426" y="25273"/>
                </a:lnTo>
                <a:close/>
              </a:path>
              <a:path w="707389" h="76200">
                <a:moveTo>
                  <a:pt x="127127" y="25273"/>
                </a:moveTo>
                <a:lnTo>
                  <a:pt x="114426" y="25273"/>
                </a:lnTo>
                <a:lnTo>
                  <a:pt x="127127" y="2533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91767" y="4456176"/>
            <a:ext cx="734568" cy="74980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54327" y="4478096"/>
            <a:ext cx="530225" cy="583565"/>
          </a:xfrm>
          <a:custGeom>
            <a:avLst/>
            <a:gdLst/>
            <a:ahLst/>
            <a:cxnLst/>
            <a:rect l="l" t="t" r="r" b="b"/>
            <a:pathLst>
              <a:path w="530225" h="583564">
                <a:moveTo>
                  <a:pt x="530097" y="0"/>
                </a:moveTo>
                <a:lnTo>
                  <a:pt x="504697" y="0"/>
                </a:lnTo>
                <a:lnTo>
                  <a:pt x="504697" y="101600"/>
                </a:lnTo>
                <a:lnTo>
                  <a:pt x="530097" y="101600"/>
                </a:lnTo>
                <a:lnTo>
                  <a:pt x="530097" y="0"/>
                </a:lnTo>
                <a:close/>
              </a:path>
              <a:path w="530225" h="583564">
                <a:moveTo>
                  <a:pt x="530097" y="177800"/>
                </a:moveTo>
                <a:lnTo>
                  <a:pt x="504697" y="177800"/>
                </a:lnTo>
                <a:lnTo>
                  <a:pt x="504697" y="279400"/>
                </a:lnTo>
                <a:lnTo>
                  <a:pt x="530097" y="279400"/>
                </a:lnTo>
                <a:lnTo>
                  <a:pt x="530097" y="177800"/>
                </a:lnTo>
                <a:close/>
              </a:path>
              <a:path w="530225" h="583564">
                <a:moveTo>
                  <a:pt x="530097" y="355600"/>
                </a:moveTo>
                <a:lnTo>
                  <a:pt x="504697" y="355600"/>
                </a:lnTo>
                <a:lnTo>
                  <a:pt x="504697" y="457200"/>
                </a:lnTo>
                <a:lnTo>
                  <a:pt x="530097" y="457200"/>
                </a:lnTo>
                <a:lnTo>
                  <a:pt x="530097" y="355600"/>
                </a:lnTo>
                <a:close/>
              </a:path>
              <a:path w="530225" h="583564">
                <a:moveTo>
                  <a:pt x="517397" y="532536"/>
                </a:moveTo>
                <a:lnTo>
                  <a:pt x="427609" y="532536"/>
                </a:lnTo>
                <a:lnTo>
                  <a:pt x="427609" y="557936"/>
                </a:lnTo>
                <a:lnTo>
                  <a:pt x="524383" y="557936"/>
                </a:lnTo>
                <a:lnTo>
                  <a:pt x="530097" y="552246"/>
                </a:lnTo>
                <a:lnTo>
                  <a:pt x="530097" y="545236"/>
                </a:lnTo>
                <a:lnTo>
                  <a:pt x="504697" y="545236"/>
                </a:lnTo>
                <a:lnTo>
                  <a:pt x="504697" y="533400"/>
                </a:lnTo>
                <a:lnTo>
                  <a:pt x="516534" y="533400"/>
                </a:lnTo>
                <a:lnTo>
                  <a:pt x="517397" y="532536"/>
                </a:lnTo>
                <a:close/>
              </a:path>
              <a:path w="530225" h="583564">
                <a:moveTo>
                  <a:pt x="516534" y="533400"/>
                </a:moveTo>
                <a:lnTo>
                  <a:pt x="504697" y="533400"/>
                </a:lnTo>
                <a:lnTo>
                  <a:pt x="504697" y="545236"/>
                </a:lnTo>
                <a:lnTo>
                  <a:pt x="516534" y="533400"/>
                </a:lnTo>
                <a:close/>
              </a:path>
              <a:path w="530225" h="583564">
                <a:moveTo>
                  <a:pt x="530097" y="533400"/>
                </a:moveTo>
                <a:lnTo>
                  <a:pt x="516534" y="533400"/>
                </a:lnTo>
                <a:lnTo>
                  <a:pt x="504697" y="545236"/>
                </a:lnTo>
                <a:lnTo>
                  <a:pt x="530097" y="545236"/>
                </a:lnTo>
                <a:lnTo>
                  <a:pt x="530097" y="533400"/>
                </a:lnTo>
                <a:close/>
              </a:path>
              <a:path w="530225" h="583564">
                <a:moveTo>
                  <a:pt x="351409" y="532536"/>
                </a:moveTo>
                <a:lnTo>
                  <a:pt x="249809" y="532536"/>
                </a:lnTo>
                <a:lnTo>
                  <a:pt x="249809" y="557936"/>
                </a:lnTo>
                <a:lnTo>
                  <a:pt x="351409" y="557936"/>
                </a:lnTo>
                <a:lnTo>
                  <a:pt x="351409" y="532536"/>
                </a:lnTo>
                <a:close/>
              </a:path>
              <a:path w="530225" h="583564">
                <a:moveTo>
                  <a:pt x="127000" y="507136"/>
                </a:moveTo>
                <a:lnTo>
                  <a:pt x="0" y="545236"/>
                </a:lnTo>
                <a:lnTo>
                  <a:pt x="127000" y="583336"/>
                </a:lnTo>
                <a:lnTo>
                  <a:pt x="127000" y="557936"/>
                </a:lnTo>
                <a:lnTo>
                  <a:pt x="114300" y="557936"/>
                </a:lnTo>
                <a:lnTo>
                  <a:pt x="114300" y="532536"/>
                </a:lnTo>
                <a:lnTo>
                  <a:pt x="127000" y="532536"/>
                </a:lnTo>
                <a:lnTo>
                  <a:pt x="127000" y="507136"/>
                </a:lnTo>
                <a:close/>
              </a:path>
              <a:path w="530225" h="583564">
                <a:moveTo>
                  <a:pt x="127000" y="532536"/>
                </a:moveTo>
                <a:lnTo>
                  <a:pt x="114300" y="532536"/>
                </a:lnTo>
                <a:lnTo>
                  <a:pt x="114300" y="557936"/>
                </a:lnTo>
                <a:lnTo>
                  <a:pt x="127000" y="557936"/>
                </a:lnTo>
                <a:lnTo>
                  <a:pt x="127000" y="532536"/>
                </a:lnTo>
                <a:close/>
              </a:path>
              <a:path w="530225" h="583564">
                <a:moveTo>
                  <a:pt x="173609" y="532536"/>
                </a:moveTo>
                <a:lnTo>
                  <a:pt x="127000" y="532536"/>
                </a:lnTo>
                <a:lnTo>
                  <a:pt x="127000" y="557936"/>
                </a:lnTo>
                <a:lnTo>
                  <a:pt x="173609" y="557936"/>
                </a:lnTo>
                <a:lnTo>
                  <a:pt x="173609" y="53253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16607" y="2852927"/>
            <a:ext cx="6428232" cy="59283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59026" y="2956941"/>
            <a:ext cx="6224905" cy="426084"/>
          </a:xfrm>
          <a:custGeom>
            <a:avLst/>
            <a:gdLst/>
            <a:ahLst/>
            <a:cxnLst/>
            <a:rect l="l" t="t" r="r" b="b"/>
            <a:pathLst>
              <a:path w="6224905" h="426085">
                <a:moveTo>
                  <a:pt x="6097397" y="25400"/>
                </a:moveTo>
                <a:lnTo>
                  <a:pt x="5715" y="25400"/>
                </a:lnTo>
                <a:lnTo>
                  <a:pt x="0" y="31114"/>
                </a:lnTo>
                <a:lnTo>
                  <a:pt x="0" y="425831"/>
                </a:lnTo>
                <a:lnTo>
                  <a:pt x="25400" y="425831"/>
                </a:lnTo>
                <a:lnTo>
                  <a:pt x="25400" y="50800"/>
                </a:lnTo>
                <a:lnTo>
                  <a:pt x="12700" y="50800"/>
                </a:lnTo>
                <a:lnTo>
                  <a:pt x="25400" y="38100"/>
                </a:lnTo>
                <a:lnTo>
                  <a:pt x="6097397" y="38100"/>
                </a:lnTo>
                <a:lnTo>
                  <a:pt x="6097397" y="25400"/>
                </a:lnTo>
                <a:close/>
              </a:path>
              <a:path w="6224905" h="426085">
                <a:moveTo>
                  <a:pt x="6097397" y="0"/>
                </a:moveTo>
                <a:lnTo>
                  <a:pt x="6097397" y="76200"/>
                </a:lnTo>
                <a:lnTo>
                  <a:pt x="6182063" y="50800"/>
                </a:lnTo>
                <a:lnTo>
                  <a:pt x="6110097" y="50800"/>
                </a:lnTo>
                <a:lnTo>
                  <a:pt x="6110097" y="25400"/>
                </a:lnTo>
                <a:lnTo>
                  <a:pt x="6182063" y="25400"/>
                </a:lnTo>
                <a:lnTo>
                  <a:pt x="6097397" y="0"/>
                </a:lnTo>
                <a:close/>
              </a:path>
              <a:path w="6224905" h="426085">
                <a:moveTo>
                  <a:pt x="25400" y="38100"/>
                </a:moveTo>
                <a:lnTo>
                  <a:pt x="12700" y="50800"/>
                </a:lnTo>
                <a:lnTo>
                  <a:pt x="25400" y="50800"/>
                </a:lnTo>
                <a:lnTo>
                  <a:pt x="25400" y="38100"/>
                </a:lnTo>
                <a:close/>
              </a:path>
              <a:path w="6224905" h="426085">
                <a:moveTo>
                  <a:pt x="6097397" y="38100"/>
                </a:moveTo>
                <a:lnTo>
                  <a:pt x="25400" y="38100"/>
                </a:lnTo>
                <a:lnTo>
                  <a:pt x="25400" y="50800"/>
                </a:lnTo>
                <a:lnTo>
                  <a:pt x="6097397" y="50800"/>
                </a:lnTo>
                <a:lnTo>
                  <a:pt x="6097397" y="38100"/>
                </a:lnTo>
                <a:close/>
              </a:path>
              <a:path w="6224905" h="426085">
                <a:moveTo>
                  <a:pt x="6182063" y="25400"/>
                </a:moveTo>
                <a:lnTo>
                  <a:pt x="6110097" y="25400"/>
                </a:lnTo>
                <a:lnTo>
                  <a:pt x="6110097" y="50800"/>
                </a:lnTo>
                <a:lnTo>
                  <a:pt x="6182063" y="50800"/>
                </a:lnTo>
                <a:lnTo>
                  <a:pt x="6224397" y="38100"/>
                </a:lnTo>
                <a:lnTo>
                  <a:pt x="6182063" y="254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83123" y="5106923"/>
            <a:ext cx="906779" cy="32308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45176" y="5210467"/>
            <a:ext cx="702945" cy="76200"/>
          </a:xfrm>
          <a:custGeom>
            <a:avLst/>
            <a:gdLst/>
            <a:ahLst/>
            <a:cxnLst/>
            <a:rect l="l" t="t" r="r" b="b"/>
            <a:pathLst>
              <a:path w="702945" h="76200">
                <a:moveTo>
                  <a:pt x="127000" y="0"/>
                </a:moveTo>
                <a:lnTo>
                  <a:pt x="0" y="38099"/>
                </a:lnTo>
                <a:lnTo>
                  <a:pt x="127000" y="76199"/>
                </a:lnTo>
                <a:lnTo>
                  <a:pt x="127000" y="50799"/>
                </a:lnTo>
                <a:lnTo>
                  <a:pt x="114300" y="50799"/>
                </a:lnTo>
                <a:lnTo>
                  <a:pt x="114300" y="25399"/>
                </a:lnTo>
                <a:lnTo>
                  <a:pt x="127000" y="25399"/>
                </a:lnTo>
                <a:lnTo>
                  <a:pt x="127000" y="0"/>
                </a:lnTo>
                <a:close/>
              </a:path>
              <a:path w="702945" h="76200">
                <a:moveTo>
                  <a:pt x="127000" y="25399"/>
                </a:moveTo>
                <a:lnTo>
                  <a:pt x="114300" y="25399"/>
                </a:lnTo>
                <a:lnTo>
                  <a:pt x="114300" y="50799"/>
                </a:lnTo>
                <a:lnTo>
                  <a:pt x="127000" y="50799"/>
                </a:lnTo>
                <a:lnTo>
                  <a:pt x="127000" y="25399"/>
                </a:lnTo>
                <a:close/>
              </a:path>
              <a:path w="702945" h="76200">
                <a:moveTo>
                  <a:pt x="702563" y="25399"/>
                </a:moveTo>
                <a:lnTo>
                  <a:pt x="127000" y="25399"/>
                </a:lnTo>
                <a:lnTo>
                  <a:pt x="127000" y="50799"/>
                </a:lnTo>
                <a:lnTo>
                  <a:pt x="702563" y="50799"/>
                </a:lnTo>
                <a:lnTo>
                  <a:pt x="702563" y="253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72628" y="4509515"/>
            <a:ext cx="509016" cy="34747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71331" y="4509515"/>
            <a:ext cx="245364" cy="34747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8158353" y="4538878"/>
            <a:ext cx="323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ual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326123" y="3666744"/>
            <a:ext cx="792479" cy="34747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08292" y="3666744"/>
            <a:ext cx="245364" cy="34747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412484" y="3696080"/>
            <a:ext cx="607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Diferente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404872" y="3008376"/>
            <a:ext cx="315468" cy="34747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10027" y="3008376"/>
            <a:ext cx="245363" cy="34747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490597" y="3037154"/>
            <a:ext cx="1308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Si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042572" y="4703064"/>
            <a:ext cx="183597" cy="11887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16835" y="4607052"/>
            <a:ext cx="245363" cy="34747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021839" y="4637328"/>
            <a:ext cx="205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"/>
                <a:cs typeface="Calibri"/>
              </a:rPr>
              <a:t>No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114300"/>
            <a:ext cx="39284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Clases de</a:t>
            </a:r>
            <a:r>
              <a:rPr sz="3600" spc="-50" dirty="0"/>
              <a:t> </a:t>
            </a:r>
            <a:r>
              <a:rPr sz="3600" spc="-5" dirty="0"/>
              <a:t>Excepción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177800" y="742950"/>
            <a:ext cx="12700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1257300"/>
            <a:ext cx="7097218" cy="4259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211" y="674059"/>
            <a:ext cx="8646795" cy="128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Al </a:t>
            </a:r>
            <a:r>
              <a:rPr sz="1800" spc="-15" dirty="0">
                <a:latin typeface="Calibri"/>
                <a:cs typeface="Calibri"/>
              </a:rPr>
              <a:t>producirse </a:t>
            </a:r>
            <a:r>
              <a:rPr sz="1800" spc="-5" dirty="0">
                <a:latin typeface="Calibri"/>
                <a:cs typeface="Calibri"/>
              </a:rPr>
              <a:t>una </a:t>
            </a:r>
            <a:r>
              <a:rPr sz="1800" spc="-10" dirty="0">
                <a:latin typeface="Calibri"/>
                <a:cs typeface="Calibri"/>
              </a:rPr>
              <a:t>excepción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un </a:t>
            </a:r>
            <a:r>
              <a:rPr sz="1800" spc="-10" dirty="0">
                <a:latin typeface="Calibri"/>
                <a:cs typeface="Calibri"/>
              </a:rPr>
              <a:t>programa, </a:t>
            </a:r>
            <a:r>
              <a:rPr sz="1800" spc="-5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crea </a:t>
            </a:r>
            <a:r>
              <a:rPr sz="1800" spc="-5" dirty="0">
                <a:latin typeface="Calibri"/>
                <a:cs typeface="Calibri"/>
              </a:rPr>
              <a:t>un </a:t>
            </a:r>
            <a:r>
              <a:rPr sz="1800" spc="-10" dirty="0">
                <a:latin typeface="Calibri"/>
                <a:cs typeface="Calibri"/>
              </a:rPr>
              <a:t>objeto </a:t>
            </a:r>
            <a:r>
              <a:rPr sz="1800" spc="-5" dirty="0">
                <a:latin typeface="Calibri"/>
                <a:cs typeface="Calibri"/>
              </a:rPr>
              <a:t>de la subclase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000066"/>
                </a:solidFill>
                <a:latin typeface="Calibri"/>
                <a:cs typeface="Calibri"/>
              </a:rPr>
              <a:t>Exception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5" dirty="0">
                <a:latin typeface="Calibri"/>
                <a:cs typeface="Calibri"/>
              </a:rPr>
              <a:t>la que pertenece la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excepción.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83044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Java.lang-Exceptions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831" y="820292"/>
            <a:ext cx="148589" cy="148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7031" y="1490852"/>
            <a:ext cx="148590" cy="148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7031" y="1856613"/>
            <a:ext cx="148590" cy="148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334" y="723900"/>
            <a:ext cx="8557895" cy="134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1500" marR="5080">
              <a:lnSpc>
                <a:spcPct val="100000"/>
              </a:lnSpc>
            </a:pPr>
            <a:r>
              <a:rPr lang="es-ES_tradnl" sz="2000" spc="-5">
                <a:latin typeface="Calibri"/>
                <a:cs typeface="Calibri"/>
              </a:rPr>
              <a:t>Desde el </a:t>
            </a:r>
            <a:r>
              <a:rPr lang="es-ES_tradnl" sz="2000" spc="-15">
                <a:latin typeface="Calibri"/>
                <a:cs typeface="Calibri"/>
              </a:rPr>
              <a:t>punto </a:t>
            </a:r>
            <a:r>
              <a:rPr lang="es-ES_tradnl" sz="2000">
                <a:latin typeface="Calibri"/>
                <a:cs typeface="Calibri"/>
              </a:rPr>
              <a:t>de </a:t>
            </a:r>
            <a:r>
              <a:rPr lang="es-ES_tradnl" sz="2000" spc="-15">
                <a:latin typeface="Calibri"/>
                <a:cs typeface="Calibri"/>
              </a:rPr>
              <a:t>vista </a:t>
            </a:r>
            <a:r>
              <a:rPr lang="es-ES_tradnl" sz="2000" spc="-5">
                <a:latin typeface="Calibri"/>
                <a:cs typeface="Calibri"/>
              </a:rPr>
              <a:t>del </a:t>
            </a:r>
            <a:r>
              <a:rPr lang="es-ES_tradnl" sz="2000" spc="-15">
                <a:latin typeface="Calibri"/>
                <a:cs typeface="Calibri"/>
              </a:rPr>
              <a:t>tratamiento </a:t>
            </a:r>
            <a:r>
              <a:rPr lang="es-ES_tradnl" sz="2000">
                <a:latin typeface="Calibri"/>
                <a:cs typeface="Calibri"/>
              </a:rPr>
              <a:t>de </a:t>
            </a:r>
            <a:r>
              <a:rPr lang="es-ES_tradnl" sz="2000" spc="-5">
                <a:latin typeface="Calibri"/>
                <a:cs typeface="Calibri"/>
              </a:rPr>
              <a:t>una </a:t>
            </a:r>
            <a:r>
              <a:rPr lang="es-ES_tradnl" sz="2000" spc="-15">
                <a:latin typeface="Calibri"/>
                <a:cs typeface="Calibri"/>
              </a:rPr>
              <a:t>excepción </a:t>
            </a:r>
            <a:r>
              <a:rPr lang="es-ES_tradnl" sz="2000" spc="-10">
                <a:latin typeface="Calibri"/>
                <a:cs typeface="Calibri"/>
              </a:rPr>
              <a:t>dentro </a:t>
            </a:r>
            <a:r>
              <a:rPr lang="es-ES_tradnl" sz="2000" spc="-5">
                <a:latin typeface="Calibri"/>
                <a:cs typeface="Calibri"/>
              </a:rPr>
              <a:t>de </a:t>
            </a:r>
            <a:r>
              <a:rPr lang="es-ES_tradnl" sz="2000">
                <a:latin typeface="Calibri"/>
                <a:cs typeface="Calibri"/>
              </a:rPr>
              <a:t>un  </a:t>
            </a:r>
            <a:r>
              <a:rPr lang="es-ES_tradnl" sz="2000" spc="-10">
                <a:latin typeface="Calibri"/>
                <a:cs typeface="Calibri"/>
              </a:rPr>
              <a:t>programa, todas </a:t>
            </a:r>
            <a:r>
              <a:rPr lang="es-ES_tradnl" sz="2000">
                <a:latin typeface="Calibri"/>
                <a:cs typeface="Calibri"/>
              </a:rPr>
              <a:t>las </a:t>
            </a:r>
            <a:r>
              <a:rPr lang="es-ES_tradnl" sz="2000" spc="-5">
                <a:latin typeface="Calibri"/>
                <a:cs typeface="Calibri"/>
              </a:rPr>
              <a:t>clases </a:t>
            </a:r>
            <a:r>
              <a:rPr lang="es-ES_tradnl" sz="2000">
                <a:latin typeface="Calibri"/>
                <a:cs typeface="Calibri"/>
              </a:rPr>
              <a:t>de </a:t>
            </a:r>
            <a:r>
              <a:rPr lang="es-ES_tradnl" sz="2000" spc="-10">
                <a:latin typeface="Calibri"/>
                <a:cs typeface="Calibri"/>
              </a:rPr>
              <a:t>excepción </a:t>
            </a:r>
            <a:r>
              <a:rPr lang="es-ES_tradnl" sz="2000" spc="-5">
                <a:latin typeface="Calibri"/>
                <a:cs typeface="Calibri"/>
              </a:rPr>
              <a:t>se dividen en dos grandes</a:t>
            </a:r>
            <a:r>
              <a:rPr lang="es-ES_tradnl" sz="2000" spc="70">
                <a:latin typeface="Calibri"/>
                <a:cs typeface="Calibri"/>
              </a:rPr>
              <a:t> </a:t>
            </a:r>
            <a:r>
              <a:rPr lang="es-ES_tradnl" sz="2000">
                <a:latin typeface="Calibri"/>
                <a:cs typeface="Calibri"/>
              </a:rPr>
              <a:t>grupos:</a:t>
            </a:r>
          </a:p>
          <a:p>
            <a:pPr marL="972185" marR="4946650">
              <a:lnSpc>
                <a:spcPct val="120000"/>
              </a:lnSpc>
            </a:pPr>
            <a:r>
              <a:rPr lang="es-ES_tradnl" sz="2000" spc="-5">
                <a:solidFill>
                  <a:srgbClr val="CC0000"/>
                </a:solidFill>
                <a:latin typeface="Calibri"/>
                <a:cs typeface="Calibri"/>
              </a:rPr>
              <a:t>Excepciones marcadas  </a:t>
            </a:r>
            <a:r>
              <a:rPr lang="es-ES_tradnl" sz="2000" spc="-5">
                <a:solidFill>
                  <a:srgbClr val="000099"/>
                </a:solidFill>
                <a:latin typeface="Calibri"/>
                <a:cs typeface="Calibri"/>
              </a:rPr>
              <a:t>Excepciones </a:t>
            </a:r>
            <a:r>
              <a:rPr lang="es-ES_tradnl" sz="2000">
                <a:solidFill>
                  <a:srgbClr val="000099"/>
                </a:solidFill>
                <a:latin typeface="Calibri"/>
                <a:cs typeface="Calibri"/>
              </a:rPr>
              <a:t>no</a:t>
            </a:r>
            <a:r>
              <a:rPr lang="es-ES_tradnl" sz="2000" spc="-95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es-ES_tradnl" sz="2000" spc="-5">
                <a:solidFill>
                  <a:srgbClr val="000099"/>
                </a:solidFill>
                <a:latin typeface="Calibri"/>
                <a:cs typeface="Calibri"/>
              </a:rPr>
              <a:t>marcadas</a:t>
            </a:r>
            <a:endParaRPr lang="es-ES_tradnl"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8808" y="2039111"/>
            <a:ext cx="8711184" cy="3675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541" y="2065388"/>
            <a:ext cx="8604504" cy="3585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C30DF7C-3244-5245-A1F4-A3A89C7BD73F}"/>
              </a:ext>
            </a:extLst>
          </p:cNvPr>
          <p:cNvSpPr txBox="1">
            <a:spLocks/>
          </p:cNvSpPr>
          <p:nvPr/>
        </p:nvSpPr>
        <p:spPr>
          <a:xfrm>
            <a:off x="186334" y="92130"/>
            <a:ext cx="35474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PA" sz="3600" dirty="0"/>
              <a:t>Tipos de excepción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3179" y="2945155"/>
            <a:ext cx="3638550" cy="2558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6334" y="101345"/>
            <a:ext cx="40046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defTabSz="685800">
              <a:spcBef>
                <a:spcPts val="105"/>
              </a:spcBef>
            </a:pPr>
            <a:r>
              <a:rPr sz="3600" cap="all" spc="-5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Excepciones Marcadas</a:t>
            </a:r>
          </a:p>
        </p:txBody>
      </p:sp>
      <p:sp>
        <p:nvSpPr>
          <p:cNvPr id="4" name="object 4"/>
          <p:cNvSpPr/>
          <p:nvPr/>
        </p:nvSpPr>
        <p:spPr>
          <a:xfrm>
            <a:off x="429831" y="820292"/>
            <a:ext cx="148589" cy="148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5337" y="713613"/>
            <a:ext cx="20662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577975" algn="l"/>
              </a:tabLst>
            </a:pP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n	a</a:t>
            </a:r>
            <a:r>
              <a:rPr sz="2000" spc="-10" dirty="0">
                <a:latin typeface="Calibri"/>
                <a:cs typeface="Calibri"/>
              </a:rPr>
              <a:t>q</a:t>
            </a:r>
            <a:r>
              <a:rPr sz="2000" spc="-5" dirty="0">
                <a:latin typeface="Calibri"/>
                <a:cs typeface="Calibri"/>
              </a:rPr>
              <a:t>uel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as	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7797" y="713613"/>
            <a:ext cx="5795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60119" algn="l"/>
                <a:tab pos="1349375" algn="l"/>
                <a:tab pos="2680970" algn="l"/>
                <a:tab pos="4348480" algn="l"/>
                <a:tab pos="4946015" algn="l"/>
                <a:tab pos="5520690" algn="l"/>
              </a:tabLst>
            </a:pP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	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5" dirty="0">
                <a:latin typeface="Calibri"/>
                <a:cs typeface="Calibri"/>
              </a:rPr>
              <a:t>obl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.	Nor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alme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e,	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	t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o	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337" y="1018794"/>
            <a:ext cx="7995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4460" algn="l"/>
                <a:tab pos="1750060" algn="l"/>
                <a:tab pos="2865755" algn="l"/>
                <a:tab pos="4050029" algn="l"/>
                <a:tab pos="4300220" algn="l"/>
                <a:tab pos="5124450" algn="l"/>
                <a:tab pos="6165850" algn="l"/>
              </a:tabLst>
            </a:pPr>
            <a:r>
              <a:rPr sz="2000" spc="-10" dirty="0">
                <a:latin typeface="Calibri"/>
                <a:cs typeface="Calibri"/>
              </a:rPr>
              <a:t>excepciones	</a:t>
            </a:r>
            <a:r>
              <a:rPr sz="2000" dirty="0">
                <a:latin typeface="Calibri"/>
                <a:cs typeface="Calibri"/>
              </a:rPr>
              <a:t>se	</a:t>
            </a:r>
            <a:r>
              <a:rPr sz="2000" spc="-10" dirty="0">
                <a:latin typeface="Calibri"/>
                <a:cs typeface="Calibri"/>
              </a:rPr>
              <a:t>producen	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invocar	</a:t>
            </a:r>
            <a:r>
              <a:rPr sz="2000" dirty="0">
                <a:latin typeface="Calibri"/>
                <a:cs typeface="Calibri"/>
              </a:rPr>
              <a:t>a	</a:t>
            </a:r>
            <a:r>
              <a:rPr sz="2000" spc="-5" dirty="0">
                <a:latin typeface="Calibri"/>
                <a:cs typeface="Calibri"/>
              </a:rPr>
              <a:t>ciertos	</a:t>
            </a:r>
            <a:r>
              <a:rPr sz="2000" spc="-10" dirty="0">
                <a:latin typeface="Calibri"/>
                <a:cs typeface="Calibri"/>
              </a:rPr>
              <a:t>métodos	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determinadas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337" y="1323594"/>
            <a:ext cx="7997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6135" algn="l"/>
                <a:tab pos="1141730" algn="l"/>
                <a:tab pos="1708785" algn="l"/>
                <a:tab pos="2795270" algn="l"/>
                <a:tab pos="3615690" algn="l"/>
                <a:tab pos="4001135" algn="l"/>
                <a:tab pos="4970780" algn="l"/>
                <a:tab pos="5430520" algn="l"/>
                <a:tab pos="6296660" algn="l"/>
                <a:tab pos="7407909" algn="l"/>
              </a:tabLst>
            </a:pPr>
            <a:r>
              <a:rPr sz="2000" dirty="0">
                <a:latin typeface="Calibri"/>
                <a:cs typeface="Calibri"/>
              </a:rPr>
              <a:t>cla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es	y	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n	lan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adas	</a:t>
            </a:r>
            <a:r>
              <a:rPr sz="2000" spc="-5" dirty="0">
                <a:latin typeface="Calibri"/>
                <a:cs typeface="Calibri"/>
              </a:rPr>
              <a:t>desd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	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rior	de	</a:t>
            </a:r>
            <a:r>
              <a:rPr sz="2000" spc="-5" dirty="0">
                <a:latin typeface="Calibri"/>
                <a:cs typeface="Calibri"/>
              </a:rPr>
              <a:t>dicho</a:t>
            </a:r>
            <a:r>
              <a:rPr sz="2000" dirty="0">
                <a:latin typeface="Calibri"/>
                <a:cs typeface="Calibri"/>
              </a:rPr>
              <a:t>s	m</a:t>
            </a:r>
            <a:r>
              <a:rPr sz="2000" spc="-20" dirty="0">
                <a:latin typeface="Calibri"/>
                <a:cs typeface="Calibri"/>
              </a:rPr>
              <a:t>é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odo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mo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9831" y="2191892"/>
            <a:ext cx="148589" cy="148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5337" y="1476836"/>
            <a:ext cx="7995284" cy="12452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latin typeface="Calibri"/>
                <a:cs typeface="Calibri"/>
              </a:rPr>
              <a:t>consecuencia </a:t>
            </a:r>
            <a:r>
              <a:rPr sz="2000" dirty="0">
                <a:latin typeface="Calibri"/>
                <a:cs typeface="Calibri"/>
              </a:rPr>
              <a:t>de algún </a:t>
            </a:r>
            <a:r>
              <a:rPr sz="2000" spc="-10" dirty="0">
                <a:latin typeface="Calibri"/>
                <a:cs typeface="Calibri"/>
              </a:rPr>
              <a:t>fallo </a:t>
            </a:r>
            <a:r>
              <a:rPr sz="2000" spc="-15" dirty="0">
                <a:latin typeface="Calibri"/>
                <a:cs typeface="Calibri"/>
              </a:rPr>
              <a:t>durante </a:t>
            </a:r>
            <a:r>
              <a:rPr sz="2000" spc="-5" dirty="0">
                <a:latin typeface="Calibri"/>
                <a:cs typeface="Calibri"/>
              </a:rPr>
              <a:t>la </a:t>
            </a:r>
            <a:r>
              <a:rPr sz="2000" dirty="0">
                <a:latin typeface="Calibri"/>
                <a:cs typeface="Calibri"/>
              </a:rPr>
              <a:t>ejecución de los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mismos.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40" dirty="0">
                <a:latin typeface="Calibri"/>
                <a:cs typeface="Calibri"/>
              </a:rPr>
              <a:t>Todas </a:t>
            </a:r>
            <a:r>
              <a:rPr sz="2000" dirty="0">
                <a:latin typeface="Calibri"/>
                <a:cs typeface="Calibri"/>
              </a:rPr>
              <a:t>las clases de </a:t>
            </a:r>
            <a:r>
              <a:rPr sz="2000" spc="-10" dirty="0">
                <a:latin typeface="Calibri"/>
                <a:cs typeface="Calibri"/>
              </a:rPr>
              <a:t>excepciones, salvo </a:t>
            </a:r>
            <a:r>
              <a:rPr sz="2000" b="1" spc="-10" dirty="0">
                <a:solidFill>
                  <a:srgbClr val="17375E"/>
                </a:solidFill>
                <a:latin typeface="Calibri"/>
                <a:cs typeface="Calibri"/>
              </a:rPr>
              <a:t>RuntimeException 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sus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subclases,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pertenecen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este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tipo.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88027" y="2725420"/>
            <a:ext cx="1584325" cy="1500505"/>
          </a:xfrm>
          <a:custGeom>
            <a:avLst/>
            <a:gdLst/>
            <a:ahLst/>
            <a:cxnLst/>
            <a:rect l="l" t="t" r="r" b="b"/>
            <a:pathLst>
              <a:path w="1584325" h="1500504">
                <a:moveTo>
                  <a:pt x="0" y="750188"/>
                </a:moveTo>
                <a:lnTo>
                  <a:pt x="1558" y="702750"/>
                </a:lnTo>
                <a:lnTo>
                  <a:pt x="6170" y="656095"/>
                </a:lnTo>
                <a:lnTo>
                  <a:pt x="13745" y="610311"/>
                </a:lnTo>
                <a:lnTo>
                  <a:pt x="24188" y="565487"/>
                </a:lnTo>
                <a:lnTo>
                  <a:pt x="37407" y="521710"/>
                </a:lnTo>
                <a:lnTo>
                  <a:pt x="53311" y="479068"/>
                </a:lnTo>
                <a:lnTo>
                  <a:pt x="71804" y="437648"/>
                </a:lnTo>
                <a:lnTo>
                  <a:pt x="92796" y="397540"/>
                </a:lnTo>
                <a:lnTo>
                  <a:pt x="116194" y="358831"/>
                </a:lnTo>
                <a:lnTo>
                  <a:pt x="141903" y="321609"/>
                </a:lnTo>
                <a:lnTo>
                  <a:pt x="169833" y="285961"/>
                </a:lnTo>
                <a:lnTo>
                  <a:pt x="199890" y="251976"/>
                </a:lnTo>
                <a:lnTo>
                  <a:pt x="231981" y="219741"/>
                </a:lnTo>
                <a:lnTo>
                  <a:pt x="266014" y="189345"/>
                </a:lnTo>
                <a:lnTo>
                  <a:pt x="301895" y="160876"/>
                </a:lnTo>
                <a:lnTo>
                  <a:pt x="339533" y="134420"/>
                </a:lnTo>
                <a:lnTo>
                  <a:pt x="378834" y="110067"/>
                </a:lnTo>
                <a:lnTo>
                  <a:pt x="419706" y="87905"/>
                </a:lnTo>
                <a:lnTo>
                  <a:pt x="462056" y="68020"/>
                </a:lnTo>
                <a:lnTo>
                  <a:pt x="505791" y="50501"/>
                </a:lnTo>
                <a:lnTo>
                  <a:pt x="550819" y="35436"/>
                </a:lnTo>
                <a:lnTo>
                  <a:pt x="597046" y="22914"/>
                </a:lnTo>
                <a:lnTo>
                  <a:pt x="644381" y="13021"/>
                </a:lnTo>
                <a:lnTo>
                  <a:pt x="692729" y="5845"/>
                </a:lnTo>
                <a:lnTo>
                  <a:pt x="741999" y="1476"/>
                </a:lnTo>
                <a:lnTo>
                  <a:pt x="792099" y="0"/>
                </a:lnTo>
                <a:lnTo>
                  <a:pt x="842184" y="1476"/>
                </a:lnTo>
                <a:lnTo>
                  <a:pt x="891443" y="5845"/>
                </a:lnTo>
                <a:lnTo>
                  <a:pt x="939782" y="13021"/>
                </a:lnTo>
                <a:lnTo>
                  <a:pt x="987109" y="22914"/>
                </a:lnTo>
                <a:lnTo>
                  <a:pt x="1033330" y="35436"/>
                </a:lnTo>
                <a:lnTo>
                  <a:pt x="1078354" y="50501"/>
                </a:lnTo>
                <a:lnTo>
                  <a:pt x="1122086" y="68020"/>
                </a:lnTo>
                <a:lnTo>
                  <a:pt x="1164435" y="87905"/>
                </a:lnTo>
                <a:lnTo>
                  <a:pt x="1205306" y="110067"/>
                </a:lnTo>
                <a:lnTo>
                  <a:pt x="1244608" y="134420"/>
                </a:lnTo>
                <a:lnTo>
                  <a:pt x="1282248" y="160876"/>
                </a:lnTo>
                <a:lnTo>
                  <a:pt x="1318132" y="189345"/>
                </a:lnTo>
                <a:lnTo>
                  <a:pt x="1352169" y="219741"/>
                </a:lnTo>
                <a:lnTo>
                  <a:pt x="1384264" y="251976"/>
                </a:lnTo>
                <a:lnTo>
                  <a:pt x="1414325" y="285961"/>
                </a:lnTo>
                <a:lnTo>
                  <a:pt x="1442259" y="321609"/>
                </a:lnTo>
                <a:lnTo>
                  <a:pt x="1467974" y="358831"/>
                </a:lnTo>
                <a:lnTo>
                  <a:pt x="1491376" y="397540"/>
                </a:lnTo>
                <a:lnTo>
                  <a:pt x="1512372" y="437648"/>
                </a:lnTo>
                <a:lnTo>
                  <a:pt x="1530871" y="479068"/>
                </a:lnTo>
                <a:lnTo>
                  <a:pt x="1546778" y="521710"/>
                </a:lnTo>
                <a:lnTo>
                  <a:pt x="1560001" y="565487"/>
                </a:lnTo>
                <a:lnTo>
                  <a:pt x="1570448" y="610311"/>
                </a:lnTo>
                <a:lnTo>
                  <a:pt x="1578025" y="656095"/>
                </a:lnTo>
                <a:lnTo>
                  <a:pt x="1582639" y="702750"/>
                </a:lnTo>
                <a:lnTo>
                  <a:pt x="1584198" y="750188"/>
                </a:lnTo>
                <a:lnTo>
                  <a:pt x="1582639" y="797626"/>
                </a:lnTo>
                <a:lnTo>
                  <a:pt x="1578025" y="844280"/>
                </a:lnTo>
                <a:lnTo>
                  <a:pt x="1570448" y="890061"/>
                </a:lnTo>
                <a:lnTo>
                  <a:pt x="1560001" y="934882"/>
                </a:lnTo>
                <a:lnTo>
                  <a:pt x="1546778" y="978655"/>
                </a:lnTo>
                <a:lnTo>
                  <a:pt x="1530871" y="1021292"/>
                </a:lnTo>
                <a:lnTo>
                  <a:pt x="1512372" y="1062706"/>
                </a:lnTo>
                <a:lnTo>
                  <a:pt x="1491376" y="1102808"/>
                </a:lnTo>
                <a:lnTo>
                  <a:pt x="1467974" y="1141511"/>
                </a:lnTo>
                <a:lnTo>
                  <a:pt x="1442259" y="1178727"/>
                </a:lnTo>
                <a:lnTo>
                  <a:pt x="1414325" y="1214367"/>
                </a:lnTo>
                <a:lnTo>
                  <a:pt x="1384264" y="1248345"/>
                </a:lnTo>
                <a:lnTo>
                  <a:pt x="1352169" y="1280572"/>
                </a:lnTo>
                <a:lnTo>
                  <a:pt x="1318132" y="1310961"/>
                </a:lnTo>
                <a:lnTo>
                  <a:pt x="1282248" y="1339423"/>
                </a:lnTo>
                <a:lnTo>
                  <a:pt x="1244608" y="1365872"/>
                </a:lnTo>
                <a:lnTo>
                  <a:pt x="1205306" y="1390218"/>
                </a:lnTo>
                <a:lnTo>
                  <a:pt x="1164435" y="1412374"/>
                </a:lnTo>
                <a:lnTo>
                  <a:pt x="1122086" y="1432253"/>
                </a:lnTo>
                <a:lnTo>
                  <a:pt x="1078354" y="1449766"/>
                </a:lnTo>
                <a:lnTo>
                  <a:pt x="1033330" y="1464826"/>
                </a:lnTo>
                <a:lnTo>
                  <a:pt x="987109" y="1477344"/>
                </a:lnTo>
                <a:lnTo>
                  <a:pt x="939782" y="1487234"/>
                </a:lnTo>
                <a:lnTo>
                  <a:pt x="891443" y="1494407"/>
                </a:lnTo>
                <a:lnTo>
                  <a:pt x="842184" y="1498775"/>
                </a:lnTo>
                <a:lnTo>
                  <a:pt x="792099" y="1500251"/>
                </a:lnTo>
                <a:lnTo>
                  <a:pt x="741999" y="1498775"/>
                </a:lnTo>
                <a:lnTo>
                  <a:pt x="692729" y="1494407"/>
                </a:lnTo>
                <a:lnTo>
                  <a:pt x="644381" y="1487234"/>
                </a:lnTo>
                <a:lnTo>
                  <a:pt x="597046" y="1477344"/>
                </a:lnTo>
                <a:lnTo>
                  <a:pt x="550819" y="1464826"/>
                </a:lnTo>
                <a:lnTo>
                  <a:pt x="505791" y="1449766"/>
                </a:lnTo>
                <a:lnTo>
                  <a:pt x="462056" y="1432253"/>
                </a:lnTo>
                <a:lnTo>
                  <a:pt x="419706" y="1412374"/>
                </a:lnTo>
                <a:lnTo>
                  <a:pt x="378834" y="1390218"/>
                </a:lnTo>
                <a:lnTo>
                  <a:pt x="339533" y="1365872"/>
                </a:lnTo>
                <a:lnTo>
                  <a:pt x="301895" y="1339423"/>
                </a:lnTo>
                <a:lnTo>
                  <a:pt x="266014" y="1310961"/>
                </a:lnTo>
                <a:lnTo>
                  <a:pt x="231981" y="1280572"/>
                </a:lnTo>
                <a:lnTo>
                  <a:pt x="199890" y="1248345"/>
                </a:lnTo>
                <a:lnTo>
                  <a:pt x="169833" y="1214367"/>
                </a:lnTo>
                <a:lnTo>
                  <a:pt x="141903" y="1178727"/>
                </a:lnTo>
                <a:lnTo>
                  <a:pt x="116194" y="1141511"/>
                </a:lnTo>
                <a:lnTo>
                  <a:pt x="92796" y="1102808"/>
                </a:lnTo>
                <a:lnTo>
                  <a:pt x="71804" y="1062706"/>
                </a:lnTo>
                <a:lnTo>
                  <a:pt x="53311" y="1021292"/>
                </a:lnTo>
                <a:lnTo>
                  <a:pt x="37407" y="978655"/>
                </a:lnTo>
                <a:lnTo>
                  <a:pt x="24188" y="934882"/>
                </a:lnTo>
                <a:lnTo>
                  <a:pt x="13745" y="890061"/>
                </a:lnTo>
                <a:lnTo>
                  <a:pt x="6170" y="844280"/>
                </a:lnTo>
                <a:lnTo>
                  <a:pt x="1558" y="797626"/>
                </a:lnTo>
                <a:lnTo>
                  <a:pt x="0" y="750188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80237"/>
            <a:ext cx="688111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Declaración de </a:t>
            </a:r>
            <a:r>
              <a:rPr sz="3600" spc="-10" dirty="0"/>
              <a:t>excepciones</a:t>
            </a:r>
            <a:r>
              <a:rPr sz="3600" spc="-30" dirty="0"/>
              <a:t> </a:t>
            </a:r>
            <a:r>
              <a:rPr sz="3600" spc="-5" dirty="0"/>
              <a:t>marcadas</a:t>
            </a:r>
            <a:endParaRPr sz="3600" dirty="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713922" y="2386838"/>
            <a:ext cx="7543800" cy="144398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0" marR="2461895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1" spc="-10" dirty="0">
                <a:solidFill>
                  <a:srgbClr val="CC0066"/>
                </a:solidFill>
                <a:latin typeface="Consolas"/>
                <a:cs typeface="Consolas"/>
              </a:rPr>
              <a:t>public class </a:t>
            </a:r>
            <a:r>
              <a:rPr spc="-5" dirty="0"/>
              <a:t>Nombre_Clase</a:t>
            </a:r>
            <a:r>
              <a:rPr spc="-60" dirty="0"/>
              <a:t> </a:t>
            </a:r>
            <a:r>
              <a:rPr spc="-5" dirty="0"/>
              <a:t>{</a:t>
            </a:r>
          </a:p>
          <a:p>
            <a:pPr marL="332105" indent="0">
              <a:lnSpc>
                <a:spcPct val="100000"/>
              </a:lnSpc>
              <a:spcBef>
                <a:spcPts val="960"/>
              </a:spcBef>
              <a:buNone/>
            </a:pPr>
            <a:r>
              <a:rPr b="1" spc="-10" dirty="0">
                <a:solidFill>
                  <a:srgbClr val="CC0066"/>
                </a:solidFill>
                <a:latin typeface="Consolas"/>
                <a:cs typeface="Consolas"/>
              </a:rPr>
              <a:t>public </a:t>
            </a:r>
            <a:r>
              <a:rPr spc="-10" dirty="0"/>
              <a:t>String readLine() throws </a:t>
            </a:r>
            <a:r>
              <a:rPr spc="-10" dirty="0" err="1"/>
              <a:t>IOException</a:t>
            </a:r>
            <a:r>
              <a:rPr spc="25" dirty="0"/>
              <a:t> </a:t>
            </a:r>
            <a:r>
              <a:rPr spc="-5" dirty="0"/>
              <a:t>{</a:t>
            </a:r>
            <a:endParaRPr lang="es-ES" spc="-5" dirty="0"/>
          </a:p>
          <a:p>
            <a:pPr marL="332105" indent="0">
              <a:lnSpc>
                <a:spcPct val="100000"/>
              </a:lnSpc>
              <a:spcBef>
                <a:spcPts val="960"/>
              </a:spcBef>
              <a:buNone/>
            </a:pPr>
            <a:r>
              <a:rPr spc="-10" dirty="0">
                <a:solidFill>
                  <a:srgbClr val="00AF50"/>
                </a:solidFill>
              </a:rPr>
              <a:t>//Código del</a:t>
            </a:r>
            <a:r>
              <a:rPr spc="-5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método</a:t>
            </a:r>
          </a:p>
          <a:p>
            <a:pPr marL="332105" indent="0">
              <a:lnSpc>
                <a:spcPct val="100000"/>
              </a:lnSpc>
              <a:spcBef>
                <a:spcPts val="960"/>
              </a:spcBef>
              <a:buNone/>
            </a:pPr>
            <a:r>
              <a:rPr spc="-5" dirty="0"/>
              <a:t>}</a:t>
            </a:r>
          </a:p>
        </p:txBody>
      </p:sp>
      <p:sp>
        <p:nvSpPr>
          <p:cNvPr id="3" name="object 3"/>
          <p:cNvSpPr/>
          <p:nvPr/>
        </p:nvSpPr>
        <p:spPr>
          <a:xfrm>
            <a:off x="429831" y="820292"/>
            <a:ext cx="148589" cy="148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831" y="1856613"/>
            <a:ext cx="148589" cy="148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5337" y="713613"/>
            <a:ext cx="7997825" cy="167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Los </a:t>
            </a:r>
            <a:r>
              <a:rPr sz="2000" spc="-10" dirty="0">
                <a:latin typeface="Calibri"/>
                <a:cs typeface="Calibri"/>
              </a:rPr>
              <a:t>métodos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5" dirty="0">
                <a:latin typeface="Calibri"/>
                <a:cs typeface="Calibri"/>
              </a:rPr>
              <a:t>pueden </a:t>
            </a:r>
            <a:r>
              <a:rPr sz="2000" spc="-15" dirty="0">
                <a:latin typeface="Calibri"/>
                <a:cs typeface="Calibri"/>
              </a:rPr>
              <a:t>provocar </a:t>
            </a:r>
            <a:r>
              <a:rPr sz="2000" spc="-10" dirty="0">
                <a:latin typeface="Calibri"/>
                <a:cs typeface="Calibri"/>
              </a:rPr>
              <a:t>excepciones </a:t>
            </a:r>
            <a:r>
              <a:rPr sz="2000" spc="-5" dirty="0">
                <a:latin typeface="Calibri"/>
                <a:cs typeface="Calibri"/>
              </a:rPr>
              <a:t>marcadas deben </a:t>
            </a:r>
            <a:r>
              <a:rPr sz="2000" spc="-10" dirty="0">
                <a:latin typeface="Calibri"/>
                <a:cs typeface="Calibri"/>
              </a:rPr>
              <a:t>declarar  estas </a:t>
            </a:r>
            <a:r>
              <a:rPr sz="2000" spc="-5" dirty="0">
                <a:latin typeface="Calibri"/>
                <a:cs typeface="Calibri"/>
              </a:rPr>
              <a:t>en la definición del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método.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Para </a:t>
            </a:r>
            <a:r>
              <a:rPr sz="2000" spc="-5" dirty="0">
                <a:latin typeface="Calibri"/>
                <a:cs typeface="Calibri"/>
              </a:rPr>
              <a:t>declarar </a:t>
            </a:r>
            <a:r>
              <a:rPr sz="2000" dirty="0">
                <a:latin typeface="Calibri"/>
                <a:cs typeface="Calibri"/>
              </a:rPr>
              <a:t>una </a:t>
            </a:r>
            <a:r>
              <a:rPr sz="2000" spc="-10" dirty="0">
                <a:latin typeface="Calibri"/>
                <a:cs typeface="Calibri"/>
              </a:rPr>
              <a:t>excepción se utiliza </a:t>
            </a:r>
            <a:r>
              <a:rPr sz="2000" dirty="0">
                <a:latin typeface="Calibri"/>
                <a:cs typeface="Calibri"/>
              </a:rPr>
              <a:t>la </a:t>
            </a:r>
            <a:r>
              <a:rPr sz="2000" spc="-10" dirty="0">
                <a:latin typeface="Calibri"/>
                <a:cs typeface="Calibri"/>
              </a:rPr>
              <a:t>palabra </a:t>
            </a:r>
            <a:r>
              <a:rPr sz="2000" b="1" spc="-10" dirty="0">
                <a:solidFill>
                  <a:srgbClr val="17375E"/>
                </a:solidFill>
                <a:latin typeface="Calibri"/>
                <a:cs typeface="Calibri"/>
              </a:rPr>
              <a:t>throws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seguida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la </a:t>
            </a:r>
            <a:r>
              <a:rPr sz="2000" spc="-10" dirty="0">
                <a:latin typeface="Calibri"/>
                <a:cs typeface="Calibri"/>
              </a:rPr>
              <a:t>lista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excepciones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5" dirty="0">
                <a:latin typeface="Calibri"/>
                <a:cs typeface="Calibri"/>
              </a:rPr>
              <a:t>el </a:t>
            </a:r>
            <a:r>
              <a:rPr sz="2000" spc="-10" dirty="0">
                <a:latin typeface="Calibri"/>
                <a:cs typeface="Calibri"/>
              </a:rPr>
              <a:t>método </a:t>
            </a:r>
            <a:r>
              <a:rPr sz="2000" spc="-5" dirty="0">
                <a:latin typeface="Calibri"/>
                <a:cs typeface="Calibri"/>
              </a:rPr>
              <a:t>puede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provocar.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3961942"/>
            <a:ext cx="7153275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60"/>
              </a:spcBef>
            </a:pPr>
            <a:r>
              <a:rPr sz="1600" b="1" spc="-10" dirty="0">
                <a:solidFill>
                  <a:srgbClr val="CC0066"/>
                </a:solidFill>
                <a:latin typeface="Consolas"/>
                <a:cs typeface="Consolas"/>
              </a:rPr>
              <a:t>public void </a:t>
            </a:r>
            <a:r>
              <a:rPr sz="1600" spc="-10" dirty="0">
                <a:latin typeface="Consolas"/>
                <a:cs typeface="Consolas"/>
              </a:rPr>
              <a:t>Service() throws ServletException, IOException</a:t>
            </a:r>
            <a:r>
              <a:rPr sz="1600" spc="6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//Código del</a:t>
            </a:r>
            <a:r>
              <a:rPr sz="1600" spc="-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método</a:t>
            </a:r>
            <a:endParaRPr sz="16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72459" y="3089529"/>
            <a:ext cx="1213164" cy="513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5912" y="3060014"/>
            <a:ext cx="1130490" cy="1158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36461" y="3089503"/>
            <a:ext cx="830986" cy="1079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2988564"/>
            <a:ext cx="2484119" cy="630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009900"/>
            <a:ext cx="2376297" cy="523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00395" y="3009900"/>
            <a:ext cx="23768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3555" marR="333375" indent="-161925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Excepciones </a:t>
            </a:r>
            <a:r>
              <a:rPr sz="1400" spc="-5" dirty="0">
                <a:latin typeface="Calibri"/>
                <a:cs typeface="Calibri"/>
              </a:rPr>
              <a:t>que puede  </a:t>
            </a:r>
            <a:r>
              <a:rPr sz="1400" dirty="0">
                <a:latin typeface="Calibri"/>
                <a:cs typeface="Calibri"/>
              </a:rPr>
              <a:t>“lanzar” el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método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{C878BC7A-04D8-2449-A6A1-A8500418A049}tf10001070</Template>
  <TotalTime>232</TotalTime>
  <Words>1550</Words>
  <Application>Microsoft Macintosh PowerPoint</Application>
  <PresentationFormat>Presentación en pantalla (16:10)</PresentationFormat>
  <Paragraphs>177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Menlo</vt:lpstr>
      <vt:lpstr>Rockwell</vt:lpstr>
      <vt:lpstr>Rockwell Condensed</vt:lpstr>
      <vt:lpstr>Rockwell Extra Bold</vt:lpstr>
      <vt:lpstr>Times New Roman</vt:lpstr>
      <vt:lpstr>Wingdings</vt:lpstr>
      <vt:lpstr>Letras en madera</vt:lpstr>
      <vt:lpstr>Excepciones</vt:lpstr>
      <vt:lpstr>Excepción</vt:lpstr>
      <vt:lpstr>Presentación de PowerPoint</vt:lpstr>
      <vt:lpstr>Presentación de PowerPoint</vt:lpstr>
      <vt:lpstr>Secuencias de acciones cuando se produce una excepción</vt:lpstr>
      <vt:lpstr>Clases de Excepción</vt:lpstr>
      <vt:lpstr>Presentación de PowerPoint</vt:lpstr>
      <vt:lpstr>Presentación de PowerPoint</vt:lpstr>
      <vt:lpstr>Declaración de excepciones marcadas</vt:lpstr>
      <vt:lpstr>Presentación de PowerPoint</vt:lpstr>
      <vt:lpstr>Captura de excepciones</vt:lpstr>
      <vt:lpstr>Captura de excepciones</vt:lpstr>
      <vt:lpstr>Captura de excepciones</vt:lpstr>
      <vt:lpstr>Presentación de PowerPoint</vt:lpstr>
      <vt:lpstr>Propagación de una excepción</vt:lpstr>
      <vt:lpstr>Propagación de una excepción</vt:lpstr>
      <vt:lpstr>Métodos para el control de una excepción</vt:lpstr>
      <vt:lpstr>practica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AGMARTIN</dc:creator>
  <cp:lastModifiedBy>Usuario de Microsoft Office</cp:lastModifiedBy>
  <cp:revision>8</cp:revision>
  <dcterms:created xsi:type="dcterms:W3CDTF">2019-07-12T14:12:58Z</dcterms:created>
  <dcterms:modified xsi:type="dcterms:W3CDTF">2019-07-12T18:05:24Z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2019-07-12T00:00:00Z</vt:filetime>
  </property>
</Properties>
</file>