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0" r:id="rId7"/>
    <p:sldId id="269" r:id="rId8"/>
    <p:sldId id="262" r:id="rId9"/>
    <p:sldId id="263" r:id="rId10"/>
    <p:sldId id="264" r:id="rId11"/>
    <p:sldId id="265" r:id="rId12"/>
    <p:sldId id="268" r:id="rId13"/>
    <p:sldId id="266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76565"/>
  </p:normalViewPr>
  <p:slideViewPr>
    <p:cSldViewPr snapToGrid="0">
      <p:cViewPr varScale="1">
        <p:scale>
          <a:sx n="80" d="100"/>
          <a:sy n="80" d="100"/>
        </p:scale>
        <p:origin x="1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F85B1-5607-E94B-AB7E-32A38320E06E}" type="datetimeFigureOut">
              <a:rPr lang="es-PA" smtClean="0"/>
              <a:t>04/20/19</a:t>
            </a:fld>
            <a:endParaRPr lang="es-PA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61DB9-4E72-0145-9057-EC931B772D0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32258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s-P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PA" dirty="0"/>
          </a:p>
          <a:p>
            <a:endParaRPr lang="es-PA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61DB9-4E72-0145-9057-EC931B772D05}" type="slidenum">
              <a:rPr lang="es-PA" smtClean="0"/>
              <a:t>2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06424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61DB9-4E72-0145-9057-EC931B772D05}" type="slidenum">
              <a:rPr lang="es-PA" smtClean="0"/>
              <a:t>5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44514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2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9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1" y="1792225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3" y="322682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10" y="292610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2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2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2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9" y="263181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4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7" y="980519"/>
            <a:ext cx="8453907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6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2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5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2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2" y="3193563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301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2" y="3193563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5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9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8" y="4532846"/>
            <a:ext cx="3046767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5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6" y="5184002"/>
            <a:ext cx="3050439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9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5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60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2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3" y="1278468"/>
            <a:ext cx="6247547" cy="474859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2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8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6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2"/>
            <a:ext cx="4825159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4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4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4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79764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2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8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2"/>
            <a:ext cx="2793159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2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2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9" y="6394063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9" y="6391840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189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s-PA" sz="4400" dirty="0"/>
              <a:t>Introducción a la Programación Orientada a Objetos</a:t>
            </a:r>
            <a:br>
              <a:rPr lang="es-PA" sz="4400" dirty="0"/>
            </a:br>
            <a:endParaRPr lang="es-PA" sz="44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38EAE982-E147-8F45-B614-7C0B8A8BE0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A" dirty="0"/>
              <a:t>Prof. Vanessa castillo</a:t>
            </a:r>
          </a:p>
        </p:txBody>
      </p:sp>
    </p:spTree>
    <p:extLst>
      <p:ext uri="{BB962C8B-B14F-4D97-AF65-F5344CB8AC3E}">
        <p14:creationId xmlns:p14="http://schemas.microsoft.com/office/powerpoint/2010/main" val="1489949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/>
              <a:t>Clase: Vehículo</a:t>
            </a:r>
          </a:p>
        </p:txBody>
      </p:sp>
      <p:pic>
        <p:nvPicPr>
          <p:cNvPr id="3076" name="Picture 4" descr="http://4.bp.blogspot.com/-GlfRbD-6E5o/VW86HgqeFYI/AAAAAAAACXY/iQUNa-FasDo/s1600/poo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367" y="2498725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9296400" y="3048000"/>
            <a:ext cx="1485900" cy="39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/>
              <a:t>Vehículo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743450" y="6215062"/>
            <a:ext cx="1047750" cy="3968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/>
              <a:t>Bus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6657975" y="6215062"/>
            <a:ext cx="1047750" cy="3968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 err="1"/>
              <a:t>Suv</a:t>
            </a:r>
            <a:endParaRPr lang="es-PA" dirty="0"/>
          </a:p>
        </p:txBody>
      </p:sp>
      <p:sp>
        <p:nvSpPr>
          <p:cNvPr id="9" name="Rectángulo 8"/>
          <p:cNvSpPr/>
          <p:nvPr/>
        </p:nvSpPr>
        <p:spPr>
          <a:xfrm>
            <a:off x="8505825" y="6205537"/>
            <a:ext cx="1047750" cy="3968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/>
              <a:t>Sedan</a:t>
            </a:r>
          </a:p>
        </p:txBody>
      </p:sp>
    </p:spTree>
    <p:extLst>
      <p:ext uri="{BB962C8B-B14F-4D97-AF65-F5344CB8AC3E}">
        <p14:creationId xmlns:p14="http://schemas.microsoft.com/office/powerpoint/2010/main" val="2767477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Ejemplo (Clase Vehículo)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/>
              <a:t>Objeto: Sedan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2204292" y="2955924"/>
            <a:ext cx="7712075" cy="3335269"/>
            <a:chOff x="2204292" y="2955924"/>
            <a:chExt cx="7712075" cy="3335269"/>
          </a:xfrm>
        </p:grpSpPr>
        <p:pic>
          <p:nvPicPr>
            <p:cNvPr id="4098" name="Picture 2" descr="https://compu2poo.files.wordpress.com/2013/11/obeto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4292" y="2955924"/>
              <a:ext cx="7712075" cy="33352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ángulo 3"/>
            <p:cNvSpPr/>
            <p:nvPr/>
          </p:nvSpPr>
          <p:spPr>
            <a:xfrm>
              <a:off x="7158682" y="3354932"/>
              <a:ext cx="1433383" cy="12686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A"/>
            </a:p>
          </p:txBody>
        </p:sp>
        <p:sp>
          <p:nvSpPr>
            <p:cNvPr id="6" name="Rectángulo 5"/>
            <p:cNvSpPr/>
            <p:nvPr/>
          </p:nvSpPr>
          <p:spPr>
            <a:xfrm rot="12707826">
              <a:off x="6915664" y="4951826"/>
              <a:ext cx="1433383" cy="7463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A"/>
            </a:p>
          </p:txBody>
        </p:sp>
      </p:grpSp>
      <p:sp>
        <p:nvSpPr>
          <p:cNvPr id="9" name="Flecha derecha 8"/>
          <p:cNvSpPr/>
          <p:nvPr/>
        </p:nvSpPr>
        <p:spPr>
          <a:xfrm rot="20464173">
            <a:off x="7214405" y="3701968"/>
            <a:ext cx="1029730" cy="302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11" name="Flecha derecha 10"/>
          <p:cNvSpPr/>
          <p:nvPr/>
        </p:nvSpPr>
        <p:spPr>
          <a:xfrm rot="1784093">
            <a:off x="7084549" y="5156692"/>
            <a:ext cx="1029730" cy="302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51378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Ejemplo (Clase Vehículo)</a:t>
            </a:r>
          </a:p>
        </p:txBody>
      </p:sp>
      <p:pic>
        <p:nvPicPr>
          <p:cNvPr id="5122" name="Picture 2" descr="http://image.slidesharecdn.com/6clasesobjetos-130611120534-phpapp01/95/6-curso-de-poo-en-java-clases-y-objetos-3-638.jpg?cb=139480179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0" t="28288" r="3814" b="20773"/>
          <a:stretch/>
        </p:blipFill>
        <p:spPr bwMode="auto">
          <a:xfrm>
            <a:off x="2066924" y="2752725"/>
            <a:ext cx="7649417" cy="322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89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Asignación N°1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PA" dirty="0"/>
              <a:t>Localice tres clases del mundo real</a:t>
            </a:r>
          </a:p>
          <a:p>
            <a:pPr>
              <a:lnSpc>
                <a:spcPct val="150000"/>
              </a:lnSpc>
            </a:pPr>
            <a:r>
              <a:rPr lang="es-PA" dirty="0"/>
              <a:t>Liste tres objetos pertenecientes a cada clase</a:t>
            </a:r>
          </a:p>
          <a:p>
            <a:pPr>
              <a:lnSpc>
                <a:spcPct val="150000"/>
              </a:lnSpc>
            </a:pPr>
            <a:r>
              <a:rPr lang="es-PA" dirty="0"/>
              <a:t>Liste atributos de la clase</a:t>
            </a:r>
          </a:p>
          <a:p>
            <a:pPr>
              <a:lnSpc>
                <a:spcPct val="150000"/>
              </a:lnSpc>
            </a:pPr>
            <a:r>
              <a:rPr lang="es-PA" dirty="0"/>
              <a:t>Liste métodos de la clase</a:t>
            </a:r>
          </a:p>
          <a:p>
            <a:pPr marL="0" indent="0">
              <a:lnSpc>
                <a:spcPct val="150000"/>
              </a:lnSpc>
              <a:buNone/>
            </a:pPr>
            <a:endParaRPr lang="es-PA" dirty="0"/>
          </a:p>
        </p:txBody>
      </p:sp>
      <p:sp>
        <p:nvSpPr>
          <p:cNvPr id="4" name="Rectángulo 3"/>
          <p:cNvSpPr/>
          <p:nvPr/>
        </p:nvSpPr>
        <p:spPr>
          <a:xfrm>
            <a:off x="5591175" y="5476875"/>
            <a:ext cx="5600700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/>
              <a:t>Entrega: antes de que termine la clase</a:t>
            </a:r>
          </a:p>
        </p:txBody>
      </p:sp>
    </p:spTree>
    <p:extLst>
      <p:ext uri="{BB962C8B-B14F-4D97-AF65-F5344CB8AC3E}">
        <p14:creationId xmlns:p14="http://schemas.microsoft.com/office/powerpoint/2010/main" val="2778605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85D27-1C07-6D45-8E9A-DF4BDC7C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Representación UML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221F20-B2CF-B54B-B2C2-BD13CA53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/>
              <a:t>Clases</a:t>
            </a:r>
          </a:p>
        </p:txBody>
      </p:sp>
      <p:pic>
        <p:nvPicPr>
          <p:cNvPr id="4" name="Imagen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218409F-62F6-0641-9676-2D365DF33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031" y="2583447"/>
            <a:ext cx="7620000" cy="390864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184650E-B8DC-1D47-B5F1-A6A1768F9C68}"/>
              </a:ext>
            </a:extLst>
          </p:cNvPr>
          <p:cNvSpPr/>
          <p:nvPr/>
        </p:nvSpPr>
        <p:spPr>
          <a:xfrm>
            <a:off x="-3446783" y="3388311"/>
            <a:ext cx="6416842" cy="31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37940">
              <a:spcBef>
                <a:spcPts val="1470"/>
              </a:spcBef>
            </a:pPr>
            <a:r>
              <a:rPr lang="es-PA" spc="-5" dirty="0">
                <a:solidFill>
                  <a:srgbClr val="00AF50"/>
                </a:solidFill>
              </a:rPr>
              <a:t>Visibilidad</a:t>
            </a:r>
          </a:p>
          <a:p>
            <a:pPr marL="4237981" lvl="1">
              <a:spcBef>
                <a:spcPts val="1470"/>
              </a:spcBef>
            </a:pPr>
            <a:r>
              <a:rPr lang="es-PA" sz="1200" b="1" dirty="0">
                <a:solidFill>
                  <a:srgbClr val="00AF50"/>
                </a:solidFill>
                <a:latin typeface="Verdana"/>
                <a:cs typeface="Verdana"/>
              </a:rPr>
              <a:t>- </a:t>
            </a:r>
            <a:r>
              <a:rPr lang="es-PA" sz="1200" b="1" spc="-5" dirty="0">
                <a:latin typeface="Verdana"/>
                <a:cs typeface="Verdana"/>
              </a:rPr>
              <a:t>privado</a:t>
            </a:r>
            <a:r>
              <a:rPr lang="es-PA" sz="1200" spc="-5" dirty="0"/>
              <a:t>: </a:t>
            </a:r>
            <a:r>
              <a:rPr lang="es-PA" sz="1200" dirty="0"/>
              <a:t>el método sólo es </a:t>
            </a:r>
            <a:r>
              <a:rPr lang="es-PA" sz="1200" spc="5" dirty="0"/>
              <a:t>visible </a:t>
            </a:r>
            <a:r>
              <a:rPr lang="es-PA" sz="1200" spc="-5" dirty="0"/>
              <a:t>por </a:t>
            </a:r>
            <a:r>
              <a:rPr lang="es-PA" sz="1200" dirty="0"/>
              <a:t>los</a:t>
            </a:r>
            <a:r>
              <a:rPr lang="es-PA" sz="1200" spc="-175" dirty="0"/>
              <a:t> </a:t>
            </a:r>
            <a:r>
              <a:rPr lang="es-PA" sz="1200" dirty="0"/>
              <a:t>otros  </a:t>
            </a:r>
            <a:r>
              <a:rPr lang="es-PA" sz="1200" spc="-5" dirty="0"/>
              <a:t>métodos de </a:t>
            </a:r>
            <a:r>
              <a:rPr lang="es-PA" sz="1200" dirty="0"/>
              <a:t>la</a:t>
            </a:r>
            <a:r>
              <a:rPr lang="es-PA" sz="1200" spc="-50" dirty="0"/>
              <a:t> </a:t>
            </a:r>
            <a:r>
              <a:rPr lang="es-PA" sz="1200" dirty="0"/>
              <a:t>clase.</a:t>
            </a:r>
          </a:p>
          <a:p>
            <a:pPr marL="4237981" lvl="1">
              <a:spcBef>
                <a:spcPts val="1470"/>
              </a:spcBef>
            </a:pPr>
            <a:r>
              <a:rPr lang="es-PA" sz="1200" b="1" dirty="0">
                <a:solidFill>
                  <a:srgbClr val="00AF50"/>
                </a:solidFill>
                <a:latin typeface="Verdana"/>
                <a:cs typeface="Verdana"/>
              </a:rPr>
              <a:t>+ </a:t>
            </a:r>
            <a:r>
              <a:rPr lang="es-PA" sz="1200" b="1" spc="-5" dirty="0">
                <a:latin typeface="Verdana"/>
                <a:cs typeface="Verdana"/>
              </a:rPr>
              <a:t>público</a:t>
            </a:r>
            <a:r>
              <a:rPr lang="es-PA" sz="1200" spc="-5" dirty="0">
                <a:latin typeface="Verdana"/>
                <a:cs typeface="Verdana"/>
              </a:rPr>
              <a:t>: </a:t>
            </a:r>
            <a:r>
              <a:rPr lang="es-PA" sz="1200" dirty="0"/>
              <a:t>el método es visible dentro y fuera de  la clase.</a:t>
            </a:r>
          </a:p>
          <a:p>
            <a:pPr marL="4237981" lvl="1">
              <a:spcBef>
                <a:spcPts val="1470"/>
              </a:spcBef>
            </a:pPr>
            <a:r>
              <a:rPr lang="es-PA" sz="1200" b="1" dirty="0">
                <a:solidFill>
                  <a:srgbClr val="00AF50"/>
                </a:solidFill>
                <a:latin typeface="Verdana"/>
                <a:cs typeface="Verdana"/>
              </a:rPr>
              <a:t># </a:t>
            </a:r>
            <a:r>
              <a:rPr lang="es-PA" sz="1200" b="1" spc="-5" dirty="0">
                <a:latin typeface="Verdana"/>
                <a:cs typeface="Verdana"/>
              </a:rPr>
              <a:t>protegido</a:t>
            </a:r>
            <a:r>
              <a:rPr lang="es-PA" sz="1200" spc="-5" dirty="0">
                <a:latin typeface="Verdana"/>
                <a:cs typeface="Verdana"/>
              </a:rPr>
              <a:t>: </a:t>
            </a:r>
            <a:r>
              <a:rPr lang="es-PA" sz="1200" dirty="0"/>
              <a:t>el método es visible por los métodos  de la clase y por métodos de clases derivadas de  esta clase, cuando hay herencia.</a:t>
            </a:r>
            <a:endParaRPr lang="es-PA" sz="1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30737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85D27-1C07-6D45-8E9A-DF4BDC7C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Representación UML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221F20-B2CF-B54B-B2C2-BD13CA53B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/>
              <a:t>Objetos</a:t>
            </a:r>
          </a:p>
        </p:txBody>
      </p:sp>
      <p:pic>
        <p:nvPicPr>
          <p:cNvPr id="7" name="Imagen 6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6AD527A1-F734-B84C-82D4-B1525593C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516" y="2603500"/>
            <a:ext cx="3438358" cy="1381483"/>
          </a:xfrm>
          <a:prstGeom prst="rect">
            <a:avLst/>
          </a:prstGeom>
        </p:spPr>
      </p:pic>
      <p:pic>
        <p:nvPicPr>
          <p:cNvPr id="9" name="Imagen 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9E4F48CC-5397-AB4C-8C81-4AD7C23A2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10675"/>
            <a:ext cx="12192000" cy="18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6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Definición de POO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PA" dirty="0"/>
              <a:t>Se puede definir POO como una técnica o estilo de programación que utiliza objetos como bloque esencial de construcción.</a:t>
            </a:r>
          </a:p>
          <a:p>
            <a:pPr>
              <a:lnSpc>
                <a:spcPct val="150000"/>
              </a:lnSpc>
            </a:pPr>
            <a:endParaRPr lang="es-PA" dirty="0"/>
          </a:p>
          <a:p>
            <a:pPr algn="just">
              <a:lnSpc>
                <a:spcPct val="150000"/>
              </a:lnSpc>
            </a:pPr>
            <a:r>
              <a:rPr lang="es-PA" dirty="0"/>
              <a:t>Un objeto es una unidad que contiene datos y las funciones que operan sobre esos datos. 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168CE80-963E-CB42-98A7-ECE8605BBEFC}"/>
              </a:ext>
            </a:extLst>
          </p:cNvPr>
          <p:cNvGrpSpPr/>
          <p:nvPr/>
        </p:nvGrpSpPr>
        <p:grpSpPr>
          <a:xfrm>
            <a:off x="3930316" y="4940969"/>
            <a:ext cx="5427882" cy="1428750"/>
            <a:chOff x="3689684" y="4876800"/>
            <a:chExt cx="5427882" cy="1428750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B45E7AD-21A6-7A4D-8B69-796A373B0AD2}"/>
                </a:ext>
              </a:extLst>
            </p:cNvPr>
            <p:cNvSpPr txBox="1"/>
            <p:nvPr/>
          </p:nvSpPr>
          <p:spPr>
            <a:xfrm>
              <a:off x="3689684" y="4876800"/>
              <a:ext cx="133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A" dirty="0"/>
                <a:t>Elementos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E6D68151-6B6F-BB42-AD1E-061CFA8411FC}"/>
                </a:ext>
              </a:extLst>
            </p:cNvPr>
            <p:cNvSpPr txBox="1"/>
            <p:nvPr/>
          </p:nvSpPr>
          <p:spPr>
            <a:xfrm>
              <a:off x="3689684" y="5448300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A" dirty="0"/>
                <a:t>Funciones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8995177B-6ACA-FD43-BD34-A5A6BDA55448}"/>
                </a:ext>
              </a:extLst>
            </p:cNvPr>
            <p:cNvSpPr txBox="1"/>
            <p:nvPr/>
          </p:nvSpPr>
          <p:spPr>
            <a:xfrm>
              <a:off x="3689684" y="5936218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A" dirty="0"/>
                <a:t>Datos</a:t>
              </a:r>
            </a:p>
          </p:txBody>
        </p:sp>
        <p:sp>
          <p:nvSpPr>
            <p:cNvPr id="8" name="Flecha a la derecha con bandas 7">
              <a:extLst>
                <a:ext uri="{FF2B5EF4-FFF2-40B4-BE49-F238E27FC236}">
                  <a16:creationId xmlns:a16="http://schemas.microsoft.com/office/drawing/2014/main" id="{48FE9787-646B-9446-9ED2-6B22483DB62D}"/>
                </a:ext>
              </a:extLst>
            </p:cNvPr>
            <p:cNvSpPr/>
            <p:nvPr/>
          </p:nvSpPr>
          <p:spPr>
            <a:xfrm>
              <a:off x="5358063" y="5097561"/>
              <a:ext cx="1074821" cy="976381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A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3A1B194A-28B6-334C-BB40-B9981ABA3EA3}"/>
                </a:ext>
              </a:extLst>
            </p:cNvPr>
            <p:cNvSpPr txBox="1"/>
            <p:nvPr/>
          </p:nvSpPr>
          <p:spPr>
            <a:xfrm>
              <a:off x="6768847" y="4876800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A" dirty="0"/>
                <a:t>Atributos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D335AD8-B6BE-6449-B961-4C475DB82B2E}"/>
                </a:ext>
              </a:extLst>
            </p:cNvPr>
            <p:cNvSpPr txBox="1"/>
            <p:nvPr/>
          </p:nvSpPr>
          <p:spPr>
            <a:xfrm>
              <a:off x="6794495" y="5448300"/>
              <a:ext cx="1175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A" dirty="0"/>
                <a:t>Métodos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9505B5B4-6FE9-6943-8A3F-453C9589FD87}"/>
                </a:ext>
              </a:extLst>
            </p:cNvPr>
            <p:cNvSpPr txBox="1"/>
            <p:nvPr/>
          </p:nvSpPr>
          <p:spPr>
            <a:xfrm>
              <a:off x="6768846" y="5936218"/>
              <a:ext cx="2348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A" dirty="0"/>
                <a:t>Miembros de datos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5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Orígenes de la POO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PA" dirty="0"/>
              <a:t>1era Etapa : Lenguajes Ensambladores</a:t>
            </a:r>
          </a:p>
          <a:p>
            <a:pPr marL="742930" lvl="2" indent="-342891">
              <a:lnSpc>
                <a:spcPct val="150000"/>
              </a:lnSpc>
            </a:pPr>
            <a:r>
              <a:rPr lang="es-PA" dirty="0"/>
              <a:t>La unidad de programación es la instrucción, compuesta de un operador y los </a:t>
            </a:r>
            <a:r>
              <a:rPr lang="es-PA" dirty="0" err="1"/>
              <a:t>operandos</a:t>
            </a:r>
            <a:r>
              <a:rPr lang="es-PA" dirty="0"/>
              <a:t>. El nivel de abstracción que se aplica es muy bajo.</a:t>
            </a:r>
          </a:p>
          <a:p>
            <a:endParaRPr lang="es-PA" dirty="0"/>
          </a:p>
          <a:p>
            <a:r>
              <a:rPr lang="es-PA" dirty="0"/>
              <a:t>2da Etapa: Lenguajes de Programación (Fortran, Algol, Cobol) </a:t>
            </a:r>
          </a:p>
          <a:p>
            <a:pPr lvl="1" algn="just">
              <a:lnSpc>
                <a:spcPct val="150000"/>
              </a:lnSpc>
            </a:pPr>
            <a:r>
              <a:rPr lang="es-PA" sz="1400" dirty="0"/>
              <a:t>Los objetos y operaciones del mundo real se podían modelar mediante datos y estructuras de control separadamente. En esta etapa el diseño del software se enfoca sobre la representación del detalle procedimental y en función del lenguaje elegido. Conceptos como: refinamiento progresivo, modularidad procedimientos y programación estructurada son conceptos básicos que se utilizan en esta etapa. Existe mayor abstracción de datos.</a:t>
            </a:r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37618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Orígenes de la POO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PA" dirty="0"/>
              <a:t>3era Etapa</a:t>
            </a:r>
          </a:p>
          <a:p>
            <a:pPr marL="742930" lvl="2" indent="-342891">
              <a:lnSpc>
                <a:spcPct val="150000"/>
              </a:lnSpc>
            </a:pPr>
            <a:r>
              <a:rPr lang="es-PA" dirty="0"/>
              <a:t>Se introducen en esta etapa los conceptos de abstracción y ocultación de la información</a:t>
            </a:r>
          </a:p>
          <a:p>
            <a:endParaRPr lang="es-PA" dirty="0"/>
          </a:p>
          <a:p>
            <a:r>
              <a:rPr lang="es-PA" dirty="0"/>
              <a:t>4ta Etapa </a:t>
            </a:r>
          </a:p>
          <a:p>
            <a:pPr lvl="1" algn="just">
              <a:lnSpc>
                <a:spcPct val="150000"/>
              </a:lnSpc>
            </a:pPr>
            <a:r>
              <a:rPr lang="es-PA" sz="1400" dirty="0"/>
              <a:t>A partir de los años setenta se trabaja sobre una nueva clase de lenguajes de simulación. En estos lenguajes, la abstracción de datos tiene una gran importancia y los problemas del mundo real se representan mediante objetos de datos a los cuales se les añade el correspondiente conjunto de operaciones asociados a ellos. Términos como Abstracción de datos, objeto, encapsulación entre otros, son conceptos básicos sobre la que se fundamenta la POO.</a:t>
            </a:r>
          </a:p>
          <a:p>
            <a:pPr lvl="1" algn="just">
              <a:lnSpc>
                <a:spcPct val="150000"/>
              </a:lnSpc>
            </a:pPr>
            <a:endParaRPr lang="es-PA" sz="1400" dirty="0"/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77032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Evolución de los Lenguajes OO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461" y="2310244"/>
            <a:ext cx="8116492" cy="4440783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724341A-6764-F541-971C-3ED4B4E84977}"/>
              </a:ext>
            </a:extLst>
          </p:cNvPr>
          <p:cNvCxnSpPr>
            <a:cxnSpLocks/>
          </p:cNvCxnSpPr>
          <p:nvPr/>
        </p:nvCxnSpPr>
        <p:spPr>
          <a:xfrm flipH="1">
            <a:off x="3634155" y="2672862"/>
            <a:ext cx="1969476" cy="1019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C29ECDB-6297-154E-A970-B8FED7242F15}"/>
              </a:ext>
            </a:extLst>
          </p:cNvPr>
          <p:cNvCxnSpPr/>
          <p:nvPr/>
        </p:nvCxnSpPr>
        <p:spPr>
          <a:xfrm flipH="1">
            <a:off x="2579077" y="2672862"/>
            <a:ext cx="3024554" cy="1019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49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Características de la POO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5" y="2603499"/>
            <a:ext cx="6836520" cy="39401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PA" dirty="0"/>
              <a:t>Los cuatro pilares de la programación orientada a objetos son:</a:t>
            </a:r>
          </a:p>
          <a:p>
            <a:pPr lvl="1" algn="just"/>
            <a:r>
              <a:rPr lang="es-PA" b="1" dirty="0"/>
              <a:t>Abstracción:</a:t>
            </a:r>
            <a:r>
              <a:rPr lang="es-PA" dirty="0"/>
              <a:t> es una representación concisa de una idea o de un objeto complicado.</a:t>
            </a:r>
          </a:p>
          <a:p>
            <a:pPr lvl="1" algn="just">
              <a:lnSpc>
                <a:spcPct val="150000"/>
              </a:lnSpc>
            </a:pPr>
            <a:r>
              <a:rPr lang="es-PA" b="1" dirty="0"/>
              <a:t>Encapsulamiento:</a:t>
            </a:r>
            <a:r>
              <a:rPr lang="es-PA" dirty="0"/>
              <a:t> técnica que permite localizar y ocultar los detalles de un objeto.</a:t>
            </a:r>
          </a:p>
          <a:p>
            <a:pPr lvl="1" algn="just">
              <a:lnSpc>
                <a:spcPct val="150000"/>
              </a:lnSpc>
            </a:pPr>
            <a:r>
              <a:rPr lang="es-PA" b="1" dirty="0"/>
              <a:t>Herencia:</a:t>
            </a:r>
            <a:r>
              <a:rPr lang="es-PA" dirty="0"/>
              <a:t> es un proceso mediante el cual un objeto puede adquirir las propiedades de otro objeto.</a:t>
            </a:r>
          </a:p>
          <a:p>
            <a:pPr lvl="1" algn="just">
              <a:lnSpc>
                <a:spcPct val="150000"/>
              </a:lnSpc>
            </a:pPr>
            <a:r>
              <a:rPr lang="es-PA" b="1" dirty="0"/>
              <a:t>Polimorfismo:</a:t>
            </a:r>
            <a:r>
              <a:rPr lang="es-PA" dirty="0"/>
              <a:t> Significa que un nombre se puede utilizar para especificar una clase genérica de acciones</a:t>
            </a:r>
          </a:p>
        </p:txBody>
      </p:sp>
      <p:pic>
        <p:nvPicPr>
          <p:cNvPr id="6" name="Imagen 5"/>
          <p:cNvPicPr/>
          <p:nvPr/>
        </p:nvPicPr>
        <p:blipFill rotWithShape="1">
          <a:blip r:embed="rId2"/>
          <a:srcRect l="14792" t="26164" r="54880" b="25996"/>
          <a:stretch/>
        </p:blipFill>
        <p:spPr bwMode="auto">
          <a:xfrm>
            <a:off x="8162187" y="2641599"/>
            <a:ext cx="3584559" cy="31125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4823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9C396-4EAB-DE40-8FD8-898BFD3F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Características de la POO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EE3B32-229D-F84B-8A0E-FFBD4ADA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972468"/>
            <a:ext cx="9962224" cy="3416300"/>
          </a:xfrm>
        </p:spPr>
        <p:txBody>
          <a:bodyPr/>
          <a:lstStyle/>
          <a:p>
            <a:pPr marL="0" indent="0" algn="ctr">
              <a:buNone/>
            </a:pPr>
            <a:r>
              <a:rPr lang="es-PA" sz="2400" b="1" i="1" dirty="0">
                <a:solidFill>
                  <a:srgbClr val="00B050"/>
                </a:solidFill>
              </a:rPr>
              <a:t>“Tenemos un carro y queremos aumentar su potencia...” </a:t>
            </a:r>
          </a:p>
          <a:p>
            <a:pPr marL="0" indent="0" algn="just">
              <a:buNone/>
            </a:pPr>
            <a:endParaRPr lang="es-PA" sz="2400" b="1" i="1" dirty="0">
              <a:solidFill>
                <a:srgbClr val="00B050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1C98EF2-09CA-9144-B233-85415C87B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28003"/>
              </p:ext>
            </p:extLst>
          </p:nvPr>
        </p:nvGraphicFramePr>
        <p:xfrm>
          <a:off x="1154955" y="4311650"/>
          <a:ext cx="9962224" cy="1493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81112">
                  <a:extLst>
                    <a:ext uri="{9D8B030D-6E8A-4147-A177-3AD203B41FA5}">
                      <a16:colId xmlns:a16="http://schemas.microsoft.com/office/drawing/2014/main" val="3779905467"/>
                    </a:ext>
                  </a:extLst>
                </a:gridCol>
                <a:gridCol w="4981112">
                  <a:extLst>
                    <a:ext uri="{9D8B030D-6E8A-4147-A177-3AD203B41FA5}">
                      <a16:colId xmlns:a16="http://schemas.microsoft.com/office/drawing/2014/main" val="1265018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 algn="just">
                        <a:buFont typeface="Wingdings" pitchFamily="2" charset="2"/>
                        <a:buChar char="Ø"/>
                      </a:pPr>
                      <a:r>
                        <a:rPr lang="es-PA" sz="2000" b="1" i="1" dirty="0">
                          <a:solidFill>
                            <a:srgbClr val="00B050"/>
                          </a:solidFill>
                        </a:rPr>
                        <a:t>Opción Tradicional</a:t>
                      </a:r>
                      <a:endParaRPr lang="es-PA" b="1" i="1" dirty="0">
                        <a:solidFill>
                          <a:srgbClr val="00B050"/>
                        </a:solidFill>
                      </a:endParaRPr>
                    </a:p>
                    <a:p>
                      <a:pPr lvl="1"/>
                      <a:r>
                        <a:rPr lang="es-PA" dirty="0"/>
                        <a:t>Construir un carro nuevo</a:t>
                      </a:r>
                    </a:p>
                    <a:p>
                      <a:endParaRPr lang="es-PA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Wingdings" pitchFamily="2" charset="2"/>
                        <a:buChar char="Ø"/>
                      </a:pPr>
                      <a:r>
                        <a:rPr lang="es-PA" sz="2000" b="1" i="1" dirty="0">
                          <a:solidFill>
                            <a:srgbClr val="00B050"/>
                          </a:solidFill>
                        </a:rPr>
                        <a:t>Opción POO</a:t>
                      </a:r>
                      <a:endParaRPr lang="es-PA" b="1" i="1" dirty="0">
                        <a:solidFill>
                          <a:srgbClr val="00B050"/>
                        </a:solidFill>
                      </a:endParaRPr>
                    </a:p>
                    <a:p>
                      <a:pPr lvl="1"/>
                      <a:r>
                        <a:rPr lang="es-PA" dirty="0"/>
                        <a:t>Cambiar el carburador</a:t>
                      </a:r>
                    </a:p>
                    <a:p>
                      <a:pPr lvl="1"/>
                      <a:r>
                        <a:rPr lang="es-PA" dirty="0"/>
                        <a:t>Cambiar las ruedas</a:t>
                      </a:r>
                    </a:p>
                    <a:p>
                      <a:pPr lvl="1"/>
                      <a:r>
                        <a:rPr lang="es-PA" dirty="0"/>
                        <a:t>Añadir un sistema turbo</a:t>
                      </a:r>
                    </a:p>
                    <a:p>
                      <a:endParaRPr lang="es-PA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12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27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Elementos de la POO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PA" dirty="0"/>
              <a:t>Clase: una colección de objetos que poseen características y operaciones comunes. Una clase contiene toda la información necesaria para crear nuevos objetos.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s-PA" dirty="0"/>
          </a:p>
          <a:p>
            <a:pPr algn="just">
              <a:lnSpc>
                <a:spcPct val="150000"/>
              </a:lnSpc>
            </a:pPr>
            <a:r>
              <a:rPr lang="es-PA" dirty="0"/>
              <a:t>Objetos: es una instancia de una clase. una entidad de programa que consiste en datos y todos aquellos procedimientos que pueden manipular aquellos datos.</a:t>
            </a:r>
          </a:p>
          <a:p>
            <a:pPr algn="just">
              <a:lnSpc>
                <a:spcPct val="150000"/>
              </a:lnSpc>
            </a:pPr>
            <a:endParaRPr lang="es-PA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56998" t="27801" r="36284" b="33123"/>
          <a:stretch/>
        </p:blipFill>
        <p:spPr>
          <a:xfrm>
            <a:off x="9906000" y="2305051"/>
            <a:ext cx="12287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7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Elementos de la POO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PA" dirty="0"/>
              <a:t>Atributos: Son los datos o variables que caracterizan al objeto y cuyos valores en un momento dado indican su estado. Un atributo es una característica de un objeto.</a:t>
            </a:r>
          </a:p>
          <a:p>
            <a:pPr>
              <a:lnSpc>
                <a:spcPct val="150000"/>
              </a:lnSpc>
            </a:pPr>
            <a:endParaRPr lang="es-PA" dirty="0"/>
          </a:p>
          <a:p>
            <a:pPr>
              <a:lnSpc>
                <a:spcPct val="150000"/>
              </a:lnSpc>
            </a:pPr>
            <a:r>
              <a:rPr lang="es-PA" dirty="0"/>
              <a:t>Métodos: Son las operaciones que se aplican sobre los objetos y que permiten crearlos, cambiar su estado o consultar el valor de sus atributos.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56998" t="27801" r="36284" b="33123"/>
          <a:stretch/>
        </p:blipFill>
        <p:spPr>
          <a:xfrm>
            <a:off x="9906000" y="2305051"/>
            <a:ext cx="12287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92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1685</TotalTime>
  <Words>631</Words>
  <Application>Microsoft Macintosh PowerPoint</Application>
  <PresentationFormat>Panorámica</PresentationFormat>
  <Paragraphs>73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Verdana</vt:lpstr>
      <vt:lpstr>Wingdings</vt:lpstr>
      <vt:lpstr>Wingdings 3</vt:lpstr>
      <vt:lpstr>Sala de reuniones Ion</vt:lpstr>
      <vt:lpstr>Introducción a la Programación Orientada a Objetos </vt:lpstr>
      <vt:lpstr>Definición de POO</vt:lpstr>
      <vt:lpstr>Orígenes de la POO</vt:lpstr>
      <vt:lpstr>Orígenes de la POO</vt:lpstr>
      <vt:lpstr>Evolución de los Lenguajes OO</vt:lpstr>
      <vt:lpstr>Características de la POO</vt:lpstr>
      <vt:lpstr>Características de la POO</vt:lpstr>
      <vt:lpstr>Elementos de la POO</vt:lpstr>
      <vt:lpstr>Elementos de la POO</vt:lpstr>
      <vt:lpstr>Ejemplo</vt:lpstr>
      <vt:lpstr>Ejemplo (Clase Vehículo)</vt:lpstr>
      <vt:lpstr>Ejemplo (Clase Vehículo)</vt:lpstr>
      <vt:lpstr>Asignación N°1</vt:lpstr>
      <vt:lpstr>Representación UML</vt:lpstr>
      <vt:lpstr>Representación 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 Orientada a Objetos</dc:title>
  <dc:creator>Giankaris Moreno</dc:creator>
  <cp:lastModifiedBy>Usuario de Microsoft Office</cp:lastModifiedBy>
  <cp:revision>25</cp:revision>
  <dcterms:created xsi:type="dcterms:W3CDTF">2016-03-20T20:04:12Z</dcterms:created>
  <dcterms:modified xsi:type="dcterms:W3CDTF">2019-04-21T02:27:00Z</dcterms:modified>
</cp:coreProperties>
</file>