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90" r:id="rId5"/>
  </p:sldMasterIdLst>
  <p:sldIdLst>
    <p:sldId id="258" r:id="rId6"/>
    <p:sldId id="257" r:id="rId7"/>
    <p:sldId id="259" r:id="rId8"/>
    <p:sldId id="260" r:id="rId9"/>
    <p:sldId id="262" r:id="rId10"/>
    <p:sldId id="263" r:id="rId11"/>
    <p:sldId id="266" r:id="rId12"/>
    <p:sldId id="267" r:id="rId13"/>
    <p:sldId id="261" r:id="rId14"/>
    <p:sldId id="265" r:id="rId15"/>
    <p:sldId id="268" r:id="rId16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EAFFD-CD62-3D6F-6A54-FE3EC412081D}" v="3" dt="2021-07-23T18:51:43.601"/>
    <p1510:client id="{B9870AB5-31E1-4645-8E4F-3F08C71EE1AB}" v="4" dt="2021-06-02T22:03:13.592"/>
    <p1510:client id="{F1B0E27D-2E25-458F-AAC3-A3214481DE15}" v="1" dt="2021-07-23T19:28:2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ARTINEZ" userId="S::maria.martinez12@utp.ac.pa::90bc44ad-35c9-4575-afea-453d04e5255d" providerId="AD" clId="Web-{B9870AB5-31E1-4645-8E4F-3F08C71EE1AB}"/>
    <pc:docChg chg="modSld">
      <pc:chgData name="MARIA MARTINEZ" userId="S::maria.martinez12@utp.ac.pa::90bc44ad-35c9-4575-afea-453d04e5255d" providerId="AD" clId="Web-{B9870AB5-31E1-4645-8E4F-3F08C71EE1AB}" dt="2021-06-02T22:03:13.045" v="2"/>
      <pc:docMkLst>
        <pc:docMk/>
      </pc:docMkLst>
      <pc:sldChg chg="addSp modSp">
        <pc:chgData name="MARIA MARTINEZ" userId="S::maria.martinez12@utp.ac.pa::90bc44ad-35c9-4575-afea-453d04e5255d" providerId="AD" clId="Web-{B9870AB5-31E1-4645-8E4F-3F08C71EE1AB}" dt="2021-06-02T22:03:13.045" v="2"/>
        <pc:sldMkLst>
          <pc:docMk/>
          <pc:sldMk cId="742680368" sldId="267"/>
        </pc:sldMkLst>
        <pc:spChg chg="add mod">
          <ac:chgData name="MARIA MARTINEZ" userId="S::maria.martinez12@utp.ac.pa::90bc44ad-35c9-4575-afea-453d04e5255d" providerId="AD" clId="Web-{B9870AB5-31E1-4645-8E4F-3F08C71EE1AB}" dt="2021-06-02T22:03:13.045" v="2"/>
          <ac:spMkLst>
            <pc:docMk/>
            <pc:sldMk cId="742680368" sldId="267"/>
            <ac:spMk id="4" creationId="{B0811CAE-D95D-416B-A90D-2F10F02EC6FE}"/>
          </ac:spMkLst>
        </pc:spChg>
        <pc:picChg chg="add mod">
          <ac:chgData name="MARIA MARTINEZ" userId="S::maria.martinez12@utp.ac.pa::90bc44ad-35c9-4575-afea-453d04e5255d" providerId="AD" clId="Web-{B9870AB5-31E1-4645-8E4F-3F08C71EE1AB}" dt="2021-06-02T22:03:13.045" v="0"/>
          <ac:picMkLst>
            <pc:docMk/>
            <pc:sldMk cId="742680368" sldId="267"/>
            <ac:picMk id="3" creationId="{E00251A7-053C-4813-B99F-106E0A7A6FC7}"/>
          </ac:picMkLst>
        </pc:picChg>
      </pc:sldChg>
    </pc:docChg>
  </pc:docChgLst>
  <pc:docChgLst>
    <pc:chgData name="EDGAR MARTIN" userId="S::edgar.martin@utp.ac.pa::56db2553-02f8-4c19-8fea-dee6cb7b8482" providerId="AD" clId="Web-{A32EAFFD-CD62-3D6F-6A54-FE3EC412081D}"/>
    <pc:docChg chg="sldOrd">
      <pc:chgData name="EDGAR MARTIN" userId="S::edgar.martin@utp.ac.pa::56db2553-02f8-4c19-8fea-dee6cb7b8482" providerId="AD" clId="Web-{A32EAFFD-CD62-3D6F-6A54-FE3EC412081D}" dt="2021-07-23T18:51:43.601" v="2"/>
      <pc:docMkLst>
        <pc:docMk/>
      </pc:docMkLst>
      <pc:sldChg chg="ord">
        <pc:chgData name="EDGAR MARTIN" userId="S::edgar.martin@utp.ac.pa::56db2553-02f8-4c19-8fea-dee6cb7b8482" providerId="AD" clId="Web-{A32EAFFD-CD62-3D6F-6A54-FE3EC412081D}" dt="2021-07-23T18:51:43.601" v="2"/>
        <pc:sldMkLst>
          <pc:docMk/>
          <pc:sldMk cId="1306397366" sldId="268"/>
        </pc:sldMkLst>
      </pc:sldChg>
    </pc:docChg>
  </pc:docChgLst>
  <pc:docChgLst>
    <pc:chgData name="EDGAR MARTIN" userId="S::edgar.martin@utp.ac.pa::56db2553-02f8-4c19-8fea-dee6cb7b8482" providerId="AD" clId="Web-{F1B0E27D-2E25-458F-AAC3-A3214481DE15}"/>
    <pc:docChg chg="sldOrd">
      <pc:chgData name="EDGAR MARTIN" userId="S::edgar.martin@utp.ac.pa::56db2553-02f8-4c19-8fea-dee6cb7b8482" providerId="AD" clId="Web-{F1B0E27D-2E25-458F-AAC3-A3214481DE15}" dt="2021-07-23T19:28:25.233" v="0"/>
      <pc:docMkLst>
        <pc:docMk/>
      </pc:docMkLst>
      <pc:sldChg chg="ord">
        <pc:chgData name="EDGAR MARTIN" userId="S::edgar.martin@utp.ac.pa::56db2553-02f8-4c19-8fea-dee6cb7b8482" providerId="AD" clId="Web-{F1B0E27D-2E25-458F-AAC3-A3214481DE15}" dt="2021-07-23T19:28:25.233" v="0"/>
        <pc:sldMkLst>
          <pc:docMk/>
          <pc:sldMk cId="130639736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5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9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36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30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60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23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1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1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5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9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774C-9C8E-7840-A878-D10C35A89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/>
              <a:t>Módulo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15896-FB14-E74F-B05D-4CCA8FFC0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Construcción de Diagramas de Interacción</a:t>
            </a: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3857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7DABD-E7D3-6E4E-9B2A-3E5576E6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Diagramas de Colaboración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81E63-B331-F74C-9195-678CF2A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/>
              <a:t>Elementos:</a:t>
            </a:r>
          </a:p>
          <a:p>
            <a:pPr lvl="1" algn="just"/>
            <a:r>
              <a:rPr lang="es-PA"/>
              <a:t>Rol</a:t>
            </a:r>
          </a:p>
          <a:p>
            <a:pPr lvl="1" algn="just"/>
            <a:r>
              <a:rPr lang="es-PA"/>
              <a:t>Mensaje </a:t>
            </a:r>
          </a:p>
          <a:p>
            <a:pPr algn="just"/>
            <a:r>
              <a:rPr lang="es-PA"/>
              <a:t>Un diagrama de colaboración se construye colocando en primer lugar los objetos que participan en la colaboración como nodos de un grafo. A continuación se representa los enlaces que conectan esos objetos como arcos de grafo, por último, estos enlaces se acompañan con los mensajes que envían y reciben los objetos.</a:t>
            </a:r>
          </a:p>
          <a:p>
            <a:pPr marL="0" indent="0" algn="just">
              <a:buNone/>
            </a:pPr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002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DAB5D-E022-144C-A4CD-92218E99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PA" sz="2800">
                <a:solidFill>
                  <a:schemeClr val="tx1"/>
                </a:solidFill>
              </a:rPr>
              <a:t>Diagrama de Colaboración - Ejemplo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6630CD-6FF9-164A-9B20-C89F575B2B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99" y="2174829"/>
            <a:ext cx="4521200" cy="3843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9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881B7C-E510-9544-A11E-A498C70C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Diagramas de 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C3C6E-0BEB-8645-A690-4E79AC0E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/>
              <a:t>El lenguaje unificado de modelado UML se utiliza para definir un sistema, mediante el uso de objetos que forman parte de él así como, las relaciones estáticas o dinámicas que existen entre ellos.</a:t>
            </a:r>
          </a:p>
          <a:p>
            <a:pPr algn="just"/>
            <a:endParaRPr lang="es-PA"/>
          </a:p>
          <a:p>
            <a:pPr algn="just"/>
            <a:r>
              <a:rPr lang="es-PA"/>
              <a:t>Dentro de los diagramas de comportamiento en UML que permiten enfatizar las interacciones entre los objetos se encuentran:</a:t>
            </a:r>
          </a:p>
          <a:p>
            <a:pPr lvl="1" algn="just"/>
            <a:r>
              <a:rPr lang="es-PA"/>
              <a:t>Diagrama de Secuencia</a:t>
            </a:r>
          </a:p>
          <a:p>
            <a:pPr lvl="1" algn="just"/>
            <a:r>
              <a:rPr lang="es-PA"/>
              <a:t>Diagrama de Colaboración</a:t>
            </a:r>
          </a:p>
        </p:txBody>
      </p:sp>
    </p:spTree>
    <p:extLst>
      <p:ext uri="{BB962C8B-B14F-4D97-AF65-F5344CB8AC3E}">
        <p14:creationId xmlns:p14="http://schemas.microsoft.com/office/powerpoint/2010/main" val="362720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DA67F-D3D5-9A48-A8AF-E1C6349B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PA"/>
              <a:t>Diagrama de Secuencia</a:t>
            </a:r>
          </a:p>
        </p:txBody>
      </p:sp>
      <p:pic>
        <p:nvPicPr>
          <p:cNvPr id="4" name="Imagen 3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98477CEB-7FFD-7545-BF5A-6954A28D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3178771"/>
            <a:ext cx="2913062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E4996-897E-6D41-BFB5-FF11227E6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pPr algn="just"/>
            <a:r>
              <a:rPr lang="es-PA"/>
              <a:t>Un diagrama de secuencias muestra la interacción de un conjunto de objetos de una aplicación a través del tiempo, en el cual se indicaran los módulos o clases que formaran parte del programa y las llamadas que se hacen cada uno de ellos para realizar una tarea determinada, por esta razón permite observar la perspectiva cronológica de las interacciones. </a:t>
            </a:r>
          </a:p>
          <a:p>
            <a:pPr algn="just"/>
            <a:r>
              <a:rPr lang="es-PA"/>
              <a:t>El diagrama de secuencias se realiza a partir de la descripción de un caso de uso.</a:t>
            </a:r>
          </a:p>
        </p:txBody>
      </p:sp>
    </p:spTree>
    <p:extLst>
      <p:ext uri="{BB962C8B-B14F-4D97-AF65-F5344CB8AC3E}">
        <p14:creationId xmlns:p14="http://schemas.microsoft.com/office/powerpoint/2010/main" val="401599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93D90-0C14-424F-A194-7DB9139A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s-PA"/>
              <a:t>Diagrama de Secuencia -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DDB84-84D1-D141-883A-F9CDB066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s-PA"/>
              <a:t>Rol</a:t>
            </a:r>
          </a:p>
          <a:p>
            <a:pPr lvl="1"/>
            <a:r>
              <a:rPr lang="es-PA"/>
              <a:t>El rol de la clase describe la manera en que un objeto se va a comportar en el contexto. No se listan los atributos del objeto.</a:t>
            </a:r>
          </a:p>
          <a:p>
            <a:r>
              <a:rPr lang="es-PA"/>
              <a:t>Activación</a:t>
            </a:r>
          </a:p>
          <a:p>
            <a:pPr lvl="1"/>
            <a:r>
              <a:rPr lang="es-PA"/>
              <a:t>Los cuadros de </a:t>
            </a:r>
            <a:r>
              <a:rPr lang="es-PA" i="1"/>
              <a:t>activación </a:t>
            </a:r>
            <a:r>
              <a:rPr lang="es-PA"/>
              <a:t>representan el tiempo que un </a:t>
            </a:r>
            <a:r>
              <a:rPr lang="es-PA" i="1"/>
              <a:t>objeto </a:t>
            </a:r>
            <a:r>
              <a:rPr lang="es-PA"/>
              <a:t>necesita para completar una tarea.</a:t>
            </a:r>
          </a:p>
          <a:p>
            <a:r>
              <a:rPr lang="es-PA"/>
              <a:t>Línea de tiempo</a:t>
            </a:r>
          </a:p>
          <a:p>
            <a:pPr lvl="1"/>
            <a:r>
              <a:rPr lang="es-PA"/>
              <a:t>Las líneas de vida son verticales y en línea de puntos, ellas indican la presencia del objeto durante el tiempo.</a:t>
            </a:r>
          </a:p>
        </p:txBody>
      </p:sp>
      <p:pic>
        <p:nvPicPr>
          <p:cNvPr id="4" name="Imagen 3" descr="Imagen que contiene reloj&#10;&#10;Descripción generada automáticamente">
            <a:extLst>
              <a:ext uri="{FF2B5EF4-FFF2-40B4-BE49-F238E27FC236}">
                <a16:creationId xmlns:a16="http://schemas.microsoft.com/office/drawing/2014/main" id="{5894F8CE-C427-5344-9180-105354F598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32"/>
          <a:stretch/>
        </p:blipFill>
        <p:spPr>
          <a:xfrm>
            <a:off x="8240984" y="2670501"/>
            <a:ext cx="3466782" cy="35559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F0963A3-D997-B348-8ADD-CD25F00CA09B}"/>
              </a:ext>
            </a:extLst>
          </p:cNvPr>
          <p:cNvCxnSpPr>
            <a:cxnSpLocks/>
          </p:cNvCxnSpPr>
          <p:nvPr/>
        </p:nvCxnSpPr>
        <p:spPr>
          <a:xfrm>
            <a:off x="9625914" y="2777181"/>
            <a:ext cx="0" cy="55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1BD84C-9301-5F4B-BCEA-4A8053181BB2}"/>
              </a:ext>
            </a:extLst>
          </p:cNvPr>
          <p:cNvCxnSpPr>
            <a:cxnSpLocks/>
          </p:cNvCxnSpPr>
          <p:nvPr/>
        </p:nvCxnSpPr>
        <p:spPr>
          <a:xfrm flipH="1" flipV="1">
            <a:off x="8920268" y="5758314"/>
            <a:ext cx="406202" cy="468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8BA0328-DA13-D942-86F8-04471A239959}"/>
              </a:ext>
            </a:extLst>
          </p:cNvPr>
          <p:cNvCxnSpPr>
            <a:cxnSpLocks/>
          </p:cNvCxnSpPr>
          <p:nvPr/>
        </p:nvCxnSpPr>
        <p:spPr>
          <a:xfrm flipV="1">
            <a:off x="10561320" y="5707037"/>
            <a:ext cx="236638" cy="5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DFCA4E9-96C7-8F44-9869-10353EE9D87C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9913415" y="5707037"/>
            <a:ext cx="60960" cy="5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9F4F517-BE5B-9444-A51A-82B1C859C320}"/>
              </a:ext>
            </a:extLst>
          </p:cNvPr>
          <p:cNvCxnSpPr/>
          <p:nvPr/>
        </p:nvCxnSpPr>
        <p:spPr>
          <a:xfrm flipH="1">
            <a:off x="11003280" y="4229100"/>
            <a:ext cx="7044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29F5-E7EE-3645-867F-EFA3CAFE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 de Secuencia -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7D463-31EF-E947-9967-DD527598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24873"/>
          </a:xfrm>
        </p:spPr>
        <p:txBody>
          <a:bodyPr/>
          <a:lstStyle/>
          <a:p>
            <a:r>
              <a:rPr lang="es-PA"/>
              <a:t>Mensajes</a:t>
            </a:r>
          </a:p>
          <a:p>
            <a:pPr lvl="1" algn="just"/>
            <a:r>
              <a:rPr lang="es-PA"/>
              <a:t>Los mensajes son flechas que representan comunicaciones entre objetos. Las medias flechas representan mensajes asincrónicos. Los mensajes asincrónicos son enviados desde un objeto que no va a esperar una respuesta del receptor para continuar con sus tareas.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EF9BE7-3012-9943-BAD5-A460293A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17" y="3694525"/>
            <a:ext cx="5938365" cy="27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5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19EAF-37AB-8E45-A9E5-00ACDF43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 de Secuencia -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0F923-72CC-6B4B-856A-68C27CBE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20238" cy="3636511"/>
          </a:xfrm>
        </p:spPr>
        <p:txBody>
          <a:bodyPr/>
          <a:lstStyle/>
          <a:p>
            <a:pPr algn="just"/>
            <a:r>
              <a:rPr lang="es-PA"/>
              <a:t>Una repetición o </a:t>
            </a:r>
            <a:r>
              <a:rPr lang="es-PA" i="1"/>
              <a:t>loop </a:t>
            </a:r>
            <a:r>
              <a:rPr lang="es-PA"/>
              <a:t>en un </a:t>
            </a:r>
            <a:r>
              <a:rPr lang="es-PA" i="1"/>
              <a:t>diagrama de secuencias</a:t>
            </a:r>
            <a:r>
              <a:rPr lang="es-PA"/>
              <a:t>, es representado como un rectángulo. La condición para abandonar el </a:t>
            </a:r>
            <a:r>
              <a:rPr lang="es-PA" i="1"/>
              <a:t>loop </a:t>
            </a:r>
            <a:r>
              <a:rPr lang="es-PA"/>
              <a:t>se coloca en la parte inferior entre corchetes [ ].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9E4E03-8B52-0143-B58F-C3E92E29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930" y="2700979"/>
            <a:ext cx="2739390" cy="34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5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8A8352-AFA0-4A4D-AF52-BD0EF0B9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s-PA"/>
              <a:t>Diagrama de Secuencia -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E9DB-9B9C-854D-9355-BF17BD79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s-ES" sz="1700"/>
              <a:t>Flujo Normal: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Usuario selecciona la opción “Login”.</a:t>
            </a:r>
            <a:endParaRPr lang="es-PA" sz="17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Sistema presenta la pantalla principal de Login. </a:t>
            </a:r>
            <a:endParaRPr lang="es-PA" sz="17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Usuario introduce el nombre de usuario y contraseña.</a:t>
            </a:r>
            <a:endParaRPr lang="es-PA" sz="17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Sistema valida la información introducida. Si la información no es válida (errónea o en blanco) ir a Flujo Alterno A1.</a:t>
            </a:r>
            <a:endParaRPr lang="es-PA" sz="17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Sistema verifica la información del usuario.</a:t>
            </a:r>
            <a:endParaRPr lang="es-PA" sz="1700"/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s-ES" sz="1700"/>
              <a:t>El Sistema despliega la pantalla principal de la aplicación de acuerdo al tipo de usuario.</a:t>
            </a:r>
            <a:endParaRPr lang="es-PA" sz="1700"/>
          </a:p>
          <a:p>
            <a:pPr>
              <a:lnSpc>
                <a:spcPct val="90000"/>
              </a:lnSpc>
            </a:pPr>
            <a:endParaRPr lang="es-PA" sz="1700"/>
          </a:p>
        </p:txBody>
      </p:sp>
    </p:spTree>
    <p:extLst>
      <p:ext uri="{BB962C8B-B14F-4D97-AF65-F5344CB8AC3E}">
        <p14:creationId xmlns:p14="http://schemas.microsoft.com/office/powerpoint/2010/main" val="119745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F9F2B0-5BCC-2347-896B-51FDF540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s-PA" sz="2800">
                <a:solidFill>
                  <a:schemeClr val="tx1"/>
                </a:solidFill>
              </a:rPr>
              <a:t>Diagrama de Secuencia - Ejemplo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931309-49B9-2044-AB6A-210806326D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099" y="1980938"/>
            <a:ext cx="4749800" cy="41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E00251A7-053C-4813-B99F-106E0A7A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2957512"/>
            <a:ext cx="628650" cy="9429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0811CAE-D95D-416B-A90D-2F10F02EC6F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68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7DABD-E7D3-6E4E-9B2A-3E5576E6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/>
              <a:t>Diagramas de Colaboración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81E63-B331-F74C-9195-678CF2A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/>
              <a:t>Los diagramas de colaboración muestra la forma en que los objetos colaboran entre si, mostrando los mensajes que envían entre ellos, destacando el contexto y organización en general de los objetos que interactúan. Dicho de otra manera es la asignación de responsabilidades entre los objetos y mostrar su interacción.</a:t>
            </a:r>
          </a:p>
          <a:p>
            <a:pPr algn="just"/>
            <a:r>
              <a:rPr lang="es-PA"/>
              <a:t>Los diagramas de colaboración representan una combinación de información tomada de los diagramas de clases, de secuencias y de casos de uso, describiendo el comportamiento, tanto de la estructura estática, como de la estructura dinámica de un sistema.</a:t>
            </a:r>
          </a:p>
        </p:txBody>
      </p:sp>
    </p:spTree>
    <p:extLst>
      <p:ext uri="{BB962C8B-B14F-4D97-AF65-F5344CB8AC3E}">
        <p14:creationId xmlns:p14="http://schemas.microsoft.com/office/powerpoint/2010/main" val="34494849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969EC6"/>
      </a:accent1>
      <a:accent2>
        <a:srgbClr val="7FA1BA"/>
      </a:accent2>
      <a:accent3>
        <a:srgbClr val="82ACAC"/>
      </a:accent3>
      <a:accent4>
        <a:srgbClr val="76AD97"/>
      </a:accent4>
      <a:accent5>
        <a:srgbClr val="84AE8B"/>
      </a:accent5>
      <a:accent6>
        <a:srgbClr val="86B078"/>
      </a:accent6>
      <a:hlink>
        <a:srgbClr val="8C835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675557F283924991517AEECC69857D" ma:contentTypeVersion="2" ma:contentTypeDescription="Crear nuevo documento." ma:contentTypeScope="" ma:versionID="772ba12961f391f06e328261d308fd0f">
  <xsd:schema xmlns:xsd="http://www.w3.org/2001/XMLSchema" xmlns:xs="http://www.w3.org/2001/XMLSchema" xmlns:p="http://schemas.microsoft.com/office/2006/metadata/properties" xmlns:ns2="e776538e-f2be-4343-9e46-2abeda62b23e" targetNamespace="http://schemas.microsoft.com/office/2006/metadata/properties" ma:root="true" ma:fieldsID="202aec19bbb5b11c9894f10a5c2b50be" ns2:_="">
    <xsd:import namespace="e776538e-f2be-4343-9e46-2abeda62b2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76538e-f2be-4343-9e46-2abeda62b2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B29ECF-72F8-487D-B436-850C898240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A8BEB1-2B89-42C7-BDCC-0ECD4C4B1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19C73-A412-46CF-A109-3235A0583F7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BrushVTI</vt:lpstr>
      <vt:lpstr>Citable</vt:lpstr>
      <vt:lpstr>Módulo 3</vt:lpstr>
      <vt:lpstr>Diagramas de Interacción</vt:lpstr>
      <vt:lpstr>Diagrama de Secuencia</vt:lpstr>
      <vt:lpstr>Diagrama de Secuencia - Elementos</vt:lpstr>
      <vt:lpstr>Diagrama de Secuencia - Elementos</vt:lpstr>
      <vt:lpstr>Diagrama de Secuencia - Elementos</vt:lpstr>
      <vt:lpstr>Diagrama de Secuencia - Ejemplo</vt:lpstr>
      <vt:lpstr>Diagrama de Secuencia - Ejemplo</vt:lpstr>
      <vt:lpstr>Diagramas de Colaboración</vt:lpstr>
      <vt:lpstr>Diagramas de Colaboración</vt:lpstr>
      <vt:lpstr>Diagrama de Colaboración -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</dc:title>
  <dc:creator>Usuario de Microsoft Office</dc:creator>
  <cp:revision>6</cp:revision>
  <dcterms:created xsi:type="dcterms:W3CDTF">2020-05-19T02:07:54Z</dcterms:created>
  <dcterms:modified xsi:type="dcterms:W3CDTF">2021-07-23T19:28:25Z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0x0101000D675557F283924991517AEECC69857D</vt:lpwstr>
  </property>
</Properties>
</file>