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1" r:id="rId6"/>
    <p:sldId id="262" r:id="rId7"/>
    <p:sldId id="260" r:id="rId8"/>
    <p:sldId id="264" r:id="rId9"/>
    <p:sldId id="263" r:id="rId10"/>
    <p:sldId id="265" r:id="rId11"/>
    <p:sldId id="266" r:id="rId12"/>
    <p:sldId id="267" r:id="rId13"/>
    <p:sldId id="259" r:id="rId14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DA0D97C3-FA47-480D-AC23-3F89CB745B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4F4B3946-8193-4668-AAC7-1DA2DBCF31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1FBF0-FEBD-403D-8F19-70C8EB31C2B5}" type="datetimeFigureOut">
              <a:rPr lang="es-ES" smtClean="0"/>
              <a:pPr/>
              <a:t>24/11/2019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2C5A99FF-8594-4BA7-9290-640B014533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83A11025-0042-4A72-845E-FFC8AE552B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E89F8-989F-48CC-B529-315A03AA025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679230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F7103-2151-4285-B339-36A40B4D56DB}" type="datetimeFigureOut">
              <a:rPr lang="es-ES" noProof="0" smtClean="0"/>
              <a:pPr/>
              <a:t>24/11/2019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3BD59-A12D-486A-A164-EB9BF88CEA5F}" type="slidenum">
              <a:rPr lang="es-ES" noProof="0" smtClean="0"/>
              <a:pPr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xmlns="" val="101517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3BD59-A12D-486A-A164-EB9BF88CEA5F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18773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3BD59-A12D-486A-A164-EB9BF88CEA5F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07061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3BD59-A12D-486A-A164-EB9BF88CEA5F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07416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3BD59-A12D-486A-A164-EB9BF88CEA5F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055117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83BD59-A12D-486A-A164-EB9BF88CEA5F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694099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á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á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á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á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41816049-7C17-48F6-8AF0-9A9AC93B55AD}" type="datetime1">
              <a:rPr lang="es-ES" noProof="0" smtClean="0"/>
              <a:pPr rtl="0"/>
              <a:t>24/11/2019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xmlns="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73262B-82DD-44DB-B1C8-6CC1CF1FA126}" type="datetime1">
              <a:rPr lang="es-ES" noProof="0" smtClean="0"/>
              <a:pPr rtl="0"/>
              <a:t>24/11/2019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xmlns="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A0707F-9DFD-4C9C-A424-6A42FC6C4B3A}" type="datetime1">
              <a:rPr lang="es-ES" noProof="0" smtClean="0"/>
              <a:pPr rtl="0"/>
              <a:t>24/11/2019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xmlns="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51B754-AE68-45E8-9B9F-9FFBB3F4AC11}" type="datetime1">
              <a:rPr lang="es-ES" noProof="0" smtClean="0"/>
              <a:pPr rtl="0"/>
              <a:t>24/11/2019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60" name="Cuadro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Cuadro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279899-C3AC-4014-BBBC-80405952BCF6}" type="datetime1">
              <a:rPr lang="es-ES" noProof="0" smtClean="0"/>
              <a:pPr rtl="0"/>
              <a:t>24/11/2019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xmlns="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529EC8-E537-4019-A949-B42EBC846341}" type="datetime1">
              <a:rPr lang="es-ES" noProof="0" smtClean="0"/>
              <a:pPr rtl="0"/>
              <a:t>24/11/2019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xmlns="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8DA5D1-1C37-45B5-A9D8-B0F2EA154F37}" type="datetime1">
              <a:rPr lang="es-ES" noProof="0" smtClean="0"/>
              <a:pPr rtl="0"/>
              <a:t>24/11/2019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xmlns="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C2CEB6-4E8E-475B-ADF5-B8B9323A2A73}" type="datetime1">
              <a:rPr lang="es-ES" noProof="0" smtClean="0"/>
              <a:pPr rtl="0"/>
              <a:t>24/11/2019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xmlns="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27C45C-18B8-4078-B5AF-ED98ADAE29A6}" type="datetime1">
              <a:rPr lang="es-ES" noProof="0" smtClean="0"/>
              <a:pPr rtl="0"/>
              <a:t>24/11/2019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xmlns="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CC693E-0351-47C1-AC1F-C5332D3EB2C3}" type="datetime1">
              <a:rPr lang="es-ES" noProof="0" smtClean="0"/>
              <a:pPr rtl="0"/>
              <a:t>24/11/2019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xmlns="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606772-8024-4AA2-95A0-6A030EC2AC6A}" type="datetime1">
              <a:rPr lang="es-ES" noProof="0" smtClean="0"/>
              <a:pPr rtl="0"/>
              <a:t>24/11/2019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xmlns="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4F82F0-D9F6-424B-BF29-3ED7A8F635D6}" type="datetime1">
              <a:rPr lang="es-ES" noProof="0" smtClean="0"/>
              <a:pPr rtl="0"/>
              <a:t>24/11/2019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xmlns="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48CB44-93F3-4821-84FF-FCF6A69C3249}" type="datetime1">
              <a:rPr lang="es-ES" noProof="0" smtClean="0"/>
              <a:pPr rtl="0"/>
              <a:t>24/11/2019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xmlns="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5DC142-BB57-41B0-833A-908A661AD8F7}" type="datetime1">
              <a:rPr lang="es-ES" noProof="0" smtClean="0"/>
              <a:pPr rtl="0"/>
              <a:t>24/11/2019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xmlns="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61B5A5-CF3D-4937-8829-DF8245595A93}" type="datetime1">
              <a:rPr lang="es-ES" noProof="0" smtClean="0"/>
              <a:pPr rtl="0"/>
              <a:t>24/11/2019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xmlns="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CA3781-42C4-4242-9436-6EA7158F204F}" type="datetime1">
              <a:rPr lang="es-ES" noProof="0" smtClean="0"/>
              <a:pPr rtl="0"/>
              <a:t>24/11/2019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xmlns="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2097AD-558C-4F57-9882-4AC5111EF335}" type="datetime1">
              <a:rPr lang="es-ES" noProof="0" smtClean="0"/>
              <a:pPr rtl="0"/>
              <a:t>24/11/2019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xmlns="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á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í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á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á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D550C40-E7AB-4F36-80F9-67BD319483F5}" type="datetime1">
              <a:rPr lang="es-ES" noProof="0" smtClean="0"/>
              <a:pPr rtl="0"/>
              <a:t>24/11/2019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xmlns="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ssuu.com/luiseduardovivar/docs/monografia_metodo_de_euler" TargetMode="External"/><Relationship Id="rId4" Type="http://schemas.openxmlformats.org/officeDocument/2006/relationships/hyperlink" Target="https://www.lifeder.com/metodo-de-euler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xmlns="" id="{788D5DFD-FA42-4EB0-B24E-4180C0CC5A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ángulo 10">
              <a:extLst>
                <a:ext uri="{FF2B5EF4-FFF2-40B4-BE49-F238E27FC236}">
                  <a16:creationId xmlns:a16="http://schemas.microsoft.com/office/drawing/2014/main" xmlns="" id="{CC864817-5955-484B-9D1F-9BC8DB7398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pic>
          <p:nvPicPr>
            <p:cNvPr id="12" name="Imagen 2">
              <a:extLst>
                <a:ext uri="{FF2B5EF4-FFF2-40B4-BE49-F238E27FC236}">
                  <a16:creationId xmlns:a16="http://schemas.microsoft.com/office/drawing/2014/main" xmlns="" id="{280C083F-71A6-4E55-AE35-586518FE29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a16="http://schemas.microsoft.com/office/drawing/2014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Imagen 4" descr="Bombilla">
            <a:extLst>
              <a:ext uri="{FF2B5EF4-FFF2-40B4-BE49-F238E27FC236}">
                <a16:creationId xmlns:a16="http://schemas.microsoft.com/office/drawing/2014/main" xmlns="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xmlns="" id="{D44056DF-7985-4692-968A-466E9E6AF7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ectángulo con esquinas opuestas redondeadas 7">
              <a:extLst>
                <a:ext uri="{FF2B5EF4-FFF2-40B4-BE49-F238E27FC236}">
                  <a16:creationId xmlns:a16="http://schemas.microsoft.com/office/drawing/2014/main" xmlns="" id="{B414A174-532A-4602-934F-9858D1D868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xmlns="" id="{940B0C0C-7F94-4725-8108-62B3B7A5AE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orma libre 32">
                <a:extLst>
                  <a:ext uri="{FF2B5EF4-FFF2-40B4-BE49-F238E27FC236}">
                    <a16:creationId xmlns:a16="http://schemas.microsoft.com/office/drawing/2014/main" xmlns="" id="{367EAC5B-1891-480A-A3AD-B9F6A88FAC5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8" name="Forma libre 33">
                <a:extLst>
                  <a:ext uri="{FF2B5EF4-FFF2-40B4-BE49-F238E27FC236}">
                    <a16:creationId xmlns:a16="http://schemas.microsoft.com/office/drawing/2014/main" xmlns="" id="{E33FF633-15BA-464F-8F5B-26C56665F79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19" name="Forma libre 34">
                <a:extLst>
                  <a:ext uri="{FF2B5EF4-FFF2-40B4-BE49-F238E27FC236}">
                    <a16:creationId xmlns:a16="http://schemas.microsoft.com/office/drawing/2014/main" xmlns="" id="{0C949DF6-E66B-4DB8-AB52-30CA781B48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0" name="Forma libre 37">
                <a:extLst>
                  <a:ext uri="{FF2B5EF4-FFF2-40B4-BE49-F238E27FC236}">
                    <a16:creationId xmlns:a16="http://schemas.microsoft.com/office/drawing/2014/main" xmlns="" id="{309C2298-5EF9-4B09-8995-014F6D3BFF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1" name="Forma libre 35">
                <a:extLst>
                  <a:ext uri="{FF2B5EF4-FFF2-40B4-BE49-F238E27FC236}">
                    <a16:creationId xmlns:a16="http://schemas.microsoft.com/office/drawing/2014/main" xmlns="" id="{319B2AFC-EBFF-477C-A364-6D575BE5AA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2" name="Forma libre 36">
                <a:extLst>
                  <a:ext uri="{FF2B5EF4-FFF2-40B4-BE49-F238E27FC236}">
                    <a16:creationId xmlns:a16="http://schemas.microsoft.com/office/drawing/2014/main" xmlns="" id="{CC6B7D67-F2F8-4B07-B954-EAC9135B2BB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3" name="Forma libre 38">
                <a:extLst>
                  <a:ext uri="{FF2B5EF4-FFF2-40B4-BE49-F238E27FC236}">
                    <a16:creationId xmlns:a16="http://schemas.microsoft.com/office/drawing/2014/main" xmlns="" id="{7FF1659D-33DA-4F62-8567-A54020D2E28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4" name="Forma libre 39">
                <a:extLst>
                  <a:ext uri="{FF2B5EF4-FFF2-40B4-BE49-F238E27FC236}">
                    <a16:creationId xmlns:a16="http://schemas.microsoft.com/office/drawing/2014/main" xmlns="" id="{9110F572-DC3D-4AB3-B731-B73BD650576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5" name="Forma libre 40">
                <a:extLst>
                  <a:ext uri="{FF2B5EF4-FFF2-40B4-BE49-F238E27FC236}">
                    <a16:creationId xmlns:a16="http://schemas.microsoft.com/office/drawing/2014/main" xmlns="" id="{A2F7D0E9-68CE-40F9-B0E9-F915103ECF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6" name="Rectángulo 41">
                <a:extLst>
                  <a:ext uri="{FF2B5EF4-FFF2-40B4-BE49-F238E27FC236}">
                    <a16:creationId xmlns:a16="http://schemas.microsoft.com/office/drawing/2014/main" xmlns="" id="{AB69A438-1FB7-454A-A3E9-0C329643CD4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7" name="Forma libre 32">
                <a:extLst>
                  <a:ext uri="{FF2B5EF4-FFF2-40B4-BE49-F238E27FC236}">
                    <a16:creationId xmlns:a16="http://schemas.microsoft.com/office/drawing/2014/main" xmlns="" id="{E64598D0-3A2C-4570-9E7C-C52C89549B4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8" name="Forma libre 33">
                <a:extLst>
                  <a:ext uri="{FF2B5EF4-FFF2-40B4-BE49-F238E27FC236}">
                    <a16:creationId xmlns:a16="http://schemas.microsoft.com/office/drawing/2014/main" xmlns="" id="{CC17CF42-8908-477B-9F36-DA1306CA010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29" name="Forma libre 34">
                <a:extLst>
                  <a:ext uri="{FF2B5EF4-FFF2-40B4-BE49-F238E27FC236}">
                    <a16:creationId xmlns:a16="http://schemas.microsoft.com/office/drawing/2014/main" xmlns="" id="{A2457851-D4A0-404C-BF3F-99AE00B9E96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0" name="Forma libre 37">
                <a:extLst>
                  <a:ext uri="{FF2B5EF4-FFF2-40B4-BE49-F238E27FC236}">
                    <a16:creationId xmlns:a16="http://schemas.microsoft.com/office/drawing/2014/main" xmlns="" id="{ECC300FA-EE4A-489E-9A47-79BEBF05DCE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1" name="Forma libre 35">
                <a:extLst>
                  <a:ext uri="{FF2B5EF4-FFF2-40B4-BE49-F238E27FC236}">
                    <a16:creationId xmlns:a16="http://schemas.microsoft.com/office/drawing/2014/main" xmlns="" id="{0D1F26E2-902B-416B-A1DB-80DAF78D8B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2" name="Forma libre 36">
                <a:extLst>
                  <a:ext uri="{FF2B5EF4-FFF2-40B4-BE49-F238E27FC236}">
                    <a16:creationId xmlns:a16="http://schemas.microsoft.com/office/drawing/2014/main" xmlns="" id="{491346A0-BF6D-45A5-806A-2150768722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3" name="Forma libre 38">
                <a:extLst>
                  <a:ext uri="{FF2B5EF4-FFF2-40B4-BE49-F238E27FC236}">
                    <a16:creationId xmlns:a16="http://schemas.microsoft.com/office/drawing/2014/main" xmlns="" id="{A8A5AAC9-38FD-4A03-AB91-236F2AAC62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4" name="Forma libre 39">
                <a:extLst>
                  <a:ext uri="{FF2B5EF4-FFF2-40B4-BE49-F238E27FC236}">
                    <a16:creationId xmlns:a16="http://schemas.microsoft.com/office/drawing/2014/main" xmlns="" id="{7AD4105C-55AA-47FF-AC5D-5BCB0B78CDC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orma libre 40">
                <a:extLst>
                  <a:ext uri="{FF2B5EF4-FFF2-40B4-BE49-F238E27FC236}">
                    <a16:creationId xmlns:a16="http://schemas.microsoft.com/office/drawing/2014/main" xmlns="" id="{1C4B42B1-B112-4057-82C3-E5AF3BC7F6D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Rectángulo 41">
                <a:extLst>
                  <a:ext uri="{FF2B5EF4-FFF2-40B4-BE49-F238E27FC236}">
                    <a16:creationId xmlns:a16="http://schemas.microsoft.com/office/drawing/2014/main" xmlns="" id="{C8B37395-3651-4E66-A62E-31529FABC8C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/>
              <a:t>Método de Euler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rtlCol="0">
            <a:normAutofit/>
          </a:bodyPr>
          <a:lstStyle/>
          <a:p>
            <a:pPr algn="ctr" rtl="0"/>
            <a:r>
              <a:rPr lang="es-ES" dirty="0"/>
              <a:t>Javier </a:t>
            </a:r>
            <a:r>
              <a:rPr lang="es-ES" dirty="0" smtClean="0"/>
              <a:t>Marín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xmlns="" id="{6B6D540F-1E2F-416F-819F-D8216BC8F3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18587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014F439-6F4E-4BCD-9A8D-B3943844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rtlCol="0">
            <a:normAutofit/>
          </a:bodyPr>
          <a:lstStyle/>
          <a:p>
            <a:r>
              <a:rPr lang="es-PA" dirty="0">
                <a:hlinkClick r:id="rId4"/>
              </a:rPr>
              <a:t>https://www.lifeder.com/metodo-de-euler/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495CA011-3ED3-4FAD-B765-3144830BF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dirty="0">
                <a:hlinkClick r:id="rId5"/>
              </a:rPr>
              <a:t>https://issuu.com/luiseduardovivar/docs/monografia_metodo_de_euler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xmlns="" val="408478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84C85CCE-EC10-4484-8FD8-04E16A5F0A3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55218" y="2343683"/>
            <a:ext cx="4754880" cy="31230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s-PA" altLang="es-PA" sz="1600" b="1" cap="none" dirty="0">
                <a:latin typeface="Verdana" panose="020B0604030504040204" pitchFamily="34" charset="0"/>
              </a:rPr>
              <a:t>E</a:t>
            </a:r>
            <a:r>
              <a:rPr kumimoji="0" lang="es-PA" altLang="es-PA" sz="16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s el más básico y sencillo de los procedimientos usados para encontrar soluciones numéricas aproximadas, a una ecuación diferencial ordinaria de primer orden, siempre que se conozca su condición inicial.</a:t>
            </a:r>
            <a:endParaRPr kumimoji="0" lang="es-PA" altLang="es-PA" sz="16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PA" altLang="es-PA" sz="1600" b="1" i="0" u="none" strike="noStrike" cap="none" normalizeH="0" baseline="0" dirty="0">
                <a:ln>
                  <a:noFill/>
                </a:ln>
                <a:effectLst/>
                <a:latin typeface="Verdana" panose="020B0604030504040204" pitchFamily="34" charset="0"/>
              </a:rPr>
              <a:t>Una ecuación diferencial ordinaria (EDO) es la ecuación que relaciona una función desconocida de una sola variable independiente con sus derivadas.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PA" altLang="es-PA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1" name="Round Diagonal Corner Rectangle 6">
            <a:extLst>
              <a:ext uri="{FF2B5EF4-FFF2-40B4-BE49-F238E27FC236}">
                <a16:creationId xmlns:a16="http://schemas.microsoft.com/office/drawing/2014/main" xmlns="" id="{E514B1EB-1EB9-4A85-9C31-C41C1A7CE7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95999" y="808057"/>
            <a:ext cx="5286376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n para imagenes metodo de euler">
            <a:extLst>
              <a:ext uri="{FF2B5EF4-FFF2-40B4-BE49-F238E27FC236}">
                <a16:creationId xmlns:a16="http://schemas.microsoft.com/office/drawing/2014/main" xmlns="" id="{60BE352C-9F53-419A-93A6-CF025097B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421396" y="1801932"/>
            <a:ext cx="4635583" cy="324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3E02C5D4-8F20-415F-9131-D07FF73B6595}"/>
              </a:ext>
            </a:extLst>
          </p:cNvPr>
          <p:cNvSpPr/>
          <p:nvPr/>
        </p:nvSpPr>
        <p:spPr>
          <a:xfrm>
            <a:off x="2319638" y="1167135"/>
            <a:ext cx="26260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Utilidad </a:t>
            </a:r>
          </a:p>
        </p:txBody>
      </p:sp>
    </p:spTree>
    <p:extLst>
      <p:ext uri="{BB962C8B-B14F-4D97-AF65-F5344CB8AC3E}">
        <p14:creationId xmlns:p14="http://schemas.microsoft.com/office/powerpoint/2010/main" xmlns="" val="95663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9">
            <a:extLst>
              <a:ext uri="{FF2B5EF4-FFF2-40B4-BE49-F238E27FC236}">
                <a16:creationId xmlns:a16="http://schemas.microsoft.com/office/drawing/2014/main" xmlns="" id="{82EEA7F3-64E0-47B1-9B06-0677EA6FD7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39" name="Rectangle 10">
              <a:extLst>
                <a:ext uri="{FF2B5EF4-FFF2-40B4-BE49-F238E27FC236}">
                  <a16:creationId xmlns:a16="http://schemas.microsoft.com/office/drawing/2014/main" xmlns="" id="{F0787433-E8FF-45C5-A1C3-70BC1491BA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xmlns="" id="{A649E977-62EB-4D2F-9AF9-947B5E73CA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3E02C5D4-8F20-415F-9131-D07FF73B6595}"/>
              </a:ext>
            </a:extLst>
          </p:cNvPr>
          <p:cNvSpPr/>
          <p:nvPr/>
        </p:nvSpPr>
        <p:spPr>
          <a:xfrm>
            <a:off x="1143000" y="1003300"/>
            <a:ext cx="7035800" cy="4038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cap="all" spc="0">
                <a:ln w="13462">
                  <a:solidFill>
                    <a:schemeClr val="bg1"/>
                  </a:solidFill>
                  <a:prstDash val="solid"/>
                </a:ln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Utilidad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84C85CCE-EC10-4484-8FD8-04E16A5F0A3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43000" y="4961010"/>
            <a:ext cx="10420643" cy="12646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eaLnBrk="1" hangingPunct="1">
              <a:lnSpc>
                <a:spcPct val="110000"/>
              </a:lnSpc>
              <a:spcBef>
                <a:spcPts val="1000"/>
              </a:spcBef>
            </a:pPr>
            <a:r>
              <a:rPr lang="es-MX" dirty="0"/>
              <a:t>El método de Euler es un método de primer orden, lo que significa que el error local es proporcional al cuadrado del tamaño del paso, y el error global es proporcional al tamaño del paso. El método de Euler regularmente sirve como base para construir métodos más complejos.</a:t>
            </a:r>
            <a:endParaRPr kumimoji="0" lang="en-US" altLang="es-PA" sz="800" b="0" i="0" u="none" strike="noStrike" normalizeH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pic>
        <p:nvPicPr>
          <p:cNvPr id="9" name="Imagen 8" descr="Imagen que contiene edificio, azul, negro, verde&#10;&#10;Descripción generada automáticamente">
            <a:extLst>
              <a:ext uri="{FF2B5EF4-FFF2-40B4-BE49-F238E27FC236}">
                <a16:creationId xmlns:a16="http://schemas.microsoft.com/office/drawing/2014/main" xmlns="" id="{F11FF059-0DFB-4EBF-A6E4-7CD238F79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0769" y="241354"/>
            <a:ext cx="6391030" cy="359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171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ADC9467-D86A-4D44-9E01-5796E5BDA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1467" y="3573608"/>
            <a:ext cx="8791575" cy="1301673"/>
          </a:xfrm>
        </p:spPr>
        <p:txBody>
          <a:bodyPr rtlCol="0">
            <a:normAutofit/>
          </a:bodyPr>
          <a:lstStyle/>
          <a:p>
            <a:pPr rtl="0"/>
            <a:r>
              <a:rPr lang="es-ES" sz="4400" dirty="0"/>
              <a:t>¿EN que consiste el método Euler Mejorado? 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xmlns="" id="{608F69C7-480F-43D7-83C6-4CD7FD57D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17101" y="5007269"/>
            <a:ext cx="9841964" cy="163268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MX" sz="1600" b="1" dirty="0">
                <a:solidFill>
                  <a:schemeClr val="tx1"/>
                </a:solidFill>
              </a:rPr>
              <a:t>El </a:t>
            </a:r>
            <a:r>
              <a:rPr lang="es-MX" sz="1600" b="1" i="1" dirty="0">
                <a:solidFill>
                  <a:schemeClr val="tx1"/>
                </a:solidFill>
              </a:rPr>
              <a:t>método de Euler mejorado</a:t>
            </a:r>
            <a:r>
              <a:rPr lang="es-MX" sz="1600" b="1" dirty="0">
                <a:solidFill>
                  <a:schemeClr val="tx1"/>
                </a:solidFill>
              </a:rPr>
              <a:t> es una modificación del </a:t>
            </a:r>
            <a:r>
              <a:rPr lang="es-MX" sz="1600" b="1" i="1" dirty="0">
                <a:solidFill>
                  <a:schemeClr val="tx1"/>
                </a:solidFill>
              </a:rPr>
              <a:t>método de Euler</a:t>
            </a:r>
            <a:r>
              <a:rPr lang="es-MX" sz="1600" b="1" dirty="0">
                <a:solidFill>
                  <a:schemeClr val="tx1"/>
                </a:solidFill>
              </a:rPr>
              <a:t> para resolver </a:t>
            </a:r>
            <a:r>
              <a:rPr lang="es-MX" sz="1600" b="1" dirty="0" err="1">
                <a:solidFill>
                  <a:schemeClr val="tx1"/>
                </a:solidFill>
              </a:rPr>
              <a:t>EDO´s</a:t>
            </a:r>
            <a:r>
              <a:rPr lang="es-MX" sz="1600" b="1" dirty="0">
                <a:solidFill>
                  <a:schemeClr val="tx1"/>
                </a:solidFill>
              </a:rPr>
              <a:t> con </a:t>
            </a:r>
            <a:r>
              <a:rPr lang="es-MX" sz="1600" b="1" i="1" dirty="0">
                <a:solidFill>
                  <a:schemeClr val="tx1"/>
                </a:solidFill>
              </a:rPr>
              <a:t>condiciones iniciales</a:t>
            </a:r>
            <a:r>
              <a:rPr lang="es-MX" sz="1600" b="1" dirty="0">
                <a:solidFill>
                  <a:schemeClr val="tx1"/>
                </a:solidFill>
              </a:rPr>
              <a:t>. La solución que ofrece este método, es una tabla de la función solución, con valores de “y” correspondientes a valores específicos de “x”.</a:t>
            </a:r>
          </a:p>
          <a:p>
            <a:pPr>
              <a:lnSpc>
                <a:spcPct val="110000"/>
              </a:lnSpc>
            </a:pPr>
            <a:r>
              <a:rPr lang="es-MX" sz="1600" b="1" dirty="0">
                <a:solidFill>
                  <a:schemeClr val="tx1"/>
                </a:solidFill>
              </a:rPr>
              <a:t>El método consiste en usar la ecuación de Euler como una ecuación </a:t>
            </a:r>
            <a:r>
              <a:rPr lang="es-MX" sz="1600" b="1" i="1" dirty="0">
                <a:solidFill>
                  <a:schemeClr val="tx1"/>
                </a:solidFill>
              </a:rPr>
              <a:t>predictora</a:t>
            </a:r>
            <a:r>
              <a:rPr lang="es-MX" sz="1600" b="1" dirty="0">
                <a:solidFill>
                  <a:schemeClr val="tx1"/>
                </a:solidFill>
              </a:rPr>
              <a:t> y usar este resultado en la ecuación</a:t>
            </a:r>
            <a:r>
              <a:rPr lang="es-MX" sz="1600" b="1" i="1" dirty="0">
                <a:solidFill>
                  <a:schemeClr val="tx1"/>
                </a:solidFill>
              </a:rPr>
              <a:t> correctora</a:t>
            </a:r>
            <a:r>
              <a:rPr lang="es-MX" sz="1600" b="1" dirty="0">
                <a:solidFill>
                  <a:schemeClr val="tx1"/>
                </a:solidFill>
              </a:rPr>
              <a:t> de Euler-Gauss.</a:t>
            </a:r>
            <a:endParaRPr lang="es-PA" sz="1600" b="1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s-PA" sz="800" dirty="0"/>
          </a:p>
        </p:txBody>
      </p:sp>
      <p:pic>
        <p:nvPicPr>
          <p:cNvPr id="2050" name="Picture 2" descr="Resultado de imagen para imagenes metodo de euler mejorado">
            <a:extLst>
              <a:ext uri="{FF2B5EF4-FFF2-40B4-BE49-F238E27FC236}">
                <a16:creationId xmlns:a16="http://schemas.microsoft.com/office/drawing/2014/main" xmlns="" id="{A7A0B704-1331-4FD7-ABA3-B4D7D1976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280545" y="390585"/>
            <a:ext cx="5983332" cy="2893808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0654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2576BCDF-119F-4EB5-83D7-ED823C93EB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79" name="Rectangle 5">
              <a:extLst>
                <a:ext uri="{FF2B5EF4-FFF2-40B4-BE49-F238E27FC236}">
                  <a16:creationId xmlns:a16="http://schemas.microsoft.com/office/drawing/2014/main" xmlns="" id="{43D63E8F-FD8A-4CE3-B7C9-3E9E2B66B5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xmlns="" id="{D107D890-1831-46D8-90FB-F2FC0B2884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xmlns="" id="{02440904-A4EC-4F72-8E22-AAF4D9DB5C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xmlns="" id="{625E9C1F-1569-416B-A85C-FA14348722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xmlns="" id="{3A186C77-43BF-4B1B-8170-48944F3057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xmlns="" id="{FA8D72C1-8526-44B4-9333-5E0057ECCA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xmlns="" id="{790E4BA0-9C47-48B6-AA4A-8FC22DA954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xmlns="" id="{FD051475-431F-4B9D-94C6-7B49A69582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xmlns="" id="{82255D2F-85A1-4A19-8BC4-EB2715F36C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xmlns="" id="{EBC3A004-9794-4EFA-83F0-989248797C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xmlns="" id="{6EFD9FC3-E11A-44E3-BCAC-A07F3C601F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Line 16">
              <a:extLst>
                <a:ext uri="{FF2B5EF4-FFF2-40B4-BE49-F238E27FC236}">
                  <a16:creationId xmlns:a16="http://schemas.microsoft.com/office/drawing/2014/main" xmlns="" id="{AB6AB6F7-6592-4028-B349-1C0E53A29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xmlns="" id="{6C2415E6-F914-4C11-B48B-4910AA6CA6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xmlns="" id="{2412013C-072A-489E-851A-CFEF91A9A6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xmlns="" id="{DE93DF9F-296F-4DE4-8813-D8C04DE4CF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xmlns="" id="{F440D966-5030-460C-9916-BF9B915421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21">
              <a:extLst>
                <a:ext uri="{FF2B5EF4-FFF2-40B4-BE49-F238E27FC236}">
                  <a16:creationId xmlns:a16="http://schemas.microsoft.com/office/drawing/2014/main" xmlns="" id="{1EFE245D-BA05-4F4D-A6E8-40739F48E7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xmlns="" id="{ED67811C-F735-441C-98A6-2517EC099A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3">
              <a:extLst>
                <a:ext uri="{FF2B5EF4-FFF2-40B4-BE49-F238E27FC236}">
                  <a16:creationId xmlns:a16="http://schemas.microsoft.com/office/drawing/2014/main" xmlns="" id="{3070FC44-32F9-470F-A131-868F3F1DB7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4">
              <a:extLst>
                <a:ext uri="{FF2B5EF4-FFF2-40B4-BE49-F238E27FC236}">
                  <a16:creationId xmlns:a16="http://schemas.microsoft.com/office/drawing/2014/main" xmlns="" id="{95FB52C7-C779-4E3F-978C-4595FEF868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5">
              <a:extLst>
                <a:ext uri="{FF2B5EF4-FFF2-40B4-BE49-F238E27FC236}">
                  <a16:creationId xmlns:a16="http://schemas.microsoft.com/office/drawing/2014/main" xmlns="" id="{D4EB1759-62AC-4B24-9DC6-E4F8737E89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6">
              <a:extLst>
                <a:ext uri="{FF2B5EF4-FFF2-40B4-BE49-F238E27FC236}">
                  <a16:creationId xmlns:a16="http://schemas.microsoft.com/office/drawing/2014/main" xmlns="" id="{7BF6FB39-864B-4F58-86E8-790E16FB3C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7">
              <a:extLst>
                <a:ext uri="{FF2B5EF4-FFF2-40B4-BE49-F238E27FC236}">
                  <a16:creationId xmlns:a16="http://schemas.microsoft.com/office/drawing/2014/main" xmlns="" id="{5FE4FA46-B51C-43DA-87FC-2644ED117A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8">
              <a:extLst>
                <a:ext uri="{FF2B5EF4-FFF2-40B4-BE49-F238E27FC236}">
                  <a16:creationId xmlns:a16="http://schemas.microsoft.com/office/drawing/2014/main" xmlns="" id="{25DD1322-2D3A-4E7B-B23B-B4F96E02C2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xmlns="" id="{6E4FFBEB-52BB-494D-AD99-A0F072AB6F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xmlns="" id="{7DE92406-3F65-4333-BAAA-A9A7B5AEE9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xmlns="" id="{B8B0FFC4-D1BB-4BB9-A224-BB78BFD338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8DB2F79-A9B3-4CDB-82F4-B906E825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s-PA" sz="4000"/>
              <a:t>Formulas 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xmlns="" id="{8DB4BB99-C854-45F9-BED1-63D15E3A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108" name="Freeform 32">
              <a:extLst>
                <a:ext uri="{FF2B5EF4-FFF2-40B4-BE49-F238E27FC236}">
                  <a16:creationId xmlns:a16="http://schemas.microsoft.com/office/drawing/2014/main" xmlns="" id="{5D1CCC4C-284C-4BF6-97D9-D974674634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3">
              <a:extLst>
                <a:ext uri="{FF2B5EF4-FFF2-40B4-BE49-F238E27FC236}">
                  <a16:creationId xmlns:a16="http://schemas.microsoft.com/office/drawing/2014/main" xmlns="" id="{35D82D1B-EB09-4028-9107-D60B547C7B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4">
              <a:extLst>
                <a:ext uri="{FF2B5EF4-FFF2-40B4-BE49-F238E27FC236}">
                  <a16:creationId xmlns:a16="http://schemas.microsoft.com/office/drawing/2014/main" xmlns="" id="{1389EE93-8059-437E-8507-7557AD68FB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5">
              <a:extLst>
                <a:ext uri="{FF2B5EF4-FFF2-40B4-BE49-F238E27FC236}">
                  <a16:creationId xmlns:a16="http://schemas.microsoft.com/office/drawing/2014/main" xmlns="" id="{377C05DC-75FF-4426-A34F-DBF0C7E7BE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6">
              <a:extLst>
                <a:ext uri="{FF2B5EF4-FFF2-40B4-BE49-F238E27FC236}">
                  <a16:creationId xmlns:a16="http://schemas.microsoft.com/office/drawing/2014/main" xmlns="" id="{03D385C8-866D-437D-91B1-2E3ECDD88E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7">
              <a:extLst>
                <a:ext uri="{FF2B5EF4-FFF2-40B4-BE49-F238E27FC236}">
                  <a16:creationId xmlns:a16="http://schemas.microsoft.com/office/drawing/2014/main" xmlns="" id="{3F649CBB-748F-4C79-A14F-C531C40B08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38">
              <a:extLst>
                <a:ext uri="{FF2B5EF4-FFF2-40B4-BE49-F238E27FC236}">
                  <a16:creationId xmlns:a16="http://schemas.microsoft.com/office/drawing/2014/main" xmlns="" id="{7F4622C0-84AF-41F1-9128-FE73CADD36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39">
              <a:extLst>
                <a:ext uri="{FF2B5EF4-FFF2-40B4-BE49-F238E27FC236}">
                  <a16:creationId xmlns:a16="http://schemas.microsoft.com/office/drawing/2014/main" xmlns="" id="{CC6F29C1-A471-4CDE-8C21-E4B15C5EF4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40">
              <a:extLst>
                <a:ext uri="{FF2B5EF4-FFF2-40B4-BE49-F238E27FC236}">
                  <a16:creationId xmlns:a16="http://schemas.microsoft.com/office/drawing/2014/main" xmlns="" id="{67F5B7DA-86C7-4AE0-96B6-D7F5AA51E2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Rectangle 41">
              <a:extLst>
                <a:ext uri="{FF2B5EF4-FFF2-40B4-BE49-F238E27FC236}">
                  <a16:creationId xmlns:a16="http://schemas.microsoft.com/office/drawing/2014/main" xmlns="" id="{0FA481E3-0439-484A-AC9B-19D58B98E4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06" name="Marcador de contenido 3">
            <a:extLst>
              <a:ext uri="{FF2B5EF4-FFF2-40B4-BE49-F238E27FC236}">
                <a16:creationId xmlns:a16="http://schemas.microsoft.com/office/drawing/2014/main" xmlns="" id="{1EFC8AC4-3EDB-483A-86FF-20F7338FE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837" t="32894" r="59774" b="49375"/>
          <a:stretch/>
        </p:blipFill>
        <p:spPr>
          <a:xfrm>
            <a:off x="2465807" y="1763968"/>
            <a:ext cx="7498511" cy="2112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6A884208-6325-4754-A97C-140492784BD7}"/>
              </a:ext>
            </a:extLst>
          </p:cNvPr>
          <p:cNvSpPr txBox="1"/>
          <p:nvPr/>
        </p:nvSpPr>
        <p:spPr>
          <a:xfrm>
            <a:off x="2534493" y="4390221"/>
            <a:ext cx="70706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800" dirty="0"/>
              <a:t>En la Ecuación #2 se encuentra la corrección al método de Euler </a:t>
            </a:r>
          </a:p>
        </p:txBody>
      </p:sp>
    </p:spTree>
    <p:extLst>
      <p:ext uri="{BB962C8B-B14F-4D97-AF65-F5344CB8AC3E}">
        <p14:creationId xmlns:p14="http://schemas.microsoft.com/office/powerpoint/2010/main" xmlns="" val="511810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3BD3DC-830D-4B02-87C5-59FA218F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A" sz="6600" dirty="0"/>
              <a:t>Utilidad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9E1BB1E-7E19-4C2D-A354-87B7B518A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PA" sz="3200" dirty="0" smtClean="0">
                <a:latin typeface="Aharoni" pitchFamily="2" charset="-79"/>
                <a:cs typeface="Aharoni" pitchFamily="2" charset="-79"/>
              </a:rPr>
              <a:t>Modelar situaciones físicas en la ingeniería donde se encuentran ocultos motivos de cambio de una o varias funciones desconocidas con respecto a una o varias variables independientes. </a:t>
            </a:r>
            <a:endParaRPr lang="es-PA" sz="32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2434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339" y="1018903"/>
            <a:ext cx="9504534" cy="41931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57" y="272292"/>
            <a:ext cx="9113792" cy="63104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884" y="404949"/>
            <a:ext cx="9212924" cy="612457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45AAC2-3D9B-47D1-B22C-F3D1B3D4DE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E9F5BB-97DB-4160-B47A-8FCEBC4F46E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35D4F14-B0CC-4BD5-A6F5-6EB7AE97AF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</Words>
  <Application>Microsoft Office PowerPoint</Application>
  <PresentationFormat>Personalizado</PresentationFormat>
  <Paragraphs>21</Paragraphs>
  <Slides>10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Circuito</vt:lpstr>
      <vt:lpstr>Método de Euler</vt:lpstr>
      <vt:lpstr>Diapositiva 2</vt:lpstr>
      <vt:lpstr>Diapositiva 3</vt:lpstr>
      <vt:lpstr>¿EN que consiste el método Euler Mejorado? </vt:lpstr>
      <vt:lpstr>Formulas </vt:lpstr>
      <vt:lpstr>Utilidad </vt:lpstr>
      <vt:lpstr>Diapositiva 7</vt:lpstr>
      <vt:lpstr>Diapositiva 8</vt:lpstr>
      <vt:lpstr>Diapositiva 9</vt:lpstr>
      <vt:lpstr>https://www.lifeder.com/metodo-de-euler/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2019-11-24T20:58:47Z</dcterms:created>
  <dcterms:modified xsi:type="dcterms:W3CDTF">2019-11-25T03:28:37Z</dcterms:modified>
</cp:coreProperties>
</file>