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73" r:id="rId4"/>
  </p:sldMasterIdLst>
  <p:sldIdLst>
    <p:sldId id="257" r:id="rId5"/>
    <p:sldId id="261" r:id="rId6"/>
    <p:sldId id="262" r:id="rId7"/>
    <p:sldId id="274" r:id="rId8"/>
    <p:sldId id="263" r:id="rId9"/>
    <p:sldId id="264" r:id="rId10"/>
    <p:sldId id="276" r:id="rId11"/>
    <p:sldId id="283" r:id="rId12"/>
    <p:sldId id="284" r:id="rId13"/>
    <p:sldId id="285" r:id="rId14"/>
    <p:sldId id="265" r:id="rId15"/>
    <p:sldId id="286" r:id="rId16"/>
    <p:sldId id="277" r:id="rId17"/>
    <p:sldId id="266" r:id="rId18"/>
    <p:sldId id="278" r:id="rId19"/>
    <p:sldId id="287" r:id="rId20"/>
    <p:sldId id="288" r:id="rId21"/>
    <p:sldId id="295" r:id="rId22"/>
    <p:sldId id="296" r:id="rId23"/>
    <p:sldId id="289" r:id="rId24"/>
    <p:sldId id="290" r:id="rId25"/>
    <p:sldId id="297" r:id="rId26"/>
    <p:sldId id="298" r:id="rId27"/>
    <p:sldId id="291" r:id="rId28"/>
    <p:sldId id="293" r:id="rId29"/>
    <p:sldId id="294" r:id="rId30"/>
    <p:sldId id="299" r:id="rId31"/>
    <p:sldId id="267" r:id="rId32"/>
    <p:sldId id="279" r:id="rId33"/>
    <p:sldId id="268" r:id="rId34"/>
    <p:sldId id="269" r:id="rId35"/>
    <p:sldId id="270" r:id="rId36"/>
    <p:sldId id="271" r:id="rId37"/>
    <p:sldId id="272" r:id="rId38"/>
    <p:sldId id="300" r:id="rId39"/>
    <p:sldId id="27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22F"/>
    <a:srgbClr val="F03F2B"/>
    <a:srgbClr val="57903F"/>
    <a:srgbClr val="344529"/>
    <a:srgbClr val="2B3922"/>
    <a:srgbClr val="2E3722"/>
    <a:srgbClr val="FCF7F1"/>
    <a:srgbClr val="B8D233"/>
    <a:srgbClr val="5CC6D6"/>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32224-EB77-265B-93F1-62204A759E30}" v="84" dt="2021-07-08T01:42:55.615"/>
    <p1510:client id="{43B47EB7-F82E-7FA4-C175-40477B77FF79}" v="173" dt="2021-07-08T02:06:32.174"/>
    <p1510:client id="{D9D1F48F-A1B2-F6E0-842E-1DB0709E9E57}" v="30" dt="2021-07-08T01:14:38.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youtu.be/TX9R4whx4Rw" TargetMode="External"/><Relationship Id="rId2" Type="http://schemas.openxmlformats.org/officeDocument/2006/relationships/hyperlink" Target="https://youtu.be/-x-wgw5iAd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046558"/>
            <a:ext cx="4775075" cy="1630907"/>
          </a:xfrm>
        </p:spPr>
        <p:txBody>
          <a:bodyPr>
            <a:normAutofit/>
          </a:bodyPr>
          <a:lstStyle/>
          <a:p>
            <a:r>
              <a:rPr lang="en-US" sz="4400" dirty="0">
                <a:solidFill>
                  <a:schemeClr val="tx1"/>
                </a:solidFill>
              </a:rPr>
              <a:t>DB2 Universal database de </a:t>
            </a:r>
            <a:r>
              <a:rPr lang="en-US" sz="4400" dirty="0" err="1">
                <a:solidFill>
                  <a:schemeClr val="tx1"/>
                </a:solidFill>
              </a:rPr>
              <a:t>ibm</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429000"/>
            <a:ext cx="4775075" cy="1453896"/>
          </a:xfrm>
        </p:spPr>
        <p:txBody>
          <a:bodyPr vert="horz" lIns="91440" tIns="45720" rIns="91440" bIns="45720" rtlCol="0" anchor="t">
            <a:normAutofit lnSpcReduction="10000"/>
          </a:bodyPr>
          <a:lstStyle/>
          <a:p>
            <a:pPr>
              <a:spcAft>
                <a:spcPts val="600"/>
              </a:spcAft>
            </a:pPr>
            <a:r>
              <a:rPr lang="en-US" dirty="0">
                <a:solidFill>
                  <a:schemeClr val="tx1"/>
                </a:solidFill>
              </a:rPr>
              <a:t>Ho, Tommy 8-925-1168</a:t>
            </a:r>
          </a:p>
          <a:p>
            <a:pPr>
              <a:spcAft>
                <a:spcPts val="600"/>
              </a:spcAft>
            </a:pPr>
            <a:r>
              <a:rPr lang="en-US" dirty="0">
                <a:solidFill>
                  <a:schemeClr val="tx1"/>
                </a:solidFill>
              </a:rPr>
              <a:t>Hurtado, Samuel</a:t>
            </a:r>
            <a:r>
              <a:rPr lang="en-US">
                <a:solidFill>
                  <a:schemeClr val="tx1"/>
                </a:solidFill>
              </a:rPr>
              <a:t> 8-914-458</a:t>
            </a:r>
            <a:endParaRPr lang="en-US" dirty="0">
              <a:solidFill>
                <a:schemeClr val="tx1"/>
              </a:solidFill>
            </a:endParaRPr>
          </a:p>
          <a:p>
            <a:pPr>
              <a:spcAft>
                <a:spcPts val="600"/>
              </a:spcAft>
            </a:pPr>
            <a:r>
              <a:rPr lang="en-US" dirty="0" err="1">
                <a:solidFill>
                  <a:schemeClr val="tx1"/>
                </a:solidFill>
              </a:rPr>
              <a:t>Luque</a:t>
            </a:r>
            <a:r>
              <a:rPr lang="en-US" dirty="0">
                <a:solidFill>
                  <a:schemeClr val="tx1"/>
                </a:solidFill>
              </a:rPr>
              <a:t>, Julio 8-961-1454</a:t>
            </a:r>
          </a:p>
          <a:p>
            <a:pPr>
              <a:spcAft>
                <a:spcPts val="600"/>
              </a:spcAft>
            </a:pPr>
            <a:r>
              <a:rPr lang="en-US" dirty="0" err="1">
                <a:solidFill>
                  <a:schemeClr val="tx1"/>
                </a:solidFill>
              </a:rPr>
              <a:t>Nelaton</a:t>
            </a:r>
            <a:r>
              <a:rPr lang="en-US" dirty="0">
                <a:solidFill>
                  <a:schemeClr val="tx1"/>
                </a:solidFill>
              </a:rPr>
              <a:t>, Joy 8-902-1282</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1132972" y="698524"/>
            <a:ext cx="3713747" cy="1009743"/>
          </a:xfrm>
        </p:spPr>
        <p:txBody>
          <a:bodyPr/>
          <a:lstStyle/>
          <a:p>
            <a:r>
              <a:rPr lang="es-PA" dirty="0"/>
              <a:t>Servicios Web</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442157" y="1672065"/>
            <a:ext cx="5095375" cy="4507137"/>
          </a:xfrm>
        </p:spPr>
        <p:txBody>
          <a:bodyPr/>
          <a:lstStyle/>
          <a:p>
            <a:pPr algn="just">
              <a:lnSpc>
                <a:spcPct val="150000"/>
              </a:lnSpc>
              <a:spcAft>
                <a:spcPts val="800"/>
              </a:spcAft>
            </a:pPr>
            <a:r>
              <a:rPr lang="es-PA" sz="1800" dirty="0">
                <a:effectLst/>
                <a:latin typeface="Arial" panose="020B0604020202020204" pitchFamily="34" charset="0"/>
                <a:ea typeface="Arial" panose="020B0604020202020204" pitchFamily="34" charset="0"/>
                <a:cs typeface="Times New Roman" panose="02020603050405020304" pitchFamily="18" charset="0"/>
              </a:rPr>
              <a:t>DB2 permite integrar servicios Web como productor o consumidor. Es posible definir</a:t>
            </a:r>
            <a:r>
              <a:rPr lang="es-PA" sz="1800" dirty="0">
                <a:latin typeface="Calibri" panose="020F0502020204030204" pitchFamily="34" charset="0"/>
                <a:ea typeface="Arial" panose="020B0604020202020204" pitchFamily="34" charset="0"/>
                <a:cs typeface="Times New Roman" panose="02020603050405020304" pitchFamily="18" charset="0"/>
              </a:rPr>
              <a:t> </a:t>
            </a:r>
            <a:r>
              <a:rPr lang="es-PA" sz="1800" dirty="0">
                <a:effectLst/>
                <a:latin typeface="Arial" panose="020B0604020202020204" pitchFamily="34" charset="0"/>
                <a:ea typeface="Arial" panose="020B0604020202020204" pitchFamily="34" charset="0"/>
                <a:cs typeface="Times New Roman" panose="02020603050405020304" pitchFamily="18" charset="0"/>
              </a:rPr>
              <a:t>un servicio Web para invocar DB2 usando instrucciones SQL. La llamada al servicio Web resultante es procesada por un motor de servicios Web incorporado en DB2, que genera la correspondiente respuesta SOAP.</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Title 1">
            <a:extLst>
              <a:ext uri="{FF2B5EF4-FFF2-40B4-BE49-F238E27FC236}">
                <a16:creationId xmlns:a16="http://schemas.microsoft.com/office/drawing/2014/main" id="{AC38CFFE-24DD-4FDF-A1B0-20E5CD174543}"/>
              </a:ext>
            </a:extLst>
          </p:cNvPr>
          <p:cNvSpPr txBox="1">
            <a:spLocks/>
          </p:cNvSpPr>
          <p:nvPr/>
        </p:nvSpPr>
        <p:spPr>
          <a:xfrm>
            <a:off x="6410826" y="457895"/>
            <a:ext cx="5239754" cy="14350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s-PA" dirty="0"/>
              <a:t>Colas de mensajes</a:t>
            </a:r>
          </a:p>
        </p:txBody>
      </p:sp>
      <p:pic>
        <p:nvPicPr>
          <p:cNvPr id="8" name="Picture 7">
            <a:extLst>
              <a:ext uri="{FF2B5EF4-FFF2-40B4-BE49-F238E27FC236}">
                <a16:creationId xmlns:a16="http://schemas.microsoft.com/office/drawing/2014/main" id="{AA92B6AC-3FE4-4CC4-BD8E-2F0651504D77}"/>
              </a:ext>
            </a:extLst>
          </p:cNvPr>
          <p:cNvPicPr/>
          <p:nvPr/>
        </p:nvPicPr>
        <p:blipFill>
          <a:blip r:embed="rId2">
            <a:extLst>
              <a:ext uri="{28A0092B-C50C-407E-A947-70E740481C1C}">
                <a14:useLocalDpi xmlns:a14="http://schemas.microsoft.com/office/drawing/2010/main" val="0"/>
              </a:ext>
            </a:extLst>
          </a:blip>
          <a:stretch>
            <a:fillRect/>
          </a:stretch>
        </p:blipFill>
        <p:spPr>
          <a:xfrm>
            <a:off x="685799" y="5177697"/>
            <a:ext cx="4608095" cy="822050"/>
          </a:xfrm>
          <a:prstGeom prst="rect">
            <a:avLst/>
          </a:prstGeom>
        </p:spPr>
      </p:pic>
      <p:sp>
        <p:nvSpPr>
          <p:cNvPr id="9" name="Content Placeholder 2">
            <a:extLst>
              <a:ext uri="{FF2B5EF4-FFF2-40B4-BE49-F238E27FC236}">
                <a16:creationId xmlns:a16="http://schemas.microsoft.com/office/drawing/2014/main" id="{5B842271-D8A3-4BC5-85A7-CF9BB6A132F7}"/>
              </a:ext>
            </a:extLst>
          </p:cNvPr>
          <p:cNvSpPr txBox="1">
            <a:spLocks/>
          </p:cNvSpPr>
          <p:nvPr/>
        </p:nvSpPr>
        <p:spPr>
          <a:xfrm>
            <a:off x="6410826" y="1692226"/>
            <a:ext cx="5095375" cy="3264785"/>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lnSpc>
                <a:spcPct val="150000"/>
              </a:lnSpc>
              <a:spcAft>
                <a:spcPts val="800"/>
              </a:spcAft>
            </a:pPr>
            <a:r>
              <a:rPr lang="es-PA" sz="1800" dirty="0">
                <a:effectLst/>
                <a:latin typeface="Arial" panose="020B0604020202020204" pitchFamily="34" charset="0"/>
                <a:ea typeface="Arial" panose="020B0604020202020204" pitchFamily="34" charset="0"/>
                <a:cs typeface="Times New Roman" panose="02020603050405020304" pitchFamily="18" charset="0"/>
              </a:rPr>
              <a:t>Mediante la definición de las FDU apropiadas DB2 también soporta el producto de IBM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Websphere</a:t>
            </a:r>
            <a:r>
              <a:rPr lang="es-PA" sz="1800" i="1" dirty="0">
                <a:effectLst/>
                <a:latin typeface="Arial" panose="020B0604020202020204" pitchFamily="34" charset="0"/>
                <a:ea typeface="Arial" panose="020B0604020202020204" pitchFamily="34" charset="0"/>
                <a:cs typeface="Times New Roman" panose="02020603050405020304" pitchFamily="18" charset="0"/>
              </a:rPr>
              <a:t> MQ</a:t>
            </a:r>
            <a:r>
              <a:rPr lang="es-PA" sz="1800" dirty="0">
                <a:effectLst/>
                <a:latin typeface="Arial" panose="020B0604020202020204" pitchFamily="34" charset="0"/>
                <a:ea typeface="Arial" panose="020B0604020202020204" pitchFamily="34" charset="0"/>
                <a:cs typeface="Times New Roman" panose="02020603050405020304" pitchFamily="18" charset="0"/>
              </a:rPr>
              <a:t>, tanto para interfaces de lectura como de escritura. Dichas FDU pueden incluirse en instrucciones SQL para la lectura o escritura sobre colas de mensajes.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Tree>
    <p:extLst>
      <p:ext uri="{BB962C8B-B14F-4D97-AF65-F5344CB8AC3E}">
        <p14:creationId xmlns:p14="http://schemas.microsoft.com/office/powerpoint/2010/main" val="400095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9FBB-8AC0-48D7-942B-EA230BC3B512}"/>
              </a:ext>
            </a:extLst>
          </p:cNvPr>
          <p:cNvSpPr>
            <a:spLocks noGrp="1"/>
          </p:cNvSpPr>
          <p:nvPr>
            <p:ph type="title"/>
          </p:nvPr>
        </p:nvSpPr>
        <p:spPr>
          <a:xfrm>
            <a:off x="1249680" y="1242246"/>
            <a:ext cx="10058400" cy="993701"/>
          </a:xfrm>
        </p:spPr>
        <p:txBody>
          <a:bodyPr/>
          <a:lstStyle/>
          <a:p>
            <a:r>
              <a:rPr lang="es-PA" dirty="0"/>
              <a:t>Almacenamiento e indexación</a:t>
            </a:r>
          </a:p>
        </p:txBody>
      </p:sp>
      <p:sp>
        <p:nvSpPr>
          <p:cNvPr id="3" name="Content Placeholder 2">
            <a:extLst>
              <a:ext uri="{FF2B5EF4-FFF2-40B4-BE49-F238E27FC236}">
                <a16:creationId xmlns:a16="http://schemas.microsoft.com/office/drawing/2014/main" id="{DDC2ADC7-EE0C-4A6F-83BB-E9C41AD3835F}"/>
              </a:ext>
            </a:extLst>
          </p:cNvPr>
          <p:cNvSpPr>
            <a:spLocks noGrp="1"/>
          </p:cNvSpPr>
          <p:nvPr>
            <p:ph idx="1"/>
          </p:nvPr>
        </p:nvSpPr>
        <p:spPr>
          <a:xfrm>
            <a:off x="853440" y="2373429"/>
            <a:ext cx="10058400" cy="1538438"/>
          </a:xfrm>
        </p:spPr>
        <p:txBody>
          <a:bodyPr/>
          <a:lstStyle/>
          <a:p>
            <a:pPr algn="just">
              <a:lnSpc>
                <a:spcPct val="150000"/>
              </a:lnSpc>
              <a:spcAft>
                <a:spcPts val="800"/>
              </a:spcAft>
            </a:pPr>
            <a:r>
              <a:rPr lang="es-PA" sz="1800" dirty="0">
                <a:effectLst/>
                <a:latin typeface="Arial" panose="020B0604020202020204" pitchFamily="34" charset="0"/>
                <a:ea typeface="Arial" panose="020B0604020202020204" pitchFamily="34" charset="0"/>
                <a:cs typeface="Times New Roman" panose="02020603050405020304" pitchFamily="18" charset="0"/>
              </a:rPr>
              <a:t>La arquitectura de almacenamiento e indexación de DB2 está formada por la capa de sistema de ficheros o gestión de disco, los servicios para gestionar las memorias intermedias, objetos de datos tales como tablas, </a:t>
            </a:r>
            <a:r>
              <a:rPr lang="es-PA" sz="1800" dirty="0" err="1">
                <a:effectLst/>
                <a:latin typeface="Arial" panose="020B0604020202020204" pitchFamily="34" charset="0"/>
                <a:ea typeface="Arial" panose="020B0604020202020204" pitchFamily="34" charset="0"/>
                <a:cs typeface="Times New Roman" panose="02020603050405020304" pitchFamily="18" charset="0"/>
              </a:rPr>
              <a:t>LOBs</a:t>
            </a:r>
            <a:r>
              <a:rPr lang="es-PA" sz="1800" dirty="0">
                <a:effectLst/>
                <a:latin typeface="Arial" panose="020B0604020202020204" pitchFamily="34" charset="0"/>
                <a:ea typeface="Arial" panose="020B0604020202020204" pitchFamily="34" charset="0"/>
                <a:cs typeface="Times New Roman" panose="02020603050405020304" pitchFamily="18" charset="0"/>
              </a:rPr>
              <a:t>, objetos índices y gestores de concurrencia y recuperación.</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ED18E1B1-90D5-4402-815A-62B7F1D430B9}"/>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C9551BC5-5D7D-47F0-8738-4CCBCB1C2605}"/>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4B7B5309-4150-42A0-A8D6-F6C0AAFA5087}"/>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252012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9FBB-8AC0-48D7-942B-EA230BC3B512}"/>
              </a:ext>
            </a:extLst>
          </p:cNvPr>
          <p:cNvSpPr>
            <a:spLocks noGrp="1"/>
          </p:cNvSpPr>
          <p:nvPr>
            <p:ph type="title"/>
          </p:nvPr>
        </p:nvSpPr>
        <p:spPr>
          <a:xfrm>
            <a:off x="1066800" y="642594"/>
            <a:ext cx="10058400" cy="993701"/>
          </a:xfrm>
        </p:spPr>
        <p:txBody>
          <a:bodyPr/>
          <a:lstStyle/>
          <a:p>
            <a:r>
              <a:rPr lang="es-PA" dirty="0"/>
              <a:t>Arquitectura de almacenamiento</a:t>
            </a:r>
          </a:p>
        </p:txBody>
      </p:sp>
      <p:sp>
        <p:nvSpPr>
          <p:cNvPr id="3" name="Content Placeholder 2">
            <a:extLst>
              <a:ext uri="{FF2B5EF4-FFF2-40B4-BE49-F238E27FC236}">
                <a16:creationId xmlns:a16="http://schemas.microsoft.com/office/drawing/2014/main" id="{DDC2ADC7-EE0C-4A6F-83BB-E9C41AD3835F}"/>
              </a:ext>
            </a:extLst>
          </p:cNvPr>
          <p:cNvSpPr>
            <a:spLocks noGrp="1"/>
          </p:cNvSpPr>
          <p:nvPr>
            <p:ph idx="1"/>
          </p:nvPr>
        </p:nvSpPr>
        <p:spPr>
          <a:xfrm>
            <a:off x="1066800" y="1534423"/>
            <a:ext cx="10058400" cy="1538438"/>
          </a:xfrm>
        </p:spPr>
        <p:txBody>
          <a:bodyPr/>
          <a:lstStyle/>
          <a:p>
            <a:r>
              <a:rPr lang="es-PA" sz="1800" dirty="0">
                <a:effectLst/>
                <a:latin typeface="Arial" panose="020B0604020202020204" pitchFamily="34" charset="0"/>
                <a:ea typeface="Arial" panose="020B0604020202020204" pitchFamily="34" charset="0"/>
              </a:rPr>
              <a:t>DB2 proporciona abstracciones de almacenamiento para gestionar tablas de base de datos lógicas en entornos </a:t>
            </a:r>
            <a:r>
              <a:rPr lang="es-PA" sz="1800" dirty="0" err="1">
                <a:effectLst/>
                <a:latin typeface="Arial" panose="020B0604020202020204" pitchFamily="34" charset="0"/>
                <a:ea typeface="Arial" panose="020B0604020202020204" pitchFamily="34" charset="0"/>
              </a:rPr>
              <a:t>multinodo</a:t>
            </a:r>
            <a:r>
              <a:rPr lang="es-PA" sz="1800" dirty="0">
                <a:effectLst/>
                <a:latin typeface="Arial" panose="020B0604020202020204" pitchFamily="34" charset="0"/>
                <a:ea typeface="Arial" panose="020B0604020202020204" pitchFamily="34" charset="0"/>
              </a:rPr>
              <a:t> (paralelo) y multidisco. Se pueden definir grupos de nodos para soportar la división de la tabla en conjuntos especificados de nodos en un sistema </a:t>
            </a:r>
            <a:r>
              <a:rPr lang="es-PA" sz="1800" dirty="0" err="1">
                <a:effectLst/>
                <a:latin typeface="Arial" panose="020B0604020202020204" pitchFamily="34" charset="0"/>
                <a:ea typeface="Arial" panose="020B0604020202020204" pitchFamily="34" charset="0"/>
              </a:rPr>
              <a:t>multinodo</a:t>
            </a:r>
            <a:r>
              <a:rPr lang="es-PA" sz="1800" dirty="0">
                <a:effectLst/>
                <a:latin typeface="Arial" panose="020B0604020202020204" pitchFamily="34" charset="0"/>
                <a:ea typeface="Arial" panose="020B0604020202020204" pitchFamily="34" charset="0"/>
              </a:rPr>
              <a:t>. Esto permite flexibilidad al asignar particiones de tabla a nodos diferentes en un sistema. </a:t>
            </a:r>
            <a:endParaRPr lang="es-PA" dirty="0"/>
          </a:p>
        </p:txBody>
      </p:sp>
      <p:sp>
        <p:nvSpPr>
          <p:cNvPr id="4" name="Rectangle 3">
            <a:extLst>
              <a:ext uri="{FF2B5EF4-FFF2-40B4-BE49-F238E27FC236}">
                <a16:creationId xmlns:a16="http://schemas.microsoft.com/office/drawing/2014/main" id="{ED18E1B1-90D5-4402-815A-62B7F1D430B9}"/>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C9551BC5-5D7D-47F0-8738-4CCBCB1C2605}"/>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4B7B5309-4150-42A0-A8D6-F6C0AAFA5087}"/>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7" name="Picture 6">
            <a:extLst>
              <a:ext uri="{FF2B5EF4-FFF2-40B4-BE49-F238E27FC236}">
                <a16:creationId xmlns:a16="http://schemas.microsoft.com/office/drawing/2014/main" id="{E7243A35-178B-44D7-9C37-7F0F1DFC1AE0}"/>
              </a:ext>
            </a:extLst>
          </p:cNvPr>
          <p:cNvPicPr/>
          <p:nvPr/>
        </p:nvPicPr>
        <p:blipFill>
          <a:blip r:embed="rId2">
            <a:extLst>
              <a:ext uri="{28A0092B-C50C-407E-A947-70E740481C1C}">
                <a14:useLocalDpi xmlns:a14="http://schemas.microsoft.com/office/drawing/2010/main" val="0"/>
              </a:ext>
            </a:extLst>
          </a:blip>
          <a:stretch>
            <a:fillRect/>
          </a:stretch>
        </p:blipFill>
        <p:spPr>
          <a:xfrm>
            <a:off x="1066800" y="3067246"/>
            <a:ext cx="4613609" cy="2873141"/>
          </a:xfrm>
          <a:prstGeom prst="rect">
            <a:avLst/>
          </a:prstGeom>
        </p:spPr>
      </p:pic>
      <p:pic>
        <p:nvPicPr>
          <p:cNvPr id="8" name="Picture 7">
            <a:extLst>
              <a:ext uri="{FF2B5EF4-FFF2-40B4-BE49-F238E27FC236}">
                <a16:creationId xmlns:a16="http://schemas.microsoft.com/office/drawing/2014/main" id="{DFADBC76-45C3-46A2-B18E-549389142750}"/>
              </a:ext>
            </a:extLst>
          </p:cNvPr>
          <p:cNvPicPr/>
          <p:nvPr/>
        </p:nvPicPr>
        <p:blipFill>
          <a:blip r:embed="rId3">
            <a:extLst>
              <a:ext uri="{28A0092B-C50C-407E-A947-70E740481C1C}">
                <a14:useLocalDpi xmlns:a14="http://schemas.microsoft.com/office/drawing/2010/main" val="0"/>
              </a:ext>
            </a:extLst>
          </a:blip>
          <a:stretch>
            <a:fillRect/>
          </a:stretch>
        </p:blipFill>
        <p:spPr>
          <a:xfrm>
            <a:off x="6096000" y="3072863"/>
            <a:ext cx="5029200" cy="2873141"/>
          </a:xfrm>
          <a:prstGeom prst="rect">
            <a:avLst/>
          </a:prstGeom>
        </p:spPr>
      </p:pic>
      <p:sp>
        <p:nvSpPr>
          <p:cNvPr id="9" name="Text Box 6">
            <a:extLst>
              <a:ext uri="{FF2B5EF4-FFF2-40B4-BE49-F238E27FC236}">
                <a16:creationId xmlns:a16="http://schemas.microsoft.com/office/drawing/2014/main" id="{F6D5E807-79C8-433E-BBF8-06810763FE25}"/>
              </a:ext>
            </a:extLst>
          </p:cNvPr>
          <p:cNvSpPr txBox="1"/>
          <p:nvPr/>
        </p:nvSpPr>
        <p:spPr>
          <a:xfrm>
            <a:off x="2104025" y="6020461"/>
            <a:ext cx="2276475"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s-PA" sz="9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Ejemplo de grupo de nodos con Contenedores</a:t>
            </a:r>
            <a:endParaRPr lang="es-PA"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7">
            <a:extLst>
              <a:ext uri="{FF2B5EF4-FFF2-40B4-BE49-F238E27FC236}">
                <a16:creationId xmlns:a16="http://schemas.microsoft.com/office/drawing/2014/main" id="{63776EDB-07C4-4D87-9BC3-D44FA1F90A4E}"/>
              </a:ext>
            </a:extLst>
          </p:cNvPr>
          <p:cNvSpPr txBox="1"/>
          <p:nvPr/>
        </p:nvSpPr>
        <p:spPr>
          <a:xfrm>
            <a:off x="7811502" y="6048940"/>
            <a:ext cx="1752600" cy="2769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s-PA" sz="9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Vista lógica de la página y del índice</a:t>
            </a:r>
            <a:endParaRPr lang="es-PA" sz="9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301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533400" y="736548"/>
            <a:ext cx="5303520" cy="1371600"/>
          </a:xfrm>
        </p:spPr>
        <p:txBody>
          <a:bodyPr/>
          <a:lstStyle/>
          <a:p>
            <a:r>
              <a:rPr lang="es-PA" dirty="0"/>
              <a:t>Colas de memorias intermediarias</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533400" y="2108148"/>
            <a:ext cx="4922520" cy="3896412"/>
          </a:xfrm>
        </p:spPr>
        <p:txBody>
          <a:bodyPr/>
          <a:lstStyle/>
          <a:p>
            <a:r>
              <a:rPr lang="es-PA" sz="1800" dirty="0">
                <a:effectLst/>
                <a:latin typeface="Arial" panose="020B0604020202020204" pitchFamily="34" charset="0"/>
                <a:ea typeface="Arial" panose="020B0604020202020204" pitchFamily="34" charset="0"/>
              </a:rPr>
              <a:t>Se puede asociar una o varias memorias intermedias con cada espacio de tablas para gestionar diferentes objetos tales como datos e índices. Una memoria intermedia es un área de datos compartida que mantiene copias de objetos en memoria. Estos objetos habitualmente están organizados en páginas para gestionar la memoria intermedia. DB2 permite la definición de memorias intermedias usando instrucciones SQL.</a:t>
            </a:r>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Title 1">
            <a:extLst>
              <a:ext uri="{FF2B5EF4-FFF2-40B4-BE49-F238E27FC236}">
                <a16:creationId xmlns:a16="http://schemas.microsoft.com/office/drawing/2014/main" id="{7681E7C1-690E-4E57-AB9B-853C9C88CF5C}"/>
              </a:ext>
            </a:extLst>
          </p:cNvPr>
          <p:cNvSpPr txBox="1">
            <a:spLocks/>
          </p:cNvSpPr>
          <p:nvPr/>
        </p:nvSpPr>
        <p:spPr>
          <a:xfrm>
            <a:off x="6248400" y="736548"/>
            <a:ext cx="530352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s-PA" dirty="0"/>
              <a:t>Tablas, registros e índices</a:t>
            </a:r>
          </a:p>
        </p:txBody>
      </p:sp>
      <p:sp>
        <p:nvSpPr>
          <p:cNvPr id="8" name="Content Placeholder 2">
            <a:extLst>
              <a:ext uri="{FF2B5EF4-FFF2-40B4-BE49-F238E27FC236}">
                <a16:creationId xmlns:a16="http://schemas.microsoft.com/office/drawing/2014/main" id="{D26B01E1-A34B-4136-A32A-26F0B3C661DF}"/>
              </a:ext>
            </a:extLst>
          </p:cNvPr>
          <p:cNvSpPr txBox="1">
            <a:spLocks/>
          </p:cNvSpPr>
          <p:nvPr/>
        </p:nvSpPr>
        <p:spPr>
          <a:xfrm>
            <a:off x="6248400" y="2108148"/>
            <a:ext cx="4922520" cy="38964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s-PA" sz="1800" dirty="0">
                <a:effectLst/>
                <a:latin typeface="Arial" panose="020B0604020202020204" pitchFamily="34" charset="0"/>
                <a:ea typeface="Arial" panose="020B0604020202020204" pitchFamily="34" charset="0"/>
              </a:rPr>
              <a:t>DB2 organiza los datos relacionales como registros en las páginas. Cada página consiste en un conjunto de registros (tanto registros de datos del usuario como registros especiales del sistema). La página cero de la tabla contiene registros del sistema especiales sobre la tabla y su estado. DB2 usa un registro del mapa de espacio denominado registro de control de espacio libre (</a:t>
            </a:r>
            <a:r>
              <a:rPr lang="es-PA" sz="1800" i="1" dirty="0">
                <a:effectLst/>
                <a:latin typeface="Arial" panose="020B0604020202020204" pitchFamily="34" charset="0"/>
                <a:ea typeface="Arial" panose="020B0604020202020204" pitchFamily="34" charset="0"/>
              </a:rPr>
              <a:t>Free </a:t>
            </a:r>
            <a:r>
              <a:rPr lang="es-PA" sz="1800" i="1" dirty="0" err="1">
                <a:effectLst/>
                <a:latin typeface="Arial" panose="020B0604020202020204" pitchFamily="34" charset="0"/>
                <a:ea typeface="Arial" panose="020B0604020202020204" pitchFamily="34" charset="0"/>
              </a:rPr>
              <a:t>Space</a:t>
            </a:r>
            <a:r>
              <a:rPr lang="es-PA" sz="1800" i="1" dirty="0">
                <a:effectLst/>
                <a:latin typeface="Arial" panose="020B0604020202020204" pitchFamily="34" charset="0"/>
                <a:ea typeface="Arial" panose="020B0604020202020204" pitchFamily="34" charset="0"/>
              </a:rPr>
              <a:t> Control </a:t>
            </a:r>
            <a:r>
              <a:rPr lang="es-PA" sz="1800" i="1" dirty="0" err="1">
                <a:effectLst/>
                <a:latin typeface="Arial" panose="020B0604020202020204" pitchFamily="34" charset="0"/>
                <a:ea typeface="Arial" panose="020B0604020202020204" pitchFamily="34" charset="0"/>
              </a:rPr>
              <a:t>Record</a:t>
            </a:r>
            <a:r>
              <a:rPr lang="es-PA" sz="1800" i="1" dirty="0">
                <a:effectLst/>
                <a:latin typeface="Arial" panose="020B0604020202020204" pitchFamily="34" charset="0"/>
                <a:ea typeface="Arial" panose="020B0604020202020204" pitchFamily="34" charset="0"/>
              </a:rPr>
              <a:t>,</a:t>
            </a:r>
            <a:br>
              <a:rPr lang="es-PA" sz="1800" i="1" dirty="0">
                <a:effectLst/>
                <a:latin typeface="Calibri" panose="020F0502020204030204" pitchFamily="34" charset="0"/>
                <a:ea typeface="Calibri" panose="020F0502020204030204" pitchFamily="34" charset="0"/>
                <a:cs typeface="Times New Roman" panose="02020603050405020304" pitchFamily="18" charset="0"/>
              </a:rPr>
            </a:br>
            <a:r>
              <a:rPr lang="es-PA" sz="1800" i="1" dirty="0">
                <a:effectLst/>
                <a:latin typeface="Arial" panose="020B0604020202020204" pitchFamily="34" charset="0"/>
                <a:ea typeface="Arial" panose="020B0604020202020204" pitchFamily="34" charset="0"/>
              </a:rPr>
              <a:t> FSCR</a:t>
            </a:r>
            <a:r>
              <a:rPr lang="es-PA" sz="1800" dirty="0">
                <a:effectLst/>
                <a:latin typeface="Arial" panose="020B0604020202020204" pitchFamily="34" charset="0"/>
                <a:ea typeface="Arial" panose="020B0604020202020204" pitchFamily="34" charset="0"/>
              </a:rPr>
              <a:t>) para encontrar el espacio libre en la tabla.</a:t>
            </a:r>
            <a:endParaRPr lang="es-PA" dirty="0"/>
          </a:p>
        </p:txBody>
      </p:sp>
    </p:spTree>
    <p:extLst>
      <p:ext uri="{BB962C8B-B14F-4D97-AF65-F5344CB8AC3E}">
        <p14:creationId xmlns:p14="http://schemas.microsoft.com/office/powerpoint/2010/main" val="3605958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B493-8DD8-4ADC-A830-3E3BCA987BCD}"/>
              </a:ext>
            </a:extLst>
          </p:cNvPr>
          <p:cNvSpPr>
            <a:spLocks noGrp="1"/>
          </p:cNvSpPr>
          <p:nvPr>
            <p:ph type="title"/>
          </p:nvPr>
        </p:nvSpPr>
        <p:spPr>
          <a:xfrm>
            <a:off x="914400" y="670560"/>
            <a:ext cx="10058400" cy="899160"/>
          </a:xfrm>
        </p:spPr>
        <p:txBody>
          <a:bodyPr/>
          <a:lstStyle/>
          <a:p>
            <a:r>
              <a:rPr lang="es-PA" dirty="0"/>
              <a:t>Agrupación multidimensional</a:t>
            </a:r>
          </a:p>
        </p:txBody>
      </p:sp>
      <p:sp>
        <p:nvSpPr>
          <p:cNvPr id="3" name="Content Placeholder 2">
            <a:extLst>
              <a:ext uri="{FF2B5EF4-FFF2-40B4-BE49-F238E27FC236}">
                <a16:creationId xmlns:a16="http://schemas.microsoft.com/office/drawing/2014/main" id="{3B3C8F1A-A097-4F85-B4E6-04550E7B86BC}"/>
              </a:ext>
            </a:extLst>
          </p:cNvPr>
          <p:cNvSpPr>
            <a:spLocks noGrp="1"/>
          </p:cNvSpPr>
          <p:nvPr>
            <p:ph idx="1"/>
          </p:nvPr>
        </p:nvSpPr>
        <p:spPr>
          <a:xfrm>
            <a:off x="518160" y="1706880"/>
            <a:ext cx="7330440" cy="1447800"/>
          </a:xfrm>
        </p:spPr>
        <p:txBody>
          <a:bodyPr/>
          <a:lstStyle/>
          <a:p>
            <a:r>
              <a:rPr lang="es-PA" sz="1800" dirty="0">
                <a:latin typeface="Arial" panose="020B0604020202020204" pitchFamily="34" charset="0"/>
                <a:ea typeface="Calibri" panose="020F0502020204030204" pitchFamily="34" charset="0"/>
              </a:rPr>
              <a:t>U</a:t>
            </a:r>
            <a:r>
              <a:rPr lang="es-PA" sz="1800" dirty="0">
                <a:effectLst/>
                <a:latin typeface="Arial" panose="020B0604020202020204" pitchFamily="34" charset="0"/>
                <a:ea typeface="Calibri" panose="020F0502020204030204" pitchFamily="34" charset="0"/>
              </a:rPr>
              <a:t>na tabla DB2 puede crearse especificando una o varias claves como dimensiones para las que se agruparán los datos de la tabla. Existe una nueva cláusula denominada </a:t>
            </a:r>
            <a:r>
              <a:rPr lang="es-PA" sz="1800" b="1" i="1" dirty="0" err="1">
                <a:effectLst/>
                <a:latin typeface="Arial" panose="020B0604020202020204" pitchFamily="34" charset="0"/>
                <a:ea typeface="Calibri" panose="020F0502020204030204" pitchFamily="34" charset="0"/>
              </a:rPr>
              <a:t>organize</a:t>
            </a:r>
            <a:r>
              <a:rPr lang="es-PA" sz="1800" b="1" i="1" dirty="0">
                <a:effectLst/>
                <a:latin typeface="Arial" panose="020B0604020202020204" pitchFamily="34" charset="0"/>
                <a:ea typeface="Calibri" panose="020F0502020204030204" pitchFamily="34" charset="0"/>
              </a:rPr>
              <a:t> </a:t>
            </a:r>
            <a:r>
              <a:rPr lang="es-PA" sz="1800" b="1" i="1" dirty="0" err="1">
                <a:effectLst/>
                <a:latin typeface="Arial" panose="020B0604020202020204" pitchFamily="34" charset="0"/>
                <a:ea typeface="Calibri" panose="020F0502020204030204" pitchFamily="34" charset="0"/>
              </a:rPr>
              <a:t>by</a:t>
            </a:r>
            <a:r>
              <a:rPr lang="es-PA" sz="1800" b="1" i="1" dirty="0">
                <a:effectLst/>
                <a:latin typeface="Arial" panose="020B0604020202020204" pitchFamily="34" charset="0"/>
                <a:ea typeface="Calibri" panose="020F0502020204030204" pitchFamily="34" charset="0"/>
              </a:rPr>
              <a:t> </a:t>
            </a:r>
            <a:r>
              <a:rPr lang="es-PA" sz="1800" b="1" i="1" dirty="0" err="1">
                <a:effectLst/>
                <a:latin typeface="Arial" panose="020B0604020202020204" pitchFamily="34" charset="0"/>
                <a:ea typeface="Calibri" panose="020F0502020204030204" pitchFamily="34" charset="0"/>
              </a:rPr>
              <a:t>dimensions</a:t>
            </a:r>
            <a:r>
              <a:rPr lang="es-PA" sz="1800" b="1" dirty="0">
                <a:effectLst/>
                <a:latin typeface="Arial" panose="020B0604020202020204" pitchFamily="34" charset="0"/>
                <a:ea typeface="Calibri" panose="020F0502020204030204" pitchFamily="34" charset="0"/>
              </a:rPr>
              <a:t> </a:t>
            </a:r>
            <a:r>
              <a:rPr lang="es-PA" sz="1800" dirty="0">
                <a:effectLst/>
                <a:latin typeface="Arial" panose="020B0604020202020204" pitchFamily="34" charset="0"/>
                <a:ea typeface="Calibri" panose="020F0502020204030204" pitchFamily="34" charset="0"/>
              </a:rPr>
              <a:t>para este cometido.</a:t>
            </a:r>
            <a:endParaRPr lang="es-PA" dirty="0"/>
          </a:p>
        </p:txBody>
      </p:sp>
      <p:sp>
        <p:nvSpPr>
          <p:cNvPr id="4" name="Rectangle 3">
            <a:extLst>
              <a:ext uri="{FF2B5EF4-FFF2-40B4-BE49-F238E27FC236}">
                <a16:creationId xmlns:a16="http://schemas.microsoft.com/office/drawing/2014/main" id="{DA6A91C0-E892-43A5-BC9C-1FF34EC45878}"/>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44F2D08A-7C97-4C88-BD66-3181F2DA7910}"/>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C28607EC-1A56-4AA5-950D-F46029CDFBFA}"/>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7" name="Picture 6">
            <a:extLst>
              <a:ext uri="{FF2B5EF4-FFF2-40B4-BE49-F238E27FC236}">
                <a16:creationId xmlns:a16="http://schemas.microsoft.com/office/drawing/2014/main" id="{68141745-667F-44EB-BE3F-C2752810FCA7}"/>
              </a:ext>
            </a:extLst>
          </p:cNvPr>
          <p:cNvPicPr/>
          <p:nvPr/>
        </p:nvPicPr>
        <p:blipFill rotWithShape="1">
          <a:blip r:embed="rId2">
            <a:extLst>
              <a:ext uri="{28A0092B-C50C-407E-A947-70E740481C1C}">
                <a14:useLocalDpi xmlns:a14="http://schemas.microsoft.com/office/drawing/2010/main" val="0"/>
              </a:ext>
            </a:extLst>
          </a:blip>
          <a:srcRect l="8918" r="5766" b="3620"/>
          <a:stretch/>
        </p:blipFill>
        <p:spPr bwMode="auto">
          <a:xfrm>
            <a:off x="7848600" y="1563370"/>
            <a:ext cx="3524250" cy="2420620"/>
          </a:xfrm>
          <a:prstGeom prst="rect">
            <a:avLst/>
          </a:prstGeom>
          <a:ln>
            <a:noFill/>
          </a:ln>
          <a:extLst>
            <a:ext uri="{53640926-AAD7-44D8-BBD7-CCE9431645EC}">
              <a14:shadowObscured xmlns:a14="http://schemas.microsoft.com/office/drawing/2010/main"/>
            </a:ext>
          </a:extLst>
        </p:spPr>
      </p:pic>
      <p:sp>
        <p:nvSpPr>
          <p:cNvPr id="8" name="Content Placeholder 2">
            <a:extLst>
              <a:ext uri="{FF2B5EF4-FFF2-40B4-BE49-F238E27FC236}">
                <a16:creationId xmlns:a16="http://schemas.microsoft.com/office/drawing/2014/main" id="{47D7415B-1FC6-4606-A139-9AE68FCCE6D8}"/>
              </a:ext>
            </a:extLst>
          </p:cNvPr>
          <p:cNvSpPr txBox="1">
            <a:spLocks/>
          </p:cNvSpPr>
          <p:nvPr/>
        </p:nvSpPr>
        <p:spPr>
          <a:xfrm>
            <a:off x="518160" y="3054350"/>
            <a:ext cx="7330440" cy="14478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s-PA" sz="1800" dirty="0">
                <a:effectLst/>
                <a:latin typeface="Arial" panose="020B0604020202020204" pitchFamily="34" charset="0"/>
                <a:ea typeface="Arial" panose="020B0604020202020204" pitchFamily="34" charset="0"/>
              </a:rPr>
              <a:t>Cada combinación única de valores dimensionales forma una “celda” lógica que está físicamente</a:t>
            </a:r>
            <a:r>
              <a:rPr lang="es-PA" sz="1800" dirty="0">
                <a:effectLst/>
                <a:latin typeface="Calibri" panose="020F0502020204030204" pitchFamily="34" charset="0"/>
                <a:ea typeface="Calibri" panose="020F0502020204030204" pitchFamily="34" charset="0"/>
                <a:cs typeface="Times New Roman" panose="02020603050405020304" pitchFamily="18" charset="0"/>
              </a:rPr>
              <a:t> </a:t>
            </a:r>
            <a:r>
              <a:rPr lang="es-PA" sz="1800" dirty="0">
                <a:effectLst/>
                <a:latin typeface="Arial" panose="020B0604020202020204" pitchFamily="34" charset="0"/>
                <a:ea typeface="Arial" panose="020B0604020202020204" pitchFamily="34" charset="0"/>
              </a:rPr>
              <a:t>organizada como bloques de páginas, donde un bloque es un conjunto de páginas consecutivas en disco.</a:t>
            </a:r>
            <a:r>
              <a:rPr lang="es-PA" sz="1800" dirty="0">
                <a:effectLst/>
                <a:latin typeface="Calibri" panose="020F0502020204030204" pitchFamily="34" charset="0"/>
                <a:ea typeface="Calibri" panose="020F0502020204030204" pitchFamily="34" charset="0"/>
                <a:cs typeface="Times New Roman" panose="02020603050405020304" pitchFamily="18" charset="0"/>
              </a:rPr>
              <a:t> </a:t>
            </a:r>
            <a:endParaRPr lang="es-PA" dirty="0"/>
          </a:p>
        </p:txBody>
      </p:sp>
      <p:pic>
        <p:nvPicPr>
          <p:cNvPr id="9" name="Picture 8">
            <a:extLst>
              <a:ext uri="{FF2B5EF4-FFF2-40B4-BE49-F238E27FC236}">
                <a16:creationId xmlns:a16="http://schemas.microsoft.com/office/drawing/2014/main" id="{2BEABC8D-F7BD-4191-9449-9A0486562810}"/>
              </a:ext>
            </a:extLst>
          </p:cNvPr>
          <p:cNvPicPr/>
          <p:nvPr/>
        </p:nvPicPr>
        <p:blipFill>
          <a:blip r:embed="rId3">
            <a:extLst>
              <a:ext uri="{28A0092B-C50C-407E-A947-70E740481C1C}">
                <a14:useLocalDpi xmlns:a14="http://schemas.microsoft.com/office/drawing/2010/main" val="0"/>
              </a:ext>
            </a:extLst>
          </a:blip>
          <a:stretch>
            <a:fillRect/>
          </a:stretch>
        </p:blipFill>
        <p:spPr>
          <a:xfrm>
            <a:off x="5394960" y="4191000"/>
            <a:ext cx="4592955" cy="2226310"/>
          </a:xfrm>
          <a:prstGeom prst="rect">
            <a:avLst/>
          </a:prstGeom>
        </p:spPr>
      </p:pic>
    </p:spTree>
    <p:extLst>
      <p:ext uri="{BB962C8B-B14F-4D97-AF65-F5344CB8AC3E}">
        <p14:creationId xmlns:p14="http://schemas.microsoft.com/office/powerpoint/2010/main" val="379928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1066800" y="642594"/>
            <a:ext cx="10058400" cy="670560"/>
          </a:xfrm>
        </p:spPr>
        <p:txBody>
          <a:bodyPr/>
          <a:lstStyle/>
          <a:p>
            <a:pPr algn="ctr"/>
            <a:r>
              <a:rPr lang="es-PA" dirty="0"/>
              <a:t>Características de esta agrupación</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1104900" y="1586852"/>
            <a:ext cx="10058400" cy="3684296"/>
          </a:xfrm>
        </p:spPr>
        <p:txBody>
          <a:bodyPr>
            <a:normAutofit fontScale="92500"/>
          </a:bodyPr>
          <a:lstStyle/>
          <a:p>
            <a:r>
              <a:rPr lang="es-PA" sz="1800" b="1" dirty="0"/>
              <a:t>Índices de bloque</a:t>
            </a:r>
            <a:r>
              <a:rPr lang="es-PA" sz="1800" dirty="0"/>
              <a:t>: son pequeños y necesitan actualizarse solamente cuando se añade un nuevo bloque a la celda o cuando se vacían y eliminan bloques existentes en la celda.</a:t>
            </a:r>
          </a:p>
          <a:p>
            <a:r>
              <a:rPr lang="es-PA" sz="1800" b="1" dirty="0"/>
              <a:t>Mapas de bloques</a:t>
            </a:r>
            <a:r>
              <a:rPr lang="es-PA" sz="1800" dirty="0"/>
              <a:t>: registra el estado de cada bloque de la tabla, lo cual uno solamente puede estar en diferentes estados.</a:t>
            </a:r>
          </a:p>
          <a:p>
            <a:r>
              <a:rPr lang="es-PA" sz="1800" b="1" dirty="0"/>
              <a:t>Consideraciones de diseño</a:t>
            </a:r>
            <a:r>
              <a:rPr lang="es-PA" sz="1800" dirty="0"/>
              <a:t>: se debe considerar las dimensiones y el tamaño adecuado para minimizar el uso de espacio para obtener ventajas de rendimiento y mantenimiento adecuado.</a:t>
            </a:r>
          </a:p>
          <a:p>
            <a:r>
              <a:rPr lang="es-PA" sz="1800" b="1" dirty="0"/>
              <a:t>Impacto sobre las técnicas existentes</a:t>
            </a:r>
            <a:r>
              <a:rPr lang="es-PA" sz="1800" dirty="0"/>
              <a:t>: RID secundarios, restricciones, disparadores, vistas materializadas definidas y opciones de procesamiento de consultas están disponibles; se comportan como tablas clásicas pero con aspectos mejorados de agrupación y procesamiento.</a:t>
            </a:r>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7" name="Picture 6">
            <a:extLst>
              <a:ext uri="{FF2B5EF4-FFF2-40B4-BE49-F238E27FC236}">
                <a16:creationId xmlns:a16="http://schemas.microsoft.com/office/drawing/2014/main" id="{D6721306-6555-4071-AB5A-C51C7F4FE0CD}"/>
              </a:ext>
            </a:extLst>
          </p:cNvPr>
          <p:cNvPicPr/>
          <p:nvPr/>
        </p:nvPicPr>
        <p:blipFill>
          <a:blip r:embed="rId2">
            <a:extLst>
              <a:ext uri="{28A0092B-C50C-407E-A947-70E740481C1C}">
                <a14:useLocalDpi xmlns:a14="http://schemas.microsoft.com/office/drawing/2010/main" val="0"/>
              </a:ext>
            </a:extLst>
          </a:blip>
          <a:stretch>
            <a:fillRect/>
          </a:stretch>
        </p:blipFill>
        <p:spPr>
          <a:xfrm>
            <a:off x="3506152" y="5048438"/>
            <a:ext cx="5881688" cy="992816"/>
          </a:xfrm>
          <a:prstGeom prst="rect">
            <a:avLst/>
          </a:prstGeom>
        </p:spPr>
      </p:pic>
    </p:spTree>
    <p:extLst>
      <p:ext uri="{BB962C8B-B14F-4D97-AF65-F5344CB8AC3E}">
        <p14:creationId xmlns:p14="http://schemas.microsoft.com/office/powerpoint/2010/main" val="416654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518160" y="642594"/>
            <a:ext cx="11155680" cy="850926"/>
          </a:xfrm>
        </p:spPr>
        <p:txBody>
          <a:bodyPr/>
          <a:lstStyle/>
          <a:p>
            <a:r>
              <a:rPr lang="es-PA" dirty="0"/>
              <a:t>Procesamiento y optimización de consultas</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685800" y="1493520"/>
            <a:ext cx="10805160" cy="1493520"/>
          </a:xfrm>
        </p:spPr>
        <p:txBody>
          <a:bodyPr/>
          <a:lstStyle/>
          <a:p>
            <a:r>
              <a:rPr lang="es-PA" sz="1800" dirty="0">
                <a:solidFill>
                  <a:srgbClr val="000000"/>
                </a:solidFill>
                <a:effectLst/>
                <a:latin typeface="Arial" panose="020B0604020202020204" pitchFamily="34" charset="0"/>
                <a:ea typeface="Arial" panose="020B0604020202020204" pitchFamily="34" charset="0"/>
              </a:rPr>
              <a:t>El compilador de consultas de DB2 transforma las consultas en un árbol de operaciones. DB2 usa entonces el árbol de operadores de la consulta en tiempo de ejecución para el procesamiento. DB2 soporta un rico conjunto de operadores de consulta que permiten considerar mejores estrategias de procesamiento y proporcionan flexibilidad en la ejecución de consultas complejas.</a:t>
            </a:r>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7" name="Picture 6">
            <a:extLst>
              <a:ext uri="{FF2B5EF4-FFF2-40B4-BE49-F238E27FC236}">
                <a16:creationId xmlns:a16="http://schemas.microsoft.com/office/drawing/2014/main" id="{C8F32C1E-E6C5-4D5C-B469-395F484A24A2}"/>
              </a:ext>
            </a:extLst>
          </p:cNvPr>
          <p:cNvPicPr/>
          <p:nvPr/>
        </p:nvPicPr>
        <p:blipFill>
          <a:blip r:embed="rId2">
            <a:extLst>
              <a:ext uri="{28A0092B-C50C-407E-A947-70E740481C1C}">
                <a14:useLocalDpi xmlns:a14="http://schemas.microsoft.com/office/drawing/2010/main" val="0"/>
              </a:ext>
            </a:extLst>
          </a:blip>
          <a:stretch>
            <a:fillRect/>
          </a:stretch>
        </p:blipFill>
        <p:spPr>
          <a:xfrm>
            <a:off x="4478654" y="2804160"/>
            <a:ext cx="3476625" cy="3583305"/>
          </a:xfrm>
          <a:prstGeom prst="rect">
            <a:avLst/>
          </a:prstGeom>
        </p:spPr>
      </p:pic>
    </p:spTree>
    <p:extLst>
      <p:ext uri="{BB962C8B-B14F-4D97-AF65-F5344CB8AC3E}">
        <p14:creationId xmlns:p14="http://schemas.microsoft.com/office/powerpoint/2010/main" val="380753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1066800" y="642594"/>
            <a:ext cx="10058400" cy="670560"/>
          </a:xfrm>
        </p:spPr>
        <p:txBody>
          <a:bodyPr/>
          <a:lstStyle/>
          <a:p>
            <a:r>
              <a:rPr lang="es-PA" dirty="0"/>
              <a:t>Métodos de acceso</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518160" y="1328394"/>
            <a:ext cx="5577840" cy="5501640"/>
          </a:xfrm>
        </p:spPr>
        <p:txBody>
          <a:bodyPr>
            <a:normAutofit fontScale="70000" lnSpcReduction="20000"/>
          </a:bodyPr>
          <a:lstStyle/>
          <a:p>
            <a:pPr marL="342900" lvl="0" indent="-342900" algn="just">
              <a:lnSpc>
                <a:spcPct val="150000"/>
              </a:lnSpc>
              <a:spcAft>
                <a:spcPts val="800"/>
              </a:spcAft>
              <a:buFont typeface="Symbol" panose="05050102010706020507" pitchFamily="18" charset="2"/>
              <a:buChar char=""/>
            </a:pPr>
            <a:r>
              <a:rPr lang="es-PA" sz="2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Exploración de tabla:</a:t>
            </a:r>
            <a:r>
              <a:rPr lang="es-PA" sz="2100" dirty="0">
                <a:solidFill>
                  <a:srgbClr val="000000"/>
                </a:solidFill>
                <a:effectLst/>
                <a:latin typeface="Arial" panose="020B0604020202020204" pitchFamily="34" charset="0"/>
                <a:ea typeface="Arial" panose="020B0604020202020204" pitchFamily="34" charset="0"/>
                <a:cs typeface="Arial" panose="020B0604020202020204" pitchFamily="34" charset="0"/>
              </a:rPr>
              <a:t> el más básico, se accede a todos los registros en la tabla página por página.</a:t>
            </a:r>
            <a:endParaRPr lang="es-PA" sz="2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es-PA" sz="2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Exploración de índice:</a:t>
            </a:r>
            <a:r>
              <a:rPr lang="es-PA" sz="2100" b="1" dirty="0">
                <a:solidFill>
                  <a:srgbClr val="000000"/>
                </a:solidFill>
                <a:latin typeface="Arial" panose="020B0604020202020204" pitchFamily="34" charset="0"/>
                <a:ea typeface="Arial" panose="020B0604020202020204" pitchFamily="34" charset="0"/>
                <a:cs typeface="Arial" panose="020B0604020202020204" pitchFamily="34" charset="0"/>
              </a:rPr>
              <a:t> </a:t>
            </a:r>
            <a:r>
              <a:rPr lang="es-PA" sz="2100" dirty="0">
                <a:solidFill>
                  <a:srgbClr val="000000"/>
                </a:solidFill>
                <a:effectLst/>
                <a:latin typeface="Arial" panose="020B0604020202020204" pitchFamily="34" charset="0"/>
                <a:ea typeface="Arial" panose="020B0604020202020204" pitchFamily="34" charset="0"/>
                <a:cs typeface="Arial" panose="020B0604020202020204" pitchFamily="34" charset="0"/>
              </a:rPr>
              <a:t>usa un índice para seleccionar los registros específicos que satisfacen la consulta. Accede a los registros usando los </a:t>
            </a:r>
            <a:r>
              <a:rPr lang="es-PA" sz="2100" dirty="0" err="1">
                <a:solidFill>
                  <a:srgbClr val="000000"/>
                </a:solidFill>
                <a:effectLst/>
                <a:latin typeface="Arial" panose="020B0604020202020204" pitchFamily="34" charset="0"/>
                <a:ea typeface="Arial" panose="020B0604020202020204" pitchFamily="34" charset="0"/>
                <a:cs typeface="Arial" panose="020B0604020202020204" pitchFamily="34" charset="0"/>
              </a:rPr>
              <a:t>RIDs</a:t>
            </a:r>
            <a:r>
              <a:rPr lang="es-PA" sz="2100" dirty="0">
                <a:solidFill>
                  <a:srgbClr val="000000"/>
                </a:solidFill>
                <a:effectLst/>
                <a:latin typeface="Arial" panose="020B0604020202020204" pitchFamily="34" charset="0"/>
                <a:ea typeface="Arial" panose="020B0604020202020204" pitchFamily="34" charset="0"/>
                <a:cs typeface="Arial" panose="020B0604020202020204" pitchFamily="34" charset="0"/>
              </a:rPr>
              <a:t> en el índice.</a:t>
            </a:r>
            <a:endParaRPr lang="es-PA" sz="2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es-PA" sz="2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Exploración de índice de bloques</a:t>
            </a:r>
            <a:r>
              <a:rPr lang="es-PA" sz="2100" b="1" dirty="0">
                <a:solidFill>
                  <a:srgbClr val="000000"/>
                </a:solidFill>
                <a:latin typeface="Arial" panose="020B0604020202020204" pitchFamily="34" charset="0"/>
                <a:ea typeface="Arial" panose="020B0604020202020204" pitchFamily="34" charset="0"/>
                <a:cs typeface="Arial" panose="020B0604020202020204" pitchFamily="34" charset="0"/>
              </a:rPr>
              <a:t>:</a:t>
            </a:r>
            <a:r>
              <a:rPr lang="es-PA" sz="2100" b="1"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s-PA" sz="2100" dirty="0">
                <a:solidFill>
                  <a:srgbClr val="000000"/>
                </a:solidFill>
                <a:effectLst/>
                <a:latin typeface="Arial" panose="020B0604020202020204" pitchFamily="34" charset="0"/>
                <a:ea typeface="Arial" panose="020B0604020202020204" pitchFamily="34" charset="0"/>
                <a:cs typeface="Arial" panose="020B0604020202020204" pitchFamily="34" charset="0"/>
              </a:rPr>
              <a:t>método de acceso para tablas MDC. </a:t>
            </a:r>
            <a:r>
              <a:rPr lang="es-PA" sz="2100" dirty="0">
                <a:solidFill>
                  <a:srgbClr val="000000"/>
                </a:solidFill>
                <a:latin typeface="Arial" panose="020B0604020202020204" pitchFamily="34" charset="0"/>
                <a:ea typeface="Arial" panose="020B0604020202020204" pitchFamily="34" charset="0"/>
                <a:cs typeface="Arial" panose="020B0604020202020204" pitchFamily="34" charset="0"/>
              </a:rPr>
              <a:t>U</a:t>
            </a:r>
            <a:r>
              <a:rPr lang="es-PA" sz="2100" dirty="0">
                <a:solidFill>
                  <a:srgbClr val="000000"/>
                </a:solidFill>
                <a:effectLst/>
                <a:latin typeface="Arial" panose="020B0604020202020204" pitchFamily="34" charset="0"/>
                <a:ea typeface="Arial" panose="020B0604020202020204" pitchFamily="34" charset="0"/>
                <a:cs typeface="Arial" panose="020B0604020202020204" pitchFamily="34" charset="0"/>
              </a:rPr>
              <a:t>sa uno de los índices de bloque para explorar un conjunto específico de bloques de datos. </a:t>
            </a:r>
            <a:r>
              <a:rPr lang="es-PA" sz="2100" dirty="0">
                <a:solidFill>
                  <a:srgbClr val="000000"/>
                </a:solidFill>
                <a:latin typeface="Arial" panose="020B0604020202020204" pitchFamily="34" charset="0"/>
                <a:ea typeface="Arial" panose="020B0604020202020204" pitchFamily="34" charset="0"/>
                <a:cs typeface="Arial" panose="020B0604020202020204" pitchFamily="34" charset="0"/>
              </a:rPr>
              <a:t>Se </a:t>
            </a:r>
            <a:r>
              <a:rPr lang="es-PA" sz="2100" dirty="0">
                <a:solidFill>
                  <a:srgbClr val="000000"/>
                </a:solidFill>
                <a:effectLst/>
                <a:latin typeface="Arial" panose="020B0604020202020204" pitchFamily="34" charset="0"/>
                <a:ea typeface="Arial" panose="020B0604020202020204" pitchFamily="34" charset="0"/>
                <a:cs typeface="Arial" panose="020B0604020202020204" pitchFamily="34" charset="0"/>
              </a:rPr>
              <a:t>accede y procesa los bloques seleccionados mediante operaciones de exploración de tablas de bloques.</a:t>
            </a:r>
          </a:p>
          <a:p>
            <a:pPr marL="342900" indent="-342900" algn="just">
              <a:lnSpc>
                <a:spcPct val="150000"/>
              </a:lnSpc>
              <a:spcAft>
                <a:spcPts val="800"/>
              </a:spcAft>
              <a:buFont typeface="Symbol" panose="05050102010706020507" pitchFamily="18" charset="2"/>
              <a:buChar char=""/>
            </a:pPr>
            <a:r>
              <a:rPr lang="es-PA" sz="21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Sólo con el índice: </a:t>
            </a:r>
            <a:r>
              <a:rPr lang="es-PA" sz="2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se usa cuando el índice contiene todos los atributos que requiere la consulta. Es suficiente una exploración de las entradas de índice y no hay necesidad de extraer los registros.</a:t>
            </a:r>
            <a:endParaRPr lang="es-PA"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endParaRPr lang="es-PA" sz="2100" dirty="0">
              <a:effectLst/>
              <a:latin typeface="Arial" panose="020B0604020202020204" pitchFamily="34" charset="0"/>
              <a:ea typeface="Calibri" panose="020F0502020204030204" pitchFamily="34" charset="0"/>
              <a:cs typeface="Arial" panose="020B0604020202020204" pitchFamily="34" charset="0"/>
            </a:endParaRPr>
          </a:p>
          <a:p>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Content Placeholder 2">
            <a:extLst>
              <a:ext uri="{FF2B5EF4-FFF2-40B4-BE49-F238E27FC236}">
                <a16:creationId xmlns:a16="http://schemas.microsoft.com/office/drawing/2014/main" id="{550FAB93-23D7-4BCC-8F53-9D3968737746}"/>
              </a:ext>
            </a:extLst>
          </p:cNvPr>
          <p:cNvSpPr txBox="1">
            <a:spLocks/>
          </p:cNvSpPr>
          <p:nvPr/>
        </p:nvSpPr>
        <p:spPr>
          <a:xfrm>
            <a:off x="6096000" y="1099794"/>
            <a:ext cx="5288280" cy="5529606"/>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lvl="0" indent="-342900" algn="just">
              <a:lnSpc>
                <a:spcPct val="150000"/>
              </a:lnSpc>
              <a:buFont typeface="Symbol" panose="05050102010706020507" pitchFamily="18" charset="2"/>
              <a:buChar char=""/>
            </a:pPr>
            <a:r>
              <a:rPr lang="es-PA"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Lista de </a:t>
            </a:r>
            <a:r>
              <a:rPr lang="es-PA" sz="1800" b="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preextracción</a:t>
            </a:r>
            <a:r>
              <a:rPr lang="es-PA"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a:t>
            </a:r>
            <a:r>
              <a:rPr lang="es-PA"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una buena elección para una exploración de índices no agrupada con un número significativo de </a:t>
            </a:r>
            <a:r>
              <a:rPr lang="es-PA"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RIDs</a:t>
            </a:r>
            <a:r>
              <a:rPr lang="es-PA"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DB2 recoge los </a:t>
            </a:r>
            <a:r>
              <a:rPr lang="es-PA"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RIDs</a:t>
            </a:r>
            <a:r>
              <a:rPr lang="es-PA"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de los registros relevantes usando una exploración de índices, después ordena los </a:t>
            </a:r>
            <a:r>
              <a:rPr lang="es-PA"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RIDs</a:t>
            </a:r>
            <a:r>
              <a:rPr lang="es-PA"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por el número de página y finalmente realiza una extracción de los registros de forma ordenada desde las páginas de datos.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s-PA"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Conjunción de índices de bloques y de registros:</a:t>
            </a:r>
            <a:r>
              <a:rPr lang="es-PA"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se usa cuando determina que se puede usar más de un índice para restringir el número de registros satisfactorios en una tabla base. Procesa el índice más selectivo para generar una lista de </a:t>
            </a:r>
            <a:r>
              <a:rPr lang="es-PA"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BIDs</a:t>
            </a:r>
            <a:r>
              <a:rPr lang="es-PA"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o </a:t>
            </a:r>
            <a:r>
              <a:rPr lang="es-PA"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RIDs</a:t>
            </a:r>
            <a:r>
              <a:rPr lang="es-PA"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342900" indent="-342900" algn="just">
              <a:lnSpc>
                <a:spcPct val="150000"/>
              </a:lnSpc>
              <a:spcAft>
                <a:spcPts val="800"/>
              </a:spcAft>
              <a:buFont typeface="Symbol" panose="05050102010706020507" pitchFamily="18" charset="2"/>
              <a:buChar char=""/>
            </a:pPr>
            <a:r>
              <a:rPr lang="es-PA"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Ordenación de índices de bloque y de registro:</a:t>
            </a:r>
            <a:r>
              <a:rPr lang="es-PA"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es una buena elección si se pueden usar dos o más índices para satisfacer los predicados de la consulta. Se elimina los </a:t>
            </a:r>
            <a:r>
              <a:rPr lang="es-PA"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BIDs</a:t>
            </a:r>
            <a:r>
              <a:rPr lang="es-PA"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o </a:t>
            </a:r>
            <a:r>
              <a:rPr lang="es-PA" sz="1800"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RIDs</a:t>
            </a:r>
            <a:r>
              <a:rPr lang="es-PA"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duplicados realizando una ordenación y después extrae el conjunto de registros resultante.</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Tree>
    <p:extLst>
      <p:ext uri="{BB962C8B-B14F-4D97-AF65-F5344CB8AC3E}">
        <p14:creationId xmlns:p14="http://schemas.microsoft.com/office/powerpoint/2010/main" val="184089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586740" y="670560"/>
            <a:ext cx="5143500" cy="1173480"/>
          </a:xfrm>
        </p:spPr>
        <p:txBody>
          <a:bodyPr>
            <a:normAutofit fontScale="90000"/>
          </a:bodyPr>
          <a:lstStyle/>
          <a:p>
            <a:r>
              <a:rPr lang="es-PA" sz="3200" dirty="0"/>
              <a:t>Operaciones de reunión, agregación y de conjuntos</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586740" y="1859280"/>
            <a:ext cx="5509260" cy="2815590"/>
          </a:xfrm>
        </p:spPr>
        <p:txBody>
          <a:bodyPr/>
          <a:lstStyle/>
          <a:p>
            <a:pPr algn="just"/>
            <a:r>
              <a:rPr lang="es-PA" sz="1800" dirty="0">
                <a:solidFill>
                  <a:srgbClr val="000000"/>
                </a:solidFill>
                <a:effectLst/>
                <a:latin typeface="Arial" panose="020B0604020202020204" pitchFamily="34" charset="0"/>
                <a:ea typeface="Arial" panose="020B0604020202020204" pitchFamily="34" charset="0"/>
              </a:rPr>
              <a:t>DB2 soporta una serie de técnicas para las operaciones de reunión, agregación y de conjuntos. Para la reunión DB2 puede elegir entre técnicas de bucles anidados, mezcla-ordenación y de asociación. Para describir las operaciones binarias de reuniones y de conjuntos se usará la notación de las tablas “externas” e “internas” para distinguir los dos flujos de entrada.</a:t>
            </a:r>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Title 1">
            <a:extLst>
              <a:ext uri="{FF2B5EF4-FFF2-40B4-BE49-F238E27FC236}">
                <a16:creationId xmlns:a16="http://schemas.microsoft.com/office/drawing/2014/main" id="{7293285F-D736-4DB0-B572-9EA316CB3FD9}"/>
              </a:ext>
            </a:extLst>
          </p:cNvPr>
          <p:cNvSpPr txBox="1">
            <a:spLocks/>
          </p:cNvSpPr>
          <p:nvPr/>
        </p:nvSpPr>
        <p:spPr>
          <a:xfrm>
            <a:off x="6316980" y="381000"/>
            <a:ext cx="5798820" cy="14782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s-PA" sz="3200" dirty="0"/>
              <a:t>Soporte para el procesamiento de SQL complejo</a:t>
            </a:r>
          </a:p>
        </p:txBody>
      </p:sp>
      <p:sp>
        <p:nvSpPr>
          <p:cNvPr id="8" name="Content Placeholder 2">
            <a:extLst>
              <a:ext uri="{FF2B5EF4-FFF2-40B4-BE49-F238E27FC236}">
                <a16:creationId xmlns:a16="http://schemas.microsoft.com/office/drawing/2014/main" id="{E981BE18-6C20-434B-B1E1-053FF4645B08}"/>
              </a:ext>
            </a:extLst>
          </p:cNvPr>
          <p:cNvSpPr txBox="1">
            <a:spLocks/>
          </p:cNvSpPr>
          <p:nvPr/>
        </p:nvSpPr>
        <p:spPr>
          <a:xfrm>
            <a:off x="6225541" y="1844040"/>
            <a:ext cx="5509259" cy="478536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s-PA" sz="1800" dirty="0">
                <a:solidFill>
                  <a:srgbClr val="000000"/>
                </a:solidFill>
                <a:effectLst/>
                <a:latin typeface="Arial" panose="020B0604020202020204" pitchFamily="34" charset="0"/>
                <a:ea typeface="Arial" panose="020B0604020202020204" pitchFamily="34" charset="0"/>
              </a:rPr>
              <a:t>Uno de los aspectos más importantes de DB2 es que usa la infraestructura de procesamiento de la consulta de forma extensible para soportar operaciones SQL complejas. Las operaciones SQL complejas incluyen soporte para subconsultas profundamente anidadas y correlacionadas, así como restricciones, integridad referencial y disparadores.</a:t>
            </a:r>
            <a:endParaRPr lang="es-PA" dirty="0"/>
          </a:p>
        </p:txBody>
      </p:sp>
      <p:pic>
        <p:nvPicPr>
          <p:cNvPr id="9" name="Picture 8">
            <a:extLst>
              <a:ext uri="{FF2B5EF4-FFF2-40B4-BE49-F238E27FC236}">
                <a16:creationId xmlns:a16="http://schemas.microsoft.com/office/drawing/2014/main" id="{8493A540-A04F-4A9B-8B7E-B5F25D8FD460}"/>
              </a:ext>
            </a:extLst>
          </p:cNvPr>
          <p:cNvPicPr/>
          <p:nvPr/>
        </p:nvPicPr>
        <p:blipFill>
          <a:blip r:embed="rId2">
            <a:extLst>
              <a:ext uri="{28A0092B-C50C-407E-A947-70E740481C1C}">
                <a14:useLocalDpi xmlns:a14="http://schemas.microsoft.com/office/drawing/2010/main" val="0"/>
              </a:ext>
            </a:extLst>
          </a:blip>
          <a:stretch>
            <a:fillRect/>
          </a:stretch>
        </p:blipFill>
        <p:spPr>
          <a:xfrm>
            <a:off x="1321436" y="4450080"/>
            <a:ext cx="4683125" cy="1847850"/>
          </a:xfrm>
          <a:prstGeom prst="rect">
            <a:avLst/>
          </a:prstGeom>
        </p:spPr>
      </p:pic>
    </p:spTree>
    <p:extLst>
      <p:ext uri="{BB962C8B-B14F-4D97-AF65-F5344CB8AC3E}">
        <p14:creationId xmlns:p14="http://schemas.microsoft.com/office/powerpoint/2010/main" val="144916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579120" y="670560"/>
            <a:ext cx="5516880" cy="1371600"/>
          </a:xfrm>
        </p:spPr>
        <p:txBody>
          <a:bodyPr>
            <a:normAutofit/>
          </a:bodyPr>
          <a:lstStyle/>
          <a:p>
            <a:r>
              <a:rPr lang="es-PA" sz="2800" dirty="0"/>
              <a:t>Procesamiento de consultas en multiprocesadores</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579120" y="1920240"/>
            <a:ext cx="5090160" cy="4937760"/>
          </a:xfrm>
        </p:spPr>
        <p:txBody>
          <a:bodyPr/>
          <a:lstStyle/>
          <a:p>
            <a:pPr algn="just"/>
            <a:r>
              <a:rPr lang="es-PA" sz="1800" dirty="0">
                <a:solidFill>
                  <a:srgbClr val="000000"/>
                </a:solidFill>
                <a:effectLst/>
                <a:latin typeface="Arial" panose="020B0604020202020204" pitchFamily="34" charset="0"/>
                <a:ea typeface="Arial" panose="020B0604020202020204" pitchFamily="34" charset="0"/>
              </a:rPr>
              <a:t>DB2 extiende el conjunto base de operaciones de consulta con primitivas de intercambio de datos y control para soportar los modos SMP, MPP y SMP por agrupaciones del procesamiento de consultas. DB2 usa una abstracción tabla-cola para el intercambio de datos entre hebras sobre distintos nodos o sobre el mismo nodo. La tabla-cola es una memoria intermedia que redirige los datos a receptores apropiados</a:t>
            </a:r>
            <a:br>
              <a:rPr lang="es-PA" sz="1800" dirty="0">
                <a:effectLst/>
                <a:latin typeface="Calibri" panose="020F0502020204030204" pitchFamily="34" charset="0"/>
                <a:ea typeface="Calibri" panose="020F0502020204030204" pitchFamily="34" charset="0"/>
                <a:cs typeface="Times New Roman" panose="02020603050405020304" pitchFamily="18" charset="0"/>
              </a:rPr>
            </a:br>
            <a:r>
              <a:rPr lang="es-PA" sz="1800" dirty="0">
                <a:solidFill>
                  <a:srgbClr val="000000"/>
                </a:solidFill>
                <a:effectLst/>
                <a:latin typeface="Arial" panose="020B0604020202020204" pitchFamily="34" charset="0"/>
                <a:ea typeface="Arial" panose="020B0604020202020204" pitchFamily="34" charset="0"/>
              </a:rPr>
              <a:t>mediante el uso de métodos de difusión, uno a uno o multidifusión dirigida.</a:t>
            </a:r>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Title 1">
            <a:extLst>
              <a:ext uri="{FF2B5EF4-FFF2-40B4-BE49-F238E27FC236}">
                <a16:creationId xmlns:a16="http://schemas.microsoft.com/office/drawing/2014/main" id="{EE80EC9E-4994-4B22-8C4D-5584111C4341}"/>
              </a:ext>
            </a:extLst>
          </p:cNvPr>
          <p:cNvSpPr txBox="1">
            <a:spLocks/>
          </p:cNvSpPr>
          <p:nvPr/>
        </p:nvSpPr>
        <p:spPr>
          <a:xfrm>
            <a:off x="6248400" y="670560"/>
            <a:ext cx="536448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s-PA" sz="2800" dirty="0"/>
              <a:t>Optimización de consultas</a:t>
            </a:r>
          </a:p>
        </p:txBody>
      </p:sp>
      <p:sp>
        <p:nvSpPr>
          <p:cNvPr id="8" name="Content Placeholder 2">
            <a:extLst>
              <a:ext uri="{FF2B5EF4-FFF2-40B4-BE49-F238E27FC236}">
                <a16:creationId xmlns:a16="http://schemas.microsoft.com/office/drawing/2014/main" id="{7172766B-7371-4B5C-9542-6FA7B26C2C65}"/>
              </a:ext>
            </a:extLst>
          </p:cNvPr>
          <p:cNvSpPr txBox="1">
            <a:spLocks/>
          </p:cNvSpPr>
          <p:nvPr/>
        </p:nvSpPr>
        <p:spPr>
          <a:xfrm>
            <a:off x="6096000" y="1920240"/>
            <a:ext cx="5638800" cy="493776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s-PA" sz="1800" dirty="0">
                <a:solidFill>
                  <a:srgbClr val="000000"/>
                </a:solidFill>
                <a:effectLst/>
                <a:latin typeface="Arial" panose="020B0604020202020204" pitchFamily="34" charset="0"/>
                <a:ea typeface="Arial" panose="020B0604020202020204" pitchFamily="34" charset="0"/>
              </a:rPr>
              <a:t>El compilador de consultas de DB2 utiliza una representación interna de la consulta, denominada </a:t>
            </a:r>
            <a:r>
              <a:rPr lang="es-PA" sz="1800" i="1" dirty="0" err="1">
                <a:solidFill>
                  <a:srgbClr val="000000"/>
                </a:solidFill>
                <a:effectLst/>
                <a:latin typeface="Arial" panose="020B0604020202020204" pitchFamily="34" charset="0"/>
                <a:ea typeface="Arial" panose="020B0604020202020204" pitchFamily="34" charset="0"/>
              </a:rPr>
              <a:t>Query</a:t>
            </a:r>
            <a:r>
              <a:rPr lang="es-PA" sz="1800" i="1" dirty="0">
                <a:solidFill>
                  <a:srgbClr val="000000"/>
                </a:solidFill>
                <a:effectLst/>
                <a:latin typeface="Arial" panose="020B0604020202020204" pitchFamily="34" charset="0"/>
                <a:ea typeface="Arial" panose="020B0604020202020204" pitchFamily="34" charset="0"/>
              </a:rPr>
              <a:t> </a:t>
            </a:r>
            <a:r>
              <a:rPr lang="es-PA" sz="1800" i="1" dirty="0" err="1">
                <a:solidFill>
                  <a:srgbClr val="000000"/>
                </a:solidFill>
                <a:effectLst/>
                <a:latin typeface="Arial" panose="020B0604020202020204" pitchFamily="34" charset="0"/>
                <a:ea typeface="Arial" panose="020B0604020202020204" pitchFamily="34" charset="0"/>
              </a:rPr>
              <a:t>Graph</a:t>
            </a:r>
            <a:r>
              <a:rPr lang="es-PA" sz="1800" i="1" dirty="0">
                <a:solidFill>
                  <a:srgbClr val="000000"/>
                </a:solidFill>
                <a:effectLst/>
                <a:latin typeface="Arial" panose="020B0604020202020204" pitchFamily="34" charset="0"/>
                <a:ea typeface="Arial" panose="020B0604020202020204" pitchFamily="34" charset="0"/>
              </a:rPr>
              <a:t> </a:t>
            </a:r>
            <a:r>
              <a:rPr lang="es-PA" sz="1800" i="1" dirty="0" err="1">
                <a:solidFill>
                  <a:srgbClr val="000000"/>
                </a:solidFill>
                <a:effectLst/>
                <a:latin typeface="Arial" panose="020B0604020202020204" pitchFamily="34" charset="0"/>
                <a:ea typeface="Arial" panose="020B0604020202020204" pitchFamily="34" charset="0"/>
              </a:rPr>
              <a:t>Model</a:t>
            </a:r>
            <a:r>
              <a:rPr lang="es-PA" sz="1800" dirty="0">
                <a:solidFill>
                  <a:srgbClr val="000000"/>
                </a:solidFill>
                <a:effectLst/>
                <a:latin typeface="Arial" panose="020B0604020202020204" pitchFamily="34" charset="0"/>
                <a:ea typeface="Arial" panose="020B0604020202020204" pitchFamily="34" charset="0"/>
              </a:rPr>
              <a:t> (QGM, modelo de grafos de consultas) con el fin de ejecutar transformaciones y optimizaciones. Después de analizar la instrucción SQL, DB2 ejecuta transformaciones semánticas sobre el QGM para hacer cumplir las restricciones, integridad referencial y los disparadores. El resultado de estas transformaciones es un QGM mejorado. </a:t>
            </a:r>
            <a:endParaRPr lang="es-PA" dirty="0"/>
          </a:p>
        </p:txBody>
      </p:sp>
    </p:spTree>
    <p:extLst>
      <p:ext uri="{BB962C8B-B14F-4D97-AF65-F5344CB8AC3E}">
        <p14:creationId xmlns:p14="http://schemas.microsoft.com/office/powerpoint/2010/main" val="246500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444474"/>
            <a:ext cx="10058400" cy="1371600"/>
          </a:xfrm>
        </p:spPr>
        <p:txBody>
          <a:bodyPr>
            <a:normAutofit/>
          </a:bodyPr>
          <a:lstStyle/>
          <a:p>
            <a:pPr algn="ctr"/>
            <a:r>
              <a:rPr lang="en-US" dirty="0" err="1"/>
              <a:t>Introducción</a:t>
            </a:r>
            <a:endParaRPr lang="en-US" dirty="0"/>
          </a:p>
        </p:txBody>
      </p:sp>
      <p:sp>
        <p:nvSpPr>
          <p:cNvPr id="4" name="Content Placeholder 3">
            <a:extLst>
              <a:ext uri="{FF2B5EF4-FFF2-40B4-BE49-F238E27FC236}">
                <a16:creationId xmlns:a16="http://schemas.microsoft.com/office/drawing/2014/main" id="{A654363A-1F34-43E9-B64B-B3254484FB19}"/>
              </a:ext>
            </a:extLst>
          </p:cNvPr>
          <p:cNvSpPr>
            <a:spLocks noGrp="1"/>
          </p:cNvSpPr>
          <p:nvPr>
            <p:ph idx="1"/>
          </p:nvPr>
        </p:nvSpPr>
        <p:spPr>
          <a:xfrm>
            <a:off x="1066800" y="1816074"/>
            <a:ext cx="10058400" cy="1706880"/>
          </a:xfrm>
        </p:spPr>
        <p:txBody>
          <a:bodyPr/>
          <a:lstStyle/>
          <a:p>
            <a:pPr algn="just"/>
            <a:r>
              <a:rPr lang="es-PA" sz="1800" dirty="0">
                <a:effectLst/>
                <a:latin typeface="Arial" panose="020B0604020202020204" pitchFamily="34" charset="0"/>
                <a:ea typeface="Arial" panose="020B0604020202020204" pitchFamily="34" charset="0"/>
                <a:cs typeface="Times New Roman" panose="02020603050405020304" pitchFamily="18" charset="0"/>
              </a:rPr>
              <a:t>Dentro del cumulo de sistemas de gestión de bases de datos relacionales podemos destacar el aporte de DB2, producto estrella de bases de datos de IBM, interesado desde 1990 en brindar un servidor de base de datos universal, capaz de ser ejecutado y mantenido en sistemas operativos basados en Linux, UNIX y Windows/NT. </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
        <p:nvSpPr>
          <p:cNvPr id="6" name="Content Placeholder 3">
            <a:extLst>
              <a:ext uri="{FF2B5EF4-FFF2-40B4-BE49-F238E27FC236}">
                <a16:creationId xmlns:a16="http://schemas.microsoft.com/office/drawing/2014/main" id="{B08A4570-2578-4DCB-BD28-2733EF727CE2}"/>
              </a:ext>
            </a:extLst>
          </p:cNvPr>
          <p:cNvSpPr txBox="1">
            <a:spLocks/>
          </p:cNvSpPr>
          <p:nvPr/>
        </p:nvSpPr>
        <p:spPr>
          <a:xfrm>
            <a:off x="1066800" y="3522954"/>
            <a:ext cx="10058400" cy="18288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s-PA" sz="1800" dirty="0">
                <a:effectLst/>
                <a:latin typeface="Arial" panose="020B0604020202020204" pitchFamily="34" charset="0"/>
                <a:ea typeface="Arial" panose="020B0604020202020204" pitchFamily="34" charset="0"/>
              </a:rPr>
              <a:t>La capacidad de DB2 es amplia, incluyendo el soporte de características que se encuentran orientadas a multitud de objetos y estructuras no relacionales con XML. He aquí la razón de hacer hincapié en el desglose de los conceptos claves relacionados a DB2, sus orígenes, características y usos posibles que añaden valor a una organización o propósito especifico.</a:t>
            </a:r>
            <a:endParaRPr lang="es-PA" dirty="0"/>
          </a:p>
        </p:txBody>
      </p:sp>
      <p:sp>
        <p:nvSpPr>
          <p:cNvPr id="7" name="Rectangle 6">
            <a:extLst>
              <a:ext uri="{FF2B5EF4-FFF2-40B4-BE49-F238E27FC236}">
                <a16:creationId xmlns:a16="http://schemas.microsoft.com/office/drawing/2014/main" id="{044A865C-A272-4781-909A-EDAA78533EE0}"/>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Rectangle 7">
            <a:extLst>
              <a:ext uri="{FF2B5EF4-FFF2-40B4-BE49-F238E27FC236}">
                <a16:creationId xmlns:a16="http://schemas.microsoft.com/office/drawing/2014/main" id="{606C7C88-1800-4108-9304-D71EED518EF5}"/>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9" name="Rectangle 8">
            <a:extLst>
              <a:ext uri="{FF2B5EF4-FFF2-40B4-BE49-F238E27FC236}">
                <a16:creationId xmlns:a16="http://schemas.microsoft.com/office/drawing/2014/main" id="{36C34EB1-D9AE-495F-8ED7-8DF9A4219A01}"/>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p:txBody>
          <a:bodyPr/>
          <a:lstStyle/>
          <a:p>
            <a:r>
              <a:rPr lang="es-PA" dirty="0"/>
              <a:t>Tablas de consultas materializadas</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1066800" y="2103120"/>
            <a:ext cx="4133850" cy="3849624"/>
          </a:xfrm>
        </p:spPr>
        <p:txBody>
          <a:bodyPr vert="horz" lIns="91440" tIns="45720" rIns="91440" bIns="45720" rtlCol="0" anchor="t">
            <a:normAutofit/>
          </a:bodyPr>
          <a:lstStyle/>
          <a:p>
            <a:r>
              <a:rPr lang="es-PA" sz="1800">
                <a:solidFill>
                  <a:srgbClr val="000000"/>
                </a:solidFill>
                <a:latin typeface="Arial" panose="020B0604020202020204" pitchFamily="34" charset="0"/>
              </a:rPr>
              <a:t>La utilidad de las tablas de consultas materializadas recalca en su habilidad de poder mantener una copia persistente de datos de la vista para poder agilizar el procesamiento de consultas. </a:t>
            </a:r>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8" name="Imagen 8" descr="Texto&#10;&#10;Descripción generada automáticamente">
            <a:extLst>
              <a:ext uri="{FF2B5EF4-FFF2-40B4-BE49-F238E27FC236}">
                <a16:creationId xmlns:a16="http://schemas.microsoft.com/office/drawing/2014/main" id="{343F9F4A-A84C-42DC-9EDC-5A191D607740}"/>
              </a:ext>
            </a:extLst>
          </p:cNvPr>
          <p:cNvPicPr>
            <a:picLocks noChangeAspect="1"/>
          </p:cNvPicPr>
          <p:nvPr/>
        </p:nvPicPr>
        <p:blipFill>
          <a:blip r:embed="rId2"/>
          <a:stretch>
            <a:fillRect/>
          </a:stretch>
        </p:blipFill>
        <p:spPr>
          <a:xfrm>
            <a:off x="4581525" y="4438650"/>
            <a:ext cx="6324600" cy="1514475"/>
          </a:xfrm>
          <a:prstGeom prst="rect">
            <a:avLst/>
          </a:prstGeom>
        </p:spPr>
      </p:pic>
    </p:spTree>
    <p:extLst>
      <p:ext uri="{BB962C8B-B14F-4D97-AF65-F5344CB8AC3E}">
        <p14:creationId xmlns:p14="http://schemas.microsoft.com/office/powerpoint/2010/main" val="44740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p:txBody>
          <a:bodyPr/>
          <a:lstStyle/>
          <a:p>
            <a:r>
              <a:rPr lang="es-PA">
                <a:ea typeface="+mj-lt"/>
                <a:cs typeface="+mj-lt"/>
              </a:rPr>
              <a:t>Encaminamiento de consultas a MQTs</a:t>
            </a:r>
            <a:endParaRPr lang="es-ES"/>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6591300" y="2103120"/>
            <a:ext cx="4533900" cy="3849624"/>
          </a:xfrm>
        </p:spPr>
        <p:txBody>
          <a:bodyPr vert="horz" lIns="91440" tIns="45720" rIns="91440" bIns="45720" rtlCol="0" anchor="t">
            <a:normAutofit/>
          </a:bodyPr>
          <a:lstStyle/>
          <a:p>
            <a:r>
              <a:rPr lang="es-PA" sz="1800">
                <a:solidFill>
                  <a:srgbClr val="000000"/>
                </a:solidFill>
                <a:latin typeface="Arial"/>
                <a:cs typeface="Arial"/>
              </a:rPr>
              <a:t>Los </a:t>
            </a:r>
            <a:r>
              <a:rPr lang="es-PA" sz="1800" err="1">
                <a:solidFill>
                  <a:srgbClr val="000000"/>
                </a:solidFill>
                <a:latin typeface="Arial"/>
                <a:cs typeface="Arial"/>
              </a:rPr>
              <a:t>MQTs</a:t>
            </a:r>
            <a:r>
              <a:rPr lang="es-PA" sz="1800">
                <a:solidFill>
                  <a:srgbClr val="000000"/>
                </a:solidFill>
                <a:latin typeface="Arial"/>
                <a:cs typeface="Arial"/>
              </a:rPr>
              <a:t> benefician de la infraestructura del compilador de consultas DB2, y que es ideal para aprovecharlo al máximo. </a:t>
            </a:r>
            <a:endParaRPr lang="es-ES">
              <a:latin typeface="Arial"/>
              <a:cs typeface="Arial"/>
            </a:endParaRPr>
          </a:p>
          <a:p>
            <a:pPr>
              <a:buClr>
                <a:srgbClr val="262626"/>
              </a:buClr>
            </a:pPr>
            <a:r>
              <a:rPr lang="es-PA" sz="1800">
                <a:solidFill>
                  <a:srgbClr val="000000"/>
                </a:solidFill>
                <a:latin typeface="Arial"/>
                <a:cs typeface="Arial"/>
              </a:rPr>
              <a:t>El modelo interno del QGM permite al compilador comparar la consulta con las definiciones de </a:t>
            </a:r>
            <a:r>
              <a:rPr lang="es-PA" sz="1800" err="1">
                <a:solidFill>
                  <a:srgbClr val="000000"/>
                </a:solidFill>
                <a:latin typeface="Arial"/>
                <a:cs typeface="Arial"/>
              </a:rPr>
              <a:t>MQTs</a:t>
            </a:r>
            <a:r>
              <a:rPr lang="es-PA" sz="1800">
                <a:solidFill>
                  <a:srgbClr val="000000"/>
                </a:solidFill>
                <a:latin typeface="Arial"/>
                <a:cs typeface="Arial"/>
              </a:rPr>
              <a:t> disponibles y elegir las MQTS apropiadas. Después de la comparación, el compilador considera varias opciones de optimización.</a:t>
            </a:r>
            <a:endParaRPr lang="es-PA">
              <a:latin typeface="Arial"/>
              <a:cs typeface="Arial"/>
            </a:endParaRPr>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7" name="Imagen 7" descr="Diagrama&#10;&#10;Descripción generada automáticamente">
            <a:extLst>
              <a:ext uri="{FF2B5EF4-FFF2-40B4-BE49-F238E27FC236}">
                <a16:creationId xmlns:a16="http://schemas.microsoft.com/office/drawing/2014/main" id="{2D5A62E1-4371-4297-9FF7-60F125E12FCC}"/>
              </a:ext>
            </a:extLst>
          </p:cNvPr>
          <p:cNvPicPr>
            <a:picLocks noChangeAspect="1"/>
          </p:cNvPicPr>
          <p:nvPr/>
        </p:nvPicPr>
        <p:blipFill>
          <a:blip r:embed="rId2"/>
          <a:stretch>
            <a:fillRect/>
          </a:stretch>
        </p:blipFill>
        <p:spPr>
          <a:xfrm>
            <a:off x="1457325" y="2009775"/>
            <a:ext cx="4019550" cy="3695700"/>
          </a:xfrm>
          <a:prstGeom prst="rect">
            <a:avLst/>
          </a:prstGeom>
        </p:spPr>
      </p:pic>
    </p:spTree>
    <p:extLst>
      <p:ext uri="{BB962C8B-B14F-4D97-AF65-F5344CB8AC3E}">
        <p14:creationId xmlns:p14="http://schemas.microsoft.com/office/powerpoint/2010/main" val="161442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8BFF2C-01A3-4CA0-A553-8CAF42686C71}"/>
              </a:ext>
            </a:extLst>
          </p:cNvPr>
          <p:cNvSpPr>
            <a:spLocks noGrp="1"/>
          </p:cNvSpPr>
          <p:nvPr>
            <p:ph type="title"/>
          </p:nvPr>
        </p:nvSpPr>
        <p:spPr/>
        <p:txBody>
          <a:bodyPr/>
          <a:lstStyle/>
          <a:p>
            <a:r>
              <a:rPr lang="es-PA">
                <a:ea typeface="+mj-lt"/>
                <a:cs typeface="+mj-lt"/>
              </a:rPr>
              <a:t>Mantenimiento de MQTs</a:t>
            </a:r>
            <a:endParaRPr lang="es-ES">
              <a:ea typeface="+mj-lt"/>
              <a:cs typeface="+mj-lt"/>
            </a:endParaRPr>
          </a:p>
        </p:txBody>
      </p:sp>
      <p:sp>
        <p:nvSpPr>
          <p:cNvPr id="3" name="Marcador de contenido 2">
            <a:extLst>
              <a:ext uri="{FF2B5EF4-FFF2-40B4-BE49-F238E27FC236}">
                <a16:creationId xmlns:a16="http://schemas.microsoft.com/office/drawing/2014/main" id="{C4F4F49B-F797-4EB1-A406-D2173B09A3E4}"/>
              </a:ext>
            </a:extLst>
          </p:cNvPr>
          <p:cNvSpPr>
            <a:spLocks noGrp="1"/>
          </p:cNvSpPr>
          <p:nvPr>
            <p:ph idx="1"/>
          </p:nvPr>
        </p:nvSpPr>
        <p:spPr>
          <a:xfrm>
            <a:off x="1066800" y="2103120"/>
            <a:ext cx="4857750" cy="3849624"/>
          </a:xfrm>
        </p:spPr>
        <p:txBody>
          <a:bodyPr vert="horz" lIns="91440" tIns="45720" rIns="91440" bIns="45720" rtlCol="0" anchor="t">
            <a:normAutofit/>
          </a:bodyPr>
          <a:lstStyle/>
          <a:p>
            <a:r>
              <a:rPr lang="es-PA">
                <a:ea typeface="+mn-lt"/>
                <a:cs typeface="+mn-lt"/>
              </a:rPr>
              <a:t>El motor de la base de datos es lo que va a determinar la utilidad de las </a:t>
            </a:r>
            <a:r>
              <a:rPr lang="es-PA" err="1">
                <a:ea typeface="+mn-lt"/>
                <a:cs typeface="+mn-lt"/>
              </a:rPr>
              <a:t>MQTs</a:t>
            </a:r>
            <a:r>
              <a:rPr lang="es-PA">
                <a:ea typeface="+mn-lt"/>
                <a:cs typeface="+mn-lt"/>
              </a:rPr>
              <a:t> en base a las técnicas de mantenimiento que proporcione. Las dos dimensiones que determinan la eficiencia de estas técnicas de mantenimiento son el tiempo y el costo.</a:t>
            </a:r>
          </a:p>
          <a:p>
            <a:pPr>
              <a:buClr>
                <a:srgbClr val="262626"/>
              </a:buClr>
            </a:pPr>
            <a:endParaRPr lang="es-PA">
              <a:ea typeface="+mn-lt"/>
              <a:cs typeface="+mn-lt"/>
            </a:endParaRPr>
          </a:p>
          <a:p>
            <a:pPr>
              <a:buClr>
                <a:srgbClr val="262626"/>
              </a:buClr>
            </a:pPr>
            <a:r>
              <a:rPr lang="es-PA">
                <a:ea typeface="+mn-lt"/>
                <a:cs typeface="+mn-lt"/>
              </a:rPr>
              <a:t>Con respecto al tiempo, están las opciones </a:t>
            </a:r>
            <a:r>
              <a:rPr lang="es-PA" i="1">
                <a:ea typeface="+mn-lt"/>
                <a:cs typeface="+mn-lt"/>
              </a:rPr>
              <a:t>inmediato</a:t>
            </a:r>
            <a:r>
              <a:rPr lang="es-PA">
                <a:ea typeface="+mn-lt"/>
                <a:cs typeface="+mn-lt"/>
              </a:rPr>
              <a:t> y </a:t>
            </a:r>
            <a:r>
              <a:rPr lang="es-PA" i="1">
                <a:ea typeface="+mn-lt"/>
                <a:cs typeface="+mn-lt"/>
              </a:rPr>
              <a:t>diferido</a:t>
            </a:r>
            <a:r>
              <a:rPr lang="es-PA">
                <a:ea typeface="+mn-lt"/>
                <a:cs typeface="+mn-lt"/>
              </a:rPr>
              <a:t>.</a:t>
            </a:r>
          </a:p>
          <a:p>
            <a:pPr>
              <a:buClr>
                <a:srgbClr val="262626"/>
              </a:buClr>
            </a:pPr>
            <a:endParaRPr lang="es-PA">
              <a:ea typeface="+mn-lt"/>
              <a:cs typeface="+mn-lt"/>
            </a:endParaRPr>
          </a:p>
          <a:p>
            <a:pPr>
              <a:buClr>
                <a:srgbClr val="262626"/>
              </a:buClr>
            </a:pPr>
            <a:r>
              <a:rPr lang="es-PA">
                <a:ea typeface="+mn-lt"/>
                <a:cs typeface="+mn-lt"/>
              </a:rPr>
              <a:t>Con respecto a la dimensión del costo, se puede elegir entre las opciones incremental o completo.</a:t>
            </a:r>
          </a:p>
        </p:txBody>
      </p:sp>
      <p:pic>
        <p:nvPicPr>
          <p:cNvPr id="5" name="Imagen 5" descr="Tabla&#10;&#10;Descripción generada automáticamente">
            <a:extLst>
              <a:ext uri="{FF2B5EF4-FFF2-40B4-BE49-F238E27FC236}">
                <a16:creationId xmlns:a16="http://schemas.microsoft.com/office/drawing/2014/main" id="{F1CDC803-6620-4B2F-8EBD-879EC8A84803}"/>
              </a:ext>
            </a:extLst>
          </p:cNvPr>
          <p:cNvPicPr>
            <a:picLocks noChangeAspect="1"/>
          </p:cNvPicPr>
          <p:nvPr/>
        </p:nvPicPr>
        <p:blipFill>
          <a:blip r:embed="rId2"/>
          <a:stretch>
            <a:fillRect/>
          </a:stretch>
        </p:blipFill>
        <p:spPr>
          <a:xfrm>
            <a:off x="6096000" y="2466975"/>
            <a:ext cx="5248275" cy="2886075"/>
          </a:xfrm>
          <a:prstGeom prst="rect">
            <a:avLst/>
          </a:prstGeom>
        </p:spPr>
      </p:pic>
    </p:spTree>
    <p:extLst>
      <p:ext uri="{BB962C8B-B14F-4D97-AF65-F5344CB8AC3E}">
        <p14:creationId xmlns:p14="http://schemas.microsoft.com/office/powerpoint/2010/main" val="2569399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EC7C32-5578-4A03-BF9C-98E1EED64A7B}"/>
              </a:ext>
            </a:extLst>
          </p:cNvPr>
          <p:cNvSpPr>
            <a:spLocks noGrp="1"/>
          </p:cNvSpPr>
          <p:nvPr>
            <p:ph idx="1"/>
          </p:nvPr>
        </p:nvSpPr>
        <p:spPr>
          <a:xfrm>
            <a:off x="710416" y="1961306"/>
            <a:ext cx="10820400" cy="3849624"/>
          </a:xfrm>
        </p:spPr>
        <p:txBody>
          <a:bodyPr vert="horz" lIns="91440" tIns="45720" rIns="91440" bIns="45720" rtlCol="0" anchor="t">
            <a:normAutofit lnSpcReduction="10000"/>
          </a:bodyPr>
          <a:lstStyle/>
          <a:p>
            <a:pPr algn="just"/>
            <a:endParaRPr lang="es-ES" sz="1600"/>
          </a:p>
          <a:p>
            <a:pPr algn="just">
              <a:buClr>
                <a:srgbClr val="262626"/>
              </a:buClr>
            </a:pPr>
            <a:r>
              <a:rPr lang="es-PA" sz="1600">
                <a:ea typeface="+mn-lt"/>
                <a:cs typeface="+mn-lt"/>
              </a:rPr>
              <a:t>La versión 8.2 en particular de DB2 UDB proporciona diversas características para apoyar en el la simplificación de diseño y administración de bases de datos. Tiene un conjunto de técnicas que permiten la facilidad de administración de la misma y la reducción de dependencias externas con respecto a la seguridad tanto externa como interna con la carga del sistema y sus elementos. Las opciones que se explicarán son la de configuración y optimización.</a:t>
            </a:r>
            <a:endParaRPr lang="es-ES" sz="1600">
              <a:ea typeface="+mn-lt"/>
              <a:cs typeface="+mn-lt"/>
            </a:endParaRPr>
          </a:p>
          <a:p>
            <a:pPr algn="just">
              <a:buClr>
                <a:srgbClr val="262626"/>
              </a:buClr>
            </a:pPr>
            <a:endParaRPr lang="es-PA" sz="1600">
              <a:ea typeface="+mn-lt"/>
              <a:cs typeface="+mn-lt"/>
            </a:endParaRPr>
          </a:p>
          <a:p>
            <a:pPr>
              <a:buClr>
                <a:srgbClr val="262626"/>
              </a:buClr>
            </a:pPr>
            <a:r>
              <a:rPr lang="es-PA" sz="1600" b="1" u="sng">
                <a:ea typeface="+mn-lt"/>
                <a:cs typeface="+mn-lt"/>
              </a:rPr>
              <a:t>9.1. Configuración</a:t>
            </a:r>
            <a:endParaRPr lang="es-ES" sz="1600">
              <a:ea typeface="+mn-lt"/>
              <a:cs typeface="+mn-lt"/>
            </a:endParaRPr>
          </a:p>
          <a:p>
            <a:pPr algn="just">
              <a:buClr>
                <a:srgbClr val="262626"/>
              </a:buClr>
            </a:pPr>
            <a:r>
              <a:rPr lang="es-PA" sz="1600">
                <a:ea typeface="+mn-lt"/>
                <a:cs typeface="+mn-lt"/>
              </a:rPr>
              <a:t>DB2 proporciona soporte de ajuste automático a diversos parámetros de configuración de memoria y del sistema. Los parámetros de tamaño de la memoria intermedia y del montículo de ordenación se pueden especificar como automáticas. De tal manera, DB2 supervisa al sistema para poder aumentar o disminuir lentamente el tamaño de estas funciones con respecto a las características de la carga de trabajo.</a:t>
            </a:r>
            <a:endParaRPr lang="es-ES" sz="1600">
              <a:ea typeface="+mn-lt"/>
              <a:cs typeface="+mn-lt"/>
            </a:endParaRPr>
          </a:p>
          <a:p>
            <a:pPr>
              <a:buClr>
                <a:srgbClr val="262626"/>
              </a:buClr>
            </a:pPr>
            <a:endParaRPr lang="es-ES"/>
          </a:p>
        </p:txBody>
      </p:sp>
      <p:sp>
        <p:nvSpPr>
          <p:cNvPr id="5" name="Title 1">
            <a:extLst>
              <a:ext uri="{FF2B5EF4-FFF2-40B4-BE49-F238E27FC236}">
                <a16:creationId xmlns:a16="http://schemas.microsoft.com/office/drawing/2014/main" id="{DDB6D3C8-1CC2-4790-A697-6119C772399C}"/>
              </a:ext>
            </a:extLst>
          </p:cNvPr>
          <p:cNvSpPr txBox="1">
            <a:spLocks/>
          </p:cNvSpPr>
          <p:nvPr/>
        </p:nvSpPr>
        <p:spPr>
          <a:xfrm>
            <a:off x="965200" y="933539"/>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s-PA"/>
              <a:t>Características autónomas de DB2</a:t>
            </a:r>
          </a:p>
        </p:txBody>
      </p:sp>
    </p:spTree>
    <p:extLst>
      <p:ext uri="{BB962C8B-B14F-4D97-AF65-F5344CB8AC3E}">
        <p14:creationId xmlns:p14="http://schemas.microsoft.com/office/powerpoint/2010/main" val="238495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p:txBody>
          <a:bodyPr/>
          <a:lstStyle/>
          <a:p>
            <a:r>
              <a:rPr lang="es-PA" dirty="0"/>
              <a:t>Características autónomas de DB2</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882073" y="1710574"/>
            <a:ext cx="10058400" cy="4923350"/>
          </a:xfrm>
        </p:spPr>
        <p:txBody>
          <a:bodyPr vert="horz" lIns="91440" tIns="45720" rIns="91440" bIns="45720" rtlCol="0" anchor="t">
            <a:normAutofit/>
          </a:bodyPr>
          <a:lstStyle/>
          <a:p>
            <a:r>
              <a:rPr lang="es-PA" b="1" u="sng">
                <a:ea typeface="+mn-lt"/>
                <a:cs typeface="+mn-lt"/>
              </a:rPr>
              <a:t>9.2. Optimización</a:t>
            </a:r>
            <a:endParaRPr lang="es-ES">
              <a:ea typeface="+mn-lt"/>
              <a:cs typeface="+mn-lt"/>
            </a:endParaRPr>
          </a:p>
          <a:p>
            <a:pPr algn="just">
              <a:buClr>
                <a:srgbClr val="262626"/>
              </a:buClr>
            </a:pPr>
            <a:r>
              <a:rPr lang="es-PA">
                <a:ea typeface="+mn-lt"/>
                <a:cs typeface="+mn-lt"/>
              </a:rPr>
              <a:t>Las estructuras de datos auxiliares y las características de organización de datos son aspectos importantes para mejorar el rendimiento de las bases de datos en DB2. Anteriormente, el administrador de la base de datos tenía que basarse en su propia experiencia y pautas conocidas para elegir los índices correspondientes (</a:t>
            </a:r>
            <a:r>
              <a:rPr lang="es-PA" err="1">
                <a:ea typeface="+mn-lt"/>
                <a:cs typeface="+mn-lt"/>
              </a:rPr>
              <a:t>MQTs</a:t>
            </a:r>
            <a:r>
              <a:rPr lang="es-PA">
                <a:ea typeface="+mn-lt"/>
                <a:cs typeface="+mn-lt"/>
              </a:rPr>
              <a:t>), claves de división y claves de agrupación significativos.</a:t>
            </a:r>
            <a:endParaRPr lang="es-ES">
              <a:ea typeface="+mn-lt"/>
              <a:cs typeface="+mn-lt"/>
            </a:endParaRPr>
          </a:p>
          <a:p>
            <a:pPr algn="just">
              <a:buClr>
                <a:srgbClr val="262626"/>
              </a:buClr>
            </a:pPr>
            <a:r>
              <a:rPr lang="es-PA">
                <a:ea typeface="+mn-lt"/>
                <a:cs typeface="+mn-lt"/>
              </a:rPr>
              <a:t>La versión 8.2 de DB2 proporciona un Asesor de diseño (</a:t>
            </a:r>
            <a:r>
              <a:rPr lang="es-PA" i="1" err="1">
                <a:ea typeface="+mn-lt"/>
                <a:cs typeface="+mn-lt"/>
              </a:rPr>
              <a:t>Design</a:t>
            </a:r>
            <a:r>
              <a:rPr lang="es-PA" i="1">
                <a:ea typeface="+mn-lt"/>
                <a:cs typeface="+mn-lt"/>
              </a:rPr>
              <a:t> </a:t>
            </a:r>
            <a:r>
              <a:rPr lang="es-PA" i="1" err="1">
                <a:ea typeface="+mn-lt"/>
                <a:cs typeface="+mn-lt"/>
              </a:rPr>
              <a:t>Advisor</a:t>
            </a:r>
            <a:r>
              <a:rPr lang="es-PA">
                <a:ea typeface="+mn-lt"/>
                <a:cs typeface="+mn-lt"/>
              </a:rPr>
              <a:t>) que da sugerencias a las características que se desean configurar. La sintaxis para invocar al asistente es:</a:t>
            </a:r>
            <a:endParaRPr lang="es-ES">
              <a:ea typeface="+mn-lt"/>
              <a:cs typeface="+mn-lt"/>
            </a:endParaRPr>
          </a:p>
          <a:p>
            <a:pPr algn="just">
              <a:buClr>
                <a:srgbClr val="262626"/>
              </a:buClr>
            </a:pPr>
            <a:r>
              <a:rPr lang="es-PA" b="1" i="1">
                <a:ea typeface="+mn-lt"/>
                <a:cs typeface="+mn-lt"/>
              </a:rPr>
              <a:t>db2advis -d &lt;nombre BD&gt; -i &lt;fichero carga de trabajo&gt; -m MICP</a:t>
            </a:r>
            <a:endParaRPr lang="es-ES">
              <a:ea typeface="+mn-lt"/>
              <a:cs typeface="+mn-lt"/>
            </a:endParaRPr>
          </a:p>
          <a:p>
            <a:pPr algn="just">
              <a:buClr>
                <a:srgbClr val="262626"/>
              </a:buClr>
            </a:pPr>
            <a:endParaRPr lang="es-PA">
              <a:ea typeface="+mn-lt"/>
              <a:cs typeface="+mn-lt"/>
            </a:endParaRPr>
          </a:p>
          <a:p>
            <a:pPr algn="just">
              <a:buClr>
                <a:srgbClr val="262626"/>
              </a:buClr>
            </a:pPr>
            <a:r>
              <a:rPr lang="es-PA"/>
              <a:t>El parámetro “-m” permite al usuario especificar lo siguiente:</a:t>
            </a:r>
            <a:endParaRPr lang="es-PA">
              <a:ea typeface="+mn-lt"/>
              <a:cs typeface="+mn-lt"/>
            </a:endParaRPr>
          </a:p>
          <a:p>
            <a:pPr algn="just">
              <a:buClr>
                <a:srgbClr val="262626"/>
              </a:buClr>
            </a:pPr>
            <a:r>
              <a:rPr lang="es-PA"/>
              <a:t>M – Tablas de consultas materializadas</a:t>
            </a:r>
            <a:endParaRPr lang="es-PA">
              <a:ea typeface="+mn-lt"/>
              <a:cs typeface="+mn-lt"/>
            </a:endParaRPr>
          </a:p>
          <a:p>
            <a:pPr algn="just">
              <a:buClr>
                <a:srgbClr val="262626"/>
              </a:buClr>
            </a:pPr>
            <a:r>
              <a:rPr lang="es-PA"/>
              <a:t>I – Índices</a:t>
            </a:r>
            <a:endParaRPr lang="es-PA">
              <a:ea typeface="+mn-lt"/>
              <a:cs typeface="+mn-lt"/>
            </a:endParaRPr>
          </a:p>
          <a:p>
            <a:pPr algn="just">
              <a:buClr>
                <a:srgbClr val="262626"/>
              </a:buClr>
            </a:pPr>
            <a:r>
              <a:rPr lang="es-PA"/>
              <a:t>C – Agrupaciones (MDC)</a:t>
            </a:r>
            <a:endParaRPr lang="es-PA">
              <a:ea typeface="+mn-lt"/>
              <a:cs typeface="+mn-lt"/>
            </a:endParaRPr>
          </a:p>
          <a:p>
            <a:pPr algn="just">
              <a:buClr>
                <a:srgbClr val="262626"/>
              </a:buClr>
            </a:pPr>
            <a:r>
              <a:rPr lang="es-PA"/>
              <a:t>P – Selección de claves de división</a:t>
            </a:r>
            <a:endParaRPr lang="es-PA">
              <a:ea typeface="+mn-lt"/>
              <a:cs typeface="+mn-lt"/>
            </a:endParaRPr>
          </a:p>
          <a:p>
            <a:pPr algn="just">
              <a:buClr>
                <a:srgbClr val="262626"/>
              </a:buClr>
            </a:pPr>
            <a:endParaRPr lang="es-PA">
              <a:ea typeface="+mn-lt"/>
              <a:cs typeface="+mn-lt"/>
            </a:endParaRPr>
          </a:p>
          <a:p>
            <a:pPr algn="just">
              <a:buClr>
                <a:srgbClr val="262626"/>
              </a:buClr>
            </a:pPr>
            <a:endParaRPr lang="es-PA">
              <a:ea typeface="+mn-lt"/>
              <a:cs typeface="+mn-lt"/>
            </a:endParaRPr>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2662658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p:txBody>
          <a:bodyPr/>
          <a:lstStyle/>
          <a:p>
            <a:r>
              <a:rPr lang="es-PA" dirty="0"/>
              <a:t>Herramientas y utilidades</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5528355" y="2009451"/>
            <a:ext cx="5001491" cy="3849624"/>
          </a:xfrm>
        </p:spPr>
        <p:txBody>
          <a:bodyPr vert="horz" lIns="91440" tIns="45720" rIns="91440" bIns="45720" rtlCol="0" anchor="t">
            <a:normAutofit fontScale="92500"/>
          </a:bodyPr>
          <a:lstStyle/>
          <a:p>
            <a:pPr algn="just"/>
            <a:r>
              <a:rPr lang="es-PA">
                <a:ea typeface="+mn-lt"/>
                <a:cs typeface="+mn-lt"/>
              </a:rPr>
              <a:t>B2 proporcionar una serie de herramientas para facilitar su uso y administración. El núcleo del conjunto de herramientas ha sido aumentado y mejorado mediante un número de herramientas de parte de fabricantes externos.</a:t>
            </a:r>
            <a:endParaRPr lang="es-ES"/>
          </a:p>
          <a:p>
            <a:pPr algn="just">
              <a:buClr>
                <a:srgbClr val="262626"/>
              </a:buClr>
            </a:pPr>
            <a:r>
              <a:rPr lang="es-PA">
                <a:ea typeface="+mn-lt"/>
                <a:cs typeface="+mn-lt"/>
              </a:rPr>
              <a:t>El Centro de control de DB2 es la herramienta primaria para el uso y administración de bases de datos en DB2. El Centro de control se ejecuta sobre diversas plataformas de estación de trabajo (PC). En él se encuentran objetos de datos como servidores, bases de datos, tablas e índices. Es una interfaz orientada a tareas para ejecutar comandos y permite que los usuarios generen guiones SQL. El administrador puede utilizar el menú para invocar un conjunto de herramientas componentes.</a:t>
            </a:r>
          </a:p>
          <a:p>
            <a:pPr algn="just">
              <a:buClr>
                <a:srgbClr val="262626"/>
              </a:buClr>
            </a:pPr>
            <a:endParaRPr lang="es-PA">
              <a:ea typeface="+mn-lt"/>
              <a:cs typeface="+mn-lt"/>
            </a:endParaRPr>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9" name="Imagen 9" descr="Interfaz de usuario gráfica, Aplicación&#10;&#10;Descripción generada automáticamente">
            <a:extLst>
              <a:ext uri="{FF2B5EF4-FFF2-40B4-BE49-F238E27FC236}">
                <a16:creationId xmlns:a16="http://schemas.microsoft.com/office/drawing/2014/main" id="{1467EDAD-C202-43B6-8E5F-256BFB774606}"/>
              </a:ext>
            </a:extLst>
          </p:cNvPr>
          <p:cNvPicPr>
            <a:picLocks noChangeAspect="1"/>
          </p:cNvPicPr>
          <p:nvPr/>
        </p:nvPicPr>
        <p:blipFill>
          <a:blip r:embed="rId2"/>
          <a:stretch>
            <a:fillRect/>
          </a:stretch>
        </p:blipFill>
        <p:spPr>
          <a:xfrm>
            <a:off x="1061229" y="1965695"/>
            <a:ext cx="4224066" cy="3613029"/>
          </a:xfrm>
          <a:prstGeom prst="rect">
            <a:avLst/>
          </a:prstGeom>
        </p:spPr>
      </p:pic>
    </p:spTree>
    <p:extLst>
      <p:ext uri="{BB962C8B-B14F-4D97-AF65-F5344CB8AC3E}">
        <p14:creationId xmlns:p14="http://schemas.microsoft.com/office/powerpoint/2010/main" val="1124020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1066800" y="1174556"/>
            <a:ext cx="10058400" cy="1371600"/>
          </a:xfrm>
        </p:spPr>
        <p:txBody>
          <a:bodyPr/>
          <a:lstStyle/>
          <a:p>
            <a:r>
              <a:rPr lang="es-PA">
                <a:ea typeface="+mj-lt"/>
                <a:cs typeface="+mj-lt"/>
              </a:rPr>
              <a:t>Herramientas y utilidades</a:t>
            </a:r>
          </a:p>
          <a:p>
            <a:endParaRPr lang="es-PA">
              <a:ea typeface="+mj-lt"/>
              <a:cs typeface="+mj-lt"/>
            </a:endParaRPr>
          </a:p>
          <a:p>
            <a:endParaRPr lang="es-PA"/>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p:txBody>
          <a:bodyPr vert="horz" lIns="91440" tIns="45720" rIns="91440" bIns="45720" rtlCol="0" anchor="t">
            <a:normAutofit lnSpcReduction="10000"/>
          </a:bodyPr>
          <a:lstStyle/>
          <a:p>
            <a:pPr algn="just"/>
            <a:r>
              <a:rPr lang="es-PA">
                <a:ea typeface="+mn-lt"/>
                <a:cs typeface="+mn-lt"/>
              </a:rPr>
              <a:t>Los componentes principales del Centro de control son:</a:t>
            </a:r>
          </a:p>
          <a:p>
            <a:pPr algn="just">
              <a:buClr>
                <a:srgbClr val="262626"/>
              </a:buClr>
            </a:pPr>
            <a:r>
              <a:rPr lang="es-PA">
                <a:ea typeface="+mn-lt"/>
                <a:cs typeface="+mn-lt"/>
              </a:rPr>
              <a:t>El centro de comandos,</a:t>
            </a:r>
          </a:p>
          <a:p>
            <a:pPr algn="just">
              <a:buClr>
                <a:srgbClr val="262626"/>
              </a:buClr>
            </a:pPr>
            <a:r>
              <a:rPr lang="es-PA">
                <a:ea typeface="+mn-lt"/>
                <a:cs typeface="+mn-lt"/>
              </a:rPr>
              <a:t>El centro de guiones,</a:t>
            </a:r>
          </a:p>
          <a:p>
            <a:pPr algn="just">
              <a:buClr>
                <a:srgbClr val="262626"/>
              </a:buClr>
            </a:pPr>
            <a:r>
              <a:rPr lang="es-PA">
                <a:ea typeface="+mn-lt"/>
                <a:cs typeface="+mn-lt"/>
              </a:rPr>
              <a:t>Diario,</a:t>
            </a:r>
          </a:p>
          <a:p>
            <a:pPr algn="just">
              <a:buClr>
                <a:srgbClr val="262626"/>
              </a:buClr>
            </a:pPr>
            <a:r>
              <a:rPr lang="es-PA">
                <a:ea typeface="+mn-lt"/>
                <a:cs typeface="+mn-lt"/>
              </a:rPr>
              <a:t>Centro de licencias,</a:t>
            </a:r>
          </a:p>
          <a:p>
            <a:pPr algn="just">
              <a:buClr>
                <a:srgbClr val="262626"/>
              </a:buClr>
            </a:pPr>
            <a:r>
              <a:rPr lang="es-PA">
                <a:ea typeface="+mn-lt"/>
                <a:cs typeface="+mn-lt"/>
              </a:rPr>
              <a:t>Centro de alertas,</a:t>
            </a:r>
          </a:p>
          <a:p>
            <a:pPr algn="just">
              <a:buClr>
                <a:srgbClr val="262626"/>
              </a:buClr>
            </a:pPr>
            <a:r>
              <a:rPr lang="es-PA">
                <a:ea typeface="+mn-lt"/>
                <a:cs typeface="+mn-lt"/>
              </a:rPr>
              <a:t>Supervisor del rendimiento,</a:t>
            </a:r>
          </a:p>
          <a:p>
            <a:pPr algn="just">
              <a:buClr>
                <a:srgbClr val="262626"/>
              </a:buClr>
            </a:pPr>
            <a:r>
              <a:rPr lang="es-PA">
                <a:ea typeface="+mn-lt"/>
                <a:cs typeface="+mn-lt"/>
              </a:rPr>
              <a:t>Explicación visual,</a:t>
            </a:r>
          </a:p>
          <a:p>
            <a:pPr algn="just">
              <a:buClr>
                <a:srgbClr val="262626"/>
              </a:buClr>
            </a:pPr>
            <a:r>
              <a:rPr lang="es-PA">
                <a:ea typeface="+mn-lt"/>
                <a:cs typeface="+mn-lt"/>
              </a:rPr>
              <a:t>Administración de bases de datos remotas,</a:t>
            </a:r>
          </a:p>
          <a:p>
            <a:pPr algn="just">
              <a:buClr>
                <a:srgbClr val="262626"/>
              </a:buClr>
            </a:pPr>
            <a:r>
              <a:rPr lang="es-PA">
                <a:ea typeface="+mn-lt"/>
                <a:cs typeface="+mn-lt"/>
              </a:rPr>
              <a:t>Gestión de almacenamiento y</a:t>
            </a:r>
          </a:p>
          <a:p>
            <a:pPr algn="just">
              <a:buClr>
                <a:srgbClr val="262626"/>
              </a:buClr>
            </a:pPr>
            <a:r>
              <a:rPr lang="es-PA">
                <a:ea typeface="+mn-lt"/>
                <a:cs typeface="+mn-lt"/>
              </a:rPr>
              <a:t>Soporte para la réplica.</a:t>
            </a:r>
          </a:p>
          <a:p>
            <a:pPr>
              <a:buClr>
                <a:srgbClr val="262626"/>
              </a:buClr>
            </a:pPr>
            <a:endParaRPr lang="es-PA"/>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158736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50F78-5252-46D0-B97A-5464CB445EB1}"/>
              </a:ext>
            </a:extLst>
          </p:cNvPr>
          <p:cNvSpPr>
            <a:spLocks noGrp="1"/>
          </p:cNvSpPr>
          <p:nvPr>
            <p:ph type="title"/>
          </p:nvPr>
        </p:nvSpPr>
        <p:spPr/>
        <p:txBody>
          <a:bodyPr/>
          <a:lstStyle/>
          <a:p>
            <a:r>
              <a:rPr lang="es-PA"/>
              <a:t>Utilidades</a:t>
            </a:r>
            <a:endParaRPr lang="es-ES">
              <a:ea typeface="+mj-lt"/>
              <a:cs typeface="+mj-lt"/>
            </a:endParaRPr>
          </a:p>
          <a:p>
            <a:endParaRPr lang="es-ES"/>
          </a:p>
        </p:txBody>
      </p:sp>
      <p:sp>
        <p:nvSpPr>
          <p:cNvPr id="3" name="Marcador de contenido 2">
            <a:extLst>
              <a:ext uri="{FF2B5EF4-FFF2-40B4-BE49-F238E27FC236}">
                <a16:creationId xmlns:a16="http://schemas.microsoft.com/office/drawing/2014/main" id="{C8F581F1-C0F4-42D7-9690-046481571FB4}"/>
              </a:ext>
            </a:extLst>
          </p:cNvPr>
          <p:cNvSpPr>
            <a:spLocks noGrp="1"/>
          </p:cNvSpPr>
          <p:nvPr>
            <p:ph idx="1"/>
          </p:nvPr>
        </p:nvSpPr>
        <p:spPr/>
        <p:txBody>
          <a:bodyPr vert="horz" lIns="91440" tIns="45720" rIns="91440" bIns="45720" rtlCol="0" anchor="t">
            <a:normAutofit/>
          </a:bodyPr>
          <a:lstStyle/>
          <a:p>
            <a:pPr algn="just"/>
            <a:r>
              <a:rPr lang="es-PA">
                <a:ea typeface="+mn-lt"/>
                <a:cs typeface="+mn-lt"/>
              </a:rPr>
              <a:t>Para los administradores, DB2 proporciona un soporte completo para la carga, importación, exportación, reorganización, redistribución y otras utilidades relacionadas con los datos. Además, también soporta varias herramientas, tales como:</a:t>
            </a:r>
            <a:endParaRPr lang="es-ES">
              <a:ea typeface="+mn-lt"/>
              <a:cs typeface="+mn-lt"/>
            </a:endParaRPr>
          </a:p>
          <a:p>
            <a:pPr>
              <a:buClr>
                <a:srgbClr val="262626"/>
              </a:buClr>
            </a:pPr>
            <a:r>
              <a:rPr lang="es-PA">
                <a:ea typeface="+mn-lt"/>
                <a:cs typeface="+mn-lt"/>
              </a:rPr>
              <a:t>Auditoría para el mantenimiento de la traza de auditoría de las acciones sobre la base de datos.</a:t>
            </a:r>
            <a:endParaRPr lang="es-ES">
              <a:ea typeface="+mn-lt"/>
              <a:cs typeface="+mn-lt"/>
            </a:endParaRPr>
          </a:p>
          <a:p>
            <a:pPr>
              <a:buClr>
                <a:srgbClr val="262626"/>
              </a:buClr>
            </a:pPr>
            <a:r>
              <a:rPr lang="es-PA">
                <a:ea typeface="+mn-lt"/>
                <a:cs typeface="+mn-lt"/>
              </a:rPr>
              <a:t>Regulador para controlar la prioridad y tiempos de ejecución en distintas aplicaciones.</a:t>
            </a:r>
            <a:endParaRPr lang="es-ES">
              <a:ea typeface="+mn-lt"/>
              <a:cs typeface="+mn-lt"/>
            </a:endParaRPr>
          </a:p>
          <a:p>
            <a:pPr>
              <a:buClr>
                <a:srgbClr val="262626"/>
              </a:buClr>
            </a:pPr>
            <a:r>
              <a:rPr lang="es-PA">
                <a:ea typeface="+mn-lt"/>
                <a:cs typeface="+mn-lt"/>
              </a:rPr>
              <a:t>Supervisor de consultas para gestionar los trabajos de consulta en el sistema.</a:t>
            </a:r>
            <a:endParaRPr lang="es-ES">
              <a:ea typeface="+mn-lt"/>
              <a:cs typeface="+mn-lt"/>
            </a:endParaRPr>
          </a:p>
          <a:p>
            <a:pPr>
              <a:buClr>
                <a:srgbClr val="262626"/>
              </a:buClr>
            </a:pPr>
            <a:r>
              <a:rPr lang="es-PA">
                <a:ea typeface="+mn-lt"/>
                <a:cs typeface="+mn-lt"/>
              </a:rPr>
              <a:t>Características de traza y diagnósticos para la depuración.</a:t>
            </a:r>
            <a:endParaRPr lang="es-ES">
              <a:ea typeface="+mn-lt"/>
              <a:cs typeface="+mn-lt"/>
            </a:endParaRPr>
          </a:p>
          <a:p>
            <a:pPr>
              <a:buClr>
                <a:srgbClr val="262626"/>
              </a:buClr>
            </a:pPr>
            <a:r>
              <a:rPr lang="es-PA">
                <a:ea typeface="+mn-lt"/>
                <a:cs typeface="+mn-lt"/>
              </a:rPr>
              <a:t>Supervisión de eventos para seguir los recursos y eventos durante la ejecución del sistema.</a:t>
            </a:r>
            <a:endParaRPr lang="es-ES">
              <a:ea typeface="+mn-lt"/>
              <a:cs typeface="+mn-lt"/>
            </a:endParaRPr>
          </a:p>
          <a:p>
            <a:pPr>
              <a:buClr>
                <a:srgbClr val="262626"/>
              </a:buClr>
            </a:pPr>
            <a:endParaRPr lang="es-ES"/>
          </a:p>
        </p:txBody>
      </p:sp>
      <p:sp>
        <p:nvSpPr>
          <p:cNvPr id="4" name="CuadroTexto 3">
            <a:extLst>
              <a:ext uri="{FF2B5EF4-FFF2-40B4-BE49-F238E27FC236}">
                <a16:creationId xmlns:a16="http://schemas.microsoft.com/office/drawing/2014/main" id="{FE227079-1552-47A1-9D1C-FD0844AE5FFB}"/>
              </a:ext>
            </a:extLst>
          </p:cNvPr>
          <p:cNvSpPr txBox="1"/>
          <p:nvPr/>
        </p:nvSpPr>
        <p:spPr>
          <a:xfrm>
            <a:off x="1216325" y="1733909"/>
            <a:ext cx="2743200"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PA" sz="1500" b="1">
                <a:latin typeface="Arial"/>
              </a:rPr>
              <a:t>10.1. Utilidades</a:t>
            </a:r>
            <a:r>
              <a:rPr lang="es-ES" sz="1500">
                <a:latin typeface="Arial"/>
                <a:cs typeface="Arial"/>
              </a:rPr>
              <a:t> </a:t>
            </a:r>
            <a:endParaRPr lang="es-ES" sz="1500"/>
          </a:p>
        </p:txBody>
      </p:sp>
    </p:spTree>
    <p:extLst>
      <p:ext uri="{BB962C8B-B14F-4D97-AF65-F5344CB8AC3E}">
        <p14:creationId xmlns:p14="http://schemas.microsoft.com/office/powerpoint/2010/main" val="1190450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B2FA-B073-4D74-ABA9-34FF04D87D5A}"/>
              </a:ext>
            </a:extLst>
          </p:cNvPr>
          <p:cNvSpPr>
            <a:spLocks noGrp="1"/>
          </p:cNvSpPr>
          <p:nvPr>
            <p:ph type="title"/>
          </p:nvPr>
        </p:nvSpPr>
        <p:spPr>
          <a:xfrm>
            <a:off x="502920" y="642594"/>
            <a:ext cx="11079480" cy="835686"/>
          </a:xfrm>
        </p:spPr>
        <p:txBody>
          <a:bodyPr/>
          <a:lstStyle/>
          <a:p>
            <a:pPr algn="ctr"/>
            <a:r>
              <a:rPr lang="es-PA" dirty="0"/>
              <a:t>Control de concurrencia y recuperación</a:t>
            </a:r>
          </a:p>
        </p:txBody>
      </p:sp>
      <p:sp>
        <p:nvSpPr>
          <p:cNvPr id="3" name="Content Placeholder 2">
            <a:extLst>
              <a:ext uri="{FF2B5EF4-FFF2-40B4-BE49-F238E27FC236}">
                <a16:creationId xmlns:a16="http://schemas.microsoft.com/office/drawing/2014/main" id="{68E70CD2-92E3-49C7-97AB-476164F54734}"/>
              </a:ext>
            </a:extLst>
          </p:cNvPr>
          <p:cNvSpPr>
            <a:spLocks noGrp="1"/>
          </p:cNvSpPr>
          <p:nvPr>
            <p:ph idx="1"/>
          </p:nvPr>
        </p:nvSpPr>
        <p:spPr>
          <a:xfrm>
            <a:off x="609600" y="1465554"/>
            <a:ext cx="10972800" cy="835686"/>
          </a:xfrm>
        </p:spPr>
        <p:txBody>
          <a:bodyPr/>
          <a:lstStyle/>
          <a:p>
            <a:r>
              <a:rPr lang="es-PA" sz="1800" dirty="0">
                <a:effectLst/>
                <a:latin typeface="Arial" panose="020B0604020202020204" pitchFamily="34" charset="0"/>
                <a:ea typeface="Arial" panose="020B0604020202020204" pitchFamily="34" charset="0"/>
                <a:cs typeface="Times New Roman" panose="02020603050405020304" pitchFamily="18" charset="0"/>
              </a:rPr>
              <a:t>DB2 soporta un completo conjunto de técnicas de control de concurrencia, aislamiento y recuperación.</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
        <p:nvSpPr>
          <p:cNvPr id="4" name="Rectangle 3">
            <a:extLst>
              <a:ext uri="{FF2B5EF4-FFF2-40B4-BE49-F238E27FC236}">
                <a16:creationId xmlns:a16="http://schemas.microsoft.com/office/drawing/2014/main" id="{B0C75D6C-2C06-455F-AB4E-650A36E5E17C}"/>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53B99132-DAAF-4D2D-A122-F7591173098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DDF2ABE-F77C-46AF-B55A-09BCB5E0C7F4}"/>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Title 1">
            <a:extLst>
              <a:ext uri="{FF2B5EF4-FFF2-40B4-BE49-F238E27FC236}">
                <a16:creationId xmlns:a16="http://schemas.microsoft.com/office/drawing/2014/main" id="{F1B48DCE-868A-466C-814A-33DA6B1C1D75}"/>
              </a:ext>
            </a:extLst>
          </p:cNvPr>
          <p:cNvSpPr txBox="1">
            <a:spLocks/>
          </p:cNvSpPr>
          <p:nvPr/>
        </p:nvSpPr>
        <p:spPr>
          <a:xfrm>
            <a:off x="685800" y="2134857"/>
            <a:ext cx="5044440" cy="8356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s-PA" sz="2800" dirty="0"/>
              <a:t>Concurrencia y aislamiento</a:t>
            </a:r>
          </a:p>
        </p:txBody>
      </p:sp>
      <p:sp>
        <p:nvSpPr>
          <p:cNvPr id="8" name="Content Placeholder 2">
            <a:extLst>
              <a:ext uri="{FF2B5EF4-FFF2-40B4-BE49-F238E27FC236}">
                <a16:creationId xmlns:a16="http://schemas.microsoft.com/office/drawing/2014/main" id="{5066E096-03A2-4ECD-9F11-0C65FEC489F4}"/>
              </a:ext>
            </a:extLst>
          </p:cNvPr>
          <p:cNvSpPr txBox="1">
            <a:spLocks/>
          </p:cNvSpPr>
          <p:nvPr/>
        </p:nvSpPr>
        <p:spPr>
          <a:xfrm>
            <a:off x="502920" y="2970543"/>
            <a:ext cx="5974080" cy="388620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s-PA" sz="1800" dirty="0">
                <a:effectLst/>
                <a:latin typeface="Arial" panose="020B0604020202020204" pitchFamily="34" charset="0"/>
                <a:ea typeface="Arial" panose="020B0604020202020204" pitchFamily="34" charset="0"/>
              </a:rPr>
              <a:t>Para el aislamiento DB2 soporta los modos lectura repetible (</a:t>
            </a:r>
            <a:r>
              <a:rPr lang="es-PA" sz="1800" i="1" dirty="0" err="1">
                <a:effectLst/>
                <a:latin typeface="Arial" panose="020B0604020202020204" pitchFamily="34" charset="0"/>
                <a:ea typeface="Arial" panose="020B0604020202020204" pitchFamily="34" charset="0"/>
              </a:rPr>
              <a:t>Repeatable</a:t>
            </a:r>
            <a:r>
              <a:rPr lang="es-PA" sz="1800" i="1" dirty="0">
                <a:effectLst/>
                <a:latin typeface="Arial" panose="020B0604020202020204" pitchFamily="34" charset="0"/>
                <a:ea typeface="Arial" panose="020B0604020202020204" pitchFamily="34" charset="0"/>
              </a:rPr>
              <a:t> </a:t>
            </a:r>
            <a:r>
              <a:rPr lang="es-PA" sz="1800" i="1" dirty="0" err="1">
                <a:effectLst/>
                <a:latin typeface="Arial" panose="020B0604020202020204" pitchFamily="34" charset="0"/>
                <a:ea typeface="Arial" panose="020B0604020202020204" pitchFamily="34" charset="0"/>
              </a:rPr>
              <a:t>Read</a:t>
            </a:r>
            <a:r>
              <a:rPr lang="es-PA" sz="1800" i="1" dirty="0">
                <a:effectLst/>
                <a:latin typeface="Arial" panose="020B0604020202020204" pitchFamily="34" charset="0"/>
                <a:ea typeface="Arial" panose="020B0604020202020204" pitchFamily="34" charset="0"/>
              </a:rPr>
              <a:t>, RR</a:t>
            </a:r>
            <a:r>
              <a:rPr lang="es-PA" sz="1800" dirty="0">
                <a:effectLst/>
                <a:latin typeface="Arial" panose="020B0604020202020204" pitchFamily="34" charset="0"/>
                <a:ea typeface="Arial" panose="020B0604020202020204" pitchFamily="34" charset="0"/>
              </a:rPr>
              <a:t>), estabilidad en lectura (</a:t>
            </a:r>
            <a:r>
              <a:rPr lang="es-PA" sz="1800" i="1" dirty="0" err="1">
                <a:effectLst/>
                <a:latin typeface="Arial" panose="020B0604020202020204" pitchFamily="34" charset="0"/>
                <a:ea typeface="Arial" panose="020B0604020202020204" pitchFamily="34" charset="0"/>
              </a:rPr>
              <a:t>Read</a:t>
            </a:r>
            <a:r>
              <a:rPr lang="es-PA" sz="1800" i="1" dirty="0">
                <a:effectLst/>
                <a:latin typeface="Arial" panose="020B0604020202020204" pitchFamily="34" charset="0"/>
                <a:ea typeface="Arial" panose="020B0604020202020204" pitchFamily="34" charset="0"/>
              </a:rPr>
              <a:t> </a:t>
            </a:r>
            <a:r>
              <a:rPr lang="es-PA" sz="1800" i="1" dirty="0" err="1">
                <a:effectLst/>
                <a:latin typeface="Arial" panose="020B0604020202020204" pitchFamily="34" charset="0"/>
                <a:ea typeface="Arial" panose="020B0604020202020204" pitchFamily="34" charset="0"/>
              </a:rPr>
              <a:t>Stability</a:t>
            </a:r>
            <a:r>
              <a:rPr lang="es-PA" sz="1800" i="1" dirty="0">
                <a:effectLst/>
                <a:latin typeface="Arial" panose="020B0604020202020204" pitchFamily="34" charset="0"/>
                <a:ea typeface="Arial" panose="020B0604020202020204" pitchFamily="34" charset="0"/>
              </a:rPr>
              <a:t>, RS</a:t>
            </a:r>
            <a:r>
              <a:rPr lang="es-PA" sz="1800" dirty="0">
                <a:effectLst/>
                <a:latin typeface="Arial" panose="020B0604020202020204" pitchFamily="34" charset="0"/>
                <a:ea typeface="Arial" panose="020B0604020202020204" pitchFamily="34" charset="0"/>
              </a:rPr>
              <a:t>), estabilidad del cursor (</a:t>
            </a:r>
            <a:r>
              <a:rPr lang="es-PA" sz="1800" i="1" dirty="0">
                <a:effectLst/>
                <a:latin typeface="Arial" panose="020B0604020202020204" pitchFamily="34" charset="0"/>
                <a:ea typeface="Arial" panose="020B0604020202020204" pitchFamily="34" charset="0"/>
              </a:rPr>
              <a:t>Cursor </a:t>
            </a:r>
            <a:r>
              <a:rPr lang="es-PA" sz="1800" i="1" dirty="0" err="1">
                <a:effectLst/>
                <a:latin typeface="Arial" panose="020B0604020202020204" pitchFamily="34" charset="0"/>
                <a:ea typeface="Arial" panose="020B0604020202020204" pitchFamily="34" charset="0"/>
              </a:rPr>
              <a:t>Stability</a:t>
            </a:r>
            <a:r>
              <a:rPr lang="es-PA" sz="1800" i="1" dirty="0">
                <a:effectLst/>
                <a:latin typeface="Arial" panose="020B0604020202020204" pitchFamily="34" charset="0"/>
                <a:ea typeface="Arial" panose="020B0604020202020204" pitchFamily="34" charset="0"/>
              </a:rPr>
              <a:t>, CS</a:t>
            </a:r>
            <a:r>
              <a:rPr lang="es-PA" sz="1800" dirty="0">
                <a:effectLst/>
                <a:latin typeface="Arial" panose="020B0604020202020204" pitchFamily="34" charset="0"/>
                <a:ea typeface="Arial" panose="020B0604020202020204" pitchFamily="34" charset="0"/>
              </a:rPr>
              <a:t>) y lectura no comprometida (</a:t>
            </a:r>
            <a:r>
              <a:rPr lang="es-PA" sz="1800" i="1" dirty="0" err="1">
                <a:effectLst/>
                <a:latin typeface="Arial" panose="020B0604020202020204" pitchFamily="34" charset="0"/>
                <a:ea typeface="Arial" panose="020B0604020202020204" pitchFamily="34" charset="0"/>
              </a:rPr>
              <a:t>Uncommitted</a:t>
            </a:r>
            <a:r>
              <a:rPr lang="es-PA" sz="1800" i="1" dirty="0">
                <a:effectLst/>
                <a:latin typeface="Arial" panose="020B0604020202020204" pitchFamily="34" charset="0"/>
                <a:ea typeface="Arial" panose="020B0604020202020204" pitchFamily="34" charset="0"/>
              </a:rPr>
              <a:t> </a:t>
            </a:r>
            <a:r>
              <a:rPr lang="es-PA" sz="1800" i="1" dirty="0" err="1">
                <a:effectLst/>
                <a:latin typeface="Arial" panose="020B0604020202020204" pitchFamily="34" charset="0"/>
                <a:ea typeface="Arial" panose="020B0604020202020204" pitchFamily="34" charset="0"/>
              </a:rPr>
              <a:t>Read</a:t>
            </a:r>
            <a:r>
              <a:rPr lang="es-PA" sz="1800" i="1" dirty="0">
                <a:effectLst/>
                <a:latin typeface="Arial" panose="020B0604020202020204" pitchFamily="34" charset="0"/>
                <a:ea typeface="Arial" panose="020B0604020202020204" pitchFamily="34" charset="0"/>
              </a:rPr>
              <a:t>, UR</a:t>
            </a:r>
            <a:r>
              <a:rPr lang="es-PA" sz="1800" dirty="0">
                <a:effectLst/>
                <a:latin typeface="Arial" panose="020B0604020202020204" pitchFamily="34" charset="0"/>
                <a:ea typeface="Arial" panose="020B0604020202020204" pitchFamily="34" charset="0"/>
              </a:rPr>
              <a:t>). Los modos RR, CS y UR no necesitan mayor explicación. El modo de aislamiento RS bloquea solamente las filas que recupera una aplicación en una unidad de trabajo. En una exploración posterior la aplicación tiene garantizado ver todas estas filas (como RR) pero podría no ver nuevas filas que debería ver.</a:t>
            </a:r>
            <a:endParaRPr lang="es-PA" sz="1800" dirty="0">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pic>
        <p:nvPicPr>
          <p:cNvPr id="9" name="Picture 8">
            <a:extLst>
              <a:ext uri="{FF2B5EF4-FFF2-40B4-BE49-F238E27FC236}">
                <a16:creationId xmlns:a16="http://schemas.microsoft.com/office/drawing/2014/main" id="{47EAE88C-3631-44A1-A83D-0D8E13A5DBED}"/>
              </a:ext>
            </a:extLst>
          </p:cNvPr>
          <p:cNvPicPr/>
          <p:nvPr/>
        </p:nvPicPr>
        <p:blipFill>
          <a:blip r:embed="rId2">
            <a:extLst>
              <a:ext uri="{28A0092B-C50C-407E-A947-70E740481C1C}">
                <a14:useLocalDpi xmlns:a14="http://schemas.microsoft.com/office/drawing/2010/main" val="0"/>
              </a:ext>
            </a:extLst>
          </a:blip>
          <a:stretch>
            <a:fillRect/>
          </a:stretch>
        </p:blipFill>
        <p:spPr>
          <a:xfrm>
            <a:off x="6629400" y="2323491"/>
            <a:ext cx="5059680" cy="2482850"/>
          </a:xfrm>
          <a:prstGeom prst="rect">
            <a:avLst/>
          </a:prstGeom>
        </p:spPr>
      </p:pic>
    </p:spTree>
    <p:extLst>
      <p:ext uri="{BB962C8B-B14F-4D97-AF65-F5344CB8AC3E}">
        <p14:creationId xmlns:p14="http://schemas.microsoft.com/office/powerpoint/2010/main" val="2148253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579120" y="670560"/>
            <a:ext cx="5029200" cy="896646"/>
          </a:xfrm>
        </p:spPr>
        <p:txBody>
          <a:bodyPr>
            <a:normAutofit/>
          </a:bodyPr>
          <a:lstStyle/>
          <a:p>
            <a:r>
              <a:rPr lang="es-PA" sz="3200" dirty="0"/>
              <a:t>Compromiso y retroceso</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914400" y="1701852"/>
            <a:ext cx="4358640" cy="3479748"/>
          </a:xfrm>
        </p:spPr>
        <p:txBody>
          <a:bodyPr/>
          <a:lstStyle/>
          <a:p>
            <a:pPr algn="just"/>
            <a:r>
              <a:rPr lang="es-PA" sz="1800" dirty="0">
                <a:effectLst/>
                <a:latin typeface="Arial" panose="020B0604020202020204" pitchFamily="34" charset="0"/>
                <a:ea typeface="Arial" panose="020B0604020202020204" pitchFamily="34" charset="0"/>
              </a:rPr>
              <a:t>Las aplicaciones pueden comprometerse o retrocederse mediante el uso de las instrucciones explícitas </a:t>
            </a:r>
            <a:r>
              <a:rPr lang="es-PA" sz="1800" i="1" dirty="0" err="1">
                <a:effectLst/>
                <a:latin typeface="Arial" panose="020B0604020202020204" pitchFamily="34" charset="0"/>
                <a:ea typeface="Arial" panose="020B0604020202020204" pitchFamily="34" charset="0"/>
              </a:rPr>
              <a:t>commit</a:t>
            </a:r>
            <a:r>
              <a:rPr lang="es-PA" sz="1800" dirty="0">
                <a:effectLst/>
                <a:latin typeface="Arial" panose="020B0604020202020204" pitchFamily="34" charset="0"/>
                <a:ea typeface="Arial" panose="020B0604020202020204" pitchFamily="34" charset="0"/>
              </a:rPr>
              <a:t> y </a:t>
            </a:r>
            <a:r>
              <a:rPr lang="es-PA" sz="1800" i="1" dirty="0" err="1">
                <a:effectLst/>
                <a:latin typeface="Arial" panose="020B0604020202020204" pitchFamily="34" charset="0"/>
                <a:ea typeface="Arial" panose="020B0604020202020204" pitchFamily="34" charset="0"/>
              </a:rPr>
              <a:t>rollback</a:t>
            </a:r>
            <a:r>
              <a:rPr lang="es-PA" sz="1800" dirty="0">
                <a:effectLst/>
                <a:latin typeface="Arial" panose="020B0604020202020204" pitchFamily="34" charset="0"/>
                <a:ea typeface="Arial" panose="020B0604020202020204" pitchFamily="34" charset="0"/>
              </a:rPr>
              <a:t>. Las aplicaciones también pueden emitir instrucciones </a:t>
            </a:r>
            <a:r>
              <a:rPr lang="es-PA" sz="1800" i="1" dirty="0" err="1">
                <a:effectLst/>
                <a:latin typeface="Arial" panose="020B0604020202020204" pitchFamily="34" charset="0"/>
                <a:ea typeface="Arial" panose="020B0604020202020204" pitchFamily="34" charset="0"/>
              </a:rPr>
              <a:t>begin</a:t>
            </a:r>
            <a:r>
              <a:rPr lang="es-PA" sz="1800" i="1" dirty="0">
                <a:effectLst/>
                <a:latin typeface="Arial" panose="020B0604020202020204" pitchFamily="34" charset="0"/>
                <a:ea typeface="Arial" panose="020B0604020202020204" pitchFamily="34" charset="0"/>
              </a:rPr>
              <a:t> </a:t>
            </a:r>
            <a:r>
              <a:rPr lang="es-PA" sz="1800" i="1" dirty="0" err="1">
                <a:effectLst/>
                <a:latin typeface="Arial" panose="020B0604020202020204" pitchFamily="34" charset="0"/>
                <a:ea typeface="Arial" panose="020B0604020202020204" pitchFamily="34" charset="0"/>
              </a:rPr>
              <a:t>transaction</a:t>
            </a:r>
            <a:r>
              <a:rPr lang="es-PA" sz="1800" dirty="0">
                <a:effectLst/>
                <a:latin typeface="Arial" panose="020B0604020202020204" pitchFamily="34" charset="0"/>
                <a:ea typeface="Arial" panose="020B0604020202020204" pitchFamily="34" charset="0"/>
              </a:rPr>
              <a:t> y </a:t>
            </a:r>
            <a:r>
              <a:rPr lang="es-PA" sz="1800" i="1" dirty="0" err="1">
                <a:effectLst/>
                <a:latin typeface="Arial" panose="020B0604020202020204" pitchFamily="34" charset="0"/>
                <a:ea typeface="Arial" panose="020B0604020202020204" pitchFamily="34" charset="0"/>
              </a:rPr>
              <a:t>end</a:t>
            </a:r>
            <a:r>
              <a:rPr lang="es-PA" sz="1800" i="1" dirty="0">
                <a:effectLst/>
                <a:latin typeface="Arial" panose="020B0604020202020204" pitchFamily="34" charset="0"/>
                <a:ea typeface="Arial" panose="020B0604020202020204" pitchFamily="34" charset="0"/>
              </a:rPr>
              <a:t> </a:t>
            </a:r>
            <a:r>
              <a:rPr lang="es-PA" sz="1800" i="1" dirty="0" err="1">
                <a:effectLst/>
                <a:latin typeface="Arial" panose="020B0604020202020204" pitchFamily="34" charset="0"/>
                <a:ea typeface="Arial" panose="020B0604020202020204" pitchFamily="34" charset="0"/>
              </a:rPr>
              <a:t>transaction</a:t>
            </a:r>
            <a:r>
              <a:rPr lang="es-PA" sz="1800" dirty="0">
                <a:effectLst/>
                <a:latin typeface="Arial" panose="020B0604020202020204" pitchFamily="34" charset="0"/>
                <a:ea typeface="Arial" panose="020B0604020202020204" pitchFamily="34" charset="0"/>
              </a:rPr>
              <a:t> para controlar el ámbito de las transacciones. No se soportan las transacciones anidadas.</a:t>
            </a:r>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Title 1">
            <a:extLst>
              <a:ext uri="{FF2B5EF4-FFF2-40B4-BE49-F238E27FC236}">
                <a16:creationId xmlns:a16="http://schemas.microsoft.com/office/drawing/2014/main" id="{92CA70DE-C3D3-4526-A74B-9AE70E310A13}"/>
              </a:ext>
            </a:extLst>
          </p:cNvPr>
          <p:cNvSpPr txBox="1">
            <a:spLocks/>
          </p:cNvSpPr>
          <p:nvPr/>
        </p:nvSpPr>
        <p:spPr>
          <a:xfrm>
            <a:off x="6583682" y="670560"/>
            <a:ext cx="5080780" cy="896646"/>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s-PA" sz="3200" dirty="0"/>
              <a:t>Registro histórico y recuperación</a:t>
            </a:r>
          </a:p>
        </p:txBody>
      </p:sp>
      <p:sp>
        <p:nvSpPr>
          <p:cNvPr id="8" name="Content Placeholder 2">
            <a:extLst>
              <a:ext uri="{FF2B5EF4-FFF2-40B4-BE49-F238E27FC236}">
                <a16:creationId xmlns:a16="http://schemas.microsoft.com/office/drawing/2014/main" id="{7FE024EF-3DC4-4DFD-A4B9-2C7D0D8B3B63}"/>
              </a:ext>
            </a:extLst>
          </p:cNvPr>
          <p:cNvSpPr txBox="1">
            <a:spLocks/>
          </p:cNvSpPr>
          <p:nvPr/>
        </p:nvSpPr>
        <p:spPr>
          <a:xfrm>
            <a:off x="6248400" y="1701852"/>
            <a:ext cx="5029200" cy="427222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gn="just"/>
            <a:r>
              <a:rPr lang="es-PA" sz="1800" dirty="0">
                <a:solidFill>
                  <a:srgbClr val="000000"/>
                </a:solidFill>
                <a:effectLst/>
                <a:latin typeface="Arial" panose="020B0604020202020204" pitchFamily="34" charset="0"/>
                <a:ea typeface="Times New Roman" panose="02020603050405020304" pitchFamily="18" charset="0"/>
              </a:rPr>
              <a:t>DB2 implementa estrictamente el registro histórico y los esquemas de recuperación ARIES. Emplea el registro histórico de escritura anticipara para enviar registros del registro histórico al archivo de registro histórico persistente antes de que las páginas de datos se escriban al compromiso. En el registro histórico circular, se utiliza un conjunto predefinid de archivos de registro histórico primario y secundario. El registro histórico circular es útil para la recuperación de caídas o la recuperación de un fallo de la aplicación.</a:t>
            </a:r>
            <a:r>
              <a:rPr lang="es-PA" sz="1800" dirty="0">
                <a:latin typeface="Arial" panose="020B0604020202020204" pitchFamily="34" charset="0"/>
                <a:ea typeface="Arial" panose="020B0604020202020204" pitchFamily="34" charset="0"/>
              </a:rPr>
              <a:t> </a:t>
            </a:r>
            <a:endParaRPr lang="es-PA" dirty="0"/>
          </a:p>
        </p:txBody>
      </p:sp>
    </p:spTree>
    <p:extLst>
      <p:ext uri="{BB962C8B-B14F-4D97-AF65-F5344CB8AC3E}">
        <p14:creationId xmlns:p14="http://schemas.microsoft.com/office/powerpoint/2010/main" val="426764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ECDC-B532-488C-B7CD-B1F050E01345}"/>
              </a:ext>
            </a:extLst>
          </p:cNvPr>
          <p:cNvSpPr>
            <a:spLocks noGrp="1"/>
          </p:cNvSpPr>
          <p:nvPr>
            <p:ph type="title"/>
          </p:nvPr>
        </p:nvSpPr>
        <p:spPr>
          <a:xfrm>
            <a:off x="1066800" y="642594"/>
            <a:ext cx="10058400" cy="848855"/>
          </a:xfrm>
        </p:spPr>
        <p:txBody>
          <a:bodyPr/>
          <a:lstStyle/>
          <a:p>
            <a:r>
              <a:rPr lang="es-PA" dirty="0"/>
              <a:t>Descripción y Orígenes</a:t>
            </a:r>
          </a:p>
        </p:txBody>
      </p:sp>
      <p:sp>
        <p:nvSpPr>
          <p:cNvPr id="3" name="Content Placeholder 2">
            <a:extLst>
              <a:ext uri="{FF2B5EF4-FFF2-40B4-BE49-F238E27FC236}">
                <a16:creationId xmlns:a16="http://schemas.microsoft.com/office/drawing/2014/main" id="{7B90F8BE-BF06-4302-B235-D356657B3C43}"/>
              </a:ext>
            </a:extLst>
          </p:cNvPr>
          <p:cNvSpPr>
            <a:spLocks noGrp="1"/>
          </p:cNvSpPr>
          <p:nvPr>
            <p:ph idx="1"/>
          </p:nvPr>
        </p:nvSpPr>
        <p:spPr>
          <a:xfrm>
            <a:off x="615518" y="1499438"/>
            <a:ext cx="4951093" cy="4581765"/>
          </a:xfrm>
        </p:spPr>
        <p:txBody>
          <a:bodyPr/>
          <a:lstStyle/>
          <a:p>
            <a:pPr algn="just"/>
            <a:r>
              <a:rPr lang="es-PA" sz="1800" dirty="0">
                <a:effectLst/>
                <a:latin typeface="Arial" panose="020B0604020202020204" pitchFamily="34" charset="0"/>
                <a:ea typeface="Arial" panose="020B0604020202020204" pitchFamily="34" charset="0"/>
              </a:rPr>
              <a:t>DB2 es un conjunto de productos de servidores de base de datos relacionales desarrollado por IBM. DB2 es conocido ampliamente por su robustez y valores agregados tales como: inteligencia de negocio, integración de información, gestión de contenidos y universalidad. Siendo este último valor, la universalidad, el elemento de mayor utilidad al momento de realizar comparativas.</a:t>
            </a:r>
          </a:p>
          <a:p>
            <a:pPr algn="just"/>
            <a:r>
              <a:rPr lang="es-PA" sz="1800" dirty="0">
                <a:effectLst/>
                <a:latin typeface="Arial" panose="020B0604020202020204" pitchFamily="34" charset="0"/>
                <a:ea typeface="Arial" panose="020B0604020202020204" pitchFamily="34" charset="0"/>
              </a:rPr>
              <a:t>La universalidad se da gracias al motor </a:t>
            </a:r>
            <a:r>
              <a:rPr lang="es-PA" sz="1800" i="1" dirty="0" err="1">
                <a:effectLst/>
                <a:latin typeface="Arial" panose="020B0604020202020204" pitchFamily="34" charset="0"/>
                <a:ea typeface="Arial" panose="020B0604020202020204" pitchFamily="34" charset="0"/>
              </a:rPr>
              <a:t>Cloudscape</a:t>
            </a:r>
            <a:r>
              <a:rPr lang="es-PA" sz="1800" dirty="0">
                <a:effectLst/>
                <a:latin typeface="Arial" panose="020B0604020202020204" pitchFamily="34" charset="0"/>
                <a:ea typeface="Arial" panose="020B0604020202020204" pitchFamily="34" charset="0"/>
              </a:rPr>
              <a:t>, basado en Java</a:t>
            </a:r>
            <a:r>
              <a:rPr lang="es-PA" sz="1800" dirty="0">
                <a:latin typeface="Arial" panose="020B0604020202020204" pitchFamily="34" charset="0"/>
                <a:ea typeface="Arial" panose="020B0604020202020204" pitchFamily="34" charset="0"/>
              </a:rPr>
              <a:t>.</a:t>
            </a:r>
            <a:endParaRPr lang="es-PA" dirty="0"/>
          </a:p>
        </p:txBody>
      </p:sp>
      <p:sp>
        <p:nvSpPr>
          <p:cNvPr id="4" name="Rectangle 3">
            <a:extLst>
              <a:ext uri="{FF2B5EF4-FFF2-40B4-BE49-F238E27FC236}">
                <a16:creationId xmlns:a16="http://schemas.microsoft.com/office/drawing/2014/main" id="{74F3DB62-AF4F-4CAB-82F2-95F5801E8D4B}"/>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571FE649-12D6-4B9C-A40D-63DEACCAA1BA}"/>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FE76C620-1113-446A-932B-178F42B4D857}"/>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9" name="Picture 8">
            <a:extLst>
              <a:ext uri="{FF2B5EF4-FFF2-40B4-BE49-F238E27FC236}">
                <a16:creationId xmlns:a16="http://schemas.microsoft.com/office/drawing/2014/main" id="{4533BC27-74A5-4760-84D6-0AFB08DF7D01}"/>
              </a:ext>
            </a:extLst>
          </p:cNvPr>
          <p:cNvPicPr/>
          <p:nvPr/>
        </p:nvPicPr>
        <p:blipFill>
          <a:blip r:embed="rId2">
            <a:extLst>
              <a:ext uri="{28A0092B-C50C-407E-A947-70E740481C1C}">
                <a14:useLocalDpi xmlns:a14="http://schemas.microsoft.com/office/drawing/2010/main" val="0"/>
              </a:ext>
            </a:extLst>
          </a:blip>
          <a:stretch>
            <a:fillRect/>
          </a:stretch>
        </p:blipFill>
        <p:spPr>
          <a:xfrm>
            <a:off x="5803229" y="1820280"/>
            <a:ext cx="5773253" cy="3537783"/>
          </a:xfrm>
          <a:prstGeom prst="rect">
            <a:avLst/>
          </a:prstGeom>
        </p:spPr>
      </p:pic>
    </p:spTree>
    <p:extLst>
      <p:ext uri="{BB962C8B-B14F-4D97-AF65-F5344CB8AC3E}">
        <p14:creationId xmlns:p14="http://schemas.microsoft.com/office/powerpoint/2010/main" val="101498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F6AD-2A25-42D6-AC95-D2652487C9C2}"/>
              </a:ext>
            </a:extLst>
          </p:cNvPr>
          <p:cNvSpPr>
            <a:spLocks noGrp="1"/>
          </p:cNvSpPr>
          <p:nvPr>
            <p:ph type="title"/>
          </p:nvPr>
        </p:nvSpPr>
        <p:spPr>
          <a:xfrm>
            <a:off x="1066800" y="642594"/>
            <a:ext cx="10058400" cy="718794"/>
          </a:xfrm>
        </p:spPr>
        <p:txBody>
          <a:bodyPr/>
          <a:lstStyle/>
          <a:p>
            <a:pPr algn="ctr"/>
            <a:r>
              <a:rPr lang="es-PA" dirty="0"/>
              <a:t>Arquitectura del sistema</a:t>
            </a:r>
          </a:p>
        </p:txBody>
      </p:sp>
      <p:sp>
        <p:nvSpPr>
          <p:cNvPr id="3" name="Content Placeholder 2">
            <a:extLst>
              <a:ext uri="{FF2B5EF4-FFF2-40B4-BE49-F238E27FC236}">
                <a16:creationId xmlns:a16="http://schemas.microsoft.com/office/drawing/2014/main" id="{945CA1A1-4D5B-47C7-B1C8-182F2E157A28}"/>
              </a:ext>
            </a:extLst>
          </p:cNvPr>
          <p:cNvSpPr>
            <a:spLocks noGrp="1"/>
          </p:cNvSpPr>
          <p:nvPr>
            <p:ph idx="1"/>
          </p:nvPr>
        </p:nvSpPr>
        <p:spPr>
          <a:xfrm>
            <a:off x="533400" y="1361388"/>
            <a:ext cx="5836920" cy="5161332"/>
          </a:xfrm>
        </p:spPr>
        <p:txBody>
          <a:bodyPr>
            <a:normAutofit/>
          </a:bodyPr>
          <a:lstStyle/>
          <a:p>
            <a:pPr algn="just"/>
            <a:r>
              <a:rPr lang="es-PA" sz="2000" dirty="0">
                <a:effectLst/>
                <a:latin typeface="Arial" panose="020B0604020202020204" pitchFamily="34" charset="0"/>
                <a:ea typeface="Arial" panose="020B0604020202020204" pitchFamily="34" charset="0"/>
              </a:rPr>
              <a:t>Las aplicaciones remotas cliente se conectan al servidor de la base de datos empleando agentes de comunicación tales como db2tcpcm.</a:t>
            </a:r>
          </a:p>
          <a:p>
            <a:pPr algn="just"/>
            <a:r>
              <a:rPr lang="es-PA" sz="2000" dirty="0">
                <a:effectLst/>
                <a:latin typeface="Arial" panose="020B0604020202020204" pitchFamily="34" charset="0"/>
                <a:ea typeface="Arial" panose="020B0604020202020204" pitchFamily="34" charset="0"/>
              </a:rPr>
              <a:t>Se asigna un agente a cada aplicación (agente coordinador en entornos MPP o SMP) denominado hebra db2agent.</a:t>
            </a:r>
          </a:p>
          <a:p>
            <a:pPr algn="just"/>
            <a:r>
              <a:rPr lang="es-PA" sz="2000" dirty="0">
                <a:effectLst/>
                <a:latin typeface="Arial" panose="020B0604020202020204" pitchFamily="34" charset="0"/>
                <a:ea typeface="Arial" panose="020B0604020202020204" pitchFamily="34" charset="0"/>
              </a:rPr>
              <a:t>Este agente y sus agentes subordinados ejecutan las tareas relacionadas con la aplicación. Cada base de datos tiene un conjunto de procesos o hebras que ejecutan tareas tales como </a:t>
            </a:r>
            <a:r>
              <a:rPr lang="es-PA" sz="2000" dirty="0" err="1">
                <a:effectLst/>
                <a:latin typeface="Arial" panose="020B0604020202020204" pitchFamily="34" charset="0"/>
                <a:ea typeface="Arial" panose="020B0604020202020204" pitchFamily="34" charset="0"/>
              </a:rPr>
              <a:t>preextracción</a:t>
            </a:r>
            <a:r>
              <a:rPr lang="es-PA" sz="2000" dirty="0">
                <a:effectLst/>
                <a:latin typeface="Arial" panose="020B0604020202020204" pitchFamily="34" charset="0"/>
                <a:ea typeface="Arial" panose="020B0604020202020204" pitchFamily="34" charset="0"/>
              </a:rPr>
              <a:t>, limpieza de páginas de la cola de la memoria intermedia, archivo histórico y detección de interbloqueos.</a:t>
            </a:r>
            <a:endParaRPr lang="es-PA" sz="1600" dirty="0"/>
          </a:p>
        </p:txBody>
      </p:sp>
      <p:sp>
        <p:nvSpPr>
          <p:cNvPr id="4" name="Rectangle 3">
            <a:extLst>
              <a:ext uri="{FF2B5EF4-FFF2-40B4-BE49-F238E27FC236}">
                <a16:creationId xmlns:a16="http://schemas.microsoft.com/office/drawing/2014/main" id="{C9650B6E-FFFE-4394-B12A-54CD8A71C1AD}"/>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C98BCC90-0460-4F88-8EDD-F039E7447E61}"/>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6ECBD73C-A789-41A4-89CB-4FE5342E5EB4}"/>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7" name="Picture 6">
            <a:extLst>
              <a:ext uri="{FF2B5EF4-FFF2-40B4-BE49-F238E27FC236}">
                <a16:creationId xmlns:a16="http://schemas.microsoft.com/office/drawing/2014/main" id="{9C4B39EC-AA7E-49CD-A682-FA3274138F40}"/>
              </a:ext>
            </a:extLst>
          </p:cNvPr>
          <p:cNvPicPr/>
          <p:nvPr/>
        </p:nvPicPr>
        <p:blipFill rotWithShape="1">
          <a:blip r:embed="rId2">
            <a:extLst>
              <a:ext uri="{28A0092B-C50C-407E-A947-70E740481C1C}">
                <a14:useLocalDpi xmlns:a14="http://schemas.microsoft.com/office/drawing/2010/main" val="0"/>
              </a:ext>
            </a:extLst>
          </a:blip>
          <a:srcRect b="7907"/>
          <a:stretch/>
        </p:blipFill>
        <p:spPr bwMode="auto">
          <a:xfrm>
            <a:off x="6612890" y="1941195"/>
            <a:ext cx="4923790" cy="32499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4642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F192-2808-40EF-A486-86E5A85FCFC9}"/>
              </a:ext>
            </a:extLst>
          </p:cNvPr>
          <p:cNvSpPr>
            <a:spLocks noGrp="1"/>
          </p:cNvSpPr>
          <p:nvPr>
            <p:ph type="title"/>
          </p:nvPr>
        </p:nvSpPr>
        <p:spPr/>
        <p:txBody>
          <a:bodyPr/>
          <a:lstStyle/>
          <a:p>
            <a:r>
              <a:rPr lang="es-PA" dirty="0"/>
              <a:t>Réplica, distribución y datos externos</a:t>
            </a:r>
          </a:p>
        </p:txBody>
      </p:sp>
      <p:sp>
        <p:nvSpPr>
          <p:cNvPr id="3" name="Content Placeholder 2">
            <a:extLst>
              <a:ext uri="{FF2B5EF4-FFF2-40B4-BE49-F238E27FC236}">
                <a16:creationId xmlns:a16="http://schemas.microsoft.com/office/drawing/2014/main" id="{401F8B35-BD85-4F88-B6F5-65FFE50C8A13}"/>
              </a:ext>
            </a:extLst>
          </p:cNvPr>
          <p:cNvSpPr>
            <a:spLocks noGrp="1"/>
          </p:cNvSpPr>
          <p:nvPr>
            <p:ph idx="1"/>
          </p:nvPr>
        </p:nvSpPr>
        <p:spPr>
          <a:xfrm>
            <a:off x="1066800" y="2103120"/>
            <a:ext cx="10058400" cy="2956560"/>
          </a:xfrm>
        </p:spPr>
        <p:txBody>
          <a:bodyPr/>
          <a:lstStyle/>
          <a:p>
            <a:r>
              <a:rPr lang="es-PA" sz="1800" dirty="0">
                <a:effectLst/>
                <a:latin typeface="Arial" panose="020B0604020202020204" pitchFamily="34" charset="0"/>
                <a:ea typeface="Arial" panose="020B0604020202020204" pitchFamily="34" charset="0"/>
              </a:rPr>
              <a:t>La réplica de DB2 (</a:t>
            </a:r>
            <a:r>
              <a:rPr lang="es-PA" sz="1800" i="1" dirty="0">
                <a:effectLst/>
                <a:latin typeface="Arial" panose="020B0604020202020204" pitchFamily="34" charset="0"/>
                <a:ea typeface="Arial" panose="020B0604020202020204" pitchFamily="34" charset="0"/>
              </a:rPr>
              <a:t>DB2 </a:t>
            </a:r>
            <a:r>
              <a:rPr lang="es-PA" sz="1800" i="1" dirty="0" err="1">
                <a:effectLst/>
                <a:latin typeface="Arial" panose="020B0604020202020204" pitchFamily="34" charset="0"/>
                <a:ea typeface="Arial" panose="020B0604020202020204" pitchFamily="34" charset="0"/>
              </a:rPr>
              <a:t>Replication</a:t>
            </a:r>
            <a:r>
              <a:rPr lang="es-PA" sz="1800" dirty="0">
                <a:effectLst/>
                <a:latin typeface="Arial" panose="020B0604020202020204" pitchFamily="34" charset="0"/>
                <a:ea typeface="Arial" panose="020B0604020202020204" pitchFamily="34" charset="0"/>
              </a:rPr>
              <a:t>) es un producto en la familia DB2 que proporciona réplica de datos entre DB2 y otros sistemas de bases de datos relacionales tales como Oracle, SQL Server de Microsoft, SQL Server de Sybase e Informix, y orígenes de datos no relacionales tales como IMS de IBM.</a:t>
            </a:r>
          </a:p>
          <a:p>
            <a:r>
              <a:rPr lang="es-PA" sz="1800" dirty="0">
                <a:effectLst/>
                <a:latin typeface="Arial" panose="020B0604020202020204" pitchFamily="34" charset="0"/>
                <a:ea typeface="Arial" panose="020B0604020202020204" pitchFamily="34" charset="0"/>
              </a:rPr>
              <a:t>Consiste en componentes capturar y aplicar que se controlan mediante interfaces de administración.</a:t>
            </a:r>
          </a:p>
          <a:p>
            <a:r>
              <a:rPr lang="es-PA" sz="1800" dirty="0">
                <a:effectLst/>
                <a:latin typeface="Arial" panose="020B0604020202020204" pitchFamily="34" charset="0"/>
                <a:ea typeface="Arial" panose="020B0604020202020204" pitchFamily="34" charset="0"/>
              </a:rPr>
              <a:t>Los mecanismos de captura de cambios se basan en tablas DB2 basadas en registros históricos o “basadas en disparadores” en el caso de otros orígenes de datos.</a:t>
            </a:r>
            <a:endParaRPr lang="es-PA" dirty="0"/>
          </a:p>
        </p:txBody>
      </p:sp>
      <p:sp>
        <p:nvSpPr>
          <p:cNvPr id="4" name="Rectangle 3">
            <a:extLst>
              <a:ext uri="{FF2B5EF4-FFF2-40B4-BE49-F238E27FC236}">
                <a16:creationId xmlns:a16="http://schemas.microsoft.com/office/drawing/2014/main" id="{EB56FC67-5E1E-4040-9827-71CF1519A82E}"/>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C342EA58-EB8F-41C6-90AF-5C3BE88F6806}"/>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CBFF3CC9-A0E7-42C3-9A81-A37AE2CA8BBA}"/>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2827557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0626-9FF4-4F5E-A5D3-8DB8BD46BF42}"/>
              </a:ext>
            </a:extLst>
          </p:cNvPr>
          <p:cNvSpPr>
            <a:spLocks noGrp="1"/>
          </p:cNvSpPr>
          <p:nvPr>
            <p:ph type="title"/>
          </p:nvPr>
        </p:nvSpPr>
        <p:spPr>
          <a:xfrm>
            <a:off x="670560" y="642594"/>
            <a:ext cx="10850880" cy="1371600"/>
          </a:xfrm>
        </p:spPr>
        <p:txBody>
          <a:bodyPr/>
          <a:lstStyle/>
          <a:p>
            <a:r>
              <a:rPr lang="es-PA" dirty="0"/>
              <a:t>Características de inteligencia de negocio</a:t>
            </a:r>
          </a:p>
        </p:txBody>
      </p:sp>
      <p:sp>
        <p:nvSpPr>
          <p:cNvPr id="3" name="Content Placeholder 2">
            <a:extLst>
              <a:ext uri="{FF2B5EF4-FFF2-40B4-BE49-F238E27FC236}">
                <a16:creationId xmlns:a16="http://schemas.microsoft.com/office/drawing/2014/main" id="{5882A6FC-E735-4C06-B266-8BA33AB85A4D}"/>
              </a:ext>
            </a:extLst>
          </p:cNvPr>
          <p:cNvSpPr>
            <a:spLocks noGrp="1"/>
          </p:cNvSpPr>
          <p:nvPr>
            <p:ph idx="1"/>
          </p:nvPr>
        </p:nvSpPr>
        <p:spPr/>
        <p:txBody>
          <a:bodyPr/>
          <a:lstStyle/>
          <a:p>
            <a:r>
              <a:rPr lang="es-PA" sz="1800" i="1" dirty="0">
                <a:effectLst/>
                <a:latin typeface="Arial" panose="020B0604020202020204" pitchFamily="34" charset="0"/>
                <a:ea typeface="Arial" panose="020B0604020202020204" pitchFamily="34" charset="0"/>
              </a:rPr>
              <a:t>DB2 Data </a:t>
            </a:r>
            <a:r>
              <a:rPr lang="es-PA" sz="1800" i="1" dirty="0" err="1">
                <a:effectLst/>
                <a:latin typeface="Arial" panose="020B0604020202020204" pitchFamily="34" charset="0"/>
                <a:ea typeface="Arial" panose="020B0604020202020204" pitchFamily="34" charset="0"/>
              </a:rPr>
              <a:t>Warehouse</a:t>
            </a:r>
            <a:r>
              <a:rPr lang="es-PA" sz="1800" i="1" dirty="0">
                <a:effectLst/>
                <a:latin typeface="Arial" panose="020B0604020202020204" pitchFamily="34" charset="0"/>
                <a:ea typeface="Arial" panose="020B0604020202020204" pitchFamily="34" charset="0"/>
              </a:rPr>
              <a:t> </a:t>
            </a:r>
            <a:r>
              <a:rPr lang="es-PA" sz="1800" i="1" dirty="0" err="1">
                <a:effectLst/>
                <a:latin typeface="Arial" panose="020B0604020202020204" pitchFamily="34" charset="0"/>
                <a:ea typeface="Arial" panose="020B0604020202020204" pitchFamily="34" charset="0"/>
              </a:rPr>
              <a:t>Edition</a:t>
            </a:r>
            <a:r>
              <a:rPr lang="es-PA" sz="1800" dirty="0">
                <a:effectLst/>
                <a:latin typeface="Arial" panose="020B0604020202020204" pitchFamily="34" charset="0"/>
                <a:ea typeface="Arial" panose="020B0604020202020204" pitchFamily="34" charset="0"/>
              </a:rPr>
              <a:t> es un producto de la familia DB2 que incorpora características de inteligencia de negocio.</a:t>
            </a:r>
          </a:p>
          <a:p>
            <a:r>
              <a:rPr lang="es-PA" sz="1800" dirty="0">
                <a:effectLst/>
                <a:latin typeface="Arial" panose="020B0604020202020204" pitchFamily="34" charset="0"/>
                <a:ea typeface="Arial" panose="020B0604020202020204" pitchFamily="34" charset="0"/>
              </a:rPr>
              <a:t>Esta edición tiene como base el motor de DB2, y lo mejora con características para ETL, OLAP, minería y generación interactiva de informes.</a:t>
            </a:r>
          </a:p>
          <a:p>
            <a:r>
              <a:rPr lang="es-PA" sz="1800" dirty="0">
                <a:effectLst/>
                <a:latin typeface="Arial" panose="020B0604020202020204" pitchFamily="34" charset="0"/>
                <a:ea typeface="Arial" panose="020B0604020202020204" pitchFamily="34" charset="0"/>
              </a:rPr>
              <a:t>El motor de DB2 proporciona </a:t>
            </a:r>
            <a:r>
              <a:rPr lang="es-PA" sz="1800" dirty="0" err="1">
                <a:effectLst/>
                <a:latin typeface="Arial" panose="020B0604020202020204" pitchFamily="34" charset="0"/>
                <a:ea typeface="Arial" panose="020B0604020202020204" pitchFamily="34" charset="0"/>
              </a:rPr>
              <a:t>dimensionabilidad</a:t>
            </a:r>
            <a:r>
              <a:rPr lang="es-PA" sz="1800" dirty="0">
                <a:effectLst/>
                <a:latin typeface="Arial" panose="020B0604020202020204" pitchFamily="34" charset="0"/>
                <a:ea typeface="Arial" panose="020B0604020202020204" pitchFamily="34" charset="0"/>
              </a:rPr>
              <a:t> mediante sus características MPP.</a:t>
            </a:r>
          </a:p>
          <a:p>
            <a:r>
              <a:rPr lang="es-PA" sz="1800" dirty="0">
                <a:effectLst/>
                <a:latin typeface="Arial" panose="020B0604020202020204" pitchFamily="34" charset="0"/>
                <a:ea typeface="Arial" panose="020B0604020202020204" pitchFamily="34" charset="0"/>
              </a:rPr>
              <a:t>En el modo MPP, DB2 puede soportar configuraciones </a:t>
            </a:r>
            <a:r>
              <a:rPr lang="es-PA" sz="1800" dirty="0" err="1">
                <a:effectLst/>
                <a:latin typeface="Arial" panose="020B0604020202020204" pitchFamily="34" charset="0"/>
                <a:ea typeface="Arial" panose="020B0604020202020204" pitchFamily="34" charset="0"/>
              </a:rPr>
              <a:t>dimensionables</a:t>
            </a:r>
            <a:r>
              <a:rPr lang="es-PA" sz="1800" dirty="0">
                <a:effectLst/>
                <a:latin typeface="Arial" panose="020B0604020202020204" pitchFamily="34" charset="0"/>
                <a:ea typeface="Arial" panose="020B0604020202020204" pitchFamily="34" charset="0"/>
              </a:rPr>
              <a:t> a varios cientos de nodos para bases de datos de gran tamaño (terabytes).</a:t>
            </a:r>
          </a:p>
          <a:p>
            <a:r>
              <a:rPr lang="es-PA" sz="1800" dirty="0">
                <a:effectLst/>
                <a:latin typeface="Arial" panose="020B0604020202020204" pitchFamily="34" charset="0"/>
                <a:ea typeface="Arial" panose="020B0604020202020204" pitchFamily="34" charset="0"/>
              </a:rPr>
              <a:t>Adicionalmente, las características como MDC y MQT proporcionan soporte para los requisitos de procesamiento de consultas complejas de la inteligencia de negocio.</a:t>
            </a:r>
            <a:endParaRPr lang="es-PA" dirty="0"/>
          </a:p>
        </p:txBody>
      </p:sp>
      <p:sp>
        <p:nvSpPr>
          <p:cNvPr id="4" name="Rectangle 3">
            <a:extLst>
              <a:ext uri="{FF2B5EF4-FFF2-40B4-BE49-F238E27FC236}">
                <a16:creationId xmlns:a16="http://schemas.microsoft.com/office/drawing/2014/main" id="{A39868B3-EC44-4102-AA63-983F3422D8CE}"/>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EBF75348-DBE6-4EFC-B217-D804246E01C5}"/>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AF9012E6-FBAD-4D39-8AC3-20937C1AB5D2}"/>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169598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6F75-7F88-45E1-8909-E1A58E42B298}"/>
              </a:ext>
            </a:extLst>
          </p:cNvPr>
          <p:cNvSpPr>
            <a:spLocks noGrp="1"/>
          </p:cNvSpPr>
          <p:nvPr>
            <p:ph type="title"/>
          </p:nvPr>
        </p:nvSpPr>
        <p:spPr/>
        <p:txBody>
          <a:bodyPr/>
          <a:lstStyle/>
          <a:p>
            <a:r>
              <a:rPr lang="es-PA" dirty="0"/>
              <a:t>Conclusiones</a:t>
            </a:r>
          </a:p>
        </p:txBody>
      </p:sp>
      <p:sp>
        <p:nvSpPr>
          <p:cNvPr id="3" name="Content Placeholder 2">
            <a:extLst>
              <a:ext uri="{FF2B5EF4-FFF2-40B4-BE49-F238E27FC236}">
                <a16:creationId xmlns:a16="http://schemas.microsoft.com/office/drawing/2014/main" id="{2FD1EB96-641F-4F53-B2C0-749545B3F937}"/>
              </a:ext>
            </a:extLst>
          </p:cNvPr>
          <p:cNvSpPr>
            <a:spLocks noGrp="1"/>
          </p:cNvSpPr>
          <p:nvPr>
            <p:ph idx="1"/>
          </p:nvPr>
        </p:nvSpPr>
        <p:spPr>
          <a:xfrm>
            <a:off x="933635" y="1934444"/>
            <a:ext cx="10058400" cy="3849624"/>
          </a:xfrm>
        </p:spPr>
        <p:txBody>
          <a:bodyPr>
            <a:normAutofit fontScale="85000" lnSpcReduction="10000"/>
          </a:bodyPr>
          <a:lstStyle/>
          <a:p>
            <a:pPr algn="just">
              <a:lnSpc>
                <a:spcPct val="150000"/>
              </a:lnSpc>
              <a:spcAft>
                <a:spcPts val="800"/>
              </a:spcAft>
            </a:pPr>
            <a:r>
              <a:rPr lang="es-PA" sz="1800" dirty="0">
                <a:effectLst/>
                <a:latin typeface="Arial" panose="020B0604020202020204" pitchFamily="34" charset="0"/>
                <a:ea typeface="Calibri" panose="020F0502020204030204" pitchFamily="34" charset="0"/>
                <a:cs typeface="Times New Roman" panose="02020603050405020304" pitchFamily="18" charset="0"/>
              </a:rPr>
              <a:t>En este trabajo se pudo desarrollar ampliamente diversas facetas de la herramienta que es DB2 Universal </a:t>
            </a:r>
            <a:r>
              <a:rPr lang="es-PA" sz="1800" dirty="0" err="1">
                <a:effectLst/>
                <a:latin typeface="Arial" panose="020B0604020202020204" pitchFamily="34" charset="0"/>
                <a:ea typeface="Calibri" panose="020F0502020204030204" pitchFamily="34" charset="0"/>
                <a:cs typeface="Times New Roman" panose="02020603050405020304" pitchFamily="18" charset="0"/>
              </a:rPr>
              <a:t>Database</a:t>
            </a:r>
            <a:r>
              <a:rPr lang="es-PA" sz="1800" dirty="0">
                <a:effectLst/>
                <a:latin typeface="Arial" panose="020B0604020202020204" pitchFamily="34" charset="0"/>
                <a:ea typeface="Calibri" panose="020F0502020204030204" pitchFamily="34" charset="0"/>
                <a:cs typeface="Times New Roman" panose="02020603050405020304" pitchFamily="18" charset="0"/>
              </a:rPr>
              <a:t>. Esta herramienta le proporciona las herramientas y constructores de diseño de bases de datos para que el usuario pueda tener todo a su alcance y desarrollar la base de datos que necesite. También cuenta con los métodos de mantenimiento y administración de la base de datos para su uso constante y a futuro en caso de haber algún cambio a su estructura.</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PA" sz="1800" dirty="0">
                <a:effectLst/>
                <a:latin typeface="Arial" panose="020B0604020202020204" pitchFamily="34" charset="0"/>
                <a:ea typeface="Calibri" panose="020F0502020204030204" pitchFamily="34" charset="0"/>
                <a:cs typeface="Times New Roman" panose="02020603050405020304" pitchFamily="18" charset="0"/>
              </a:rPr>
              <a:t> </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PA" sz="1800" dirty="0">
                <a:effectLst/>
                <a:latin typeface="Arial" panose="020B0604020202020204" pitchFamily="34" charset="0"/>
                <a:ea typeface="Calibri" panose="020F0502020204030204" pitchFamily="34" charset="0"/>
                <a:cs typeface="Times New Roman" panose="02020603050405020304" pitchFamily="18" charset="0"/>
              </a:rPr>
              <a:t>Como ingenieros, el grupo que desarrollo de la actividad de aprendizaje está anuente de esta herramienta como una de las posibles que se utilizarán en un ambiente laboral y profesional. Sus elementos son de suma importancia en el desarrollo profesional de cada uno, y será un conocimiento más que enriquecerá ese crecimiento.</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
        <p:nvSpPr>
          <p:cNvPr id="4" name="Rectangle 3">
            <a:extLst>
              <a:ext uri="{FF2B5EF4-FFF2-40B4-BE49-F238E27FC236}">
                <a16:creationId xmlns:a16="http://schemas.microsoft.com/office/drawing/2014/main" id="{B2EDD064-759A-463C-A2C1-DF32C1D2CF2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9B181811-E1B4-4174-ADFF-EE34F4051EA7}"/>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49093856-BDB1-4772-AFF5-25C66C860FD1}"/>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417238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C43-147A-4492-AF32-FA8D42A3AB82}"/>
              </a:ext>
            </a:extLst>
          </p:cNvPr>
          <p:cNvSpPr>
            <a:spLocks noGrp="1"/>
          </p:cNvSpPr>
          <p:nvPr>
            <p:ph type="title"/>
          </p:nvPr>
        </p:nvSpPr>
        <p:spPr/>
        <p:txBody>
          <a:bodyPr/>
          <a:lstStyle/>
          <a:p>
            <a:r>
              <a:rPr lang="es-PA" dirty="0"/>
              <a:t>Referencias Bibliográficas</a:t>
            </a:r>
          </a:p>
        </p:txBody>
      </p:sp>
      <p:sp>
        <p:nvSpPr>
          <p:cNvPr id="4" name="Rectangle 3">
            <a:extLst>
              <a:ext uri="{FF2B5EF4-FFF2-40B4-BE49-F238E27FC236}">
                <a16:creationId xmlns:a16="http://schemas.microsoft.com/office/drawing/2014/main" id="{C93121FA-F828-4D48-B7D7-3987B42926A0}"/>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E11C6B4D-D015-499E-A2FC-23A30077703C}"/>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8839BA08-DCF1-4E8E-8914-D0E4AFC2B4D4}"/>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Rectangle 1">
            <a:extLst>
              <a:ext uri="{FF2B5EF4-FFF2-40B4-BE49-F238E27FC236}">
                <a16:creationId xmlns:a16="http://schemas.microsoft.com/office/drawing/2014/main" id="{77128790-45BB-4247-9D38-25DA214ED338}"/>
              </a:ext>
            </a:extLst>
          </p:cNvPr>
          <p:cNvSpPr>
            <a:spLocks noGrp="1" noChangeArrowheads="1"/>
          </p:cNvSpPr>
          <p:nvPr>
            <p:ph idx="1"/>
          </p:nvPr>
        </p:nvSpPr>
        <p:spPr bwMode="auto">
          <a:xfrm>
            <a:off x="1848035" y="2715822"/>
            <a:ext cx="751790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PA" sz="1800" b="0" i="1"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Silberschatz</a:t>
            </a:r>
            <a:r>
              <a:rPr kumimoji="0" lang="en-US" altLang="es-PA" sz="18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 </a:t>
            </a:r>
            <a:r>
              <a:rPr kumimoji="0" lang="en-US" altLang="es-PA" sz="1800" b="0" i="1"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Korth</a:t>
            </a:r>
            <a:r>
              <a:rPr kumimoji="0" lang="en-US" altLang="es-PA" sz="18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H. F., &amp; Sudarshan, S. (2006). </a:t>
            </a:r>
            <a:r>
              <a:rPr kumimoji="0" lang="es-PA" altLang="es-PA" sz="18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Fundamentos de Bases de Datos. McGraw-Hill.</a:t>
            </a:r>
            <a:endParaRPr kumimoji="0" lang="es-PA" altLang="es-PA"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1245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FC43-147A-4492-AF32-FA8D42A3AB82}"/>
              </a:ext>
            </a:extLst>
          </p:cNvPr>
          <p:cNvSpPr>
            <a:spLocks noGrp="1"/>
          </p:cNvSpPr>
          <p:nvPr>
            <p:ph type="title"/>
          </p:nvPr>
        </p:nvSpPr>
        <p:spPr/>
        <p:txBody>
          <a:bodyPr/>
          <a:lstStyle/>
          <a:p>
            <a:r>
              <a:rPr lang="es-PA" dirty="0"/>
              <a:t>Anexo</a:t>
            </a:r>
          </a:p>
        </p:txBody>
      </p:sp>
      <p:sp>
        <p:nvSpPr>
          <p:cNvPr id="4" name="Rectangle 3">
            <a:extLst>
              <a:ext uri="{FF2B5EF4-FFF2-40B4-BE49-F238E27FC236}">
                <a16:creationId xmlns:a16="http://schemas.microsoft.com/office/drawing/2014/main" id="{C93121FA-F828-4D48-B7D7-3987B42926A0}"/>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E11C6B4D-D015-499E-A2FC-23A30077703C}"/>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8839BA08-DCF1-4E8E-8914-D0E4AFC2B4D4}"/>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Rectangle 1">
            <a:extLst>
              <a:ext uri="{FF2B5EF4-FFF2-40B4-BE49-F238E27FC236}">
                <a16:creationId xmlns:a16="http://schemas.microsoft.com/office/drawing/2014/main" id="{77128790-45BB-4247-9D38-25DA214ED338}"/>
              </a:ext>
            </a:extLst>
          </p:cNvPr>
          <p:cNvSpPr>
            <a:spLocks noGrp="1" noChangeArrowheads="1"/>
          </p:cNvSpPr>
          <p:nvPr>
            <p:ph idx="1"/>
          </p:nvPr>
        </p:nvSpPr>
        <p:spPr bwMode="auto">
          <a:xfrm>
            <a:off x="1839157" y="2014194"/>
            <a:ext cx="9000478" cy="3302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US" sz="1800" b="1" u="sng" dirty="0">
                <a:effectLst/>
                <a:latin typeface="Arial" panose="020B0604020202020204" pitchFamily="34" charset="0"/>
                <a:ea typeface="Arial" panose="020B0604020202020204" pitchFamily="34" charset="0"/>
                <a:cs typeface="Times New Roman" panose="02020603050405020304" pitchFamily="18" charset="0"/>
              </a:rPr>
              <a:t>Video </a:t>
            </a:r>
            <a:r>
              <a:rPr lang="en-US" sz="1800" b="1" u="sng" dirty="0" err="1">
                <a:effectLst/>
                <a:latin typeface="Arial" panose="020B0604020202020204" pitchFamily="34" charset="0"/>
                <a:ea typeface="Arial" panose="020B0604020202020204" pitchFamily="34" charset="0"/>
                <a:cs typeface="Times New Roman" panose="02020603050405020304" pitchFamily="18" charset="0"/>
              </a:rPr>
              <a:t>Grupal</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A" sz="1800" b="1" dirty="0">
                <a:effectLst/>
                <a:latin typeface="Arial" panose="020B0604020202020204" pitchFamily="34" charset="0"/>
                <a:ea typeface="Times New Roman" panose="02020603050405020304" pitchFamily="18" charset="0"/>
                <a:cs typeface="Times New Roman" panose="02020603050405020304" pitchFamily="18" charset="0"/>
              </a:rPr>
              <a:t>Estudio de Caso DB2 Universal </a:t>
            </a:r>
            <a:r>
              <a:rPr lang="es-PA" sz="1800" b="1" dirty="0" err="1">
                <a:effectLst/>
                <a:latin typeface="Arial" panose="020B0604020202020204" pitchFamily="34" charset="0"/>
                <a:ea typeface="Times New Roman" panose="02020603050405020304" pitchFamily="18" charset="0"/>
                <a:cs typeface="Times New Roman" panose="02020603050405020304" pitchFamily="18" charset="0"/>
              </a:rPr>
              <a:t>Database</a:t>
            </a:r>
            <a:r>
              <a:rPr lang="es-PA" sz="1800" b="1" dirty="0">
                <a:effectLst/>
                <a:latin typeface="Arial" panose="020B0604020202020204" pitchFamily="34" charset="0"/>
                <a:ea typeface="Times New Roman" panose="02020603050405020304" pitchFamily="18" charset="0"/>
                <a:cs typeface="Times New Roman" panose="02020603050405020304" pitchFamily="18" charset="0"/>
              </a:rPr>
              <a:t> de IBM</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u="sng" dirty="0">
                <a:solidFill>
                  <a:srgbClr val="0563C1"/>
                </a:solidFill>
                <a:effectLst/>
                <a:latin typeface="Arial" panose="020B0604020202020204" pitchFamily="34" charset="0"/>
                <a:ea typeface="Arial" panose="020B0604020202020204" pitchFamily="34" charset="0"/>
                <a:cs typeface="Times New Roman" panose="02020603050405020304" pitchFamily="18" charset="0"/>
                <a:hlinkClick r:id="rId2"/>
              </a:rPr>
              <a:t>https://youtu.be/-x-wgw5iAdg</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Arial" panose="020B0604020202020204" pitchFamily="34" charset="0"/>
                <a:ea typeface="Arial" panose="020B0604020202020204" pitchFamily="34" charset="0"/>
                <a:cs typeface="Times New Roman" panose="02020603050405020304" pitchFamily="18" charset="0"/>
              </a:rPr>
              <a:t>Video Joy N. </a:t>
            </a:r>
            <a:r>
              <a:rPr lang="en-US" sz="1800" u="sng" dirty="0">
                <a:solidFill>
                  <a:srgbClr val="0563C1"/>
                </a:solidFill>
                <a:effectLst/>
                <a:latin typeface="Arial" panose="020B0604020202020204" pitchFamily="34" charset="0"/>
                <a:ea typeface="Arial" panose="020B0604020202020204" pitchFamily="34" charset="0"/>
                <a:cs typeface="Times New Roman" panose="02020603050405020304" pitchFamily="18" charset="0"/>
                <a:hlinkClick r:id="rId3"/>
              </a:rPr>
              <a:t>DB2 IBM Training</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s-PA" sz="1800" b="1" i="1" u="sng"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DB2 en Cloud, la tendencia más actual.</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PA" altLang="es-PA"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509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B6E1-6628-4583-A2C3-7400994B870A}"/>
              </a:ext>
            </a:extLst>
          </p:cNvPr>
          <p:cNvSpPr>
            <a:spLocks noGrp="1"/>
          </p:cNvSpPr>
          <p:nvPr>
            <p:ph type="title"/>
          </p:nvPr>
        </p:nvSpPr>
        <p:spPr>
          <a:xfrm>
            <a:off x="1066800" y="2743200"/>
            <a:ext cx="10058400" cy="1371600"/>
          </a:xfrm>
        </p:spPr>
        <p:txBody>
          <a:bodyPr/>
          <a:lstStyle/>
          <a:p>
            <a:pPr algn="ctr"/>
            <a:r>
              <a:rPr lang="es-PA" dirty="0"/>
              <a:t>¡Gracias!</a:t>
            </a:r>
          </a:p>
        </p:txBody>
      </p:sp>
      <p:sp>
        <p:nvSpPr>
          <p:cNvPr id="6" name="Rectangle 5">
            <a:extLst>
              <a:ext uri="{FF2B5EF4-FFF2-40B4-BE49-F238E27FC236}">
                <a16:creationId xmlns:a16="http://schemas.microsoft.com/office/drawing/2014/main" id="{0C67F0EB-BC06-49D3-80A5-B27D34AF635D}"/>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Rectangle 6">
            <a:extLst>
              <a:ext uri="{FF2B5EF4-FFF2-40B4-BE49-F238E27FC236}">
                <a16:creationId xmlns:a16="http://schemas.microsoft.com/office/drawing/2014/main" id="{32BA4E60-1C38-4FFB-81A2-ADF96D96188B}"/>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8" name="Rectangle 7">
            <a:extLst>
              <a:ext uri="{FF2B5EF4-FFF2-40B4-BE49-F238E27FC236}">
                <a16:creationId xmlns:a16="http://schemas.microsoft.com/office/drawing/2014/main" id="{D95D14A3-AA0C-41E3-89DA-78D6D689741F}"/>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249860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1066800" y="670560"/>
            <a:ext cx="10058400" cy="1859279"/>
          </a:xfrm>
        </p:spPr>
        <p:txBody>
          <a:bodyPr/>
          <a:lstStyle/>
          <a:p>
            <a:r>
              <a:rPr lang="es-PA" sz="1800" dirty="0">
                <a:effectLst/>
                <a:latin typeface="Arial" panose="020B0604020202020204" pitchFamily="34" charset="0"/>
                <a:ea typeface="Arial" panose="020B0604020202020204" pitchFamily="34" charset="0"/>
              </a:rPr>
              <a:t>El origen de DB2 se remonta al proyecto </a:t>
            </a:r>
            <a:r>
              <a:rPr lang="es-PA" sz="1800" dirty="0" err="1">
                <a:effectLst/>
                <a:latin typeface="Arial" panose="020B0604020202020204" pitchFamily="34" charset="0"/>
                <a:ea typeface="Arial" panose="020B0604020202020204" pitchFamily="34" charset="0"/>
              </a:rPr>
              <a:t>System</a:t>
            </a:r>
            <a:r>
              <a:rPr lang="es-PA" sz="1800" dirty="0">
                <a:effectLst/>
                <a:latin typeface="Arial" panose="020B0604020202020204" pitchFamily="34" charset="0"/>
                <a:ea typeface="Arial" panose="020B0604020202020204" pitchFamily="34" charset="0"/>
              </a:rPr>
              <a:t> R en el Centro de investigación de Almadén (</a:t>
            </a:r>
            <a:r>
              <a:rPr lang="es-PA" sz="1800" dirty="0" err="1">
                <a:effectLst/>
                <a:latin typeface="Arial" panose="020B0604020202020204" pitchFamily="34" charset="0"/>
                <a:ea typeface="Arial" panose="020B0604020202020204" pitchFamily="34" charset="0"/>
              </a:rPr>
              <a:t>Almaden</a:t>
            </a:r>
            <a:r>
              <a:rPr lang="es-PA" sz="1800" dirty="0">
                <a:effectLst/>
                <a:latin typeface="Arial" panose="020B0604020202020204" pitchFamily="34" charset="0"/>
                <a:ea typeface="Arial" panose="020B0604020202020204" pitchFamily="34" charset="0"/>
              </a:rPr>
              <a:t> </a:t>
            </a:r>
            <a:r>
              <a:rPr lang="es-PA" sz="1800" dirty="0" err="1">
                <a:effectLst/>
                <a:latin typeface="Arial" panose="020B0604020202020204" pitchFamily="34" charset="0"/>
                <a:ea typeface="Arial" panose="020B0604020202020204" pitchFamily="34" charset="0"/>
              </a:rPr>
              <a:t>Research</a:t>
            </a:r>
            <a:r>
              <a:rPr lang="es-PA" sz="1800" dirty="0">
                <a:effectLst/>
                <a:latin typeface="Arial" panose="020B0604020202020204" pitchFamily="34" charset="0"/>
                <a:ea typeface="Arial" panose="020B0604020202020204" pitchFamily="34" charset="0"/>
              </a:rPr>
              <a:t> Center) de IBM (entonces denominado Laboratorio de investigación de San José, IBM San </a:t>
            </a:r>
            <a:r>
              <a:rPr lang="es-PA" sz="1800" dirty="0" err="1">
                <a:effectLst/>
                <a:latin typeface="Arial" panose="020B0604020202020204" pitchFamily="34" charset="0"/>
                <a:ea typeface="Arial" panose="020B0604020202020204" pitchFamily="34" charset="0"/>
              </a:rPr>
              <a:t>Jose</a:t>
            </a:r>
            <a:r>
              <a:rPr lang="es-PA" sz="1800" dirty="0">
                <a:effectLst/>
                <a:latin typeface="Arial" panose="020B0604020202020204" pitchFamily="34" charset="0"/>
                <a:ea typeface="Arial" panose="020B0604020202020204" pitchFamily="34" charset="0"/>
              </a:rPr>
              <a:t> </a:t>
            </a:r>
            <a:r>
              <a:rPr lang="es-PA" sz="1800" dirty="0" err="1">
                <a:effectLst/>
                <a:latin typeface="Arial" panose="020B0604020202020204" pitchFamily="34" charset="0"/>
                <a:ea typeface="Arial" panose="020B0604020202020204" pitchFamily="34" charset="0"/>
              </a:rPr>
              <a:t>Research</a:t>
            </a:r>
            <a:r>
              <a:rPr lang="es-PA" sz="1800" dirty="0">
                <a:effectLst/>
                <a:latin typeface="Arial" panose="020B0604020202020204" pitchFamily="34" charset="0"/>
                <a:ea typeface="Arial" panose="020B0604020202020204" pitchFamily="34" charset="0"/>
              </a:rPr>
              <a:t> </a:t>
            </a:r>
            <a:r>
              <a:rPr lang="es-PA" sz="1800" dirty="0" err="1">
                <a:effectLst/>
                <a:latin typeface="Arial" panose="020B0604020202020204" pitchFamily="34" charset="0"/>
                <a:ea typeface="Arial" panose="020B0604020202020204" pitchFamily="34" charset="0"/>
              </a:rPr>
              <a:t>Laboratory</a:t>
            </a:r>
            <a:r>
              <a:rPr lang="es-PA" sz="1800" dirty="0">
                <a:effectLst/>
                <a:latin typeface="Arial" panose="020B0604020202020204" pitchFamily="34" charset="0"/>
                <a:ea typeface="Arial" panose="020B0604020202020204" pitchFamily="34" charset="0"/>
              </a:rPr>
              <a:t>).</a:t>
            </a:r>
          </a:p>
          <a:p>
            <a:r>
              <a:rPr lang="es-PA" sz="1800" dirty="0">
                <a:effectLst/>
                <a:latin typeface="Arial" panose="020B0604020202020204" pitchFamily="34" charset="0"/>
                <a:ea typeface="Arial" panose="020B0604020202020204" pitchFamily="34" charset="0"/>
              </a:rPr>
              <a:t>La primera comercialización de DB2 se llevó a cabo en 1984 sobre la plataforma mainframe de IBM</a:t>
            </a:r>
            <a:r>
              <a:rPr lang="es-PA" sz="1800" dirty="0">
                <a:latin typeface="Arial" panose="020B0604020202020204" pitchFamily="34" charset="0"/>
                <a:ea typeface="Arial" panose="020B0604020202020204" pitchFamily="34" charset="0"/>
              </a:rPr>
              <a:t>.</a:t>
            </a:r>
          </a:p>
          <a:p>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Content Placeholder 2">
            <a:extLst>
              <a:ext uri="{FF2B5EF4-FFF2-40B4-BE49-F238E27FC236}">
                <a16:creationId xmlns:a16="http://schemas.microsoft.com/office/drawing/2014/main" id="{53C5A1D6-D957-4D23-A947-0870A1CEC946}"/>
              </a:ext>
            </a:extLst>
          </p:cNvPr>
          <p:cNvSpPr txBox="1">
            <a:spLocks/>
          </p:cNvSpPr>
          <p:nvPr/>
        </p:nvSpPr>
        <p:spPr>
          <a:xfrm>
            <a:off x="563479" y="2529839"/>
            <a:ext cx="6414837" cy="395117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s-PA" sz="1800" b="1" dirty="0">
                <a:latin typeface="Arial" panose="020B0604020202020204" pitchFamily="34" charset="0"/>
                <a:ea typeface="Arial" panose="020B0604020202020204" pitchFamily="34" charset="0"/>
              </a:rPr>
              <a:t>Áreas que han perfeccionado</a:t>
            </a:r>
            <a:r>
              <a:rPr lang="es-PA" sz="1800" dirty="0">
                <a:latin typeface="Arial" panose="020B0604020202020204" pitchFamily="34" charset="0"/>
                <a:ea typeface="Arial" panose="020B0604020202020204" pitchFamily="34" charset="0"/>
              </a:rPr>
              <a:t>:</a:t>
            </a: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Procesamiento de transacciones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Procesamiento y optimización de consultas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Soporte para bases de datos activas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Técnicas avanzadas de consultas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Almacenes de datos </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Soporte del modelo relacional orientado a objetos (</a:t>
            </a:r>
            <a:r>
              <a:rPr lang="es-ES" sz="1800" dirty="0" err="1">
                <a:effectLst/>
                <a:latin typeface="Arial" panose="020B0604020202020204" pitchFamily="34" charset="0"/>
                <a:ea typeface="Arial" panose="020B0604020202020204" pitchFamily="34" charset="0"/>
                <a:cs typeface="Times New Roman" panose="02020603050405020304" pitchFamily="18" charset="0"/>
              </a:rPr>
              <a:t>ADTs</a:t>
            </a:r>
            <a:r>
              <a:rPr lang="es-ES" sz="1800" dirty="0">
                <a:effectLst/>
                <a:latin typeface="Arial" panose="020B0604020202020204" pitchFamily="34" charset="0"/>
                <a:ea typeface="Arial" panose="020B0604020202020204" pitchFamily="34" charset="0"/>
                <a:cs typeface="Times New Roman" panose="02020603050405020304" pitchFamily="18" charset="0"/>
              </a:rPr>
              <a:t>, </a:t>
            </a:r>
            <a:r>
              <a:rPr lang="es-ES" sz="1800" dirty="0" err="1">
                <a:effectLst/>
                <a:latin typeface="Arial" panose="020B0604020202020204" pitchFamily="34" charset="0"/>
                <a:ea typeface="Arial" panose="020B0604020202020204" pitchFamily="34" charset="0"/>
                <a:cs typeface="Times New Roman" panose="02020603050405020304" pitchFamily="18" charset="0"/>
              </a:rPr>
              <a:t>UDFs</a:t>
            </a:r>
            <a:r>
              <a:rPr lang="es-ES" sz="1800" dirty="0">
                <a:effectLst/>
                <a:latin typeface="Arial" panose="020B0604020202020204" pitchFamily="34" charset="0"/>
                <a:ea typeface="Arial" panose="020B0604020202020204" pitchFamily="34" charset="0"/>
                <a:cs typeface="Times New Roman" panose="02020603050405020304" pitchFamily="18" charset="0"/>
              </a:rPr>
              <a:t>)</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sz="1800" dirty="0">
              <a:latin typeface="Arial" panose="020B0604020202020204" pitchFamily="34" charset="0"/>
              <a:ea typeface="Arial" panose="020B0604020202020204" pitchFamily="34" charset="0"/>
            </a:endParaRPr>
          </a:p>
          <a:p>
            <a:endParaRPr lang="es-PA" dirty="0"/>
          </a:p>
        </p:txBody>
      </p:sp>
      <p:sp>
        <p:nvSpPr>
          <p:cNvPr id="8" name="Content Placeholder 2">
            <a:extLst>
              <a:ext uri="{FF2B5EF4-FFF2-40B4-BE49-F238E27FC236}">
                <a16:creationId xmlns:a16="http://schemas.microsoft.com/office/drawing/2014/main" id="{20E62F79-F907-403F-80D7-C7E3FE1F0CA3}"/>
              </a:ext>
            </a:extLst>
          </p:cNvPr>
          <p:cNvSpPr txBox="1">
            <a:spLocks/>
          </p:cNvSpPr>
          <p:nvPr/>
        </p:nvSpPr>
        <p:spPr>
          <a:xfrm>
            <a:off x="7104648" y="2687856"/>
            <a:ext cx="4523873" cy="32806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s-PA" sz="1800" b="1" dirty="0">
                <a:latin typeface="Arial" panose="020B0604020202020204" pitchFamily="34" charset="0"/>
                <a:ea typeface="Arial" panose="020B0604020202020204" pitchFamily="34" charset="0"/>
              </a:rPr>
              <a:t>Bases de Código para el motor de base de datos</a:t>
            </a:r>
            <a:r>
              <a:rPr lang="es-PA" sz="1800" dirty="0">
                <a:latin typeface="Arial" panose="020B0604020202020204" pitchFamily="34" charset="0"/>
                <a:ea typeface="Arial" panose="020B0604020202020204" pitchFamily="34" charset="0"/>
              </a:rPr>
              <a:t>:</a:t>
            </a:r>
          </a:p>
          <a:p>
            <a:pPr algn="just">
              <a:lnSpc>
                <a:spcPct val="150000"/>
              </a:lnSpc>
              <a:buFont typeface="Arial" panose="020B0604020202020204" pitchFamily="34" charset="0"/>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Linux, Unix, y Windows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Arial" panose="020B0604020202020204" pitchFamily="34" charset="0"/>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z/OS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buFont typeface="Arial" panose="020B0604020202020204" pitchFamily="34" charset="0"/>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VM</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Arial" panose="020B0604020202020204" pitchFamily="34" charset="0"/>
              <a:buChar char="•"/>
            </a:pPr>
            <a:r>
              <a:rPr lang="es-ES" sz="1800" dirty="0">
                <a:effectLst/>
                <a:latin typeface="Arial" panose="020B0604020202020204" pitchFamily="34" charset="0"/>
                <a:ea typeface="Arial" panose="020B0604020202020204" pitchFamily="34" charset="0"/>
                <a:cs typeface="Times New Roman" panose="02020603050405020304" pitchFamily="18" charset="0"/>
              </a:rPr>
              <a:t>OS/400</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PA" sz="1800" dirty="0">
              <a:latin typeface="Arial" panose="020B0604020202020204" pitchFamily="34" charset="0"/>
              <a:ea typeface="Arial" panose="020B0604020202020204" pitchFamily="34" charset="0"/>
            </a:endParaRPr>
          </a:p>
          <a:p>
            <a:endParaRPr lang="es-PA" dirty="0"/>
          </a:p>
        </p:txBody>
      </p:sp>
    </p:spTree>
    <p:extLst>
      <p:ext uri="{BB962C8B-B14F-4D97-AF65-F5344CB8AC3E}">
        <p14:creationId xmlns:p14="http://schemas.microsoft.com/office/powerpoint/2010/main" val="3520032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C14B-36C9-4B59-87C4-1A031FE1420F}"/>
              </a:ext>
            </a:extLst>
          </p:cNvPr>
          <p:cNvSpPr>
            <a:spLocks noGrp="1"/>
          </p:cNvSpPr>
          <p:nvPr>
            <p:ph type="title"/>
          </p:nvPr>
        </p:nvSpPr>
        <p:spPr>
          <a:xfrm>
            <a:off x="481263" y="790524"/>
            <a:ext cx="11229474" cy="817238"/>
          </a:xfrm>
        </p:spPr>
        <p:txBody>
          <a:bodyPr/>
          <a:lstStyle/>
          <a:p>
            <a:r>
              <a:rPr lang="es-PA" dirty="0"/>
              <a:t>Herramientas de diseño de bases de datos</a:t>
            </a:r>
          </a:p>
        </p:txBody>
      </p:sp>
      <p:sp>
        <p:nvSpPr>
          <p:cNvPr id="3" name="Content Placeholder 2">
            <a:extLst>
              <a:ext uri="{FF2B5EF4-FFF2-40B4-BE49-F238E27FC236}">
                <a16:creationId xmlns:a16="http://schemas.microsoft.com/office/drawing/2014/main" id="{CB64D9D1-5AE8-4C9C-BF46-158D544B2B33}"/>
              </a:ext>
            </a:extLst>
          </p:cNvPr>
          <p:cNvSpPr>
            <a:spLocks noGrp="1"/>
          </p:cNvSpPr>
          <p:nvPr>
            <p:ph idx="1"/>
          </p:nvPr>
        </p:nvSpPr>
        <p:spPr>
          <a:xfrm>
            <a:off x="582592" y="1595126"/>
            <a:ext cx="6797101" cy="1423850"/>
          </a:xfrm>
        </p:spPr>
        <p:txBody>
          <a:bodyPr>
            <a:normAutofit/>
          </a:bodyPr>
          <a:lstStyle/>
          <a:p>
            <a:r>
              <a:rPr lang="es-PA" sz="1800" dirty="0">
                <a:effectLst/>
                <a:latin typeface="Arial" panose="020B0604020202020204" pitchFamily="34" charset="0"/>
                <a:ea typeface="Arial" panose="020B0604020202020204" pitchFamily="34" charset="0"/>
              </a:rPr>
              <a:t>La base de datos DB2 puede ser diseñada por diversas herramientas de diseño. Las de modelado de datos, como </a:t>
            </a:r>
            <a:r>
              <a:rPr lang="es-PA" sz="1800" i="1" dirty="0" err="1">
                <a:effectLst/>
                <a:latin typeface="Arial" panose="020B0604020202020204" pitchFamily="34" charset="0"/>
                <a:ea typeface="Arial" panose="020B0604020202020204" pitchFamily="34" charset="0"/>
              </a:rPr>
              <a:t>ERWin</a:t>
            </a:r>
            <a:r>
              <a:rPr lang="es-PA" sz="1800" dirty="0">
                <a:effectLst/>
                <a:latin typeface="Arial" panose="020B0604020202020204" pitchFamily="34" charset="0"/>
                <a:ea typeface="Arial" panose="020B0604020202020204" pitchFamily="34" charset="0"/>
              </a:rPr>
              <a:t> y </a:t>
            </a:r>
            <a:r>
              <a:rPr lang="es-PA" sz="1800" i="1" dirty="0">
                <a:effectLst/>
                <a:latin typeface="Arial" panose="020B0604020202020204" pitchFamily="34" charset="0"/>
                <a:ea typeface="Arial" panose="020B0604020202020204" pitchFamily="34" charset="0"/>
              </a:rPr>
              <a:t>Rational Rose</a:t>
            </a:r>
            <a:r>
              <a:rPr lang="es-PA" sz="1800" dirty="0">
                <a:effectLst/>
                <a:latin typeface="Arial" panose="020B0604020202020204" pitchFamily="34" charset="0"/>
                <a:ea typeface="Arial" panose="020B0604020202020204" pitchFamily="34" charset="0"/>
              </a:rPr>
              <a:t>, permiten generar sintaxis LDD específicamente para DB2.</a:t>
            </a:r>
            <a:endParaRPr lang="es-PA" dirty="0"/>
          </a:p>
        </p:txBody>
      </p:sp>
      <p:sp>
        <p:nvSpPr>
          <p:cNvPr id="4" name="Rectangle 3">
            <a:extLst>
              <a:ext uri="{FF2B5EF4-FFF2-40B4-BE49-F238E27FC236}">
                <a16:creationId xmlns:a16="http://schemas.microsoft.com/office/drawing/2014/main" id="{2FCD428F-303C-40BA-B993-0BA2AAFDC6AA}"/>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AF9F364C-7350-4D74-8FD0-BF4E0079DC19}"/>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9E15BD36-2D54-472B-8233-365F76EF1D7D}"/>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8" name="Picture 7">
            <a:extLst>
              <a:ext uri="{FF2B5EF4-FFF2-40B4-BE49-F238E27FC236}">
                <a16:creationId xmlns:a16="http://schemas.microsoft.com/office/drawing/2014/main" id="{332328C4-C2E4-4242-A297-668E6DE24158}"/>
              </a:ext>
            </a:extLst>
          </p:cNvPr>
          <p:cNvPicPr>
            <a:picLocks noChangeAspect="1"/>
          </p:cNvPicPr>
          <p:nvPr/>
        </p:nvPicPr>
        <p:blipFill>
          <a:blip r:embed="rId2"/>
          <a:stretch>
            <a:fillRect/>
          </a:stretch>
        </p:blipFill>
        <p:spPr>
          <a:xfrm>
            <a:off x="7352036" y="1595127"/>
            <a:ext cx="3990997" cy="1423849"/>
          </a:xfrm>
          <a:prstGeom prst="rect">
            <a:avLst/>
          </a:prstGeom>
        </p:spPr>
      </p:pic>
      <p:pic>
        <p:nvPicPr>
          <p:cNvPr id="10" name="Picture 9">
            <a:extLst>
              <a:ext uri="{FF2B5EF4-FFF2-40B4-BE49-F238E27FC236}">
                <a16:creationId xmlns:a16="http://schemas.microsoft.com/office/drawing/2014/main" id="{58A72615-9693-4802-AAAA-AA0BB85013ED}"/>
              </a:ext>
            </a:extLst>
          </p:cNvPr>
          <p:cNvPicPr>
            <a:picLocks noChangeAspect="1"/>
          </p:cNvPicPr>
          <p:nvPr/>
        </p:nvPicPr>
        <p:blipFill>
          <a:blip r:embed="rId3"/>
          <a:stretch>
            <a:fillRect/>
          </a:stretch>
        </p:blipFill>
        <p:spPr>
          <a:xfrm>
            <a:off x="8738283" y="3344779"/>
            <a:ext cx="2191056" cy="2191056"/>
          </a:xfrm>
          <a:prstGeom prst="rect">
            <a:avLst/>
          </a:prstGeom>
        </p:spPr>
      </p:pic>
      <p:sp>
        <p:nvSpPr>
          <p:cNvPr id="11" name="Content Placeholder 2">
            <a:extLst>
              <a:ext uri="{FF2B5EF4-FFF2-40B4-BE49-F238E27FC236}">
                <a16:creationId xmlns:a16="http://schemas.microsoft.com/office/drawing/2014/main" id="{D83A551A-E80E-44FF-9CF3-6155EEA04B72}"/>
              </a:ext>
            </a:extLst>
          </p:cNvPr>
          <p:cNvSpPr txBox="1">
            <a:spLocks/>
          </p:cNvSpPr>
          <p:nvPr/>
        </p:nvSpPr>
        <p:spPr>
          <a:xfrm>
            <a:off x="924558" y="3088545"/>
            <a:ext cx="2770533" cy="25703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s-PA" sz="1800" b="1" dirty="0">
                <a:latin typeface="Arial" panose="020B0604020202020204" pitchFamily="34" charset="0"/>
              </a:rPr>
              <a:t>Constructores SQL proporcionados</a:t>
            </a:r>
            <a:r>
              <a:rPr lang="es-PA" sz="1800" dirty="0">
                <a:latin typeface="Arial" panose="020B0604020202020204" pitchFamily="34" charset="0"/>
              </a:rPr>
              <a:t>:</a:t>
            </a:r>
          </a:p>
          <a:p>
            <a:pPr marL="342900" lvl="0" indent="-342900" algn="just">
              <a:lnSpc>
                <a:spcPct val="150000"/>
              </a:lnSpc>
              <a:buFont typeface="Symbol" panose="05050102010706020507" pitchFamily="18" charset="2"/>
              <a:buChar char=""/>
            </a:pPr>
            <a:r>
              <a:rPr lang="es-PA" sz="1800" dirty="0">
                <a:effectLst/>
                <a:latin typeface="Arial" panose="020B0604020202020204" pitchFamily="34" charset="0"/>
                <a:ea typeface="Arial" panose="020B0604020202020204" pitchFamily="34" charset="0"/>
                <a:cs typeface="Times New Roman" panose="02020603050405020304" pitchFamily="18" charset="0"/>
              </a:rPr>
              <a:t>Restricciones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PA" sz="1800" dirty="0">
                <a:effectLst/>
                <a:latin typeface="Arial" panose="020B0604020202020204" pitchFamily="34" charset="0"/>
                <a:ea typeface="Arial" panose="020B0604020202020204" pitchFamily="34" charset="0"/>
                <a:cs typeface="Times New Roman" panose="02020603050405020304" pitchFamily="18" charset="0"/>
              </a:rPr>
              <a:t>Disparadores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s-PA" sz="1800" dirty="0">
                <a:effectLst/>
                <a:latin typeface="Arial" panose="020B0604020202020204" pitchFamily="34" charset="0"/>
                <a:ea typeface="Arial" panose="020B0604020202020204" pitchFamily="34" charset="0"/>
                <a:cs typeface="Times New Roman" panose="02020603050405020304" pitchFamily="18" charset="0"/>
              </a:rPr>
              <a:t>Recursión</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
        <p:nvSpPr>
          <p:cNvPr id="12" name="Content Placeholder 2">
            <a:extLst>
              <a:ext uri="{FF2B5EF4-FFF2-40B4-BE49-F238E27FC236}">
                <a16:creationId xmlns:a16="http://schemas.microsoft.com/office/drawing/2014/main" id="{862EB01C-7BF2-4C95-B56C-0C821A5AE05D}"/>
              </a:ext>
            </a:extLst>
          </p:cNvPr>
          <p:cNvSpPr txBox="1">
            <a:spLocks/>
          </p:cNvSpPr>
          <p:nvPr/>
        </p:nvSpPr>
        <p:spPr>
          <a:xfrm>
            <a:off x="3981143" y="2971027"/>
            <a:ext cx="3287891" cy="2947143"/>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s-PA" sz="1900" b="1" dirty="0">
                <a:latin typeface="Arial" panose="020B0604020202020204" pitchFamily="34" charset="0"/>
                <a:cs typeface="Arial" panose="020B0604020202020204" pitchFamily="34" charset="0"/>
              </a:rPr>
              <a:t>Características físicas</a:t>
            </a:r>
            <a:r>
              <a:rPr lang="es-PA" sz="1900" dirty="0">
                <a:latin typeface="Arial" panose="020B0604020202020204" pitchFamily="34" charset="0"/>
                <a:cs typeface="Arial" panose="020B0604020202020204" pitchFamily="34" charset="0"/>
              </a:rPr>
              <a:t>:</a:t>
            </a:r>
          </a:p>
          <a:p>
            <a:pPr marL="342900" lvl="0" indent="-342900" algn="just">
              <a:lnSpc>
                <a:spcPct val="150000"/>
              </a:lnSpc>
              <a:buFont typeface="Symbol" panose="05050102010706020507" pitchFamily="18" charset="2"/>
              <a:buChar char=""/>
            </a:pPr>
            <a:r>
              <a:rPr lang="es-PA" sz="1900" dirty="0">
                <a:effectLst/>
                <a:latin typeface="Arial" panose="020B0604020202020204" pitchFamily="34" charset="0"/>
                <a:ea typeface="Arial" panose="020B0604020202020204" pitchFamily="34" charset="0"/>
                <a:cs typeface="Arial" panose="020B0604020202020204" pitchFamily="34" charset="0"/>
              </a:rPr>
              <a:t>Espacios de tablas</a:t>
            </a:r>
            <a:endParaRPr lang="es-PA" sz="19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s-PA" sz="1900" dirty="0">
                <a:effectLst/>
                <a:latin typeface="Arial" panose="020B0604020202020204" pitchFamily="34" charset="0"/>
                <a:ea typeface="Arial" panose="020B0604020202020204" pitchFamily="34" charset="0"/>
                <a:cs typeface="Arial" panose="020B0604020202020204" pitchFamily="34" charset="0"/>
              </a:rPr>
              <a:t>Colas de memoria intermedia</a:t>
            </a:r>
            <a:endParaRPr lang="es-PA" sz="19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es-PA" sz="1900" dirty="0">
                <a:effectLst/>
                <a:latin typeface="Arial" panose="020B0604020202020204" pitchFamily="34" charset="0"/>
                <a:ea typeface="Arial" panose="020B0604020202020204" pitchFamily="34" charset="0"/>
                <a:cs typeface="Arial" panose="020B0604020202020204" pitchFamily="34" charset="0"/>
              </a:rPr>
              <a:t>Particionamiento (mediante instrucciones SQL)</a:t>
            </a:r>
            <a:endParaRPr lang="es-PA" sz="1900" dirty="0">
              <a:effectLst/>
              <a:latin typeface="Arial" panose="020B0604020202020204" pitchFamily="34" charset="0"/>
              <a:ea typeface="Calibri" panose="020F0502020204030204" pitchFamily="34" charset="0"/>
              <a:cs typeface="Arial" panose="020B0604020202020204" pitchFamily="34" charset="0"/>
            </a:endParaRPr>
          </a:p>
          <a:p>
            <a:endParaRPr lang="es-PA" dirty="0"/>
          </a:p>
        </p:txBody>
      </p:sp>
    </p:spTree>
    <p:extLst>
      <p:ext uri="{BB962C8B-B14F-4D97-AF65-F5344CB8AC3E}">
        <p14:creationId xmlns:p14="http://schemas.microsoft.com/office/powerpoint/2010/main" val="351111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1ECF-7A11-43CC-8082-2C5BF4E32C34}"/>
              </a:ext>
            </a:extLst>
          </p:cNvPr>
          <p:cNvSpPr>
            <a:spLocks noGrp="1"/>
          </p:cNvSpPr>
          <p:nvPr>
            <p:ph type="title"/>
          </p:nvPr>
        </p:nvSpPr>
        <p:spPr>
          <a:xfrm>
            <a:off x="1066800" y="642594"/>
            <a:ext cx="10058400" cy="977659"/>
          </a:xfrm>
        </p:spPr>
        <p:txBody>
          <a:bodyPr/>
          <a:lstStyle/>
          <a:p>
            <a:r>
              <a:rPr lang="es-PA" dirty="0"/>
              <a:t>Variaciones y extensiones de SQL</a:t>
            </a:r>
          </a:p>
        </p:txBody>
      </p:sp>
      <p:sp>
        <p:nvSpPr>
          <p:cNvPr id="3" name="Content Placeholder 2">
            <a:extLst>
              <a:ext uri="{FF2B5EF4-FFF2-40B4-BE49-F238E27FC236}">
                <a16:creationId xmlns:a16="http://schemas.microsoft.com/office/drawing/2014/main" id="{6F236FCC-EB8B-4857-8F8C-F65056BF243D}"/>
              </a:ext>
            </a:extLst>
          </p:cNvPr>
          <p:cNvSpPr>
            <a:spLocks noGrp="1"/>
          </p:cNvSpPr>
          <p:nvPr>
            <p:ph idx="1"/>
          </p:nvPr>
        </p:nvSpPr>
        <p:spPr>
          <a:xfrm>
            <a:off x="426118" y="1620253"/>
            <a:ext cx="11339763" cy="4645794"/>
          </a:xfrm>
        </p:spPr>
        <p:txBody>
          <a:bodyPr>
            <a:normAutofit/>
          </a:bodyPr>
          <a:lstStyle/>
          <a:p>
            <a:r>
              <a:rPr lang="es-PA" sz="1800" dirty="0">
                <a:latin typeface="Arial" panose="020B0604020202020204" pitchFamily="34" charset="0"/>
                <a:cs typeface="Arial" panose="020B0604020202020204" pitchFamily="34" charset="0"/>
              </a:rPr>
              <a:t>Características y funciones es XML:</a:t>
            </a:r>
          </a:p>
          <a:p>
            <a:pPr marL="342900" lvl="0" indent="-342900" algn="just">
              <a:lnSpc>
                <a:spcPct val="150000"/>
              </a:lnSpc>
              <a:buFont typeface="Symbol" panose="05050102010706020507" pitchFamily="18" charset="2"/>
              <a:buChar char=""/>
            </a:pPr>
            <a:r>
              <a:rPr lang="es-PA" sz="1800" b="1" i="1" dirty="0" err="1">
                <a:effectLst/>
                <a:latin typeface="Arial" panose="020B0604020202020204" pitchFamily="34" charset="0"/>
                <a:ea typeface="Arial" panose="020B0604020202020204" pitchFamily="34" charset="0"/>
                <a:cs typeface="Arial" panose="020B0604020202020204" pitchFamily="34" charset="0"/>
              </a:rPr>
              <a:t>xmlelement</a:t>
            </a:r>
            <a:r>
              <a:rPr lang="es-PA" sz="1800" dirty="0">
                <a:effectLst/>
                <a:latin typeface="Arial" panose="020B0604020202020204" pitchFamily="34" charset="0"/>
                <a:ea typeface="Arial" panose="020B0604020202020204" pitchFamily="34" charset="0"/>
                <a:cs typeface="Arial" panose="020B0604020202020204" pitchFamily="34" charset="0"/>
              </a:rPr>
              <a:t>: construye una etiqueta elemento con nombre dado.</a:t>
            </a:r>
            <a:endParaRPr lang="es-PA"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s-PA" sz="1800" b="1" i="1" dirty="0" err="1">
                <a:effectLst/>
                <a:latin typeface="Arial" panose="020B0604020202020204" pitchFamily="34" charset="0"/>
                <a:ea typeface="Arial" panose="020B0604020202020204" pitchFamily="34" charset="0"/>
                <a:cs typeface="Arial" panose="020B0604020202020204" pitchFamily="34" charset="0"/>
              </a:rPr>
              <a:t>xmlattributes</a:t>
            </a:r>
            <a:r>
              <a:rPr lang="es-PA" sz="1800" dirty="0">
                <a:effectLst/>
                <a:latin typeface="Arial" panose="020B0604020202020204" pitchFamily="34" charset="0"/>
                <a:ea typeface="Arial" panose="020B0604020202020204" pitchFamily="34" charset="0"/>
                <a:cs typeface="Arial" panose="020B0604020202020204" pitchFamily="34" charset="0"/>
              </a:rPr>
              <a:t>: construye conjunto de atributos.</a:t>
            </a:r>
            <a:endParaRPr lang="es-PA"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s-PA" sz="1800" b="1" i="1" dirty="0" err="1">
                <a:effectLst/>
                <a:latin typeface="Arial" panose="020B0604020202020204" pitchFamily="34" charset="0"/>
                <a:ea typeface="Arial" panose="020B0604020202020204" pitchFamily="34" charset="0"/>
                <a:cs typeface="Arial" panose="020B0604020202020204" pitchFamily="34" charset="0"/>
              </a:rPr>
              <a:t>xmlforest</a:t>
            </a:r>
            <a:r>
              <a:rPr lang="es-PA" sz="1800" dirty="0">
                <a:effectLst/>
                <a:latin typeface="Arial" panose="020B0604020202020204" pitchFamily="34" charset="0"/>
                <a:ea typeface="Arial" panose="020B0604020202020204" pitchFamily="34" charset="0"/>
                <a:cs typeface="Arial" panose="020B0604020202020204" pitchFamily="34" charset="0"/>
              </a:rPr>
              <a:t>: construye secuencia de elementos XML a partir de los argumentos.</a:t>
            </a:r>
            <a:endParaRPr lang="es-PA"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s-PA" sz="1800" b="1" i="1" dirty="0" err="1">
                <a:effectLst/>
                <a:latin typeface="Arial" panose="020B0604020202020204" pitchFamily="34" charset="0"/>
                <a:ea typeface="Arial" panose="020B0604020202020204" pitchFamily="34" charset="0"/>
                <a:cs typeface="Arial" panose="020B0604020202020204" pitchFamily="34" charset="0"/>
              </a:rPr>
              <a:t>xmlconcat</a:t>
            </a:r>
            <a:r>
              <a:rPr lang="es-PA" sz="1800" dirty="0">
                <a:effectLst/>
                <a:latin typeface="Arial" panose="020B0604020202020204" pitchFamily="34" charset="0"/>
                <a:ea typeface="Arial" panose="020B0604020202020204" pitchFamily="34" charset="0"/>
                <a:cs typeface="Arial" panose="020B0604020202020204" pitchFamily="34" charset="0"/>
              </a:rPr>
              <a:t>: para la concatenación de un número variable de argumentos XML.</a:t>
            </a:r>
            <a:endParaRPr lang="es-PA"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s-PA" sz="1800" b="1" i="1" dirty="0" err="1">
                <a:effectLst/>
                <a:latin typeface="Arial" panose="020B0604020202020204" pitchFamily="34" charset="0"/>
                <a:ea typeface="Arial" panose="020B0604020202020204" pitchFamily="34" charset="0"/>
                <a:cs typeface="Arial" panose="020B0604020202020204" pitchFamily="34" charset="0"/>
              </a:rPr>
              <a:t>xmlserialize</a:t>
            </a:r>
            <a:r>
              <a:rPr lang="es-PA" sz="1800" dirty="0">
                <a:effectLst/>
                <a:latin typeface="Arial" panose="020B0604020202020204" pitchFamily="34" charset="0"/>
                <a:ea typeface="Arial" panose="020B0604020202020204" pitchFamily="34" charset="0"/>
                <a:cs typeface="Arial" panose="020B0604020202020204" pitchFamily="34" charset="0"/>
              </a:rPr>
              <a:t>: se da una versión del argumento serializado orientado a caracteres.</a:t>
            </a:r>
            <a:endParaRPr lang="es-PA"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s-PA" sz="1800" b="1" i="1" dirty="0" err="1">
                <a:effectLst/>
                <a:latin typeface="Arial" panose="020B0604020202020204" pitchFamily="34" charset="0"/>
                <a:ea typeface="Arial" panose="020B0604020202020204" pitchFamily="34" charset="0"/>
                <a:cs typeface="Arial" panose="020B0604020202020204" pitchFamily="34" charset="0"/>
              </a:rPr>
              <a:t>xmlagg</a:t>
            </a:r>
            <a:r>
              <a:rPr lang="es-PA" sz="1800" dirty="0">
                <a:effectLst/>
                <a:latin typeface="Arial" panose="020B0604020202020204" pitchFamily="34" charset="0"/>
                <a:ea typeface="Arial" panose="020B0604020202020204" pitchFamily="34" charset="0"/>
                <a:cs typeface="Arial" panose="020B0604020202020204" pitchFamily="34" charset="0"/>
              </a:rPr>
              <a:t>: la concatenación de valores XML es devuelto.</a:t>
            </a:r>
            <a:endParaRPr lang="es-PA"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es-PA" sz="1800" b="1" i="1" dirty="0">
                <a:effectLst/>
                <a:latin typeface="Arial" panose="020B0604020202020204" pitchFamily="34" charset="0"/>
                <a:ea typeface="Arial" panose="020B0604020202020204" pitchFamily="34" charset="0"/>
                <a:cs typeface="Arial" panose="020B0604020202020204" pitchFamily="34" charset="0"/>
              </a:rPr>
              <a:t>xml2clob</a:t>
            </a:r>
            <a:r>
              <a:rPr lang="es-PA" sz="1800" dirty="0">
                <a:effectLst/>
                <a:latin typeface="Arial" panose="020B0604020202020204" pitchFamily="34" charset="0"/>
                <a:ea typeface="Arial" panose="020B0604020202020204" pitchFamily="34" charset="0"/>
                <a:cs typeface="Arial" panose="020B0604020202020204" pitchFamily="34" charset="0"/>
              </a:rPr>
              <a:t>: construye la representación XML del tipo objeto de gran tamaño de caracteres (conocido como </a:t>
            </a:r>
            <a:r>
              <a:rPr lang="es-PA" sz="1800" dirty="0" err="1">
                <a:effectLst/>
                <a:latin typeface="Arial" panose="020B0604020202020204" pitchFamily="34" charset="0"/>
                <a:ea typeface="Arial" panose="020B0604020202020204" pitchFamily="34" charset="0"/>
                <a:cs typeface="Arial" panose="020B0604020202020204" pitchFamily="34" charset="0"/>
              </a:rPr>
              <a:t>clob</a:t>
            </a:r>
            <a:r>
              <a:rPr lang="es-PA" sz="1800" dirty="0">
                <a:effectLst/>
                <a:latin typeface="Arial" panose="020B0604020202020204" pitchFamily="34" charset="0"/>
                <a:ea typeface="Arial" panose="020B0604020202020204" pitchFamily="34" charset="0"/>
                <a:cs typeface="Arial" panose="020B0604020202020204" pitchFamily="34" charset="0"/>
              </a:rPr>
              <a:t>); puede recuperar mediante aplicaciones SQL.</a:t>
            </a:r>
            <a:endParaRPr lang="es-PA" sz="1800" dirty="0">
              <a:effectLst/>
              <a:latin typeface="Arial" panose="020B0604020202020204" pitchFamily="34" charset="0"/>
              <a:ea typeface="Calibri" panose="020F0502020204030204" pitchFamily="34" charset="0"/>
              <a:cs typeface="Arial" panose="020B0604020202020204" pitchFamily="34" charset="0"/>
            </a:endParaRPr>
          </a:p>
          <a:p>
            <a:endParaRPr lang="es-PA" dirty="0"/>
          </a:p>
        </p:txBody>
      </p:sp>
      <p:sp>
        <p:nvSpPr>
          <p:cNvPr id="4" name="Rectangle 3">
            <a:extLst>
              <a:ext uri="{FF2B5EF4-FFF2-40B4-BE49-F238E27FC236}">
                <a16:creationId xmlns:a16="http://schemas.microsoft.com/office/drawing/2014/main" id="{9589926F-03AA-4036-9E77-1E05B3CE1ABC}"/>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5A686522-39D5-401D-9710-E4E799A509A7}"/>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0FF7C1AC-AFC9-4725-8765-3F5CC1CD40E7}"/>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118061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1066800" y="642594"/>
            <a:ext cx="10058400" cy="929532"/>
          </a:xfrm>
        </p:spPr>
        <p:txBody>
          <a:bodyPr/>
          <a:lstStyle/>
          <a:p>
            <a:r>
              <a:rPr lang="es-PA" dirty="0"/>
              <a:t>Soporte para tipos de datos</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473244" y="1662069"/>
            <a:ext cx="8061158" cy="1105301"/>
          </a:xfrm>
        </p:spPr>
        <p:txBody>
          <a:bodyPr/>
          <a:lstStyle/>
          <a:p>
            <a:r>
              <a:rPr lang="es-PA" sz="1800" b="1" i="1" dirty="0">
                <a:effectLst/>
                <a:latin typeface="Arial" panose="020B0604020202020204" pitchFamily="34" charset="0"/>
                <a:ea typeface="Arial" panose="020B0604020202020204" pitchFamily="34" charset="0"/>
                <a:cs typeface="Times New Roman" panose="02020603050405020304" pitchFamily="18" charset="0"/>
              </a:rPr>
              <a:t>Distintos:</a:t>
            </a:r>
            <a:r>
              <a:rPr lang="es-PA" sz="1800" dirty="0">
                <a:effectLst/>
                <a:latin typeface="Arial" panose="020B0604020202020204" pitchFamily="34" charset="0"/>
                <a:ea typeface="Arial" panose="020B0604020202020204" pitchFamily="34" charset="0"/>
                <a:cs typeface="Times New Roman" panose="02020603050405020304" pitchFamily="18" charset="0"/>
              </a:rPr>
              <a:t> basados en tipos de datos incorporados en DB2 pero con semánticas adicionales o alternativas definidas por el usuario.</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12" name="Picture 11">
            <a:extLst>
              <a:ext uri="{FF2B5EF4-FFF2-40B4-BE49-F238E27FC236}">
                <a16:creationId xmlns:a16="http://schemas.microsoft.com/office/drawing/2014/main" id="{E96B5E5A-892C-4BE0-B9C5-AF86D20BD155}"/>
              </a:ext>
            </a:extLst>
          </p:cNvPr>
          <p:cNvPicPr/>
          <p:nvPr/>
        </p:nvPicPr>
        <p:blipFill>
          <a:blip r:embed="rId2">
            <a:extLst>
              <a:ext uri="{28A0092B-C50C-407E-A947-70E740481C1C}">
                <a14:useLocalDpi xmlns:a14="http://schemas.microsoft.com/office/drawing/2010/main" val="0"/>
              </a:ext>
            </a:extLst>
          </a:blip>
          <a:stretch>
            <a:fillRect/>
          </a:stretch>
        </p:blipFill>
        <p:spPr>
          <a:xfrm>
            <a:off x="8133348" y="1683659"/>
            <a:ext cx="3585408" cy="1173654"/>
          </a:xfrm>
          <a:prstGeom prst="rect">
            <a:avLst/>
          </a:prstGeom>
        </p:spPr>
      </p:pic>
      <p:sp>
        <p:nvSpPr>
          <p:cNvPr id="13" name="Content Placeholder 2">
            <a:extLst>
              <a:ext uri="{FF2B5EF4-FFF2-40B4-BE49-F238E27FC236}">
                <a16:creationId xmlns:a16="http://schemas.microsoft.com/office/drawing/2014/main" id="{11883269-D81C-46A9-83E6-7B20F6DEE601}"/>
              </a:ext>
            </a:extLst>
          </p:cNvPr>
          <p:cNvSpPr txBox="1">
            <a:spLocks/>
          </p:cNvSpPr>
          <p:nvPr/>
        </p:nvSpPr>
        <p:spPr>
          <a:xfrm>
            <a:off x="3896224" y="3537980"/>
            <a:ext cx="7267076" cy="1105301"/>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lvl="0" indent="-342900" algn="just">
              <a:lnSpc>
                <a:spcPct val="150000"/>
              </a:lnSpc>
              <a:spcAft>
                <a:spcPts val="800"/>
              </a:spcAft>
              <a:buFont typeface="Symbol" panose="05050102010706020507" pitchFamily="18" charset="2"/>
              <a:buChar char=""/>
            </a:pPr>
            <a:r>
              <a:rPr lang="es-PA" sz="1800" b="1" i="1" dirty="0">
                <a:effectLst/>
                <a:latin typeface="Arial" panose="020B0604020202020204" pitchFamily="34" charset="0"/>
                <a:ea typeface="Arial" panose="020B0604020202020204" pitchFamily="34" charset="0"/>
                <a:cs typeface="Times New Roman" panose="02020603050405020304" pitchFamily="18" charset="0"/>
              </a:rPr>
              <a:t>Estructurados:</a:t>
            </a:r>
            <a:r>
              <a:rPr lang="es-PA" sz="1800" dirty="0">
                <a:effectLst/>
                <a:latin typeface="Arial" panose="020B0604020202020204" pitchFamily="34" charset="0"/>
                <a:ea typeface="Arial" panose="020B0604020202020204" pitchFamily="34" charset="0"/>
                <a:cs typeface="Times New Roman" panose="02020603050405020304" pitchFamily="18" charset="0"/>
              </a:rPr>
              <a:t> se caracterizan por ser objetos complejos formados por dos o más atributos.</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D07EA36C-0BA2-40DD-AB1F-9094C9ED02CE}"/>
              </a:ext>
            </a:extLst>
          </p:cNvPr>
          <p:cNvPicPr/>
          <p:nvPr/>
        </p:nvPicPr>
        <p:blipFill>
          <a:blip r:embed="rId3">
            <a:extLst>
              <a:ext uri="{28A0092B-C50C-407E-A947-70E740481C1C}">
                <a14:useLocalDpi xmlns:a14="http://schemas.microsoft.com/office/drawing/2010/main" val="0"/>
              </a:ext>
            </a:extLst>
          </a:blip>
          <a:stretch>
            <a:fillRect/>
          </a:stretch>
        </p:blipFill>
        <p:spPr>
          <a:xfrm>
            <a:off x="473244" y="3011892"/>
            <a:ext cx="3288632" cy="2458466"/>
          </a:xfrm>
          <a:prstGeom prst="rect">
            <a:avLst/>
          </a:prstGeom>
        </p:spPr>
      </p:pic>
    </p:spTree>
    <p:extLst>
      <p:ext uri="{BB962C8B-B14F-4D97-AF65-F5344CB8AC3E}">
        <p14:creationId xmlns:p14="http://schemas.microsoft.com/office/powerpoint/2010/main" val="205925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685800" y="642595"/>
            <a:ext cx="10820400" cy="833280"/>
          </a:xfrm>
        </p:spPr>
        <p:txBody>
          <a:bodyPr>
            <a:normAutofit fontScale="90000"/>
          </a:bodyPr>
          <a:lstStyle/>
          <a:p>
            <a:r>
              <a:rPr lang="es-PA" dirty="0"/>
              <a:t>Funciones y métodos definidos por el usuario</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623636" y="1475875"/>
            <a:ext cx="10944726" cy="2212206"/>
          </a:xfrm>
        </p:spPr>
        <p:txBody>
          <a:bodyPr/>
          <a:lstStyle/>
          <a:p>
            <a:pPr marL="342900" lvl="0" indent="-342900" algn="just">
              <a:lnSpc>
                <a:spcPct val="150000"/>
              </a:lnSpc>
              <a:buFont typeface="Symbol" panose="05050102010706020507" pitchFamily="18" charset="2"/>
              <a:buChar char=""/>
            </a:pPr>
            <a:r>
              <a:rPr lang="es-PA" sz="1800" b="1" i="1" dirty="0">
                <a:effectLst/>
                <a:latin typeface="Arial" panose="020B0604020202020204" pitchFamily="34" charset="0"/>
                <a:ea typeface="Arial" panose="020B0604020202020204" pitchFamily="34" charset="0"/>
                <a:cs typeface="Times New Roman" panose="02020603050405020304" pitchFamily="18" charset="0"/>
              </a:rPr>
              <a:t>Separado (</a:t>
            </a:r>
            <a:r>
              <a:rPr lang="es-PA" sz="1800" b="1" i="1" dirty="0" err="1">
                <a:effectLst/>
                <a:latin typeface="Arial" panose="020B0604020202020204" pitchFamily="34" charset="0"/>
                <a:ea typeface="Arial" panose="020B0604020202020204" pitchFamily="34" charset="0"/>
                <a:cs typeface="Times New Roman" panose="02020603050405020304" pitchFamily="18" charset="0"/>
              </a:rPr>
              <a:t>fenced</a:t>
            </a:r>
            <a:r>
              <a:rPr lang="es-PA" sz="1800" b="1" i="1" dirty="0">
                <a:effectLst/>
                <a:latin typeface="Arial" panose="020B0604020202020204" pitchFamily="34" charset="0"/>
                <a:ea typeface="Arial" panose="020B0604020202020204" pitchFamily="34" charset="0"/>
                <a:cs typeface="Times New Roman" panose="02020603050405020304" pitchFamily="18" charset="0"/>
              </a:rPr>
              <a:t>): </a:t>
            </a:r>
            <a:r>
              <a:rPr lang="es-PA" sz="1800" dirty="0">
                <a:effectLst/>
                <a:latin typeface="Arial" panose="020B0604020202020204" pitchFamily="34" charset="0"/>
                <a:ea typeface="Arial" panose="020B0604020202020204" pitchFamily="34" charset="0"/>
                <a:cs typeface="Times New Roman" panose="02020603050405020304" pitchFamily="18" charset="0"/>
              </a:rPr>
              <a:t>Las funciones se ejecutan mediante una hebra separada en su propio espacio de dirección.</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s-PA" sz="1800" b="1" i="1" u="sng" dirty="0">
                <a:effectLst/>
                <a:latin typeface="Arial" panose="020B0604020202020204" pitchFamily="34" charset="0"/>
                <a:ea typeface="Arial" panose="020B0604020202020204" pitchFamily="34" charset="0"/>
                <a:cs typeface="Times New Roman" panose="02020603050405020304" pitchFamily="18" charset="0"/>
              </a:rPr>
              <a:t>Compartido (</a:t>
            </a:r>
            <a:r>
              <a:rPr lang="es-PA" sz="1800" b="1" i="1" u="sng" dirty="0" err="1">
                <a:effectLst/>
                <a:latin typeface="Arial" panose="020B0604020202020204" pitchFamily="34" charset="0"/>
                <a:ea typeface="Arial" panose="020B0604020202020204" pitchFamily="34" charset="0"/>
                <a:cs typeface="Times New Roman" panose="02020603050405020304" pitchFamily="18" charset="0"/>
              </a:rPr>
              <a:t>unfenced</a:t>
            </a:r>
            <a:r>
              <a:rPr lang="es-PA" sz="1800" b="1" i="1" u="sng" dirty="0">
                <a:effectLst/>
                <a:latin typeface="Arial" panose="020B0604020202020204" pitchFamily="34" charset="0"/>
                <a:ea typeface="Arial" panose="020B0604020202020204" pitchFamily="34" charset="0"/>
                <a:cs typeface="Times New Roman" panose="02020603050405020304" pitchFamily="18" charset="0"/>
              </a:rPr>
              <a:t>): </a:t>
            </a:r>
            <a:r>
              <a:rPr lang="es-PA" sz="1800" dirty="0">
                <a:effectLst/>
                <a:latin typeface="Arial" panose="020B0604020202020204" pitchFamily="34" charset="0"/>
                <a:ea typeface="Arial" panose="020B0604020202020204" pitchFamily="34" charset="0"/>
                <a:cs typeface="Times New Roman" panose="02020603050405020304" pitchFamily="18" charset="0"/>
              </a:rPr>
              <a:t> Se permite al agente de procesamiento de la base de datos ejecutar la función en el espacio de direcciones del servidor. </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pic>
        <p:nvPicPr>
          <p:cNvPr id="8" name="Picture 7">
            <a:extLst>
              <a:ext uri="{FF2B5EF4-FFF2-40B4-BE49-F238E27FC236}">
                <a16:creationId xmlns:a16="http://schemas.microsoft.com/office/drawing/2014/main" id="{F585FA12-4A10-4386-9278-789FB7A9EA1E}"/>
              </a:ext>
            </a:extLst>
          </p:cNvPr>
          <p:cNvPicPr/>
          <p:nvPr/>
        </p:nvPicPr>
        <p:blipFill>
          <a:blip r:embed="rId2">
            <a:extLst>
              <a:ext uri="{28A0092B-C50C-407E-A947-70E740481C1C}">
                <a14:useLocalDpi xmlns:a14="http://schemas.microsoft.com/office/drawing/2010/main" val="0"/>
              </a:ext>
            </a:extLst>
          </a:blip>
          <a:stretch>
            <a:fillRect/>
          </a:stretch>
        </p:blipFill>
        <p:spPr>
          <a:xfrm>
            <a:off x="6437278" y="2979313"/>
            <a:ext cx="4391143" cy="3084095"/>
          </a:xfrm>
          <a:prstGeom prst="rect">
            <a:avLst/>
          </a:prstGeom>
        </p:spPr>
      </p:pic>
    </p:spTree>
    <p:extLst>
      <p:ext uri="{BB962C8B-B14F-4D97-AF65-F5344CB8AC3E}">
        <p14:creationId xmlns:p14="http://schemas.microsoft.com/office/powerpoint/2010/main" val="15896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3C31-F80D-489B-92D9-3C1C7F4442C6}"/>
              </a:ext>
            </a:extLst>
          </p:cNvPr>
          <p:cNvSpPr>
            <a:spLocks noGrp="1"/>
          </p:cNvSpPr>
          <p:nvPr>
            <p:ph type="title"/>
          </p:nvPr>
        </p:nvSpPr>
        <p:spPr>
          <a:xfrm>
            <a:off x="828175" y="717081"/>
            <a:ext cx="4788568" cy="1371600"/>
          </a:xfrm>
        </p:spPr>
        <p:txBody>
          <a:bodyPr/>
          <a:lstStyle/>
          <a:p>
            <a:r>
              <a:rPr lang="es-PA" dirty="0"/>
              <a:t>Objetos de gran tamaño</a:t>
            </a:r>
          </a:p>
        </p:txBody>
      </p:sp>
      <p:sp>
        <p:nvSpPr>
          <p:cNvPr id="3" name="Content Placeholder 2">
            <a:extLst>
              <a:ext uri="{FF2B5EF4-FFF2-40B4-BE49-F238E27FC236}">
                <a16:creationId xmlns:a16="http://schemas.microsoft.com/office/drawing/2014/main" id="{9DBBA1BD-77F1-4391-9B06-8DFC788298FF}"/>
              </a:ext>
            </a:extLst>
          </p:cNvPr>
          <p:cNvSpPr>
            <a:spLocks noGrp="1"/>
          </p:cNvSpPr>
          <p:nvPr>
            <p:ph idx="1"/>
          </p:nvPr>
        </p:nvSpPr>
        <p:spPr>
          <a:xfrm>
            <a:off x="457200" y="2088682"/>
            <a:ext cx="5430253" cy="4098757"/>
          </a:xfrm>
        </p:spPr>
        <p:txBody>
          <a:bodyPr/>
          <a:lstStyle/>
          <a:p>
            <a:pPr marL="342900" lvl="0" indent="-342900" algn="just">
              <a:lnSpc>
                <a:spcPct val="150000"/>
              </a:lnSpc>
              <a:buFont typeface="Symbol" panose="05050102010706020507" pitchFamily="18" charset="2"/>
              <a:buChar char=""/>
            </a:pPr>
            <a:r>
              <a:rPr lang="es-PA" sz="1800" b="1" i="1" dirty="0">
                <a:effectLst/>
                <a:latin typeface="Arial" panose="020B0604020202020204" pitchFamily="34" charset="0"/>
                <a:ea typeface="Arial" panose="020B0604020202020204" pitchFamily="34" charset="0"/>
                <a:cs typeface="Times New Roman" panose="02020603050405020304" pitchFamily="18" charset="0"/>
              </a:rPr>
              <a:t>Objetos en binario</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Binary</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Large</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Objetcs</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BLOBs</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s-PA" sz="1800" b="1" i="1" dirty="0">
                <a:effectLst/>
                <a:latin typeface="Arial" panose="020B0604020202020204" pitchFamily="34" charset="0"/>
                <a:ea typeface="Arial" panose="020B0604020202020204" pitchFamily="34" charset="0"/>
                <a:cs typeface="Times New Roman" panose="02020603050405020304" pitchFamily="18" charset="0"/>
              </a:rPr>
              <a:t>Objetos de caracteres de un único byte</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Character</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Large</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Objects</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CLOBs</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s-PA" sz="1800" b="1" i="1" dirty="0">
                <a:effectLst/>
                <a:latin typeface="Arial" panose="020B0604020202020204" pitchFamily="34" charset="0"/>
                <a:ea typeface="Arial" panose="020B0604020202020204" pitchFamily="34" charset="0"/>
                <a:cs typeface="Times New Roman" panose="02020603050405020304" pitchFamily="18" charset="0"/>
              </a:rPr>
              <a:t>Objetos de caracteres de dos bytes</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Double</a:t>
            </a:r>
            <a:r>
              <a:rPr lang="es-PA" sz="1800" i="1" dirty="0">
                <a:effectLst/>
                <a:latin typeface="Arial" panose="020B0604020202020204" pitchFamily="34" charset="0"/>
                <a:ea typeface="Arial" panose="020B0604020202020204" pitchFamily="34" charset="0"/>
                <a:cs typeface="Times New Roman" panose="02020603050405020304" pitchFamily="18" charset="0"/>
              </a:rPr>
              <a:t> Byte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Character</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Large</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Objects</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r>
              <a:rPr lang="es-PA" sz="1800" i="1" dirty="0" err="1">
                <a:effectLst/>
                <a:latin typeface="Arial" panose="020B0604020202020204" pitchFamily="34" charset="0"/>
                <a:ea typeface="Arial" panose="020B0604020202020204" pitchFamily="34" charset="0"/>
                <a:cs typeface="Times New Roman" panose="02020603050405020304" pitchFamily="18" charset="0"/>
              </a:rPr>
              <a:t>dbclobs</a:t>
            </a:r>
            <a:r>
              <a:rPr lang="es-PA" sz="1800" i="1" dirty="0">
                <a:effectLst/>
                <a:latin typeface="Arial" panose="020B0604020202020204" pitchFamily="34" charset="0"/>
                <a:ea typeface="Arial" panose="020B0604020202020204" pitchFamily="34" charset="0"/>
                <a:cs typeface="Times New Roman" panose="02020603050405020304" pitchFamily="18" charset="0"/>
              </a:rPr>
              <a:t>). </a:t>
            </a:r>
            <a:endParaRPr lang="es-P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A" dirty="0"/>
          </a:p>
        </p:txBody>
      </p:sp>
      <p:sp>
        <p:nvSpPr>
          <p:cNvPr id="4" name="Rectangle 3">
            <a:extLst>
              <a:ext uri="{FF2B5EF4-FFF2-40B4-BE49-F238E27FC236}">
                <a16:creationId xmlns:a16="http://schemas.microsoft.com/office/drawing/2014/main" id="{136C5B0C-4C24-4BA8-8DDA-692DFDA10DD2}"/>
              </a:ext>
            </a:extLst>
          </p:cNvPr>
          <p:cNvSpPr/>
          <p:nvPr/>
        </p:nvSpPr>
        <p:spPr>
          <a:xfrm>
            <a:off x="10134600" y="6187440"/>
            <a:ext cx="2057400" cy="670560"/>
          </a:xfrm>
          <a:prstGeom prst="rect">
            <a:avLst/>
          </a:prstGeom>
          <a:solidFill>
            <a:srgbClr val="57903F"/>
          </a:solidFill>
          <a:ln>
            <a:solidFill>
              <a:srgbClr val="5790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angle 4">
            <a:extLst>
              <a:ext uri="{FF2B5EF4-FFF2-40B4-BE49-F238E27FC236}">
                <a16:creationId xmlns:a16="http://schemas.microsoft.com/office/drawing/2014/main" id="{0F256538-BE5A-4BC4-B738-8C3A45C22052}"/>
              </a:ext>
            </a:extLst>
          </p:cNvPr>
          <p:cNvSpPr/>
          <p:nvPr/>
        </p:nvSpPr>
        <p:spPr>
          <a:xfrm>
            <a:off x="0" y="0"/>
            <a:ext cx="2057400" cy="670560"/>
          </a:xfrm>
          <a:prstGeom prst="rect">
            <a:avLst/>
          </a:prstGeom>
          <a:solidFill>
            <a:srgbClr val="F03F2B"/>
          </a:solidFill>
          <a:ln>
            <a:solidFill>
              <a:srgbClr val="F03F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6" name="Rectangle 5">
            <a:extLst>
              <a:ext uri="{FF2B5EF4-FFF2-40B4-BE49-F238E27FC236}">
                <a16:creationId xmlns:a16="http://schemas.microsoft.com/office/drawing/2014/main" id="{3B6BCAE7-C72B-4B99-82B5-1AC8F0CF44A0}"/>
              </a:ext>
            </a:extLst>
          </p:cNvPr>
          <p:cNvSpPr/>
          <p:nvPr/>
        </p:nvSpPr>
        <p:spPr>
          <a:xfrm>
            <a:off x="0" y="6187440"/>
            <a:ext cx="685800" cy="670560"/>
          </a:xfrm>
          <a:prstGeom prst="rect">
            <a:avLst/>
          </a:prstGeom>
          <a:solidFill>
            <a:srgbClr val="F8D22F"/>
          </a:solidFill>
          <a:ln>
            <a:solidFill>
              <a:srgbClr val="F8D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7" name="Title 1">
            <a:extLst>
              <a:ext uri="{FF2B5EF4-FFF2-40B4-BE49-F238E27FC236}">
                <a16:creationId xmlns:a16="http://schemas.microsoft.com/office/drawing/2014/main" id="{59C78212-9F73-4927-A9EB-D6036F1CA89E}"/>
              </a:ext>
            </a:extLst>
          </p:cNvPr>
          <p:cNvSpPr txBox="1">
            <a:spLocks/>
          </p:cNvSpPr>
          <p:nvPr/>
        </p:nvSpPr>
        <p:spPr>
          <a:xfrm>
            <a:off x="6360695" y="657725"/>
            <a:ext cx="5422231" cy="1371600"/>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s-PA" dirty="0"/>
              <a:t>Extensiones de índices y restricciones</a:t>
            </a:r>
          </a:p>
        </p:txBody>
      </p:sp>
      <p:sp>
        <p:nvSpPr>
          <p:cNvPr id="8" name="Content Placeholder 2">
            <a:extLst>
              <a:ext uri="{FF2B5EF4-FFF2-40B4-BE49-F238E27FC236}">
                <a16:creationId xmlns:a16="http://schemas.microsoft.com/office/drawing/2014/main" id="{38EFCD3A-2776-4F97-B6CD-079C5F77FD67}"/>
              </a:ext>
            </a:extLst>
          </p:cNvPr>
          <p:cNvSpPr txBox="1">
            <a:spLocks/>
          </p:cNvSpPr>
          <p:nvPr/>
        </p:nvSpPr>
        <p:spPr>
          <a:xfrm>
            <a:off x="6360695" y="2005262"/>
            <a:ext cx="5229726" cy="213360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342900" indent="-342900" algn="just">
              <a:lnSpc>
                <a:spcPct val="150000"/>
              </a:lnSpc>
              <a:buFont typeface="Symbol" panose="05050102010706020507" pitchFamily="18" charset="2"/>
              <a:buChar char=""/>
            </a:pPr>
            <a:r>
              <a:rPr lang="es-PA" sz="1800" dirty="0">
                <a:effectLst/>
                <a:latin typeface="Arial" panose="020B0604020202020204" pitchFamily="34" charset="0"/>
                <a:ea typeface="Arial" panose="020B0604020202020204" pitchFamily="34" charset="0"/>
              </a:rPr>
              <a:t>DB2 proporciona un constructor </a:t>
            </a:r>
            <a:r>
              <a:rPr lang="es-PA" sz="1800" b="1" i="1" dirty="0" err="1">
                <a:effectLst/>
                <a:latin typeface="Arial" panose="020B0604020202020204" pitchFamily="34" charset="0"/>
                <a:ea typeface="Arial" panose="020B0604020202020204" pitchFamily="34" charset="0"/>
              </a:rPr>
              <a:t>create</a:t>
            </a:r>
            <a:r>
              <a:rPr lang="es-PA" sz="1800" b="1" i="1" dirty="0">
                <a:effectLst/>
                <a:latin typeface="Arial" panose="020B0604020202020204" pitchFamily="34" charset="0"/>
                <a:ea typeface="Arial" panose="020B0604020202020204" pitchFamily="34" charset="0"/>
              </a:rPr>
              <a:t> </a:t>
            </a:r>
            <a:r>
              <a:rPr lang="es-PA" sz="1800" b="1" i="1" dirty="0" err="1">
                <a:effectLst/>
                <a:latin typeface="Arial" panose="020B0604020202020204" pitchFamily="34" charset="0"/>
                <a:ea typeface="Arial" panose="020B0604020202020204" pitchFamily="34" charset="0"/>
              </a:rPr>
              <a:t>index</a:t>
            </a:r>
            <a:r>
              <a:rPr lang="es-PA" sz="1800" b="1" i="1" dirty="0">
                <a:effectLst/>
                <a:latin typeface="Arial" panose="020B0604020202020204" pitchFamily="34" charset="0"/>
                <a:ea typeface="Arial" panose="020B0604020202020204" pitchFamily="34" charset="0"/>
              </a:rPr>
              <a:t> </a:t>
            </a:r>
            <a:r>
              <a:rPr lang="es-PA" sz="1800" b="1" i="1" dirty="0" err="1">
                <a:effectLst/>
                <a:latin typeface="Arial" panose="020B0604020202020204" pitchFamily="34" charset="0"/>
                <a:ea typeface="Arial" panose="020B0604020202020204" pitchFamily="34" charset="0"/>
              </a:rPr>
              <a:t>extension</a:t>
            </a:r>
            <a:r>
              <a:rPr lang="es-PA" sz="1800" dirty="0">
                <a:effectLst/>
                <a:latin typeface="Arial" panose="020B0604020202020204" pitchFamily="34" charset="0"/>
                <a:ea typeface="Arial" panose="020B0604020202020204" pitchFamily="34" charset="0"/>
              </a:rPr>
              <a:t> que ayuda a crear índices sobre atributos con tipos de datos estructurados mediante la generación de claves a partir de los tipos de datos estructurados.</a:t>
            </a:r>
            <a:endParaRPr lang="es-PA" dirty="0"/>
          </a:p>
        </p:txBody>
      </p:sp>
      <p:pic>
        <p:nvPicPr>
          <p:cNvPr id="9" name="Picture 8">
            <a:extLst>
              <a:ext uri="{FF2B5EF4-FFF2-40B4-BE49-F238E27FC236}">
                <a16:creationId xmlns:a16="http://schemas.microsoft.com/office/drawing/2014/main" id="{9CA696FC-330D-488D-8617-AABBA5BB367E}"/>
              </a:ext>
            </a:extLst>
          </p:cNvPr>
          <p:cNvPicPr/>
          <p:nvPr/>
        </p:nvPicPr>
        <p:blipFill>
          <a:blip r:embed="rId2">
            <a:extLst>
              <a:ext uri="{28A0092B-C50C-407E-A947-70E740481C1C}">
                <a14:useLocalDpi xmlns:a14="http://schemas.microsoft.com/office/drawing/2010/main" val="0"/>
              </a:ext>
            </a:extLst>
          </a:blip>
          <a:stretch>
            <a:fillRect/>
          </a:stretch>
        </p:blipFill>
        <p:spPr>
          <a:xfrm>
            <a:off x="7090610" y="4077901"/>
            <a:ext cx="4499811" cy="2048575"/>
          </a:xfrm>
          <a:prstGeom prst="rect">
            <a:avLst/>
          </a:prstGeom>
        </p:spPr>
      </p:pic>
    </p:spTree>
    <p:extLst>
      <p:ext uri="{BB962C8B-B14F-4D97-AF65-F5344CB8AC3E}">
        <p14:creationId xmlns:p14="http://schemas.microsoft.com/office/powerpoint/2010/main" val="39874879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purl.org/dc/elements/1.1/"/>
    <ds:schemaRef ds:uri="http://purl.org/dc/terms/"/>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{007E270C-0661-4818-9C44-D09E141C50B3}tf78438558_win32</Template>
  <TotalTime>706</TotalTime>
  <Words>3458</Words>
  <Application>Microsoft Office PowerPoint</Application>
  <PresentationFormat>Widescreen</PresentationFormat>
  <Paragraphs>182</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Century Gothic</vt:lpstr>
      <vt:lpstr>Garamond</vt:lpstr>
      <vt:lpstr>Symbol</vt:lpstr>
      <vt:lpstr>SavonVTI</vt:lpstr>
      <vt:lpstr>DB2 Universal database de ibm</vt:lpstr>
      <vt:lpstr>Introducción</vt:lpstr>
      <vt:lpstr>Descripción y Orígenes</vt:lpstr>
      <vt:lpstr>PowerPoint Presentation</vt:lpstr>
      <vt:lpstr>Herramientas de diseño de bases de datos</vt:lpstr>
      <vt:lpstr>Variaciones y extensiones de SQL</vt:lpstr>
      <vt:lpstr>Soporte para tipos de datos</vt:lpstr>
      <vt:lpstr>Funciones y métodos definidos por el usuario</vt:lpstr>
      <vt:lpstr>Objetos de gran tamaño</vt:lpstr>
      <vt:lpstr>Servicios Web</vt:lpstr>
      <vt:lpstr>Almacenamiento e indexación</vt:lpstr>
      <vt:lpstr>Arquitectura de almacenamiento</vt:lpstr>
      <vt:lpstr>Colas de memorias intermediarias</vt:lpstr>
      <vt:lpstr>Agrupación multidimensional</vt:lpstr>
      <vt:lpstr>Características de esta agrupación</vt:lpstr>
      <vt:lpstr>Procesamiento y optimización de consultas</vt:lpstr>
      <vt:lpstr>Métodos de acceso</vt:lpstr>
      <vt:lpstr>Operaciones de reunión, agregación y de conjuntos</vt:lpstr>
      <vt:lpstr>Procesamiento de consultas en multiprocesadores</vt:lpstr>
      <vt:lpstr>Tablas de consultas materializadas</vt:lpstr>
      <vt:lpstr>Encaminamiento de consultas a MQTs</vt:lpstr>
      <vt:lpstr>Mantenimiento de MQTs</vt:lpstr>
      <vt:lpstr>PowerPoint Presentation</vt:lpstr>
      <vt:lpstr>Características autónomas de DB2</vt:lpstr>
      <vt:lpstr>Herramientas y utilidades</vt:lpstr>
      <vt:lpstr>Herramientas y utilidades  </vt:lpstr>
      <vt:lpstr>Utilidades </vt:lpstr>
      <vt:lpstr>Control de concurrencia y recuperación</vt:lpstr>
      <vt:lpstr>Compromiso y retroceso</vt:lpstr>
      <vt:lpstr>Arquitectura del sistema</vt:lpstr>
      <vt:lpstr>Réplica, distribución y datos externos</vt:lpstr>
      <vt:lpstr>Características de inteligencia de negocio</vt:lpstr>
      <vt:lpstr>Conclusiones</vt:lpstr>
      <vt:lpstr>Referencias Bibliográficas</vt:lpstr>
      <vt:lpstr>Anexo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Tommy Alex Ho Leung</dc:creator>
  <cp:lastModifiedBy>TOMMY HO</cp:lastModifiedBy>
  <cp:revision>16</cp:revision>
  <dcterms:created xsi:type="dcterms:W3CDTF">2021-07-07T15:05:39Z</dcterms:created>
  <dcterms:modified xsi:type="dcterms:W3CDTF">2021-07-08T03:34:58Z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