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7" r:id="rId2"/>
    <p:sldId id="268" r:id="rId3"/>
    <p:sldId id="270" r:id="rId4"/>
    <p:sldId id="274" r:id="rId5"/>
    <p:sldId id="272" r:id="rId6"/>
    <p:sldId id="275" r:id="rId7"/>
    <p:sldId id="271" r:id="rId8"/>
    <p:sldId id="276" r:id="rId9"/>
    <p:sldId id="273" r:id="rId10"/>
    <p:sldId id="277" r:id="rId11"/>
    <p:sldId id="279" r:id="rId12"/>
    <p:sldId id="280" r:id="rId13"/>
    <p:sldId id="285" r:id="rId14"/>
    <p:sldId id="286" r:id="rId15"/>
    <p:sldId id="281" r:id="rId16"/>
    <p:sldId id="287" r:id="rId17"/>
    <p:sldId id="288" r:id="rId18"/>
    <p:sldId id="282" r:id="rId19"/>
    <p:sldId id="289" r:id="rId20"/>
    <p:sldId id="290" r:id="rId21"/>
    <p:sldId id="283" r:id="rId22"/>
    <p:sldId id="291" r:id="rId23"/>
    <p:sldId id="292" r:id="rId24"/>
  </p:sldIdLst>
  <p:sldSz cx="12192000" cy="6858000"/>
  <p:notesSz cx="6858000" cy="9144000"/>
  <p:defaultTextStyle>
    <a:defPPr>
      <a:defRPr lang="es-P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24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A8D3F-4424-4631-BB09-926B01AFC256}" type="datetimeFigureOut">
              <a:rPr lang="es-PA" smtClean="0"/>
              <a:t>06/10/2021</a:t>
            </a:fld>
            <a:endParaRPr lang="es-PA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A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A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7D505-6E83-467E-999A-FE537EAFB176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612425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CBA2C-812F-4476-8D1C-BBBCCEB662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DEFD8E-BD79-488B-B917-E99220666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0349A7-03B9-4524-B765-9BF79AF4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6F09-8F6C-465A-958E-54A8CA5250D6}" type="datetimeFigureOut">
              <a:rPr lang="es-PA" smtClean="0"/>
              <a:t>06/10/2021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175C26-81AF-49AE-B147-24DF908AF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4D28F8-4A21-4F60-BC3F-723F9E8E9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7265-4322-4DFA-97A0-3614B37B50A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29234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CCAAC-B418-4290-AFF6-DDF24F63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3168B3F-907F-4F2F-8E3C-D27885C3C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47773D-01BC-4FFC-A740-2A4A5A85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6F09-8F6C-465A-958E-54A8CA5250D6}" type="datetimeFigureOut">
              <a:rPr lang="es-PA" smtClean="0"/>
              <a:t>06/10/2021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A7532D-F5EB-4D56-AF39-4B3F79777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85602C-221B-4B0E-97E3-EE5B0BF7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7265-4322-4DFA-97A0-3614B37B50A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00272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237528-9F4A-4DC6-94F8-272801FB3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EE4551-E695-48DD-9978-638BBEF2C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BE7A26-BC10-4CA4-A691-7C351CA3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6F09-8F6C-465A-958E-54A8CA5250D6}" type="datetimeFigureOut">
              <a:rPr lang="es-PA" smtClean="0"/>
              <a:t>06/10/2021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C27958-A348-4ED0-A691-91A6C3C9C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F4D632-C5C0-4124-B437-F9AA974B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7265-4322-4DFA-97A0-3614B37B50A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162017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A7E0F-E053-4266-8125-108EDB725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475CE7-0BA5-4186-A1E9-697867A6A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9A3EA5-ED72-4B00-AFA7-264CE12C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6F09-8F6C-465A-958E-54A8CA5250D6}" type="datetimeFigureOut">
              <a:rPr lang="es-PA" smtClean="0"/>
              <a:t>06/10/2021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5CFD76-3946-4247-8A4B-2959FA04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EED073-F9AE-4BF4-915D-4BFDD8CB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7265-4322-4DFA-97A0-3614B37B50A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8406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CB60F-BDAE-4658-9B38-F04BEC3F1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D6DA14-CDE5-4C0A-8F72-338B57A31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C1FAB0-32A5-4DE3-B121-25002BBF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6F09-8F6C-465A-958E-54A8CA5250D6}" type="datetimeFigureOut">
              <a:rPr lang="es-PA" smtClean="0"/>
              <a:t>06/10/2021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C2ECCF-FF51-4BDC-AA2B-F0BEE5C55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BBD98FF-F997-4DFB-9491-EC0F4102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7265-4322-4DFA-97A0-3614B37B50A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500686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ED901-3F35-41F1-A50C-38BBC5B83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CEAB3B-4ED3-4096-8490-32B178E1C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B23063-5FB1-4CCD-A4F9-97AF57269B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90B5A2-4DDA-4938-B5DE-A778C5998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6F09-8F6C-465A-958E-54A8CA5250D6}" type="datetimeFigureOut">
              <a:rPr lang="es-PA" smtClean="0"/>
              <a:t>06/10/2021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76BB08-CE13-4B15-8655-8858BED1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5EFBCF-F5A3-498A-8880-2883E21A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7265-4322-4DFA-97A0-3614B37B50A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55622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3EC2B4-3E07-4200-90A7-5D5DF3400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8BF1FD-B641-4CF4-B624-B10614907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54729A-A483-4A71-B146-CFC4704D2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4C839F-514A-4246-95AC-5BD933F70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356A103-82F7-416E-AEBC-FCD65CACB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B667D8-B6C7-4DDD-B63C-AADF0905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6F09-8F6C-465A-958E-54A8CA5250D6}" type="datetimeFigureOut">
              <a:rPr lang="es-PA" smtClean="0"/>
              <a:t>06/10/2021</a:t>
            </a:fld>
            <a:endParaRPr lang="es-PA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B827BB2-28D1-4C7B-80E4-CE9827EA8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56E28F-F575-48D6-B004-5A97D5779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7265-4322-4DFA-97A0-3614B37B50A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359855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E1D85-A4E5-47C1-85B9-DAD7391A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332C9F7-BDE1-41BE-BF1A-DCCD0E9EF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6F09-8F6C-465A-958E-54A8CA5250D6}" type="datetimeFigureOut">
              <a:rPr lang="es-PA" smtClean="0"/>
              <a:t>06/10/2021</a:t>
            </a:fld>
            <a:endParaRPr lang="es-PA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BA675AB-3F8F-4D5E-B1CE-37FCB578B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C345082-7FEA-4F57-8E97-DECBCFE22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7265-4322-4DFA-97A0-3614B37B50A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10160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23D1267-D0DD-4DDC-910A-BB245A734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6F09-8F6C-465A-958E-54A8CA5250D6}" type="datetimeFigureOut">
              <a:rPr lang="es-PA" smtClean="0"/>
              <a:t>06/10/2021</a:t>
            </a:fld>
            <a:endParaRPr lang="es-PA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1865F2-CAC8-4726-B82A-31B1B982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0F029B-B0AB-44F7-8CD5-C6E8D8F48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7265-4322-4DFA-97A0-3614B37B50A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935385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91D80-B55A-4A2E-B137-CC8E4EE6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2CE10E-16D4-4A17-9124-207F85E81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3B60C49-2179-4545-B01D-2F67A92C7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EAE2EE-57C8-4ECF-A3DF-73D622E8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6F09-8F6C-465A-958E-54A8CA5250D6}" type="datetimeFigureOut">
              <a:rPr lang="es-PA" smtClean="0"/>
              <a:t>06/10/2021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7CFCBC5-04AE-47B9-99BD-FB1445B4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12AF66-70CB-4E3D-A174-9921A050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7265-4322-4DFA-97A0-3614B37B50A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3878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8E502-452A-4CA7-B906-8AEC4BFE6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3AA6B8C-7B3C-453B-998F-66B800FC18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A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7E839E8-0AC9-4992-AA0C-3BE753618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A1DADA-87F9-42AB-B927-2E11FB4B6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76F09-8F6C-465A-958E-54A8CA5250D6}" type="datetimeFigureOut">
              <a:rPr lang="es-PA" smtClean="0"/>
              <a:t>06/10/2021</a:t>
            </a:fld>
            <a:endParaRPr lang="es-PA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17502E-26BF-412E-A6E8-00A93A620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4C8D07-F5A9-41DA-8D93-AC62411E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7265-4322-4DFA-97A0-3614B37B50A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06637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A7616D-0FEA-41EA-81C1-A84443394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A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9C509AD-BB12-4BCF-9843-1CAC0E255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A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A670DFD-4FD4-4123-B2A0-432F3D7AE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76F09-8F6C-465A-958E-54A8CA5250D6}" type="datetimeFigureOut">
              <a:rPr lang="es-PA" smtClean="0"/>
              <a:t>06/10/2021</a:t>
            </a:fld>
            <a:endParaRPr lang="es-PA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224109-A32B-40A5-888C-9A7056FBF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EA527D-F8D8-4C9C-9F25-93BFE10E8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87265-4322-4DFA-97A0-3614B37B50A1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19223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3162886" y="2526598"/>
            <a:ext cx="6172200" cy="1302544"/>
          </a:xfrm>
        </p:spPr>
        <p:txBody>
          <a:bodyPr rtlCol="0">
            <a:normAutofit/>
          </a:bodyPr>
          <a:lstStyle/>
          <a:p>
            <a:pPr algn="ctr">
              <a:defRPr/>
            </a:pPr>
            <a:r>
              <a:rPr lang="es-MX" sz="2700" b="1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Programación</a:t>
            </a:r>
            <a:br>
              <a:rPr lang="es-MX" sz="2700" dirty="0">
                <a:effectLst>
                  <a:outerShdw blurRad="38100" dist="38100" dir="2700000" algn="tl">
                    <a:srgbClr val="FFFFFF"/>
                  </a:outerShdw>
                </a:effectLst>
              </a:rPr>
            </a:br>
            <a:r>
              <a:rPr lang="es-PA" sz="27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Matrices en Visual Basic</a:t>
            </a:r>
            <a:endParaRPr lang="es-ES" sz="2700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4" name="1 Título"/>
          <p:cNvSpPr txBox="1">
            <a:spLocks/>
          </p:cNvSpPr>
          <p:nvPr/>
        </p:nvSpPr>
        <p:spPr>
          <a:xfrm>
            <a:off x="3340374" y="972966"/>
            <a:ext cx="5535215" cy="745331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eaLnBrk="0" hangingPunct="0">
              <a:spcBef>
                <a:spcPct val="0"/>
              </a:spcBef>
              <a:defRPr/>
            </a:pPr>
            <a:r>
              <a:rPr lang="es-ES" sz="3000" b="1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Universidad</a:t>
            </a:r>
            <a:r>
              <a:rPr lang="es-ES" b="1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s-ES" sz="3000" b="1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  <a:t>Tecnológica de Panamá</a:t>
            </a:r>
            <a:br>
              <a:rPr lang="es-ES" sz="2400" dirty="0">
                <a:solidFill>
                  <a:schemeClr val="tx2">
                    <a:satMod val="130000"/>
                  </a:schemeClr>
                </a:solidFill>
                <a:latin typeface="+mj-lt"/>
                <a:ea typeface="+mj-ea"/>
                <a:cs typeface="+mj-cs"/>
              </a:rPr>
            </a:br>
            <a:endParaRPr lang="es-ES" sz="2400" dirty="0">
              <a:solidFill>
                <a:schemeClr val="tx2">
                  <a:satMod val="13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5 CuadroTexto"/>
          <p:cNvSpPr txBox="1">
            <a:spLocks noChangeArrowheads="1"/>
          </p:cNvSpPr>
          <p:nvPr/>
        </p:nvSpPr>
        <p:spPr bwMode="auto">
          <a:xfrm>
            <a:off x="2394761" y="1809050"/>
            <a:ext cx="7514173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ES" sz="2700" dirty="0"/>
              <a:t>Facultad de Ingeniería de Sistemas Computacionales</a:t>
            </a: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4896757" y="4524434"/>
            <a:ext cx="271240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s-ES" b="1" dirty="0"/>
              <a:t>Profesor</a:t>
            </a:r>
            <a:r>
              <a:rPr lang="es-ES" dirty="0"/>
              <a:t>: Rodrigo Yángüez</a:t>
            </a:r>
          </a:p>
          <a:p>
            <a:r>
              <a:rPr lang="es-ES" b="1" dirty="0"/>
              <a:t>Fecha</a:t>
            </a:r>
            <a:r>
              <a:rPr lang="es-ES" dirty="0"/>
              <a:t>: 10 de junio de 2021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585" y="1052736"/>
            <a:ext cx="585788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E614288A-E4B9-4960-AFFF-9BB112186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7511" y="906699"/>
            <a:ext cx="518205" cy="5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2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B23F01-3265-46C0-9A79-21ECA6A9E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895"/>
            <a:ext cx="10515600" cy="5783068"/>
          </a:xfrm>
        </p:spPr>
        <p:txBody>
          <a:bodyPr/>
          <a:lstStyle/>
          <a:p>
            <a:pPr marL="0" indent="0" algn="just">
              <a:buNone/>
            </a:pPr>
            <a:r>
              <a:rPr lang="es-PA" dirty="0"/>
              <a:t>Ahora llenemos una matriz cuadrada de 9 elementos.</a:t>
            </a:r>
          </a:p>
          <a:p>
            <a:pPr marL="0" indent="0" algn="just">
              <a:buNone/>
            </a:pPr>
            <a:endParaRPr lang="es-PA" dirty="0"/>
          </a:p>
          <a:p>
            <a:pPr marL="0" indent="0" algn="just">
              <a:buNone/>
            </a:pPr>
            <a:r>
              <a:rPr lang="es-PA" dirty="0" err="1"/>
              <a:t>For</a:t>
            </a:r>
            <a:r>
              <a:rPr lang="es-PA" dirty="0"/>
              <a:t> i = 1 </a:t>
            </a:r>
            <a:r>
              <a:rPr lang="es-PA" dirty="0" err="1"/>
              <a:t>to</a:t>
            </a:r>
            <a:r>
              <a:rPr lang="es-PA" dirty="0"/>
              <a:t> 3 </a:t>
            </a:r>
          </a:p>
          <a:p>
            <a:pPr marL="0" indent="0" algn="just">
              <a:buNone/>
            </a:pPr>
            <a:endParaRPr lang="es-PA" dirty="0"/>
          </a:p>
          <a:p>
            <a:pPr marL="0" indent="0" algn="just">
              <a:buNone/>
            </a:pPr>
            <a:r>
              <a:rPr lang="es-PA" dirty="0"/>
              <a:t>    </a:t>
            </a:r>
            <a:r>
              <a:rPr lang="es-PA" dirty="0" err="1"/>
              <a:t>For</a:t>
            </a:r>
            <a:r>
              <a:rPr lang="es-PA" dirty="0"/>
              <a:t> j = 1 </a:t>
            </a:r>
            <a:r>
              <a:rPr lang="es-PA" dirty="0" err="1"/>
              <a:t>to</a:t>
            </a:r>
            <a:r>
              <a:rPr lang="es-PA" dirty="0"/>
              <a:t> 3</a:t>
            </a:r>
          </a:p>
          <a:p>
            <a:pPr marL="0" indent="0" algn="just">
              <a:buNone/>
            </a:pPr>
            <a:endParaRPr lang="es-PA" dirty="0"/>
          </a:p>
          <a:p>
            <a:pPr marL="0" indent="0" algn="just">
              <a:buNone/>
            </a:pPr>
            <a:r>
              <a:rPr lang="es-PA" dirty="0"/>
              <a:t>           matriz(</a:t>
            </a:r>
            <a:r>
              <a:rPr lang="es-PA" dirty="0" err="1"/>
              <a:t>i,j</a:t>
            </a:r>
            <a:r>
              <a:rPr lang="es-PA" dirty="0"/>
              <a:t>)= Val(</a:t>
            </a:r>
            <a:r>
              <a:rPr lang="es-PA" dirty="0" err="1"/>
              <a:t>InputBox</a:t>
            </a:r>
            <a:r>
              <a:rPr lang="es-PA" dirty="0"/>
              <a:t>(“Ingrese un número entero”)))</a:t>
            </a:r>
          </a:p>
          <a:p>
            <a:pPr marL="0" indent="0" algn="just">
              <a:buNone/>
            </a:pPr>
            <a:r>
              <a:rPr lang="es-PA" dirty="0"/>
              <a:t>         Next</a:t>
            </a:r>
          </a:p>
          <a:p>
            <a:pPr marL="0" indent="0" algn="just">
              <a:buNone/>
            </a:pPr>
            <a:endParaRPr lang="es-PA" dirty="0"/>
          </a:p>
          <a:p>
            <a:pPr marL="0" indent="0" algn="just">
              <a:buNone/>
            </a:pPr>
            <a:r>
              <a:rPr lang="es-PA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624083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6EE711-D337-494F-99BC-6FB942F36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01" y="182880"/>
            <a:ext cx="10515600" cy="58112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A" sz="2400" dirty="0"/>
              <a:t>Importante tener en cuenta como en casos como el anterior, cada ciclo representa cada una de las dimensiones(</a:t>
            </a:r>
            <a:r>
              <a:rPr lang="es-PA" sz="2400" dirty="0" err="1"/>
              <a:t>i,j</a:t>
            </a:r>
            <a:r>
              <a:rPr lang="es-PA" sz="2400" dirty="0"/>
              <a:t>)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562FB38E-E790-42DB-9698-BA0810CCB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596579"/>
              </p:ext>
            </p:extLst>
          </p:nvPr>
        </p:nvGraphicFramePr>
        <p:xfrm>
          <a:off x="2129301" y="1216074"/>
          <a:ext cx="6502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6742820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797956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424610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56809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Elementos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Matriz(</a:t>
                      </a:r>
                      <a:r>
                        <a:rPr lang="es-PA" dirty="0" err="1"/>
                        <a:t>i.j</a:t>
                      </a:r>
                      <a:r>
                        <a:rPr lang="es-PA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300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Matriz(1,1)= 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84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A" dirty="0"/>
                        <a:t>Matriz(1,2)= 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173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A" dirty="0"/>
                        <a:t>Matriz(1,3)= 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18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A" dirty="0"/>
                        <a:t>Matriz(2,1)=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85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A" dirty="0"/>
                        <a:t>Matriz(2,2)= 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993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A" dirty="0"/>
                        <a:t>Matriz(2,3)= 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44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A" dirty="0"/>
                        <a:t>Matriz(3,1)= 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71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A" dirty="0"/>
                        <a:t>Matriz(3,2)= 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474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A" dirty="0"/>
                        <a:t>Matriz(3,3)= 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521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9995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93269E-C3B7-4725-831F-56A560936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Ejemplo #1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AAA95D-6702-4AAA-82BF-C47A737AC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PA" dirty="0"/>
              <a:t>En una matriz cuadrada de 100 elementos, encuentre la suma de los elementos de la segunda fila y la suma del cuadrado de los elementos de la columna 6.</a:t>
            </a:r>
          </a:p>
        </p:txBody>
      </p:sp>
    </p:spTree>
    <p:extLst>
      <p:ext uri="{BB962C8B-B14F-4D97-AF65-F5344CB8AC3E}">
        <p14:creationId xmlns:p14="http://schemas.microsoft.com/office/powerpoint/2010/main" val="2712511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EBF92-F872-4351-AEF7-F88399EE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Diseño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13731B4-8A8D-4A4A-9F63-D3124F5BA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308" y="1506726"/>
            <a:ext cx="770572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347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69681E-D252-419F-8A5C-F469A7507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Código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ECBB789-7184-4768-A3D1-8ACA6D921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311" y="1326963"/>
            <a:ext cx="8916506" cy="516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432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8154A-451F-4664-A11E-795AF08F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Ejemplo#2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D187E5-1E62-4FBF-AB9F-57D094407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PA" dirty="0"/>
              <a:t>En una matriz cuadrada, encuentre el elemento mayor de la diagonal principal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CB90F6B-2DF8-4983-9295-AC0ACD7AA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778" y="3236229"/>
            <a:ext cx="3188677" cy="22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338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96A18-D152-4A71-A9F6-919825FF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Diseño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20E9D8C-91F0-4931-B68B-8D40FAC40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236" y="1547030"/>
            <a:ext cx="77247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89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B2F9A-8148-4A8F-88C2-43E3B235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Código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324E813-7CE2-4642-BDC2-088E004E3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481" y="1522937"/>
            <a:ext cx="8663129" cy="496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64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1C1D4A-1AA8-490C-AFDA-59BDD6F3D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Ejemplo#3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7C5EE4-4FF6-40C4-96FE-1C8094369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MX" dirty="0"/>
              <a:t> Construya una matriz bidimensional m * n y asignar a  cada posición el valor resultante de sumar la fila y la columna en la que se encuentra</a:t>
            </a: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2982800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0D0E1-7A44-4569-AFE3-E292B438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Diseño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BD437A0-5A20-4634-9FBB-A1A77F954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061" y="1690688"/>
            <a:ext cx="767715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33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F7A1E1-6E0D-45E6-881B-88B268F0B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25" y="450166"/>
            <a:ext cx="11016175" cy="57267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A" sz="2400" dirty="0"/>
              <a:t>Llamaremos matriz a todo arreglo o vector que tenga más de una dimensión.</a:t>
            </a:r>
          </a:p>
          <a:p>
            <a:pPr marL="0" indent="0" algn="just">
              <a:buNone/>
            </a:pPr>
            <a:r>
              <a:rPr lang="es-PA" sz="2400" dirty="0"/>
              <a:t>En los ejemplos anteriores, teníamos vectores donde su tamaño generalmente podíamos definirlo como n. En el caso de las matrices, pues su estructura generalmente será de m x n </a:t>
            </a:r>
          </a:p>
        </p:txBody>
      </p:sp>
    </p:spTree>
    <p:extLst>
      <p:ext uri="{BB962C8B-B14F-4D97-AF65-F5344CB8AC3E}">
        <p14:creationId xmlns:p14="http://schemas.microsoft.com/office/powerpoint/2010/main" val="1893477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24EF3-A70E-48E0-9B6B-3093D72E9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Código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685B4B5-0475-4E2F-85AD-FE9550BBE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151" y="1355452"/>
            <a:ext cx="8827685" cy="513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7455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E6276-4BD5-41E1-AF87-3D145E3C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Ejemplo #4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C1AD67-048F-4AE8-809D-12D591B93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A" dirty="0"/>
              <a:t>Confeccione una matriz cuadrada de 16 elementos y determine la cantidad de elementos que se encuentran en el rango entre 50 y 75.</a:t>
            </a:r>
          </a:p>
        </p:txBody>
      </p:sp>
    </p:spTree>
    <p:extLst>
      <p:ext uri="{BB962C8B-B14F-4D97-AF65-F5344CB8AC3E}">
        <p14:creationId xmlns:p14="http://schemas.microsoft.com/office/powerpoint/2010/main" val="2833192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75712B-87AA-492F-ADCE-CC024AFB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Diseño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78F6CCE-360B-4464-A76B-557D89BBB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1690688"/>
            <a:ext cx="7677150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1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53D17-041B-4F08-885B-5CD3131F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Código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D2D1105-AE5B-4B88-AEE9-B417153B6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690688"/>
            <a:ext cx="110966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935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3FB68-23F8-4D9C-8EC7-F9B0D7539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Declaración de matrices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72549F-D442-4D37-AD94-D3EAFB7D8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A" sz="2400" dirty="0"/>
              <a:t>Una matriz se declara como cualquier otra variable, solo que hay que establecer la cantidad de elementos que contendrá cada dimensión .</a:t>
            </a:r>
          </a:p>
          <a:p>
            <a:pPr marL="0" indent="0" algn="just">
              <a:buNone/>
            </a:pPr>
            <a:endParaRPr lang="es-PA" sz="2400" dirty="0"/>
          </a:p>
          <a:p>
            <a:pPr marL="0" indent="0" algn="just">
              <a:buNone/>
            </a:pPr>
            <a:r>
              <a:rPr lang="es-PA" sz="2400" dirty="0"/>
              <a:t>Declare una matriz cuadrada de 25 elementos tipo </a:t>
            </a:r>
            <a:r>
              <a:rPr lang="es-PA" sz="2400" dirty="0" err="1"/>
              <a:t>Integer</a:t>
            </a:r>
            <a:endParaRPr lang="es-PA" sz="2400" dirty="0"/>
          </a:p>
          <a:p>
            <a:pPr marL="0" indent="0" algn="just">
              <a:buNone/>
            </a:pPr>
            <a:r>
              <a:rPr lang="es-PA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</a:t>
            </a:r>
            <a:r>
              <a:rPr lang="es-PA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Matriz(5,5) As </a:t>
            </a:r>
            <a:r>
              <a:rPr lang="es-PA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</a:t>
            </a:r>
            <a:endParaRPr lang="es-PA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endParaRPr lang="es-PA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s-PA" sz="2400" dirty="0"/>
              <a:t>Declare una matriz 3 x 5 de tipo decimal</a:t>
            </a:r>
          </a:p>
          <a:p>
            <a:pPr marL="0" indent="0" algn="just">
              <a:buNone/>
            </a:pPr>
            <a:r>
              <a:rPr lang="es-PA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</a:t>
            </a:r>
            <a:r>
              <a:rPr lang="es-PA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Matriz(3,5) As Decimal </a:t>
            </a:r>
            <a:endParaRPr lang="es-PA" sz="2400" dirty="0"/>
          </a:p>
        </p:txBody>
      </p:sp>
    </p:spTree>
    <p:extLst>
      <p:ext uri="{BB962C8B-B14F-4D97-AF65-F5344CB8AC3E}">
        <p14:creationId xmlns:p14="http://schemas.microsoft.com/office/powerpoint/2010/main" val="596574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EEBC58-8287-4A1A-B1AD-FA7A09B41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9317"/>
            <a:ext cx="10515600" cy="5487646"/>
          </a:xfrm>
        </p:spPr>
        <p:txBody>
          <a:bodyPr/>
          <a:lstStyle/>
          <a:p>
            <a:pPr marL="0" indent="0" algn="just">
              <a:buNone/>
            </a:pPr>
            <a:r>
              <a:rPr lang="es-PA" dirty="0"/>
              <a:t>Cuando decimos </a:t>
            </a:r>
            <a:r>
              <a:rPr lang="es-PA" dirty="0">
                <a:solidFill>
                  <a:srgbClr val="FF0000"/>
                </a:solidFill>
              </a:rPr>
              <a:t>Matriz cuadrada</a:t>
            </a:r>
            <a:r>
              <a:rPr lang="es-PA" dirty="0"/>
              <a:t>, nos referimos a la matriz que ambas componentes son del mismo valor.</a:t>
            </a:r>
          </a:p>
          <a:p>
            <a:pPr marL="0" indent="0" algn="just">
              <a:buNone/>
            </a:pPr>
            <a:r>
              <a:rPr lang="es-PA" dirty="0"/>
              <a:t>Ejemplo A(5,5), B(4,4) C(6,6).</a:t>
            </a:r>
          </a:p>
          <a:p>
            <a:pPr marL="0" indent="0" algn="just">
              <a:buNone/>
            </a:pPr>
            <a:endParaRPr lang="es-PA" dirty="0"/>
          </a:p>
          <a:p>
            <a:pPr marL="0" indent="0" algn="just">
              <a:buNone/>
            </a:pP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1066378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8090DC-EE37-4703-887F-1C43579F0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7963"/>
            <a:ext cx="10515600" cy="57690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PA" sz="2400" dirty="0"/>
              <a:t>También es posible no conocer en primera instancia cual será el tamaño de la matriz. Se declara de la siguiente forma:</a:t>
            </a:r>
          </a:p>
          <a:p>
            <a:pPr marL="0" indent="0" algn="just">
              <a:buNone/>
            </a:pPr>
            <a:r>
              <a:rPr lang="es-PA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Dim</a:t>
            </a:r>
            <a:r>
              <a:rPr lang="es-PA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matriz (,) as </a:t>
            </a:r>
            <a:r>
              <a:rPr lang="es-PA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Integer</a:t>
            </a:r>
            <a:endParaRPr lang="es-PA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endParaRPr lang="es-PA" sz="2400" dirty="0"/>
          </a:p>
          <a:p>
            <a:pPr marL="0" indent="0" algn="just">
              <a:buNone/>
            </a:pPr>
            <a:r>
              <a:rPr lang="es-PA" sz="2400" dirty="0"/>
              <a:t>Sin embargo es necesario declarar el tamaño de la matriz . Esto lo haremos usando una o varias variables  que contendrán el tamaño de dicha matriz y la función </a:t>
            </a:r>
            <a:r>
              <a:rPr lang="es-PA" sz="2400" dirty="0" err="1"/>
              <a:t>Redim</a:t>
            </a:r>
            <a:r>
              <a:rPr lang="es-PA" sz="2400" dirty="0"/>
              <a:t>.</a:t>
            </a:r>
          </a:p>
          <a:p>
            <a:pPr marL="0" indent="0" algn="just">
              <a:buNone/>
            </a:pPr>
            <a:endParaRPr lang="es-PA" sz="2400" dirty="0"/>
          </a:p>
          <a:p>
            <a:pPr marL="0" indent="0" algn="just">
              <a:buNone/>
            </a:pPr>
            <a:r>
              <a:rPr lang="es-PA" sz="2400" dirty="0"/>
              <a:t>Ejemplo: en su programa, el tamaño de la matriz Ejemplo(,) será dado por el usuario.</a:t>
            </a:r>
          </a:p>
          <a:p>
            <a:pPr marL="0" indent="0" algn="just">
              <a:buNone/>
            </a:pPr>
            <a:r>
              <a:rPr lang="es-PA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Tamaño1 = Val(TextBox1.Text)</a:t>
            </a:r>
          </a:p>
          <a:p>
            <a:pPr marL="0" indent="0" algn="just">
              <a:buNone/>
            </a:pPr>
            <a:r>
              <a:rPr lang="es-PA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Tamaño2 = Val(TextBox2.Text)</a:t>
            </a:r>
          </a:p>
          <a:p>
            <a:pPr marL="0" indent="0" algn="just">
              <a:buNone/>
            </a:pPr>
            <a:endParaRPr lang="es-PA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just">
              <a:buNone/>
            </a:pPr>
            <a:r>
              <a:rPr lang="es-PA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Redim</a:t>
            </a:r>
            <a:r>
              <a:rPr lang="es-PA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matriz(Tamaño1, Tamaño2)</a:t>
            </a:r>
          </a:p>
          <a:p>
            <a:pPr marL="0" indent="0" algn="just">
              <a:buNone/>
            </a:pPr>
            <a:endParaRPr lang="es-PA" sz="2400" dirty="0"/>
          </a:p>
          <a:p>
            <a:pPr marL="0" indent="0" algn="just">
              <a:buNone/>
            </a:pPr>
            <a:endParaRPr lang="es-PA" sz="2400" dirty="0"/>
          </a:p>
        </p:txBody>
      </p:sp>
    </p:spTree>
    <p:extLst>
      <p:ext uri="{BB962C8B-B14F-4D97-AF65-F5344CB8AC3E}">
        <p14:creationId xmlns:p14="http://schemas.microsoft.com/office/powerpoint/2010/main" val="282019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A1FC2A-4EB9-46FB-9EA3-4FF07AEF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Cantidad de elementos de una matriz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5A02B3-4DB9-41F2-BF95-A46BD25CA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A" sz="2400" dirty="0"/>
              <a:t>La cantidad de elementos de una matriz viene dada por la multiplicación de los productos m*n</a:t>
            </a:r>
          </a:p>
          <a:p>
            <a:pPr marL="0" indent="0" algn="just">
              <a:buNone/>
            </a:pPr>
            <a:r>
              <a:rPr lang="es-PA" sz="2400" dirty="0"/>
              <a:t>Siguiendo está definición entonces:</a:t>
            </a:r>
          </a:p>
          <a:p>
            <a:pPr algn="just"/>
            <a:r>
              <a:rPr lang="es-PA" sz="2400" dirty="0"/>
              <a:t>A(4,5) = 20</a:t>
            </a:r>
          </a:p>
          <a:p>
            <a:pPr algn="just"/>
            <a:r>
              <a:rPr lang="es-PA" sz="2400" dirty="0"/>
              <a:t>B(3,3) = 9</a:t>
            </a:r>
          </a:p>
          <a:p>
            <a:pPr algn="just"/>
            <a:r>
              <a:rPr lang="es-PA" sz="2400" dirty="0"/>
              <a:t>C(10,1) = 10</a:t>
            </a:r>
          </a:p>
          <a:p>
            <a:pPr algn="just"/>
            <a:r>
              <a:rPr lang="es-PA" sz="2400" dirty="0"/>
              <a:t>D(20,20) = 400</a:t>
            </a:r>
          </a:p>
        </p:txBody>
      </p:sp>
    </p:spTree>
    <p:extLst>
      <p:ext uri="{BB962C8B-B14F-4D97-AF65-F5344CB8AC3E}">
        <p14:creationId xmlns:p14="http://schemas.microsoft.com/office/powerpoint/2010/main" val="3769575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549D5A-5C55-4F27-900E-9E8FF528B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A" dirty="0"/>
              <a:t>Elementos de una matriz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ACDB80-0A5B-4E03-B103-2083D9A15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12" y="1825624"/>
            <a:ext cx="11184988" cy="50323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A" sz="2400" dirty="0"/>
              <a:t>Para acceder y manipular los elementos de una matriz requerimos usar dos ciclos </a:t>
            </a:r>
            <a:r>
              <a:rPr lang="es-PA" sz="2400" dirty="0" err="1"/>
              <a:t>for</a:t>
            </a:r>
            <a:r>
              <a:rPr lang="es-PA" sz="2400" dirty="0"/>
              <a:t> (en caso que solo sean dos dimensiones).</a:t>
            </a:r>
          </a:p>
          <a:p>
            <a:pPr marL="0" indent="0" algn="just">
              <a:buNone/>
            </a:pPr>
            <a:r>
              <a:rPr lang="es-PA" sz="2400" dirty="0"/>
              <a:t>Es importante que tomen en cuenta que las variables de control de cada ciclo </a:t>
            </a:r>
            <a:r>
              <a:rPr lang="es-PA" sz="2400" dirty="0" err="1"/>
              <a:t>for</a:t>
            </a:r>
            <a:r>
              <a:rPr lang="es-PA" sz="2400" dirty="0"/>
              <a:t> deben ser DIFERENTES.</a:t>
            </a:r>
          </a:p>
          <a:p>
            <a:pPr marL="0" indent="0" algn="just">
              <a:buNone/>
            </a:pPr>
            <a:r>
              <a:rPr lang="es-PA" sz="2400" dirty="0"/>
              <a:t>Ejemplo</a:t>
            </a:r>
          </a:p>
          <a:p>
            <a:pPr marL="0" indent="0" algn="just">
              <a:buNone/>
            </a:pPr>
            <a:r>
              <a:rPr lang="es-PA" sz="2400" dirty="0" err="1"/>
              <a:t>For</a:t>
            </a:r>
            <a:r>
              <a:rPr lang="es-PA" sz="2400" dirty="0"/>
              <a:t> i = 1 </a:t>
            </a:r>
            <a:r>
              <a:rPr lang="es-PA" sz="2400" dirty="0" err="1"/>
              <a:t>to</a:t>
            </a:r>
            <a:r>
              <a:rPr lang="es-PA" sz="2400" dirty="0"/>
              <a:t> n </a:t>
            </a:r>
          </a:p>
          <a:p>
            <a:pPr marL="0" indent="0" algn="just">
              <a:buNone/>
            </a:pPr>
            <a:r>
              <a:rPr lang="es-PA" sz="2400" dirty="0"/>
              <a:t>      </a:t>
            </a:r>
            <a:r>
              <a:rPr lang="es-PA" sz="2400" dirty="0" err="1"/>
              <a:t>For</a:t>
            </a:r>
            <a:r>
              <a:rPr lang="es-PA" sz="2400" dirty="0"/>
              <a:t> j= 1 </a:t>
            </a:r>
            <a:r>
              <a:rPr lang="es-PA" sz="2400" dirty="0" err="1"/>
              <a:t>to</a:t>
            </a:r>
            <a:r>
              <a:rPr lang="es-PA" sz="2400" dirty="0"/>
              <a:t> n</a:t>
            </a:r>
          </a:p>
          <a:p>
            <a:pPr marL="0" indent="0" algn="just">
              <a:buNone/>
            </a:pPr>
            <a:r>
              <a:rPr lang="es-PA" sz="2400" dirty="0"/>
              <a:t>      Next</a:t>
            </a:r>
          </a:p>
          <a:p>
            <a:pPr marL="0" indent="0" algn="just">
              <a:buNone/>
            </a:pPr>
            <a:r>
              <a:rPr lang="es-PA" sz="2400" dirty="0"/>
              <a:t>Next</a:t>
            </a:r>
          </a:p>
          <a:p>
            <a:pPr marL="0" indent="0" algn="just">
              <a:buNone/>
            </a:pPr>
            <a:r>
              <a:rPr lang="es-PA" sz="2400" dirty="0"/>
              <a:t> i viene representando el eje de las x, mientras que j representa el eje de las y.</a:t>
            </a:r>
          </a:p>
          <a:p>
            <a:pPr marL="0" indent="0" algn="just">
              <a:buNone/>
            </a:pPr>
            <a:endParaRPr lang="es-PA" sz="2400" dirty="0"/>
          </a:p>
        </p:txBody>
      </p:sp>
    </p:spTree>
    <p:extLst>
      <p:ext uri="{BB962C8B-B14F-4D97-AF65-F5344CB8AC3E}">
        <p14:creationId xmlns:p14="http://schemas.microsoft.com/office/powerpoint/2010/main" val="307661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138FEC-F8D8-4E71-BC0A-4755DD9AA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1182"/>
            <a:ext cx="10515600" cy="5515781"/>
          </a:xfrm>
        </p:spPr>
        <p:txBody>
          <a:bodyPr/>
          <a:lstStyle/>
          <a:p>
            <a:pPr marL="0" indent="0" algn="just">
              <a:buNone/>
            </a:pPr>
            <a:r>
              <a:rPr lang="es-PA" dirty="0"/>
              <a:t>Tenemos por ejemplo una matriz(4,3) y deseamos rellenarlas con número enteros.</a:t>
            </a:r>
          </a:p>
          <a:p>
            <a:pPr marL="0" indent="0" algn="just">
              <a:buNone/>
            </a:pPr>
            <a:r>
              <a:rPr lang="es-PA" dirty="0" err="1"/>
              <a:t>For</a:t>
            </a:r>
            <a:r>
              <a:rPr lang="es-PA" dirty="0"/>
              <a:t> i = 1 </a:t>
            </a:r>
            <a:r>
              <a:rPr lang="es-PA" dirty="0" err="1"/>
              <a:t>to</a:t>
            </a:r>
            <a:r>
              <a:rPr lang="es-PA" dirty="0"/>
              <a:t> 4</a:t>
            </a:r>
          </a:p>
          <a:p>
            <a:pPr marL="0" indent="0" algn="just">
              <a:buNone/>
            </a:pPr>
            <a:r>
              <a:rPr lang="es-PA" dirty="0"/>
              <a:t>       </a:t>
            </a:r>
            <a:r>
              <a:rPr lang="es-PA" dirty="0" err="1"/>
              <a:t>For</a:t>
            </a:r>
            <a:r>
              <a:rPr lang="es-PA" dirty="0"/>
              <a:t> j= 1 </a:t>
            </a:r>
            <a:r>
              <a:rPr lang="es-PA" dirty="0" err="1"/>
              <a:t>to</a:t>
            </a:r>
            <a:r>
              <a:rPr lang="es-PA" dirty="0"/>
              <a:t> 3</a:t>
            </a:r>
          </a:p>
          <a:p>
            <a:pPr marL="0" indent="0" algn="just">
              <a:buNone/>
            </a:pPr>
            <a:r>
              <a:rPr lang="es-PA" dirty="0"/>
              <a:t>              matriz(</a:t>
            </a:r>
            <a:r>
              <a:rPr lang="es-PA" dirty="0" err="1"/>
              <a:t>i,j</a:t>
            </a:r>
            <a:r>
              <a:rPr lang="es-PA" dirty="0"/>
              <a:t>)= Val(</a:t>
            </a:r>
            <a:r>
              <a:rPr lang="es-PA" dirty="0" err="1"/>
              <a:t>InputBox</a:t>
            </a:r>
            <a:r>
              <a:rPr lang="es-PA" dirty="0"/>
              <a:t>(“Ingrese un número entero”)))</a:t>
            </a:r>
          </a:p>
          <a:p>
            <a:pPr marL="0" indent="0" algn="just">
              <a:buNone/>
            </a:pPr>
            <a:r>
              <a:rPr lang="es-PA" dirty="0"/>
              <a:t>         Next</a:t>
            </a:r>
          </a:p>
          <a:p>
            <a:pPr marL="0" indent="0" algn="just">
              <a:buNone/>
            </a:pPr>
            <a:r>
              <a:rPr lang="es-PA" dirty="0"/>
              <a:t>Next</a:t>
            </a:r>
          </a:p>
          <a:p>
            <a:pPr marL="0" indent="0" algn="just">
              <a:buNone/>
            </a:pPr>
            <a:endParaRPr lang="es-PA" dirty="0"/>
          </a:p>
        </p:txBody>
      </p:sp>
    </p:spTree>
    <p:extLst>
      <p:ext uri="{BB962C8B-B14F-4D97-AF65-F5344CB8AC3E}">
        <p14:creationId xmlns:p14="http://schemas.microsoft.com/office/powerpoint/2010/main" val="681307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6EE711-D337-494F-99BC-6FB942F36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01" y="182880"/>
            <a:ext cx="10515600" cy="58112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PA" sz="2400" dirty="0"/>
              <a:t>Importante tener en cuenta como en casos como el anterior, cada ciclo representa cada una de las dimensiones(</a:t>
            </a:r>
            <a:r>
              <a:rPr lang="es-PA" sz="2400" dirty="0" err="1"/>
              <a:t>i,j</a:t>
            </a:r>
            <a:r>
              <a:rPr lang="es-PA" sz="2400" dirty="0"/>
              <a:t>)</a:t>
            </a:r>
          </a:p>
        </p:txBody>
      </p:sp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562FB38E-E790-42DB-9698-BA0810CCB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0747676"/>
              </p:ext>
            </p:extLst>
          </p:nvPr>
        </p:nvGraphicFramePr>
        <p:xfrm>
          <a:off x="2129301" y="1216074"/>
          <a:ext cx="6502400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6742820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5797956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4246102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568096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Elementos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Matriz(</a:t>
                      </a:r>
                      <a:r>
                        <a:rPr lang="es-PA" dirty="0" err="1"/>
                        <a:t>i.j</a:t>
                      </a:r>
                      <a:r>
                        <a:rPr lang="es-PA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300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Matriz(1,1)= 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84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A" dirty="0"/>
                        <a:t>Matriz(1,2)= 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173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A" dirty="0"/>
                        <a:t>Matriz(1,3)= 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18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A" dirty="0"/>
                        <a:t>Matriz(2,1)=48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8532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A" dirty="0"/>
                        <a:t>Matriz(2,2)= 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993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A" dirty="0"/>
                        <a:t>Matriz(2,3)=98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441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A" dirty="0"/>
                        <a:t>Matriz(3,1)= 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71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A" dirty="0"/>
                        <a:t>Matriz(3,2)= 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474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A" dirty="0"/>
                        <a:t>Matriz(3,3)= 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521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A" dirty="0"/>
                        <a:t>Matriz(4,1)= 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681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A" dirty="0"/>
                        <a:t>Matriz(4,2)= 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393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A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A" dirty="0"/>
                        <a:t>Matriz(4,3)= 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s-P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P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784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4259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838</Words>
  <Application>Microsoft Office PowerPoint</Application>
  <PresentationFormat>Panorámica</PresentationFormat>
  <Paragraphs>169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Tema de Office</vt:lpstr>
      <vt:lpstr>Programación Matrices en Visual Basic</vt:lpstr>
      <vt:lpstr>Presentación de PowerPoint</vt:lpstr>
      <vt:lpstr>Declaración de matrices</vt:lpstr>
      <vt:lpstr>Presentación de PowerPoint</vt:lpstr>
      <vt:lpstr>Presentación de PowerPoint</vt:lpstr>
      <vt:lpstr>Cantidad de elementos de una matriz</vt:lpstr>
      <vt:lpstr>Elementos de una matriz</vt:lpstr>
      <vt:lpstr>Presentación de PowerPoint</vt:lpstr>
      <vt:lpstr>Presentación de PowerPoint</vt:lpstr>
      <vt:lpstr>Presentación de PowerPoint</vt:lpstr>
      <vt:lpstr>Presentación de PowerPoint</vt:lpstr>
      <vt:lpstr>Ejemplo #1</vt:lpstr>
      <vt:lpstr>Diseño</vt:lpstr>
      <vt:lpstr>Código</vt:lpstr>
      <vt:lpstr>Ejemplo#2</vt:lpstr>
      <vt:lpstr>Diseño</vt:lpstr>
      <vt:lpstr>Código</vt:lpstr>
      <vt:lpstr>Ejemplo#3</vt:lpstr>
      <vt:lpstr>Diseño</vt:lpstr>
      <vt:lpstr>Código</vt:lpstr>
      <vt:lpstr>Ejemplo #4</vt:lpstr>
      <vt:lpstr>Diseño</vt:lpstr>
      <vt:lpstr>Código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Ciclos de repetición. Ciclo While</dc:title>
  <dc:creator>Rodrigo Yanguez</dc:creator>
  <cp:lastModifiedBy>Rodrigo Yanguez</cp:lastModifiedBy>
  <cp:revision>101</cp:revision>
  <dcterms:created xsi:type="dcterms:W3CDTF">2020-06-01T02:31:29Z</dcterms:created>
  <dcterms:modified xsi:type="dcterms:W3CDTF">2021-06-10T19:31:29Z</dcterms:modified>
</cp:coreProperties>
</file>