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1" r:id="rId5"/>
    <p:sldId id="272" r:id="rId6"/>
    <p:sldId id="273" r:id="rId7"/>
    <p:sldId id="274"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3C303-80F4-40B1-B05C-C1DEDEDFF9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D9DF7272-9279-4CAC-8077-DE53DED07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17D8620F-74C6-4970-B450-99CA0861F9CC}"/>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5" name="Marcador de pie de página 4">
            <a:extLst>
              <a:ext uri="{FF2B5EF4-FFF2-40B4-BE49-F238E27FC236}">
                <a16:creationId xmlns:a16="http://schemas.microsoft.com/office/drawing/2014/main" id="{DC86E647-E7AB-4E94-BDED-C2F6394B8C9B}"/>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ED8CD898-D4AE-4313-A542-ED44FFD75374}"/>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381524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F6A1C-DA6E-4E43-B107-3594D36BB6B7}"/>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7B31C5B1-685E-4617-AD73-FA1C8AF327B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0D42247D-59A8-47AF-8200-093AA792AA4E}"/>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5" name="Marcador de pie de página 4">
            <a:extLst>
              <a:ext uri="{FF2B5EF4-FFF2-40B4-BE49-F238E27FC236}">
                <a16:creationId xmlns:a16="http://schemas.microsoft.com/office/drawing/2014/main" id="{13A4C5E6-1259-4090-BF45-A0E852232D58}"/>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82A11DFA-F9B4-4071-B15F-84ECBEA5BD65}"/>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102513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D2189F1-5F80-448E-A6C5-7C90D4D5EB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F33E4402-4F53-4580-8C0C-48B555B8A08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D228F80B-06AD-4DF0-953B-A467817B96B1}"/>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5" name="Marcador de pie de página 4">
            <a:extLst>
              <a:ext uri="{FF2B5EF4-FFF2-40B4-BE49-F238E27FC236}">
                <a16:creationId xmlns:a16="http://schemas.microsoft.com/office/drawing/2014/main" id="{19360B6A-6EA4-4779-A400-7503A8E062C4}"/>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6F7C015F-C8E9-4601-BEC3-264654647D9E}"/>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408883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A85B6-34B5-4390-83BD-B92809153713}"/>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9CBF9412-C1EC-4F20-A990-F4F8C0644D2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8B1B5211-8A24-4FA0-90E9-480C2F000B8E}"/>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5" name="Marcador de pie de página 4">
            <a:extLst>
              <a:ext uri="{FF2B5EF4-FFF2-40B4-BE49-F238E27FC236}">
                <a16:creationId xmlns:a16="http://schemas.microsoft.com/office/drawing/2014/main" id="{DF6731D3-D809-4209-9B86-E5227E5E12B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3B38E1AD-C6B6-4918-AD4C-5D0973954FEC}"/>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399638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C9B62-65C4-415E-929F-649346E2BE2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BC483A07-4DA9-4F4D-9A1C-DFFECD3F36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C3310BF-16EB-4E12-BB08-F3C48EC2BBB6}"/>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5" name="Marcador de pie de página 4">
            <a:extLst>
              <a:ext uri="{FF2B5EF4-FFF2-40B4-BE49-F238E27FC236}">
                <a16:creationId xmlns:a16="http://schemas.microsoft.com/office/drawing/2014/main" id="{38C556DE-9282-4F11-8256-735FD1D16DD7}"/>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982F6829-BB4B-43CA-9AA1-06F3A687A24C}"/>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6075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BD4D7-8AE6-41C3-B0F4-0C7F806C2802}"/>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500053D7-3B0F-4A1C-8C4A-43EF67DFD64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1E4EF8CF-16AA-4106-8081-979C2A99DB9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33ECA2A0-3444-44F7-93FC-752D77B147DA}"/>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6" name="Marcador de pie de página 5">
            <a:extLst>
              <a:ext uri="{FF2B5EF4-FFF2-40B4-BE49-F238E27FC236}">
                <a16:creationId xmlns:a16="http://schemas.microsoft.com/office/drawing/2014/main" id="{0C29D9E2-28A0-45D0-B715-0E65B725229B}"/>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EF697C9A-8331-436A-9A15-72B569A33215}"/>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74329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30517-E098-435F-A054-10965D472EE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3C017B5D-6E26-4875-A5D7-DB575EFB9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5B086D4-F69D-4187-9BF6-879CB52806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BC90E567-8494-480C-90BE-D8181E22C2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6AF7E17-5388-451D-A2A0-39CDA13716B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348B5495-133B-4572-93D8-B82154889635}"/>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8" name="Marcador de pie de página 7">
            <a:extLst>
              <a:ext uri="{FF2B5EF4-FFF2-40B4-BE49-F238E27FC236}">
                <a16:creationId xmlns:a16="http://schemas.microsoft.com/office/drawing/2014/main" id="{1B726511-586F-4613-B9AA-BEFFC284B30B}"/>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EE04D042-D516-49D8-A6A3-DE6409AF2571}"/>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119800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AA550C-F58A-4AC8-8D8D-50040009E794}"/>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2CB8AE2A-1FE8-41D2-99E0-375376107AAB}"/>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4" name="Marcador de pie de página 3">
            <a:extLst>
              <a:ext uri="{FF2B5EF4-FFF2-40B4-BE49-F238E27FC236}">
                <a16:creationId xmlns:a16="http://schemas.microsoft.com/office/drawing/2014/main" id="{F2AA8879-62BE-416E-8243-57B37986DE64}"/>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438B43F2-72F6-4BB7-89D3-03A0DCC85CD4}"/>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213619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53053E-EFB3-42AC-963E-A3FB0A0CF338}"/>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3" name="Marcador de pie de página 2">
            <a:extLst>
              <a:ext uri="{FF2B5EF4-FFF2-40B4-BE49-F238E27FC236}">
                <a16:creationId xmlns:a16="http://schemas.microsoft.com/office/drawing/2014/main" id="{04262F92-8C6E-4DC0-92B5-F7F593D964E1}"/>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6C93419B-EC02-477E-879B-7AE09D353727}"/>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82705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D5ED6-4052-4BB3-B089-ED2DD3C67B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2A1E977F-B7FA-4A5F-8DE9-F6905FAC2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0EFB692A-2A62-4457-A8DB-4F51EF255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8AF1D7A-E690-4DCC-88BE-9D595EFCB06D}"/>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6" name="Marcador de pie de página 5">
            <a:extLst>
              <a:ext uri="{FF2B5EF4-FFF2-40B4-BE49-F238E27FC236}">
                <a16:creationId xmlns:a16="http://schemas.microsoft.com/office/drawing/2014/main" id="{AB90C686-A233-4E5B-BB8F-7EAEF83C9D73}"/>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39BD31E2-32B9-41CE-B328-A8A8021815DA}"/>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199545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93384-323A-4E53-9292-16648267C4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CD91CB20-5BCA-4BF6-9CD8-17361E981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583BA89A-4FD8-4669-8CB8-6C4DE7AD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A5B3F1-1191-49CE-BE6F-DA7BC07F1166}"/>
              </a:ext>
            </a:extLst>
          </p:cNvPr>
          <p:cNvSpPr>
            <a:spLocks noGrp="1"/>
          </p:cNvSpPr>
          <p:nvPr>
            <p:ph type="dt" sz="half" idx="10"/>
          </p:nvPr>
        </p:nvSpPr>
        <p:spPr/>
        <p:txBody>
          <a:bodyPr/>
          <a:lstStyle/>
          <a:p>
            <a:fld id="{3BD5C159-56D9-4765-A881-3C84BA073B5A}" type="datetimeFigureOut">
              <a:rPr lang="es-PA" smtClean="0"/>
              <a:t>04/13/2021</a:t>
            </a:fld>
            <a:endParaRPr lang="es-PA"/>
          </a:p>
        </p:txBody>
      </p:sp>
      <p:sp>
        <p:nvSpPr>
          <p:cNvPr id="6" name="Marcador de pie de página 5">
            <a:extLst>
              <a:ext uri="{FF2B5EF4-FFF2-40B4-BE49-F238E27FC236}">
                <a16:creationId xmlns:a16="http://schemas.microsoft.com/office/drawing/2014/main" id="{33731921-4409-491E-A54B-139E6C30A01C}"/>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B010947F-A73F-4975-90EF-A7EDE2BCA646}"/>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269131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DD76ECB-7891-4252-8B51-0455A687C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62B9842B-F256-4519-B399-9612940F8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D7204908-63DC-4054-A199-36DD84435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5C159-56D9-4765-A881-3C84BA073B5A}" type="datetimeFigureOut">
              <a:rPr lang="es-PA" smtClean="0"/>
              <a:t>04/13/2021</a:t>
            </a:fld>
            <a:endParaRPr lang="es-PA"/>
          </a:p>
        </p:txBody>
      </p:sp>
      <p:sp>
        <p:nvSpPr>
          <p:cNvPr id="5" name="Marcador de pie de página 4">
            <a:extLst>
              <a:ext uri="{FF2B5EF4-FFF2-40B4-BE49-F238E27FC236}">
                <a16:creationId xmlns:a16="http://schemas.microsoft.com/office/drawing/2014/main" id="{1D2C8A44-6622-4F81-9A73-EEF9753AA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Marcador de número de diapositiva 5">
            <a:extLst>
              <a:ext uri="{FF2B5EF4-FFF2-40B4-BE49-F238E27FC236}">
                <a16:creationId xmlns:a16="http://schemas.microsoft.com/office/drawing/2014/main" id="{E67471D9-5EF7-43F4-8229-A8300371F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2D7E6-AE07-4353-8AB6-C263D52E4631}" type="slidenum">
              <a:rPr lang="es-PA" smtClean="0"/>
              <a:t>‹Nº›</a:t>
            </a:fld>
            <a:endParaRPr lang="es-PA"/>
          </a:p>
        </p:txBody>
      </p:sp>
    </p:spTree>
    <p:extLst>
      <p:ext uri="{BB962C8B-B14F-4D97-AF65-F5344CB8AC3E}">
        <p14:creationId xmlns:p14="http://schemas.microsoft.com/office/powerpoint/2010/main" val="2586781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ctrTitle" idx="4294967295"/>
          </p:nvPr>
        </p:nvSpPr>
        <p:spPr>
          <a:xfrm>
            <a:off x="3162886" y="2526598"/>
            <a:ext cx="6172200" cy="1302544"/>
          </a:xfrm>
        </p:spPr>
        <p:txBody>
          <a:bodyPr rtlCol="0">
            <a:normAutofit/>
          </a:bodyPr>
          <a:lstStyle/>
          <a:p>
            <a:pPr algn="ctr">
              <a:defRPr/>
            </a:pPr>
            <a:r>
              <a:rPr lang="es-MX" sz="2700" b="1" dirty="0">
                <a:effectLst>
                  <a:outerShdw blurRad="38100" dist="38100" dir="2700000" algn="tl">
                    <a:srgbClr val="FFFFFF"/>
                  </a:outerShdw>
                </a:effectLst>
              </a:rPr>
              <a:t>Programación</a:t>
            </a:r>
            <a:br>
              <a:rPr lang="es-MX" sz="2700" dirty="0">
                <a:effectLst>
                  <a:outerShdw blurRad="38100" dist="38100" dir="2700000" algn="tl">
                    <a:srgbClr val="FFFFFF"/>
                  </a:outerShdw>
                </a:effectLst>
              </a:rPr>
            </a:br>
            <a:r>
              <a:rPr lang="es-MX" sz="2700" dirty="0">
                <a:effectLst>
                  <a:outerShdw blurRad="38100" dist="38100" dir="2700000" algn="tl">
                    <a:srgbClr val="FFFFFF"/>
                  </a:outerShdw>
                </a:effectLst>
              </a:rPr>
              <a:t>Clase #4: </a:t>
            </a:r>
            <a:r>
              <a:rPr lang="es-PA" sz="2800" dirty="0"/>
              <a:t>Estructuras de Selección</a:t>
            </a:r>
            <a:endParaRPr lang="es-ES" sz="2700" dirty="0">
              <a:effectLst>
                <a:outerShdw blurRad="38100" dist="38100" dir="2700000" algn="tl">
                  <a:srgbClr val="FFFFFF"/>
                </a:outerShdw>
              </a:effectLst>
            </a:endParaRPr>
          </a:p>
        </p:txBody>
      </p:sp>
      <p:sp>
        <p:nvSpPr>
          <p:cNvPr id="4" name="1 Título"/>
          <p:cNvSpPr txBox="1">
            <a:spLocks/>
          </p:cNvSpPr>
          <p:nvPr/>
        </p:nvSpPr>
        <p:spPr>
          <a:xfrm>
            <a:off x="3340374" y="972966"/>
            <a:ext cx="5535215" cy="745331"/>
          </a:xfrm>
          <a:prstGeom prst="rect">
            <a:avLst/>
          </a:prstGeom>
        </p:spPr>
        <p:txBody>
          <a:bodyPr>
            <a:noAutofit/>
          </a:bodyPr>
          <a:lstStyle/>
          <a:p>
            <a:pPr algn="ctr" eaLnBrk="0" hangingPunct="0">
              <a:spcBef>
                <a:spcPct val="0"/>
              </a:spcBef>
              <a:defRPr/>
            </a:pPr>
            <a:r>
              <a:rPr lang="es-ES" sz="3000" b="1" dirty="0">
                <a:solidFill>
                  <a:schemeClr val="tx2">
                    <a:satMod val="130000"/>
                  </a:schemeClr>
                </a:solidFill>
                <a:latin typeface="+mj-lt"/>
                <a:ea typeface="+mj-ea"/>
                <a:cs typeface="+mj-cs"/>
              </a:rPr>
              <a:t>Universidad</a:t>
            </a:r>
            <a:r>
              <a:rPr lang="es-ES" b="1" dirty="0">
                <a:solidFill>
                  <a:schemeClr val="tx2">
                    <a:satMod val="130000"/>
                  </a:schemeClr>
                </a:solidFill>
                <a:latin typeface="+mj-lt"/>
                <a:ea typeface="+mj-ea"/>
                <a:cs typeface="+mj-cs"/>
              </a:rPr>
              <a:t> </a:t>
            </a:r>
            <a:r>
              <a:rPr lang="es-ES" sz="3000" b="1" dirty="0">
                <a:solidFill>
                  <a:schemeClr val="tx2">
                    <a:satMod val="130000"/>
                  </a:schemeClr>
                </a:solidFill>
                <a:latin typeface="+mj-lt"/>
                <a:ea typeface="+mj-ea"/>
                <a:cs typeface="+mj-cs"/>
              </a:rPr>
              <a:t>Tecnológica de Panamá</a:t>
            </a:r>
            <a:br>
              <a:rPr lang="es-ES" sz="2400" dirty="0">
                <a:solidFill>
                  <a:schemeClr val="tx2">
                    <a:satMod val="130000"/>
                  </a:schemeClr>
                </a:solidFill>
                <a:latin typeface="+mj-lt"/>
                <a:ea typeface="+mj-ea"/>
                <a:cs typeface="+mj-cs"/>
              </a:rPr>
            </a:br>
            <a:endParaRPr lang="es-ES" sz="2400" dirty="0">
              <a:solidFill>
                <a:schemeClr val="tx2">
                  <a:satMod val="130000"/>
                </a:schemeClr>
              </a:solidFill>
              <a:latin typeface="+mj-lt"/>
              <a:ea typeface="+mj-ea"/>
              <a:cs typeface="+mj-cs"/>
            </a:endParaRPr>
          </a:p>
        </p:txBody>
      </p:sp>
      <p:sp>
        <p:nvSpPr>
          <p:cNvPr id="6" name="5 CuadroTexto"/>
          <p:cNvSpPr txBox="1">
            <a:spLocks noChangeArrowheads="1"/>
          </p:cNvSpPr>
          <p:nvPr/>
        </p:nvSpPr>
        <p:spPr bwMode="auto">
          <a:xfrm>
            <a:off x="2394760" y="1809050"/>
            <a:ext cx="7514173" cy="923330"/>
          </a:xfrm>
          <a:prstGeom prst="rect">
            <a:avLst/>
          </a:prstGeom>
          <a:noFill/>
          <a:ln w="9525">
            <a:noFill/>
            <a:miter lim="800000"/>
            <a:headEnd/>
            <a:tailEnd/>
          </a:ln>
        </p:spPr>
        <p:txBody>
          <a:bodyPr wrap="none">
            <a:spAutoFit/>
          </a:bodyPr>
          <a:lstStyle/>
          <a:p>
            <a:pPr algn="ctr"/>
            <a:r>
              <a:rPr lang="es-ES" sz="2700" dirty="0"/>
              <a:t>Facultad de Ingeniería de Sistemas Computacionales</a:t>
            </a:r>
          </a:p>
          <a:p>
            <a:pPr algn="ctr"/>
            <a:endParaRPr lang="es-ES" sz="2700" dirty="0"/>
          </a:p>
        </p:txBody>
      </p:sp>
      <p:sp>
        <p:nvSpPr>
          <p:cNvPr id="7" name="6 CuadroTexto"/>
          <p:cNvSpPr txBox="1">
            <a:spLocks noChangeArrowheads="1"/>
          </p:cNvSpPr>
          <p:nvPr/>
        </p:nvSpPr>
        <p:spPr bwMode="auto">
          <a:xfrm>
            <a:off x="4837606" y="4538502"/>
            <a:ext cx="2704458" cy="646331"/>
          </a:xfrm>
          <a:prstGeom prst="rect">
            <a:avLst/>
          </a:prstGeom>
          <a:noFill/>
          <a:ln w="9525">
            <a:noFill/>
            <a:miter lim="800000"/>
            <a:headEnd/>
            <a:tailEnd/>
          </a:ln>
        </p:spPr>
        <p:txBody>
          <a:bodyPr wrap="none">
            <a:spAutoFit/>
          </a:bodyPr>
          <a:lstStyle/>
          <a:p>
            <a:r>
              <a:rPr lang="es-ES" b="1" dirty="0"/>
              <a:t>Profesor</a:t>
            </a:r>
            <a:r>
              <a:rPr lang="es-ES" dirty="0"/>
              <a:t>:  Rodrigo Yángüez</a:t>
            </a:r>
          </a:p>
          <a:p>
            <a:r>
              <a:rPr lang="es-ES" b="1" dirty="0"/>
              <a:t>Fecha</a:t>
            </a:r>
            <a:r>
              <a:rPr lang="es-ES" dirty="0"/>
              <a:t>: 13 de abril de 2021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85" y="1052736"/>
            <a:ext cx="58578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Inicio">
            <a:extLst>
              <a:ext uri="{FF2B5EF4-FFF2-40B4-BE49-F238E27FC236}">
                <a16:creationId xmlns:a16="http://schemas.microsoft.com/office/drawing/2014/main" id="{95DEDFBF-B03C-4603-8D64-9431947D8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415" y="972966"/>
            <a:ext cx="576000"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72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318F4-7B8B-4041-BA82-13985E1C0B3C}"/>
              </a:ext>
            </a:extLst>
          </p:cNvPr>
          <p:cNvSpPr>
            <a:spLocks noGrp="1"/>
          </p:cNvSpPr>
          <p:nvPr>
            <p:ph type="title"/>
          </p:nvPr>
        </p:nvSpPr>
        <p:spPr/>
        <p:txBody>
          <a:bodyPr/>
          <a:lstStyle/>
          <a:p>
            <a:r>
              <a:rPr lang="es-PA" dirty="0"/>
              <a:t>Ejemplo</a:t>
            </a:r>
          </a:p>
        </p:txBody>
      </p:sp>
      <p:sp>
        <p:nvSpPr>
          <p:cNvPr id="3" name="Marcador de contenido 2">
            <a:extLst>
              <a:ext uri="{FF2B5EF4-FFF2-40B4-BE49-F238E27FC236}">
                <a16:creationId xmlns:a16="http://schemas.microsoft.com/office/drawing/2014/main" id="{92A3EA96-79B6-47B4-95F4-BB2FC3A93031}"/>
              </a:ext>
            </a:extLst>
          </p:cNvPr>
          <p:cNvSpPr>
            <a:spLocks noGrp="1"/>
          </p:cNvSpPr>
          <p:nvPr>
            <p:ph idx="1"/>
          </p:nvPr>
        </p:nvSpPr>
        <p:spPr>
          <a:xfrm>
            <a:off x="838200" y="1825624"/>
            <a:ext cx="10515600" cy="4866723"/>
          </a:xfrm>
        </p:spPr>
        <p:txBody>
          <a:bodyPr>
            <a:normAutofit/>
          </a:bodyPr>
          <a:lstStyle/>
          <a:p>
            <a:pPr marL="0" indent="0" algn="just">
              <a:buNone/>
            </a:pPr>
            <a:r>
              <a:rPr lang="es-PA" sz="2400" dirty="0"/>
              <a:t>Una persona compra en un supermercado. Si el total de compra supera los 25 dólares y además la persona es mayor de 62 años, regálele un bono de regalo. </a:t>
            </a:r>
          </a:p>
          <a:p>
            <a:pPr marL="0" indent="0" algn="just">
              <a:buNone/>
            </a:pPr>
            <a:r>
              <a:rPr lang="es-PA" sz="2400" dirty="0"/>
              <a:t>Variables: compra (decimal), edad (</a:t>
            </a:r>
            <a:r>
              <a:rPr lang="es-PA" sz="2400" dirty="0" err="1"/>
              <a:t>integer</a:t>
            </a:r>
            <a:r>
              <a:rPr lang="es-PA" sz="2400" dirty="0"/>
              <a:t>)</a:t>
            </a:r>
          </a:p>
          <a:p>
            <a:pPr marL="0" indent="0" algn="just">
              <a:buNone/>
            </a:pPr>
            <a:endParaRPr lang="es-PA" sz="2400" dirty="0"/>
          </a:p>
          <a:p>
            <a:pPr marL="0" indent="0" algn="just">
              <a:buNone/>
            </a:pPr>
            <a:r>
              <a:rPr lang="es-PA" sz="2400" dirty="0" err="1">
                <a:solidFill>
                  <a:srgbClr val="7030A0"/>
                </a:solidFill>
              </a:rPr>
              <a:t>If</a:t>
            </a:r>
            <a:r>
              <a:rPr lang="es-PA" sz="2400" dirty="0">
                <a:solidFill>
                  <a:srgbClr val="7030A0"/>
                </a:solidFill>
              </a:rPr>
              <a:t> </a:t>
            </a:r>
            <a:r>
              <a:rPr lang="es-PA" sz="2400" dirty="0"/>
              <a:t>compra &gt; 25 </a:t>
            </a:r>
            <a:r>
              <a:rPr lang="es-PA" sz="2400" dirty="0">
                <a:solidFill>
                  <a:schemeClr val="accent1"/>
                </a:solidFill>
              </a:rPr>
              <a:t>And</a:t>
            </a:r>
            <a:r>
              <a:rPr lang="es-PA" sz="2400" dirty="0"/>
              <a:t> Edad &gt; 62 </a:t>
            </a:r>
            <a:r>
              <a:rPr lang="es-PA" sz="2400" dirty="0" err="1">
                <a:solidFill>
                  <a:srgbClr val="7030A0"/>
                </a:solidFill>
              </a:rPr>
              <a:t>Then</a:t>
            </a:r>
            <a:endParaRPr lang="es-PA" sz="2400" dirty="0">
              <a:solidFill>
                <a:srgbClr val="7030A0"/>
              </a:solidFill>
            </a:endParaRPr>
          </a:p>
          <a:p>
            <a:pPr marL="0" indent="0" algn="just">
              <a:buNone/>
            </a:pPr>
            <a:r>
              <a:rPr lang="es-PA" sz="2400" dirty="0"/>
              <a:t>	MsgBox(“Felicidades, se ha llevado un bono de regalo”)</a:t>
            </a:r>
          </a:p>
          <a:p>
            <a:pPr marL="0" indent="0" algn="just">
              <a:buNone/>
            </a:pPr>
            <a:r>
              <a:rPr lang="es-PA" sz="2400" dirty="0" err="1">
                <a:solidFill>
                  <a:srgbClr val="7030A0"/>
                </a:solidFill>
              </a:rPr>
              <a:t>End</a:t>
            </a:r>
            <a:r>
              <a:rPr lang="es-PA" sz="2400" dirty="0">
                <a:solidFill>
                  <a:srgbClr val="7030A0"/>
                </a:solidFill>
              </a:rPr>
              <a:t> </a:t>
            </a:r>
            <a:r>
              <a:rPr lang="es-PA" sz="2400" dirty="0" err="1">
                <a:solidFill>
                  <a:srgbClr val="7030A0"/>
                </a:solidFill>
              </a:rPr>
              <a:t>If</a:t>
            </a:r>
            <a:endParaRPr lang="es-PA" sz="2400" dirty="0">
              <a:solidFill>
                <a:srgbClr val="7030A0"/>
              </a:solidFill>
            </a:endParaRPr>
          </a:p>
          <a:p>
            <a:pPr marL="0" indent="0" algn="just">
              <a:buNone/>
            </a:pPr>
            <a:endParaRPr lang="es-PA" sz="2400" dirty="0">
              <a:solidFill>
                <a:srgbClr val="7030A0"/>
              </a:solidFill>
            </a:endParaRPr>
          </a:p>
          <a:p>
            <a:pPr marL="0" indent="0" algn="just">
              <a:buNone/>
            </a:pPr>
            <a:r>
              <a:rPr lang="es-PA" sz="2400" dirty="0">
                <a:solidFill>
                  <a:schemeClr val="accent1"/>
                </a:solidFill>
              </a:rPr>
              <a:t>Con el operador AND indico que se deben cumplir ambas condiciones para obsequiar el bono</a:t>
            </a:r>
          </a:p>
        </p:txBody>
      </p:sp>
    </p:spTree>
    <p:extLst>
      <p:ext uri="{BB962C8B-B14F-4D97-AF65-F5344CB8AC3E}">
        <p14:creationId xmlns:p14="http://schemas.microsoft.com/office/powerpoint/2010/main" val="379371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7B04D9-B495-484D-8A02-808C564FB7C8}"/>
              </a:ext>
            </a:extLst>
          </p:cNvPr>
          <p:cNvSpPr>
            <a:spLocks noGrp="1"/>
          </p:cNvSpPr>
          <p:nvPr>
            <p:ph idx="1"/>
          </p:nvPr>
        </p:nvSpPr>
        <p:spPr>
          <a:xfrm>
            <a:off x="838200" y="516835"/>
            <a:ext cx="10515600" cy="5660128"/>
          </a:xfrm>
        </p:spPr>
        <p:txBody>
          <a:bodyPr/>
          <a:lstStyle/>
          <a:p>
            <a:pPr marL="0" indent="0" algn="just">
              <a:buNone/>
            </a:pPr>
            <a:r>
              <a:rPr lang="es-PA" dirty="0"/>
              <a:t>Con el siguiente cuadro podemos visualizar mejor el uso del operador AND (recordar que las condiciones solo son verdaderas o falsas)</a:t>
            </a:r>
          </a:p>
          <a:p>
            <a:pPr marL="0" indent="0" algn="just">
              <a:buNone/>
            </a:pPr>
            <a:endParaRPr lang="es-PA" dirty="0"/>
          </a:p>
        </p:txBody>
      </p:sp>
      <p:graphicFrame>
        <p:nvGraphicFramePr>
          <p:cNvPr id="4" name="Tabla 4">
            <a:extLst>
              <a:ext uri="{FF2B5EF4-FFF2-40B4-BE49-F238E27FC236}">
                <a16:creationId xmlns:a16="http://schemas.microsoft.com/office/drawing/2014/main" id="{93FB534A-0B1F-4A3D-B4DA-F219CE624817}"/>
              </a:ext>
            </a:extLst>
          </p:cNvPr>
          <p:cNvGraphicFramePr>
            <a:graphicFrameLocks noGrp="1"/>
          </p:cNvGraphicFramePr>
          <p:nvPr/>
        </p:nvGraphicFramePr>
        <p:xfrm>
          <a:off x="2032000" y="1686412"/>
          <a:ext cx="8127999" cy="2926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55372342"/>
                    </a:ext>
                  </a:extLst>
                </a:gridCol>
                <a:gridCol w="2709333">
                  <a:extLst>
                    <a:ext uri="{9D8B030D-6E8A-4147-A177-3AD203B41FA5}">
                      <a16:colId xmlns:a16="http://schemas.microsoft.com/office/drawing/2014/main" val="928013414"/>
                    </a:ext>
                  </a:extLst>
                </a:gridCol>
                <a:gridCol w="2709333">
                  <a:extLst>
                    <a:ext uri="{9D8B030D-6E8A-4147-A177-3AD203B41FA5}">
                      <a16:colId xmlns:a16="http://schemas.microsoft.com/office/drawing/2014/main" val="4276887963"/>
                    </a:ext>
                  </a:extLst>
                </a:gridCol>
              </a:tblGrid>
              <a:tr h="0">
                <a:tc>
                  <a:txBody>
                    <a:bodyPr/>
                    <a:lstStyle/>
                    <a:p>
                      <a:pPr algn="ctr"/>
                      <a:r>
                        <a:rPr lang="es-PA" dirty="0"/>
                        <a:t>Compra &gt;25</a:t>
                      </a:r>
                    </a:p>
                  </a:txBody>
                  <a:tcPr/>
                </a:tc>
                <a:tc>
                  <a:txBody>
                    <a:bodyPr/>
                    <a:lstStyle/>
                    <a:p>
                      <a:pPr algn="ctr"/>
                      <a:r>
                        <a:rPr lang="es-PA" dirty="0"/>
                        <a:t>Edad &gt; 62</a:t>
                      </a:r>
                    </a:p>
                  </a:txBody>
                  <a:tcPr/>
                </a:tc>
                <a:tc>
                  <a:txBody>
                    <a:bodyPr/>
                    <a:lstStyle/>
                    <a:p>
                      <a:pPr algn="ctr"/>
                      <a:r>
                        <a:rPr lang="es-PA" dirty="0"/>
                        <a:t>Instrucciones a realizar</a:t>
                      </a:r>
                    </a:p>
                  </a:txBody>
                  <a:tcPr/>
                </a:tc>
                <a:extLst>
                  <a:ext uri="{0D108BD9-81ED-4DB2-BD59-A6C34878D82A}">
                    <a16:rowId xmlns:a16="http://schemas.microsoft.com/office/drawing/2014/main" val="759217487"/>
                  </a:ext>
                </a:extLst>
              </a:tr>
              <a:tr h="209753">
                <a:tc>
                  <a:txBody>
                    <a:bodyPr/>
                    <a:lstStyle/>
                    <a:p>
                      <a:pPr algn="ctr"/>
                      <a:r>
                        <a:rPr lang="es-PA" dirty="0"/>
                        <a:t>Verdadero</a:t>
                      </a:r>
                    </a:p>
                  </a:txBody>
                  <a:tcPr/>
                </a:tc>
                <a:tc>
                  <a:txBody>
                    <a:bodyPr/>
                    <a:lstStyle/>
                    <a:p>
                      <a:pPr algn="ctr"/>
                      <a:r>
                        <a:rPr lang="es-PA" dirty="0"/>
                        <a:t>Verdadero</a:t>
                      </a:r>
                    </a:p>
                    <a:p>
                      <a:pPr algn="ct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Verdadero</a:t>
                      </a:r>
                    </a:p>
                    <a:p>
                      <a:pPr algn="ctr"/>
                      <a:endParaRPr lang="es-PA" dirty="0"/>
                    </a:p>
                  </a:txBody>
                  <a:tcPr/>
                </a:tc>
                <a:extLst>
                  <a:ext uri="{0D108BD9-81ED-4DB2-BD59-A6C34878D82A}">
                    <a16:rowId xmlns:a16="http://schemas.microsoft.com/office/drawing/2014/main" val="1303382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Verdadero</a:t>
                      </a:r>
                    </a:p>
                    <a:p>
                      <a:pPr algn="ctr"/>
                      <a:endParaRPr lang="es-PA" dirty="0"/>
                    </a:p>
                  </a:txBody>
                  <a:tcPr/>
                </a:tc>
                <a:tc>
                  <a:txBody>
                    <a:bodyPr/>
                    <a:lstStyle/>
                    <a:p>
                      <a:pPr algn="ctr"/>
                      <a:r>
                        <a:rPr lang="es-PA" dirty="0"/>
                        <a:t>Falso</a:t>
                      </a:r>
                    </a:p>
                  </a:txBody>
                  <a:tcPr/>
                </a:tc>
                <a:tc>
                  <a:txBody>
                    <a:bodyPr/>
                    <a:lstStyle/>
                    <a:p>
                      <a:pPr algn="ctr"/>
                      <a:r>
                        <a:rPr lang="es-PA" dirty="0"/>
                        <a:t>Falso</a:t>
                      </a:r>
                    </a:p>
                  </a:txBody>
                  <a:tcPr/>
                </a:tc>
                <a:extLst>
                  <a:ext uri="{0D108BD9-81ED-4DB2-BD59-A6C34878D82A}">
                    <a16:rowId xmlns:a16="http://schemas.microsoft.com/office/drawing/2014/main" val="6077707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Falso</a:t>
                      </a:r>
                    </a:p>
                    <a:p>
                      <a:pPr algn="ct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Verdadero</a:t>
                      </a:r>
                    </a:p>
                    <a:p>
                      <a:pPr algn="ct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Falso</a:t>
                      </a:r>
                    </a:p>
                    <a:p>
                      <a:pPr algn="ctr"/>
                      <a:endParaRPr lang="es-PA" dirty="0"/>
                    </a:p>
                  </a:txBody>
                  <a:tcPr/>
                </a:tc>
                <a:extLst>
                  <a:ext uri="{0D108BD9-81ED-4DB2-BD59-A6C34878D82A}">
                    <a16:rowId xmlns:a16="http://schemas.microsoft.com/office/drawing/2014/main" val="11343964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Falso</a:t>
                      </a:r>
                    </a:p>
                    <a:p>
                      <a:pPr algn="ct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Falso</a:t>
                      </a:r>
                    </a:p>
                    <a:p>
                      <a:pPr algn="ct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Falso</a:t>
                      </a:r>
                    </a:p>
                    <a:p>
                      <a:pPr algn="ctr"/>
                      <a:endParaRPr lang="es-PA" dirty="0"/>
                    </a:p>
                  </a:txBody>
                  <a:tcPr/>
                </a:tc>
                <a:extLst>
                  <a:ext uri="{0D108BD9-81ED-4DB2-BD59-A6C34878D82A}">
                    <a16:rowId xmlns:a16="http://schemas.microsoft.com/office/drawing/2014/main" val="1153744426"/>
                  </a:ext>
                </a:extLst>
              </a:tr>
            </a:tbl>
          </a:graphicData>
        </a:graphic>
      </p:graphicFrame>
    </p:spTree>
    <p:extLst>
      <p:ext uri="{BB962C8B-B14F-4D97-AF65-F5344CB8AC3E}">
        <p14:creationId xmlns:p14="http://schemas.microsoft.com/office/powerpoint/2010/main" val="14504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1E61A9-4D8A-4D87-99ED-22A2ED64F646}"/>
              </a:ext>
            </a:extLst>
          </p:cNvPr>
          <p:cNvSpPr>
            <a:spLocks noGrp="1"/>
          </p:cNvSpPr>
          <p:nvPr>
            <p:ph type="title"/>
          </p:nvPr>
        </p:nvSpPr>
        <p:spPr/>
        <p:txBody>
          <a:bodyPr/>
          <a:lstStyle/>
          <a:p>
            <a:r>
              <a:rPr lang="es-PA" dirty="0"/>
              <a:t>Operador </a:t>
            </a:r>
            <a:r>
              <a:rPr lang="es-PA" dirty="0" err="1"/>
              <a:t>Or</a:t>
            </a:r>
            <a:endParaRPr lang="es-PA" dirty="0"/>
          </a:p>
        </p:txBody>
      </p:sp>
      <p:sp>
        <p:nvSpPr>
          <p:cNvPr id="3" name="Marcador de contenido 2">
            <a:extLst>
              <a:ext uri="{FF2B5EF4-FFF2-40B4-BE49-F238E27FC236}">
                <a16:creationId xmlns:a16="http://schemas.microsoft.com/office/drawing/2014/main" id="{D79CF3F4-E71F-4F44-AD79-2C782742DAE3}"/>
              </a:ext>
            </a:extLst>
          </p:cNvPr>
          <p:cNvSpPr>
            <a:spLocks noGrp="1"/>
          </p:cNvSpPr>
          <p:nvPr>
            <p:ph idx="1"/>
          </p:nvPr>
        </p:nvSpPr>
        <p:spPr>
          <a:xfrm>
            <a:off x="838200" y="1690688"/>
            <a:ext cx="10515600" cy="4351338"/>
          </a:xfrm>
        </p:spPr>
        <p:txBody>
          <a:bodyPr/>
          <a:lstStyle/>
          <a:p>
            <a:pPr marL="0" indent="0" algn="just">
              <a:buNone/>
            </a:pPr>
            <a:r>
              <a:rPr lang="es-PA" dirty="0"/>
              <a:t>El Operador </a:t>
            </a:r>
            <a:r>
              <a:rPr lang="es-PA" dirty="0" err="1"/>
              <a:t>Or</a:t>
            </a:r>
            <a:r>
              <a:rPr lang="es-PA" dirty="0"/>
              <a:t> significa O. Significa que con que se cumplan alguna de las condicione </a:t>
            </a:r>
            <a:r>
              <a:rPr lang="es-PA" dirty="0" err="1"/>
              <a:t>smostradas</a:t>
            </a:r>
            <a:r>
              <a:rPr lang="es-PA" dirty="0"/>
              <a:t>, se ejecutan las instrucciones.  </a:t>
            </a:r>
          </a:p>
        </p:txBody>
      </p:sp>
    </p:spTree>
    <p:extLst>
      <p:ext uri="{BB962C8B-B14F-4D97-AF65-F5344CB8AC3E}">
        <p14:creationId xmlns:p14="http://schemas.microsoft.com/office/powerpoint/2010/main" val="151774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318F4-7B8B-4041-BA82-13985E1C0B3C}"/>
              </a:ext>
            </a:extLst>
          </p:cNvPr>
          <p:cNvSpPr>
            <a:spLocks noGrp="1"/>
          </p:cNvSpPr>
          <p:nvPr>
            <p:ph type="title"/>
          </p:nvPr>
        </p:nvSpPr>
        <p:spPr/>
        <p:txBody>
          <a:bodyPr/>
          <a:lstStyle/>
          <a:p>
            <a:r>
              <a:rPr lang="es-PA" dirty="0"/>
              <a:t>Ejemplo</a:t>
            </a:r>
          </a:p>
        </p:txBody>
      </p:sp>
      <p:sp>
        <p:nvSpPr>
          <p:cNvPr id="3" name="Marcador de contenido 2">
            <a:extLst>
              <a:ext uri="{FF2B5EF4-FFF2-40B4-BE49-F238E27FC236}">
                <a16:creationId xmlns:a16="http://schemas.microsoft.com/office/drawing/2014/main" id="{92A3EA96-79B6-47B4-95F4-BB2FC3A93031}"/>
              </a:ext>
            </a:extLst>
          </p:cNvPr>
          <p:cNvSpPr>
            <a:spLocks noGrp="1"/>
          </p:cNvSpPr>
          <p:nvPr>
            <p:ph idx="1"/>
          </p:nvPr>
        </p:nvSpPr>
        <p:spPr>
          <a:xfrm>
            <a:off x="838200" y="1825624"/>
            <a:ext cx="10515600" cy="4866723"/>
          </a:xfrm>
        </p:spPr>
        <p:txBody>
          <a:bodyPr>
            <a:normAutofit/>
          </a:bodyPr>
          <a:lstStyle/>
          <a:p>
            <a:pPr marL="0" indent="0" algn="just">
              <a:buNone/>
            </a:pPr>
            <a:r>
              <a:rPr lang="es-PA" sz="2400" dirty="0"/>
              <a:t>Una persona comprar en un supermercado. Si el total de compra supera los 25 dólares o la persona es mayor de 62 años, regálele un bono de regalo. </a:t>
            </a:r>
          </a:p>
          <a:p>
            <a:pPr marL="0" indent="0" algn="just">
              <a:buNone/>
            </a:pPr>
            <a:r>
              <a:rPr lang="es-PA" sz="2400" dirty="0"/>
              <a:t>Variables: compra (decimal), edad (</a:t>
            </a:r>
            <a:r>
              <a:rPr lang="es-PA" sz="2400" dirty="0" err="1"/>
              <a:t>integer</a:t>
            </a:r>
            <a:r>
              <a:rPr lang="es-PA" sz="2400" dirty="0"/>
              <a:t>)</a:t>
            </a:r>
          </a:p>
          <a:p>
            <a:pPr marL="0" indent="0" algn="just">
              <a:buNone/>
            </a:pPr>
            <a:endParaRPr lang="es-PA" sz="2400" dirty="0"/>
          </a:p>
          <a:p>
            <a:pPr marL="0" indent="0" algn="just">
              <a:buNone/>
            </a:pPr>
            <a:r>
              <a:rPr lang="es-PA" sz="2400" dirty="0" err="1">
                <a:solidFill>
                  <a:srgbClr val="7030A0"/>
                </a:solidFill>
              </a:rPr>
              <a:t>If</a:t>
            </a:r>
            <a:r>
              <a:rPr lang="es-PA" sz="2400" dirty="0">
                <a:solidFill>
                  <a:srgbClr val="7030A0"/>
                </a:solidFill>
              </a:rPr>
              <a:t> </a:t>
            </a:r>
            <a:r>
              <a:rPr lang="es-PA" sz="2400" dirty="0"/>
              <a:t>compra &gt; 25 </a:t>
            </a:r>
            <a:r>
              <a:rPr lang="es-PA" sz="2400" dirty="0" err="1">
                <a:solidFill>
                  <a:schemeClr val="accent1"/>
                </a:solidFill>
              </a:rPr>
              <a:t>Or</a:t>
            </a:r>
            <a:r>
              <a:rPr lang="es-PA" sz="2400" dirty="0"/>
              <a:t> Edad &gt; 62 </a:t>
            </a:r>
            <a:r>
              <a:rPr lang="es-PA" sz="2400" dirty="0" err="1">
                <a:solidFill>
                  <a:srgbClr val="7030A0"/>
                </a:solidFill>
              </a:rPr>
              <a:t>Then</a:t>
            </a:r>
            <a:endParaRPr lang="es-PA" sz="2400" dirty="0">
              <a:solidFill>
                <a:srgbClr val="7030A0"/>
              </a:solidFill>
            </a:endParaRPr>
          </a:p>
          <a:p>
            <a:pPr marL="0" indent="0" algn="just">
              <a:buNone/>
            </a:pPr>
            <a:r>
              <a:rPr lang="es-PA" sz="2400" dirty="0"/>
              <a:t>	MsgBox(“Felicidades, se ha llevado un bono de regalo”)</a:t>
            </a:r>
          </a:p>
          <a:p>
            <a:pPr marL="0" indent="0" algn="just">
              <a:buNone/>
            </a:pPr>
            <a:r>
              <a:rPr lang="es-PA" sz="2400" dirty="0" err="1">
                <a:solidFill>
                  <a:srgbClr val="7030A0"/>
                </a:solidFill>
              </a:rPr>
              <a:t>End</a:t>
            </a:r>
            <a:r>
              <a:rPr lang="es-PA" sz="2400" dirty="0">
                <a:solidFill>
                  <a:srgbClr val="7030A0"/>
                </a:solidFill>
              </a:rPr>
              <a:t> </a:t>
            </a:r>
            <a:r>
              <a:rPr lang="es-PA" sz="2400" dirty="0" err="1">
                <a:solidFill>
                  <a:srgbClr val="7030A0"/>
                </a:solidFill>
              </a:rPr>
              <a:t>If</a:t>
            </a:r>
            <a:endParaRPr lang="es-PA" sz="2400" dirty="0">
              <a:solidFill>
                <a:srgbClr val="7030A0"/>
              </a:solidFill>
            </a:endParaRPr>
          </a:p>
          <a:p>
            <a:pPr marL="0" indent="0" algn="just">
              <a:buNone/>
            </a:pPr>
            <a:endParaRPr lang="es-PA" sz="2400" dirty="0">
              <a:solidFill>
                <a:srgbClr val="7030A0"/>
              </a:solidFill>
            </a:endParaRPr>
          </a:p>
          <a:p>
            <a:pPr marL="0" indent="0" algn="just">
              <a:buNone/>
            </a:pPr>
            <a:r>
              <a:rPr lang="es-PA" sz="2400" dirty="0">
                <a:solidFill>
                  <a:schemeClr val="accent1"/>
                </a:solidFill>
              </a:rPr>
              <a:t>Con el operador OR indico que se deben cumplir alguna de las 2 condiciones para obsequiar el bono</a:t>
            </a:r>
          </a:p>
        </p:txBody>
      </p:sp>
    </p:spTree>
    <p:extLst>
      <p:ext uri="{BB962C8B-B14F-4D97-AF65-F5344CB8AC3E}">
        <p14:creationId xmlns:p14="http://schemas.microsoft.com/office/powerpoint/2010/main" val="95640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7B04D9-B495-484D-8A02-808C564FB7C8}"/>
              </a:ext>
            </a:extLst>
          </p:cNvPr>
          <p:cNvSpPr>
            <a:spLocks noGrp="1"/>
          </p:cNvSpPr>
          <p:nvPr>
            <p:ph idx="1"/>
          </p:nvPr>
        </p:nvSpPr>
        <p:spPr>
          <a:xfrm>
            <a:off x="838200" y="516835"/>
            <a:ext cx="10515600" cy="5660128"/>
          </a:xfrm>
        </p:spPr>
        <p:txBody>
          <a:bodyPr/>
          <a:lstStyle/>
          <a:p>
            <a:pPr marL="0" indent="0" algn="just">
              <a:buNone/>
            </a:pPr>
            <a:r>
              <a:rPr lang="es-PA" dirty="0"/>
              <a:t>Con el siguiente cuadro podemos visualizar mejor el uso del operador OR(recordar que las condiciones solo son verdaderas o falsas)</a:t>
            </a:r>
          </a:p>
          <a:p>
            <a:pPr marL="0" indent="0" algn="just">
              <a:buNone/>
            </a:pPr>
            <a:endParaRPr lang="es-PA" dirty="0"/>
          </a:p>
        </p:txBody>
      </p:sp>
      <p:graphicFrame>
        <p:nvGraphicFramePr>
          <p:cNvPr id="4" name="Tabla 4">
            <a:extLst>
              <a:ext uri="{FF2B5EF4-FFF2-40B4-BE49-F238E27FC236}">
                <a16:creationId xmlns:a16="http://schemas.microsoft.com/office/drawing/2014/main" id="{93FB534A-0B1F-4A3D-B4DA-F219CE624817}"/>
              </a:ext>
            </a:extLst>
          </p:cNvPr>
          <p:cNvGraphicFramePr>
            <a:graphicFrameLocks noGrp="1"/>
          </p:cNvGraphicFramePr>
          <p:nvPr/>
        </p:nvGraphicFramePr>
        <p:xfrm>
          <a:off x="2032000" y="1686412"/>
          <a:ext cx="8127999" cy="2926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55372342"/>
                    </a:ext>
                  </a:extLst>
                </a:gridCol>
                <a:gridCol w="2709333">
                  <a:extLst>
                    <a:ext uri="{9D8B030D-6E8A-4147-A177-3AD203B41FA5}">
                      <a16:colId xmlns:a16="http://schemas.microsoft.com/office/drawing/2014/main" val="928013414"/>
                    </a:ext>
                  </a:extLst>
                </a:gridCol>
                <a:gridCol w="2709333">
                  <a:extLst>
                    <a:ext uri="{9D8B030D-6E8A-4147-A177-3AD203B41FA5}">
                      <a16:colId xmlns:a16="http://schemas.microsoft.com/office/drawing/2014/main" val="4276887963"/>
                    </a:ext>
                  </a:extLst>
                </a:gridCol>
              </a:tblGrid>
              <a:tr h="0">
                <a:tc>
                  <a:txBody>
                    <a:bodyPr/>
                    <a:lstStyle/>
                    <a:p>
                      <a:pPr algn="ctr"/>
                      <a:r>
                        <a:rPr lang="es-PA" dirty="0"/>
                        <a:t>Compra &gt;25</a:t>
                      </a:r>
                    </a:p>
                  </a:txBody>
                  <a:tcPr/>
                </a:tc>
                <a:tc>
                  <a:txBody>
                    <a:bodyPr/>
                    <a:lstStyle/>
                    <a:p>
                      <a:pPr algn="ctr"/>
                      <a:r>
                        <a:rPr lang="es-PA" dirty="0"/>
                        <a:t>Edad &gt; 62</a:t>
                      </a:r>
                    </a:p>
                  </a:txBody>
                  <a:tcPr/>
                </a:tc>
                <a:tc>
                  <a:txBody>
                    <a:bodyPr/>
                    <a:lstStyle/>
                    <a:p>
                      <a:pPr algn="ctr"/>
                      <a:r>
                        <a:rPr lang="es-PA" dirty="0"/>
                        <a:t>Instrucciones a realizar</a:t>
                      </a:r>
                    </a:p>
                  </a:txBody>
                  <a:tcPr/>
                </a:tc>
                <a:extLst>
                  <a:ext uri="{0D108BD9-81ED-4DB2-BD59-A6C34878D82A}">
                    <a16:rowId xmlns:a16="http://schemas.microsoft.com/office/drawing/2014/main" val="759217487"/>
                  </a:ext>
                </a:extLst>
              </a:tr>
              <a:tr h="209753">
                <a:tc>
                  <a:txBody>
                    <a:bodyPr/>
                    <a:lstStyle/>
                    <a:p>
                      <a:pPr algn="ctr"/>
                      <a:r>
                        <a:rPr lang="es-PA" dirty="0"/>
                        <a:t>Verdadero</a:t>
                      </a:r>
                    </a:p>
                  </a:txBody>
                  <a:tcPr/>
                </a:tc>
                <a:tc>
                  <a:txBody>
                    <a:bodyPr/>
                    <a:lstStyle/>
                    <a:p>
                      <a:pPr algn="ctr"/>
                      <a:r>
                        <a:rPr lang="es-PA" dirty="0"/>
                        <a:t>Verdadero</a:t>
                      </a:r>
                    </a:p>
                    <a:p>
                      <a:pPr algn="ct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Verdadero</a:t>
                      </a:r>
                    </a:p>
                    <a:p>
                      <a:pPr algn="ctr"/>
                      <a:endParaRPr lang="es-PA" dirty="0"/>
                    </a:p>
                  </a:txBody>
                  <a:tcPr/>
                </a:tc>
                <a:extLst>
                  <a:ext uri="{0D108BD9-81ED-4DB2-BD59-A6C34878D82A}">
                    <a16:rowId xmlns:a16="http://schemas.microsoft.com/office/drawing/2014/main" val="1303382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Verdadero</a:t>
                      </a:r>
                    </a:p>
                    <a:p>
                      <a:pPr algn="ctr"/>
                      <a:endParaRPr lang="es-PA" dirty="0"/>
                    </a:p>
                  </a:txBody>
                  <a:tcPr/>
                </a:tc>
                <a:tc>
                  <a:txBody>
                    <a:bodyPr/>
                    <a:lstStyle/>
                    <a:p>
                      <a:pPr algn="ctr"/>
                      <a:r>
                        <a:rPr lang="es-PA" dirty="0"/>
                        <a:t>Falso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Verdadero</a:t>
                      </a:r>
                    </a:p>
                  </a:txBody>
                  <a:tcPr/>
                </a:tc>
                <a:extLst>
                  <a:ext uri="{0D108BD9-81ED-4DB2-BD59-A6C34878D82A}">
                    <a16:rowId xmlns:a16="http://schemas.microsoft.com/office/drawing/2014/main" val="6077707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Falso</a:t>
                      </a:r>
                    </a:p>
                    <a:p>
                      <a:pPr algn="ct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Verdadero</a:t>
                      </a:r>
                    </a:p>
                    <a:p>
                      <a:pPr algn="ct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Verdadero</a:t>
                      </a:r>
                    </a:p>
                    <a:p>
                      <a:pPr algn="ctr"/>
                      <a:endParaRPr lang="es-PA" dirty="0"/>
                    </a:p>
                  </a:txBody>
                  <a:tcPr/>
                </a:tc>
                <a:extLst>
                  <a:ext uri="{0D108BD9-81ED-4DB2-BD59-A6C34878D82A}">
                    <a16:rowId xmlns:a16="http://schemas.microsoft.com/office/drawing/2014/main" val="11343964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Falso</a:t>
                      </a:r>
                    </a:p>
                    <a:p>
                      <a:pPr algn="ct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Falso</a:t>
                      </a:r>
                    </a:p>
                    <a:p>
                      <a:pPr algn="ct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Falso</a:t>
                      </a:r>
                    </a:p>
                    <a:p>
                      <a:pPr algn="ctr"/>
                      <a:endParaRPr lang="es-PA" dirty="0"/>
                    </a:p>
                  </a:txBody>
                  <a:tcPr/>
                </a:tc>
                <a:extLst>
                  <a:ext uri="{0D108BD9-81ED-4DB2-BD59-A6C34878D82A}">
                    <a16:rowId xmlns:a16="http://schemas.microsoft.com/office/drawing/2014/main" val="1153744426"/>
                  </a:ext>
                </a:extLst>
              </a:tr>
            </a:tbl>
          </a:graphicData>
        </a:graphic>
      </p:graphicFrame>
    </p:spTree>
    <p:extLst>
      <p:ext uri="{BB962C8B-B14F-4D97-AF65-F5344CB8AC3E}">
        <p14:creationId xmlns:p14="http://schemas.microsoft.com/office/powerpoint/2010/main" val="154128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D3F641-C977-446C-AFCC-681A6DED9C48}"/>
              </a:ext>
            </a:extLst>
          </p:cNvPr>
          <p:cNvSpPr>
            <a:spLocks noGrp="1"/>
          </p:cNvSpPr>
          <p:nvPr>
            <p:ph idx="1"/>
          </p:nvPr>
        </p:nvSpPr>
        <p:spPr>
          <a:xfrm>
            <a:off x="295421" y="351692"/>
            <a:ext cx="11633981" cy="5825271"/>
          </a:xfrm>
        </p:spPr>
        <p:txBody>
          <a:bodyPr/>
          <a:lstStyle/>
          <a:p>
            <a:pPr marL="0" indent="0" algn="just">
              <a:buNone/>
            </a:pPr>
            <a:r>
              <a:rPr lang="es-PA" dirty="0"/>
              <a:t>Las condicionales nos brindan múltiples posibilidades en la manipulación de las propiedades de los objetos. Podemos alterar el comportamiento de los mismos de acuerdo al comportamiento de la lógica del problema</a:t>
            </a:r>
          </a:p>
        </p:txBody>
      </p:sp>
    </p:spTree>
    <p:extLst>
      <p:ext uri="{BB962C8B-B14F-4D97-AF65-F5344CB8AC3E}">
        <p14:creationId xmlns:p14="http://schemas.microsoft.com/office/powerpoint/2010/main" val="44501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8F6F53-C219-46AF-AD76-58B180A2254F}"/>
              </a:ext>
            </a:extLst>
          </p:cNvPr>
          <p:cNvSpPr>
            <a:spLocks noGrp="1"/>
          </p:cNvSpPr>
          <p:nvPr>
            <p:ph type="title"/>
          </p:nvPr>
        </p:nvSpPr>
        <p:spPr/>
        <p:txBody>
          <a:bodyPr/>
          <a:lstStyle/>
          <a:p>
            <a:r>
              <a:rPr lang="es-PA" dirty="0"/>
              <a:t>Ejemplo #1</a:t>
            </a:r>
          </a:p>
        </p:txBody>
      </p:sp>
      <p:sp>
        <p:nvSpPr>
          <p:cNvPr id="3" name="Marcador de contenido 2">
            <a:extLst>
              <a:ext uri="{FF2B5EF4-FFF2-40B4-BE49-F238E27FC236}">
                <a16:creationId xmlns:a16="http://schemas.microsoft.com/office/drawing/2014/main" id="{0879AEB2-DF5B-4C29-BC6C-290E9E9F29BE}"/>
              </a:ext>
            </a:extLst>
          </p:cNvPr>
          <p:cNvSpPr>
            <a:spLocks noGrp="1"/>
          </p:cNvSpPr>
          <p:nvPr>
            <p:ph idx="1"/>
          </p:nvPr>
        </p:nvSpPr>
        <p:spPr/>
        <p:txBody>
          <a:bodyPr/>
          <a:lstStyle/>
          <a:p>
            <a:pPr marL="0" indent="0" algn="just">
              <a:buNone/>
            </a:pPr>
            <a:r>
              <a:rPr lang="es-PA" dirty="0"/>
              <a:t>Crear un programa que pida el nombre y la contraseña de un usuario. El campo para la contraseña solo se muestra si se llena el de nombre.</a:t>
            </a:r>
          </a:p>
          <a:p>
            <a:pPr marL="0" indent="0" algn="just">
              <a:buNone/>
            </a:pPr>
            <a:r>
              <a:rPr lang="es-PA" dirty="0"/>
              <a:t>El botón solo se habilita si los dos campos están llenos.</a:t>
            </a:r>
          </a:p>
        </p:txBody>
      </p:sp>
    </p:spTree>
    <p:extLst>
      <p:ext uri="{BB962C8B-B14F-4D97-AF65-F5344CB8AC3E}">
        <p14:creationId xmlns:p14="http://schemas.microsoft.com/office/powerpoint/2010/main" val="146076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5947D-8280-40F9-A352-16AA29EB58D2}"/>
              </a:ext>
            </a:extLst>
          </p:cNvPr>
          <p:cNvSpPr>
            <a:spLocks noGrp="1"/>
          </p:cNvSpPr>
          <p:nvPr>
            <p:ph type="title"/>
          </p:nvPr>
        </p:nvSpPr>
        <p:spPr/>
        <p:txBody>
          <a:bodyPr/>
          <a:lstStyle/>
          <a:p>
            <a:r>
              <a:rPr lang="es-PA" dirty="0"/>
              <a:t>Propiedades a utilizar de cada objeto</a:t>
            </a:r>
          </a:p>
        </p:txBody>
      </p:sp>
      <p:sp>
        <p:nvSpPr>
          <p:cNvPr id="3" name="Marcador de contenido 2">
            <a:extLst>
              <a:ext uri="{FF2B5EF4-FFF2-40B4-BE49-F238E27FC236}">
                <a16:creationId xmlns:a16="http://schemas.microsoft.com/office/drawing/2014/main" id="{76DB6586-6A61-4A64-A9CC-DF9058AD1CB3}"/>
              </a:ext>
            </a:extLst>
          </p:cNvPr>
          <p:cNvSpPr>
            <a:spLocks noGrp="1"/>
          </p:cNvSpPr>
          <p:nvPr>
            <p:ph idx="1"/>
          </p:nvPr>
        </p:nvSpPr>
        <p:spPr/>
        <p:txBody>
          <a:bodyPr/>
          <a:lstStyle/>
          <a:p>
            <a:r>
              <a:rPr lang="es-PA" dirty="0" err="1"/>
              <a:t>TextBox</a:t>
            </a:r>
            <a:r>
              <a:rPr lang="es-PA" dirty="0"/>
              <a:t>: Visible</a:t>
            </a:r>
          </a:p>
          <a:p>
            <a:r>
              <a:rPr lang="es-PA" dirty="0" err="1"/>
              <a:t>Label</a:t>
            </a:r>
            <a:r>
              <a:rPr lang="es-PA" dirty="0"/>
              <a:t>: Visible</a:t>
            </a:r>
          </a:p>
          <a:p>
            <a:r>
              <a:rPr lang="es-PA" dirty="0" err="1"/>
              <a:t>Button</a:t>
            </a:r>
            <a:r>
              <a:rPr lang="es-PA" dirty="0"/>
              <a:t>: </a:t>
            </a:r>
            <a:r>
              <a:rPr lang="es-PA"/>
              <a:t>Enabled</a:t>
            </a:r>
          </a:p>
        </p:txBody>
      </p:sp>
    </p:spTree>
    <p:extLst>
      <p:ext uri="{BB962C8B-B14F-4D97-AF65-F5344CB8AC3E}">
        <p14:creationId xmlns:p14="http://schemas.microsoft.com/office/powerpoint/2010/main" val="2287942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DCF283-BA1D-411D-805E-5F2B88A1B77A}"/>
              </a:ext>
            </a:extLst>
          </p:cNvPr>
          <p:cNvSpPr>
            <a:spLocks noGrp="1"/>
          </p:cNvSpPr>
          <p:nvPr>
            <p:ph type="title"/>
          </p:nvPr>
        </p:nvSpPr>
        <p:spPr/>
        <p:txBody>
          <a:bodyPr/>
          <a:lstStyle/>
          <a:p>
            <a:r>
              <a:rPr lang="es-PA" dirty="0"/>
              <a:t>Diseño General de la Aplicación</a:t>
            </a:r>
          </a:p>
        </p:txBody>
      </p:sp>
      <p:pic>
        <p:nvPicPr>
          <p:cNvPr id="4" name="Imagen 3">
            <a:extLst>
              <a:ext uri="{FF2B5EF4-FFF2-40B4-BE49-F238E27FC236}">
                <a16:creationId xmlns:a16="http://schemas.microsoft.com/office/drawing/2014/main" id="{A10B52FC-AB04-4CBE-B71B-899979CF2F05}"/>
              </a:ext>
            </a:extLst>
          </p:cNvPr>
          <p:cNvPicPr>
            <a:picLocks noChangeAspect="1"/>
          </p:cNvPicPr>
          <p:nvPr/>
        </p:nvPicPr>
        <p:blipFill rotWithShape="1">
          <a:blip r:embed="rId2"/>
          <a:srcRect t="1145" r="3986" b="4597"/>
          <a:stretch/>
        </p:blipFill>
        <p:spPr>
          <a:xfrm>
            <a:off x="1544294" y="1507808"/>
            <a:ext cx="8073889" cy="4808586"/>
          </a:xfrm>
          <a:prstGeom prst="rect">
            <a:avLst/>
          </a:prstGeom>
        </p:spPr>
      </p:pic>
    </p:spTree>
    <p:extLst>
      <p:ext uri="{BB962C8B-B14F-4D97-AF65-F5344CB8AC3E}">
        <p14:creationId xmlns:p14="http://schemas.microsoft.com/office/powerpoint/2010/main" val="32428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A2850-D373-45F7-B253-A649F8E1C6A0}"/>
              </a:ext>
            </a:extLst>
          </p:cNvPr>
          <p:cNvSpPr>
            <a:spLocks noGrp="1"/>
          </p:cNvSpPr>
          <p:nvPr>
            <p:ph type="title"/>
          </p:nvPr>
        </p:nvSpPr>
        <p:spPr/>
        <p:txBody>
          <a:bodyPr/>
          <a:lstStyle/>
          <a:p>
            <a:r>
              <a:rPr lang="es-PA" dirty="0"/>
              <a:t>Controles utilizados </a:t>
            </a:r>
          </a:p>
        </p:txBody>
      </p:sp>
      <p:sp>
        <p:nvSpPr>
          <p:cNvPr id="3" name="Marcador de contenido 2">
            <a:extLst>
              <a:ext uri="{FF2B5EF4-FFF2-40B4-BE49-F238E27FC236}">
                <a16:creationId xmlns:a16="http://schemas.microsoft.com/office/drawing/2014/main" id="{466B7DFD-A5A9-4245-BFD1-99E94CD61813}"/>
              </a:ext>
            </a:extLst>
          </p:cNvPr>
          <p:cNvSpPr>
            <a:spLocks noGrp="1"/>
          </p:cNvSpPr>
          <p:nvPr>
            <p:ph idx="1"/>
          </p:nvPr>
        </p:nvSpPr>
        <p:spPr/>
        <p:txBody>
          <a:bodyPr/>
          <a:lstStyle/>
          <a:p>
            <a:r>
              <a:rPr lang="es-PA" dirty="0" err="1"/>
              <a:t>Label</a:t>
            </a:r>
            <a:r>
              <a:rPr lang="es-PA" dirty="0"/>
              <a:t>: </a:t>
            </a:r>
            <a:r>
              <a:rPr lang="es-PA" dirty="0" err="1"/>
              <a:t>lbContrasenia</a:t>
            </a:r>
            <a:endParaRPr lang="es-PA" dirty="0"/>
          </a:p>
          <a:p>
            <a:r>
              <a:rPr lang="es-PA" dirty="0" err="1"/>
              <a:t>Textbox</a:t>
            </a:r>
            <a:r>
              <a:rPr lang="es-PA" dirty="0"/>
              <a:t>: </a:t>
            </a:r>
            <a:r>
              <a:rPr lang="es-PA" dirty="0" err="1"/>
              <a:t>tbNombre</a:t>
            </a:r>
            <a:r>
              <a:rPr lang="es-PA" dirty="0"/>
              <a:t>, </a:t>
            </a:r>
            <a:r>
              <a:rPr lang="es-PA" dirty="0" err="1"/>
              <a:t>tbContrasenia</a:t>
            </a:r>
            <a:endParaRPr lang="es-PA" dirty="0"/>
          </a:p>
          <a:p>
            <a:r>
              <a:rPr lang="es-PA" dirty="0" err="1"/>
              <a:t>Button</a:t>
            </a:r>
            <a:r>
              <a:rPr lang="es-PA" dirty="0"/>
              <a:t>: </a:t>
            </a:r>
            <a:r>
              <a:rPr lang="es-PA" dirty="0" err="1"/>
              <a:t>bAceptar</a:t>
            </a:r>
            <a:endParaRPr lang="es-PA" dirty="0"/>
          </a:p>
        </p:txBody>
      </p:sp>
    </p:spTree>
    <p:extLst>
      <p:ext uri="{BB962C8B-B14F-4D97-AF65-F5344CB8AC3E}">
        <p14:creationId xmlns:p14="http://schemas.microsoft.com/office/powerpoint/2010/main" val="405285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90D4C9-2BD7-4DF1-AB9C-AA0AAF9F485B}"/>
              </a:ext>
            </a:extLst>
          </p:cNvPr>
          <p:cNvSpPr>
            <a:spLocks noGrp="1"/>
          </p:cNvSpPr>
          <p:nvPr>
            <p:ph idx="1"/>
          </p:nvPr>
        </p:nvSpPr>
        <p:spPr>
          <a:xfrm>
            <a:off x="838200" y="450166"/>
            <a:ext cx="10515600" cy="1139483"/>
          </a:xfrm>
        </p:spPr>
        <p:txBody>
          <a:bodyPr>
            <a:normAutofit/>
          </a:bodyPr>
          <a:lstStyle/>
          <a:p>
            <a:pPr marL="0" indent="0" algn="just">
              <a:buNone/>
            </a:pPr>
            <a:r>
              <a:rPr lang="es-PA" sz="2400" dirty="0"/>
              <a:t>Una parte fundamental de la programación es el uso de las condiciones. Ya que está nos permite la toma de decisiones de acuerdo a los resultados obtenidos con las mismas</a:t>
            </a:r>
          </a:p>
        </p:txBody>
      </p:sp>
      <p:pic>
        <p:nvPicPr>
          <p:cNvPr id="4" name="Imagen 3">
            <a:extLst>
              <a:ext uri="{FF2B5EF4-FFF2-40B4-BE49-F238E27FC236}">
                <a16:creationId xmlns:a16="http://schemas.microsoft.com/office/drawing/2014/main" id="{2E59F9A4-B359-446E-B7D0-051B39FC6212}"/>
              </a:ext>
            </a:extLst>
          </p:cNvPr>
          <p:cNvPicPr>
            <a:picLocks noChangeAspect="1"/>
          </p:cNvPicPr>
          <p:nvPr/>
        </p:nvPicPr>
        <p:blipFill>
          <a:blip r:embed="rId2"/>
          <a:stretch>
            <a:fillRect/>
          </a:stretch>
        </p:blipFill>
        <p:spPr>
          <a:xfrm>
            <a:off x="2837204" y="1719335"/>
            <a:ext cx="6939842" cy="4584974"/>
          </a:xfrm>
          <a:prstGeom prst="rect">
            <a:avLst/>
          </a:prstGeom>
        </p:spPr>
      </p:pic>
    </p:spTree>
    <p:extLst>
      <p:ext uri="{BB962C8B-B14F-4D97-AF65-F5344CB8AC3E}">
        <p14:creationId xmlns:p14="http://schemas.microsoft.com/office/powerpoint/2010/main" val="57227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6E0F9-BE6E-45EE-B9D5-49724363849E}"/>
              </a:ext>
            </a:extLst>
          </p:cNvPr>
          <p:cNvSpPr>
            <a:spLocks noGrp="1"/>
          </p:cNvSpPr>
          <p:nvPr>
            <p:ph type="title"/>
          </p:nvPr>
        </p:nvSpPr>
        <p:spPr/>
        <p:txBody>
          <a:bodyPr/>
          <a:lstStyle/>
          <a:p>
            <a:r>
              <a:rPr lang="es-PA" dirty="0"/>
              <a:t>Código (I)</a:t>
            </a:r>
            <a:br>
              <a:rPr lang="es-PA" dirty="0"/>
            </a:br>
            <a:endParaRPr lang="es-PA" dirty="0"/>
          </a:p>
        </p:txBody>
      </p:sp>
      <p:pic>
        <p:nvPicPr>
          <p:cNvPr id="4" name="Imagen 3">
            <a:extLst>
              <a:ext uri="{FF2B5EF4-FFF2-40B4-BE49-F238E27FC236}">
                <a16:creationId xmlns:a16="http://schemas.microsoft.com/office/drawing/2014/main" id="{5E4AEC42-69B8-45F2-B6A3-D170614B8D33}"/>
              </a:ext>
            </a:extLst>
          </p:cNvPr>
          <p:cNvPicPr>
            <a:picLocks noChangeAspect="1"/>
          </p:cNvPicPr>
          <p:nvPr/>
        </p:nvPicPr>
        <p:blipFill>
          <a:blip r:embed="rId2"/>
          <a:stretch>
            <a:fillRect/>
          </a:stretch>
        </p:blipFill>
        <p:spPr>
          <a:xfrm>
            <a:off x="753780" y="1105913"/>
            <a:ext cx="10600020" cy="5288488"/>
          </a:xfrm>
          <a:prstGeom prst="rect">
            <a:avLst/>
          </a:prstGeom>
        </p:spPr>
      </p:pic>
    </p:spTree>
    <p:extLst>
      <p:ext uri="{BB962C8B-B14F-4D97-AF65-F5344CB8AC3E}">
        <p14:creationId xmlns:p14="http://schemas.microsoft.com/office/powerpoint/2010/main" val="3018190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78B8C-0C40-45A2-8E82-EF7382EB3DC8}"/>
              </a:ext>
            </a:extLst>
          </p:cNvPr>
          <p:cNvSpPr>
            <a:spLocks noGrp="1"/>
          </p:cNvSpPr>
          <p:nvPr>
            <p:ph type="title"/>
          </p:nvPr>
        </p:nvSpPr>
        <p:spPr/>
        <p:txBody>
          <a:bodyPr/>
          <a:lstStyle/>
          <a:p>
            <a:r>
              <a:rPr lang="es-PA" dirty="0"/>
              <a:t>Código (II)</a:t>
            </a:r>
          </a:p>
        </p:txBody>
      </p:sp>
      <p:pic>
        <p:nvPicPr>
          <p:cNvPr id="4" name="Imagen 3">
            <a:extLst>
              <a:ext uri="{FF2B5EF4-FFF2-40B4-BE49-F238E27FC236}">
                <a16:creationId xmlns:a16="http://schemas.microsoft.com/office/drawing/2014/main" id="{DED568C6-7BA9-4ECD-83A3-3AB6AC949501}"/>
              </a:ext>
            </a:extLst>
          </p:cNvPr>
          <p:cNvPicPr>
            <a:picLocks noChangeAspect="1"/>
          </p:cNvPicPr>
          <p:nvPr/>
        </p:nvPicPr>
        <p:blipFill>
          <a:blip r:embed="rId2"/>
          <a:stretch>
            <a:fillRect/>
          </a:stretch>
        </p:blipFill>
        <p:spPr>
          <a:xfrm>
            <a:off x="742620" y="1486484"/>
            <a:ext cx="10706760" cy="5169549"/>
          </a:xfrm>
          <a:prstGeom prst="rect">
            <a:avLst/>
          </a:prstGeom>
        </p:spPr>
      </p:pic>
    </p:spTree>
    <p:extLst>
      <p:ext uri="{BB962C8B-B14F-4D97-AF65-F5344CB8AC3E}">
        <p14:creationId xmlns:p14="http://schemas.microsoft.com/office/powerpoint/2010/main" val="3279364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B6918-F5A5-495D-920E-E5A074760A6E}"/>
              </a:ext>
            </a:extLst>
          </p:cNvPr>
          <p:cNvSpPr>
            <a:spLocks noGrp="1"/>
          </p:cNvSpPr>
          <p:nvPr>
            <p:ph type="title"/>
          </p:nvPr>
        </p:nvSpPr>
        <p:spPr/>
        <p:txBody>
          <a:bodyPr/>
          <a:lstStyle/>
          <a:p>
            <a:r>
              <a:rPr lang="es-PA" dirty="0"/>
              <a:t>Código (III)</a:t>
            </a:r>
          </a:p>
        </p:txBody>
      </p:sp>
      <p:pic>
        <p:nvPicPr>
          <p:cNvPr id="4" name="Imagen 3">
            <a:extLst>
              <a:ext uri="{FF2B5EF4-FFF2-40B4-BE49-F238E27FC236}">
                <a16:creationId xmlns:a16="http://schemas.microsoft.com/office/drawing/2014/main" id="{887FC162-AC8D-486E-93DC-761A99C9539D}"/>
              </a:ext>
            </a:extLst>
          </p:cNvPr>
          <p:cNvPicPr>
            <a:picLocks noChangeAspect="1"/>
          </p:cNvPicPr>
          <p:nvPr/>
        </p:nvPicPr>
        <p:blipFill>
          <a:blip r:embed="rId2"/>
          <a:stretch>
            <a:fillRect/>
          </a:stretch>
        </p:blipFill>
        <p:spPr>
          <a:xfrm>
            <a:off x="838200" y="1737653"/>
            <a:ext cx="9316048" cy="1691347"/>
          </a:xfrm>
          <a:prstGeom prst="rect">
            <a:avLst/>
          </a:prstGeom>
        </p:spPr>
      </p:pic>
    </p:spTree>
    <p:extLst>
      <p:ext uri="{BB962C8B-B14F-4D97-AF65-F5344CB8AC3E}">
        <p14:creationId xmlns:p14="http://schemas.microsoft.com/office/powerpoint/2010/main" val="126902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525EE-F7F0-4E5F-878C-5116BEB0992D}"/>
              </a:ext>
            </a:extLst>
          </p:cNvPr>
          <p:cNvSpPr>
            <a:spLocks noGrp="1"/>
          </p:cNvSpPr>
          <p:nvPr>
            <p:ph type="title"/>
          </p:nvPr>
        </p:nvSpPr>
        <p:spPr/>
        <p:txBody>
          <a:bodyPr/>
          <a:lstStyle/>
          <a:p>
            <a:r>
              <a:rPr lang="es-PA" dirty="0"/>
              <a:t>Ejemplo #2</a:t>
            </a:r>
          </a:p>
        </p:txBody>
      </p:sp>
      <p:sp>
        <p:nvSpPr>
          <p:cNvPr id="3" name="Marcador de contenido 2">
            <a:extLst>
              <a:ext uri="{FF2B5EF4-FFF2-40B4-BE49-F238E27FC236}">
                <a16:creationId xmlns:a16="http://schemas.microsoft.com/office/drawing/2014/main" id="{C0E0C30C-6146-475A-975B-204ED89E75DB}"/>
              </a:ext>
            </a:extLst>
          </p:cNvPr>
          <p:cNvSpPr>
            <a:spLocks noGrp="1"/>
          </p:cNvSpPr>
          <p:nvPr>
            <p:ph idx="1"/>
          </p:nvPr>
        </p:nvSpPr>
        <p:spPr/>
        <p:txBody>
          <a:bodyPr/>
          <a:lstStyle/>
          <a:p>
            <a:r>
              <a:rPr lang="es-PA" dirty="0"/>
              <a:t>Obtenga el área de un rectángulo, tomando como partida la base y la altura. </a:t>
            </a:r>
          </a:p>
          <a:p>
            <a:r>
              <a:rPr lang="es-PA" dirty="0"/>
              <a:t>El título de este formulario dirá Bienvenido Nombre (el nombre que ingresó en el formulario anterior)</a:t>
            </a:r>
          </a:p>
          <a:p>
            <a:r>
              <a:rPr lang="es-MX" dirty="0"/>
              <a:t>Los lados cumplen estas condiciones</a:t>
            </a:r>
          </a:p>
          <a:p>
            <a:pPr lvl="1"/>
            <a:r>
              <a:rPr lang="es-MX" dirty="0"/>
              <a:t> base y la altura tiene que ser positivos</a:t>
            </a:r>
          </a:p>
          <a:p>
            <a:pPr lvl="1"/>
            <a:r>
              <a:rPr lang="es-MX" dirty="0"/>
              <a:t> la base y la altura no pueden ser iguales</a:t>
            </a:r>
          </a:p>
          <a:p>
            <a:pPr lvl="1"/>
            <a:r>
              <a:rPr lang="es-MX" dirty="0"/>
              <a:t>la altura tiene que ser menor que 100</a:t>
            </a:r>
          </a:p>
          <a:p>
            <a:pPr lvl="1"/>
            <a:r>
              <a:rPr lang="es-MX" dirty="0"/>
              <a:t>la base tiene que ser menor a 200 </a:t>
            </a:r>
          </a:p>
        </p:txBody>
      </p:sp>
    </p:spTree>
    <p:extLst>
      <p:ext uri="{BB962C8B-B14F-4D97-AF65-F5344CB8AC3E}">
        <p14:creationId xmlns:p14="http://schemas.microsoft.com/office/powerpoint/2010/main" val="52173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3EB61-27D8-4832-B541-9B30FBD2D4F8}"/>
              </a:ext>
            </a:extLst>
          </p:cNvPr>
          <p:cNvSpPr>
            <a:spLocks noGrp="1"/>
          </p:cNvSpPr>
          <p:nvPr>
            <p:ph type="title"/>
          </p:nvPr>
        </p:nvSpPr>
        <p:spPr/>
        <p:txBody>
          <a:bodyPr/>
          <a:lstStyle/>
          <a:p>
            <a:r>
              <a:rPr lang="es-PA" dirty="0"/>
              <a:t>Diseño General</a:t>
            </a:r>
          </a:p>
        </p:txBody>
      </p:sp>
      <p:pic>
        <p:nvPicPr>
          <p:cNvPr id="4" name="Imagen 3">
            <a:extLst>
              <a:ext uri="{FF2B5EF4-FFF2-40B4-BE49-F238E27FC236}">
                <a16:creationId xmlns:a16="http://schemas.microsoft.com/office/drawing/2014/main" id="{39665F15-3212-4DA7-801A-7D8C32C9FFAD}"/>
              </a:ext>
            </a:extLst>
          </p:cNvPr>
          <p:cNvPicPr>
            <a:picLocks noChangeAspect="1"/>
          </p:cNvPicPr>
          <p:nvPr/>
        </p:nvPicPr>
        <p:blipFill>
          <a:blip r:embed="rId2"/>
          <a:stretch>
            <a:fillRect/>
          </a:stretch>
        </p:blipFill>
        <p:spPr>
          <a:xfrm>
            <a:off x="1342804" y="1413730"/>
            <a:ext cx="8812721" cy="4030540"/>
          </a:xfrm>
          <a:prstGeom prst="rect">
            <a:avLst/>
          </a:prstGeom>
        </p:spPr>
      </p:pic>
      <p:sp>
        <p:nvSpPr>
          <p:cNvPr id="5" name="CuadroTexto 4">
            <a:extLst>
              <a:ext uri="{FF2B5EF4-FFF2-40B4-BE49-F238E27FC236}">
                <a16:creationId xmlns:a16="http://schemas.microsoft.com/office/drawing/2014/main" id="{503045E4-1262-4B68-9F91-F91A6987621F}"/>
              </a:ext>
            </a:extLst>
          </p:cNvPr>
          <p:cNvSpPr txBox="1"/>
          <p:nvPr/>
        </p:nvSpPr>
        <p:spPr>
          <a:xfrm>
            <a:off x="1364565" y="5978769"/>
            <a:ext cx="8088923" cy="369332"/>
          </a:xfrm>
          <a:prstGeom prst="rect">
            <a:avLst/>
          </a:prstGeom>
          <a:noFill/>
        </p:spPr>
        <p:txBody>
          <a:bodyPr wrap="square" rtlCol="0">
            <a:spAutoFit/>
          </a:bodyPr>
          <a:lstStyle/>
          <a:p>
            <a:r>
              <a:rPr lang="es-PA" dirty="0"/>
              <a:t>Recordar que el </a:t>
            </a:r>
            <a:r>
              <a:rPr lang="es-PA" dirty="0" err="1"/>
              <a:t>label</a:t>
            </a:r>
            <a:r>
              <a:rPr lang="es-PA" dirty="0"/>
              <a:t> del título y de la respuesta obtienen su texto del código</a:t>
            </a:r>
          </a:p>
        </p:txBody>
      </p:sp>
    </p:spTree>
    <p:extLst>
      <p:ext uri="{BB962C8B-B14F-4D97-AF65-F5344CB8AC3E}">
        <p14:creationId xmlns:p14="http://schemas.microsoft.com/office/powerpoint/2010/main" val="69863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B5458-A17B-4AD7-AF6F-BE32D3C997E6}"/>
              </a:ext>
            </a:extLst>
          </p:cNvPr>
          <p:cNvSpPr>
            <a:spLocks noGrp="1"/>
          </p:cNvSpPr>
          <p:nvPr>
            <p:ph type="title"/>
          </p:nvPr>
        </p:nvSpPr>
        <p:spPr/>
        <p:txBody>
          <a:bodyPr/>
          <a:lstStyle/>
          <a:p>
            <a:r>
              <a:rPr lang="es-PA" dirty="0"/>
              <a:t>Controles Utilizados </a:t>
            </a:r>
          </a:p>
        </p:txBody>
      </p:sp>
      <p:sp>
        <p:nvSpPr>
          <p:cNvPr id="3" name="Marcador de contenido 2">
            <a:extLst>
              <a:ext uri="{FF2B5EF4-FFF2-40B4-BE49-F238E27FC236}">
                <a16:creationId xmlns:a16="http://schemas.microsoft.com/office/drawing/2014/main" id="{E5C1FD6B-57F9-4829-B097-C3B6D637848A}"/>
              </a:ext>
            </a:extLst>
          </p:cNvPr>
          <p:cNvSpPr>
            <a:spLocks noGrp="1"/>
          </p:cNvSpPr>
          <p:nvPr>
            <p:ph idx="1"/>
          </p:nvPr>
        </p:nvSpPr>
        <p:spPr/>
        <p:txBody>
          <a:bodyPr/>
          <a:lstStyle/>
          <a:p>
            <a:r>
              <a:rPr lang="es-PA" dirty="0" err="1"/>
              <a:t>Label</a:t>
            </a:r>
            <a:r>
              <a:rPr lang="es-PA" dirty="0"/>
              <a:t>: </a:t>
            </a:r>
            <a:r>
              <a:rPr lang="es-PA" dirty="0" err="1"/>
              <a:t>lbTitulo</a:t>
            </a:r>
            <a:r>
              <a:rPr lang="es-PA" dirty="0"/>
              <a:t>, </a:t>
            </a:r>
            <a:r>
              <a:rPr lang="es-PA" dirty="0" err="1"/>
              <a:t>lbRespuesta</a:t>
            </a:r>
            <a:endParaRPr lang="es-PA" dirty="0"/>
          </a:p>
          <a:p>
            <a:r>
              <a:rPr lang="es-PA" dirty="0" err="1"/>
              <a:t>Textbox</a:t>
            </a:r>
            <a:r>
              <a:rPr lang="es-PA" dirty="0"/>
              <a:t>: tbLado1, tbLado2</a:t>
            </a:r>
          </a:p>
          <a:p>
            <a:r>
              <a:rPr lang="es-PA" dirty="0" err="1"/>
              <a:t>Button</a:t>
            </a:r>
            <a:r>
              <a:rPr lang="es-PA" dirty="0"/>
              <a:t>: </a:t>
            </a:r>
            <a:r>
              <a:rPr lang="es-PA" dirty="0" err="1"/>
              <a:t>bAceptar</a:t>
            </a:r>
            <a:endParaRPr lang="es-PA" dirty="0"/>
          </a:p>
          <a:p>
            <a:endParaRPr lang="es-PA" dirty="0"/>
          </a:p>
        </p:txBody>
      </p:sp>
    </p:spTree>
    <p:extLst>
      <p:ext uri="{BB962C8B-B14F-4D97-AF65-F5344CB8AC3E}">
        <p14:creationId xmlns:p14="http://schemas.microsoft.com/office/powerpoint/2010/main" val="1550013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A44BD5-EB6A-450A-A7F5-78C3020C0014}"/>
              </a:ext>
            </a:extLst>
          </p:cNvPr>
          <p:cNvSpPr>
            <a:spLocks noGrp="1"/>
          </p:cNvSpPr>
          <p:nvPr>
            <p:ph type="title"/>
          </p:nvPr>
        </p:nvSpPr>
        <p:spPr/>
        <p:txBody>
          <a:bodyPr/>
          <a:lstStyle/>
          <a:p>
            <a:r>
              <a:rPr lang="es-PA" dirty="0"/>
              <a:t>Código </a:t>
            </a:r>
          </a:p>
        </p:txBody>
      </p:sp>
      <p:pic>
        <p:nvPicPr>
          <p:cNvPr id="4" name="Imagen 3">
            <a:extLst>
              <a:ext uri="{FF2B5EF4-FFF2-40B4-BE49-F238E27FC236}">
                <a16:creationId xmlns:a16="http://schemas.microsoft.com/office/drawing/2014/main" id="{778AD2BA-9075-4B62-9B1B-F64E2B1B544D}"/>
              </a:ext>
            </a:extLst>
          </p:cNvPr>
          <p:cNvPicPr>
            <a:picLocks noChangeAspect="1"/>
          </p:cNvPicPr>
          <p:nvPr/>
        </p:nvPicPr>
        <p:blipFill>
          <a:blip r:embed="rId2"/>
          <a:stretch>
            <a:fillRect/>
          </a:stretch>
        </p:blipFill>
        <p:spPr>
          <a:xfrm>
            <a:off x="1348950" y="1419591"/>
            <a:ext cx="9494100" cy="5171758"/>
          </a:xfrm>
          <a:prstGeom prst="rect">
            <a:avLst/>
          </a:prstGeom>
        </p:spPr>
      </p:pic>
    </p:spTree>
    <p:extLst>
      <p:ext uri="{BB962C8B-B14F-4D97-AF65-F5344CB8AC3E}">
        <p14:creationId xmlns:p14="http://schemas.microsoft.com/office/powerpoint/2010/main" val="19482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71408C-06AE-4B78-984E-5AC4F3D16687}"/>
              </a:ext>
            </a:extLst>
          </p:cNvPr>
          <p:cNvSpPr>
            <a:spLocks noGrp="1"/>
          </p:cNvSpPr>
          <p:nvPr>
            <p:ph idx="1"/>
          </p:nvPr>
        </p:nvSpPr>
        <p:spPr>
          <a:xfrm>
            <a:off x="838200" y="576775"/>
            <a:ext cx="10515600" cy="5600188"/>
          </a:xfrm>
        </p:spPr>
        <p:txBody>
          <a:bodyPr/>
          <a:lstStyle/>
          <a:p>
            <a:pPr marL="0" indent="0" algn="just">
              <a:buNone/>
            </a:pPr>
            <a:r>
              <a:rPr lang="es-PA" dirty="0"/>
              <a:t>En Visual Basic, la estructura básica para la toma de decisiones es la siguiente:</a:t>
            </a:r>
          </a:p>
          <a:p>
            <a:pPr marL="0" indent="0" algn="just">
              <a:buNone/>
            </a:pPr>
            <a:endParaRPr lang="es-PA" dirty="0"/>
          </a:p>
          <a:p>
            <a:pPr marL="0" indent="0" algn="just">
              <a:buNone/>
            </a:pPr>
            <a:r>
              <a:rPr lang="es-PA" dirty="0" err="1">
                <a:solidFill>
                  <a:srgbClr val="7030A0"/>
                </a:solidFill>
              </a:rPr>
              <a:t>If</a:t>
            </a:r>
            <a:r>
              <a:rPr lang="es-PA" dirty="0">
                <a:solidFill>
                  <a:srgbClr val="7030A0"/>
                </a:solidFill>
              </a:rPr>
              <a:t> </a:t>
            </a:r>
            <a:r>
              <a:rPr lang="es-PA" dirty="0"/>
              <a:t>(condición) </a:t>
            </a:r>
            <a:r>
              <a:rPr lang="es-PA" dirty="0" err="1">
                <a:solidFill>
                  <a:srgbClr val="7030A0"/>
                </a:solidFill>
              </a:rPr>
              <a:t>Then</a:t>
            </a:r>
            <a:endParaRPr lang="es-PA" dirty="0">
              <a:solidFill>
                <a:srgbClr val="7030A0"/>
              </a:solidFill>
            </a:endParaRPr>
          </a:p>
          <a:p>
            <a:pPr marL="0" indent="0" algn="just">
              <a:buNone/>
            </a:pPr>
            <a:r>
              <a:rPr lang="es-PA" dirty="0"/>
              <a:t>	Instrucciones </a:t>
            </a:r>
          </a:p>
          <a:p>
            <a:pPr marL="0" indent="0" algn="just">
              <a:buNone/>
            </a:pPr>
            <a:r>
              <a:rPr lang="es-PA" dirty="0" err="1">
                <a:solidFill>
                  <a:srgbClr val="7030A0"/>
                </a:solidFill>
              </a:rPr>
              <a:t>Else</a:t>
            </a:r>
            <a:endParaRPr lang="es-PA" dirty="0">
              <a:solidFill>
                <a:srgbClr val="7030A0"/>
              </a:solidFill>
            </a:endParaRPr>
          </a:p>
          <a:p>
            <a:pPr marL="0" indent="0" algn="just">
              <a:buNone/>
            </a:pPr>
            <a:r>
              <a:rPr lang="es-PA" dirty="0"/>
              <a:t>	Instrucciones</a:t>
            </a:r>
          </a:p>
          <a:p>
            <a:pPr marL="0" indent="0" algn="just">
              <a:buNone/>
            </a:pPr>
            <a:r>
              <a:rPr lang="es-PA" dirty="0" err="1">
                <a:solidFill>
                  <a:srgbClr val="7030A0"/>
                </a:solidFill>
              </a:rPr>
              <a:t>End</a:t>
            </a:r>
            <a:r>
              <a:rPr lang="es-PA" dirty="0">
                <a:solidFill>
                  <a:srgbClr val="7030A0"/>
                </a:solidFill>
              </a:rPr>
              <a:t> </a:t>
            </a:r>
            <a:r>
              <a:rPr lang="es-PA" dirty="0" err="1">
                <a:solidFill>
                  <a:srgbClr val="7030A0"/>
                </a:solidFill>
              </a:rPr>
              <a:t>If</a:t>
            </a:r>
            <a:endParaRPr lang="es-PA" dirty="0">
              <a:solidFill>
                <a:srgbClr val="7030A0"/>
              </a:solidFill>
            </a:endParaRPr>
          </a:p>
          <a:p>
            <a:pPr marL="0" indent="0" algn="just">
              <a:buNone/>
            </a:pPr>
            <a:r>
              <a:rPr lang="es-PA" dirty="0"/>
              <a:t>Las palabras remarcadas en color púrpura siempre se utilizan en condicionales. Son palabras reservadas.</a:t>
            </a:r>
          </a:p>
        </p:txBody>
      </p:sp>
    </p:spTree>
    <p:extLst>
      <p:ext uri="{BB962C8B-B14F-4D97-AF65-F5344CB8AC3E}">
        <p14:creationId xmlns:p14="http://schemas.microsoft.com/office/powerpoint/2010/main" val="327689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53DF4-8316-47D0-ADDF-FB1B7A6DB507}"/>
              </a:ext>
            </a:extLst>
          </p:cNvPr>
          <p:cNvSpPr>
            <a:spLocks noGrp="1"/>
          </p:cNvSpPr>
          <p:nvPr>
            <p:ph type="title"/>
          </p:nvPr>
        </p:nvSpPr>
        <p:spPr/>
        <p:txBody>
          <a:bodyPr/>
          <a:lstStyle/>
          <a:p>
            <a:pPr algn="ctr"/>
            <a:r>
              <a:rPr lang="es-PA" dirty="0"/>
              <a:t>Condiciones</a:t>
            </a:r>
          </a:p>
        </p:txBody>
      </p:sp>
      <p:sp>
        <p:nvSpPr>
          <p:cNvPr id="3" name="Marcador de contenido 2">
            <a:extLst>
              <a:ext uri="{FF2B5EF4-FFF2-40B4-BE49-F238E27FC236}">
                <a16:creationId xmlns:a16="http://schemas.microsoft.com/office/drawing/2014/main" id="{B523AA96-592E-435F-91FB-43150C419EED}"/>
              </a:ext>
            </a:extLst>
          </p:cNvPr>
          <p:cNvSpPr>
            <a:spLocks noGrp="1"/>
          </p:cNvSpPr>
          <p:nvPr>
            <p:ph idx="1"/>
          </p:nvPr>
        </p:nvSpPr>
        <p:spPr/>
        <p:txBody>
          <a:bodyPr/>
          <a:lstStyle/>
          <a:p>
            <a:pPr marL="0" indent="0" algn="just">
              <a:buNone/>
            </a:pPr>
            <a:r>
              <a:rPr lang="es-PA" dirty="0"/>
              <a:t>Las condiciones se expresan generalmente en función de los siguientes términos:</a:t>
            </a:r>
          </a:p>
          <a:p>
            <a:pPr algn="just"/>
            <a:r>
              <a:rPr lang="es-PA" dirty="0"/>
              <a:t>&gt; mayor que</a:t>
            </a:r>
          </a:p>
          <a:p>
            <a:pPr algn="just"/>
            <a:r>
              <a:rPr lang="es-PA" dirty="0"/>
              <a:t>&lt; menor que</a:t>
            </a:r>
          </a:p>
          <a:p>
            <a:pPr algn="just"/>
            <a:r>
              <a:rPr lang="es-PA" dirty="0"/>
              <a:t>= igual a </a:t>
            </a:r>
          </a:p>
          <a:p>
            <a:pPr algn="just"/>
            <a:r>
              <a:rPr lang="es-PA" dirty="0"/>
              <a:t>&gt; =  mayor o igual</a:t>
            </a:r>
          </a:p>
          <a:p>
            <a:pPr algn="just"/>
            <a:r>
              <a:rPr lang="es-PA" dirty="0"/>
              <a:t>&lt; = menor o igual</a:t>
            </a:r>
          </a:p>
          <a:p>
            <a:pPr algn="just"/>
            <a:r>
              <a:rPr lang="es-PA" dirty="0"/>
              <a:t>&lt;&gt; distinto</a:t>
            </a:r>
          </a:p>
          <a:p>
            <a:pPr algn="just"/>
            <a:endParaRPr lang="es-PA" dirty="0"/>
          </a:p>
        </p:txBody>
      </p:sp>
    </p:spTree>
    <p:extLst>
      <p:ext uri="{BB962C8B-B14F-4D97-AF65-F5344CB8AC3E}">
        <p14:creationId xmlns:p14="http://schemas.microsoft.com/office/powerpoint/2010/main" val="18283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D37830D-55D5-4CE3-BA57-DF2D2AFC61E4}"/>
              </a:ext>
            </a:extLst>
          </p:cNvPr>
          <p:cNvSpPr>
            <a:spLocks noGrp="1"/>
          </p:cNvSpPr>
          <p:nvPr>
            <p:ph idx="1"/>
          </p:nvPr>
        </p:nvSpPr>
        <p:spPr>
          <a:xfrm>
            <a:off x="838200" y="534572"/>
            <a:ext cx="10515600" cy="5642391"/>
          </a:xfrm>
        </p:spPr>
        <p:txBody>
          <a:bodyPr/>
          <a:lstStyle/>
          <a:p>
            <a:pPr marL="0" indent="0" algn="just">
              <a:buNone/>
            </a:pPr>
            <a:r>
              <a:rPr lang="es-PA" dirty="0"/>
              <a:t>Ejemplo: Suponga que usted crea un programa para controlar el ingreso a una discoteca la persona, para ello se debe ingresar su nombre y edad. Si la edad es menor a 18, se le debe mostrar un mensaje diciendo “Acceso denegado”, en caso contrario, mostrar un mensaje diciendo “Bienvenido”</a:t>
            </a:r>
          </a:p>
          <a:p>
            <a:pPr marL="0" indent="0" algn="just">
              <a:buNone/>
            </a:pPr>
            <a:r>
              <a:rPr lang="es-PA" dirty="0"/>
              <a:t>Variables: edad y nombre</a:t>
            </a:r>
          </a:p>
          <a:p>
            <a:pPr marL="0" indent="0" algn="just">
              <a:buNone/>
            </a:pPr>
            <a:endParaRPr lang="es-PA" dirty="0"/>
          </a:p>
          <a:p>
            <a:pPr marL="0" indent="0" algn="just">
              <a:buNone/>
            </a:pPr>
            <a:endParaRPr lang="es-PA" dirty="0"/>
          </a:p>
          <a:p>
            <a:pPr marL="0" indent="0" algn="just">
              <a:buNone/>
            </a:pPr>
            <a:r>
              <a:rPr lang="es-PA" dirty="0" err="1"/>
              <a:t>If</a:t>
            </a:r>
            <a:r>
              <a:rPr lang="es-PA" dirty="0"/>
              <a:t> Edad &lt; 18 </a:t>
            </a:r>
            <a:r>
              <a:rPr lang="es-PA" dirty="0" err="1"/>
              <a:t>Then</a:t>
            </a:r>
            <a:r>
              <a:rPr lang="es-PA" dirty="0"/>
              <a:t>						</a:t>
            </a:r>
          </a:p>
          <a:p>
            <a:pPr marL="0" indent="0" algn="just">
              <a:buNone/>
            </a:pPr>
            <a:r>
              <a:rPr lang="es-PA" dirty="0"/>
              <a:t>	MsgBox(“Acceso denegado”)</a:t>
            </a:r>
          </a:p>
          <a:p>
            <a:pPr marL="0" indent="0" algn="just">
              <a:buNone/>
            </a:pPr>
            <a:r>
              <a:rPr lang="es-PA" dirty="0" err="1"/>
              <a:t>Else</a:t>
            </a:r>
            <a:endParaRPr lang="es-PA" dirty="0"/>
          </a:p>
          <a:p>
            <a:pPr marL="0" indent="0" algn="just">
              <a:buNone/>
            </a:pPr>
            <a:r>
              <a:rPr lang="es-PA" dirty="0"/>
              <a:t>	MsgBox(“Bienvenido”)</a:t>
            </a:r>
          </a:p>
          <a:p>
            <a:pPr marL="0" indent="0" algn="just">
              <a:buNone/>
            </a:pPr>
            <a:endParaRPr lang="es-PA" dirty="0"/>
          </a:p>
        </p:txBody>
      </p:sp>
      <p:sp>
        <p:nvSpPr>
          <p:cNvPr id="5" name="Flecha: hacia abajo 4">
            <a:extLst>
              <a:ext uri="{FF2B5EF4-FFF2-40B4-BE49-F238E27FC236}">
                <a16:creationId xmlns:a16="http://schemas.microsoft.com/office/drawing/2014/main" id="{8E08E019-2F10-4DA3-922D-8B945D51BBDF}"/>
              </a:ext>
            </a:extLst>
          </p:cNvPr>
          <p:cNvSpPr/>
          <p:nvPr/>
        </p:nvSpPr>
        <p:spPr>
          <a:xfrm rot="5400000">
            <a:off x="6979922" y="3726768"/>
            <a:ext cx="425544" cy="2193388"/>
          </a:xfrm>
          <a:prstGeom prst="down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A" dirty="0"/>
          </a:p>
        </p:txBody>
      </p:sp>
      <p:pic>
        <p:nvPicPr>
          <p:cNvPr id="6" name="Imagen 5">
            <a:extLst>
              <a:ext uri="{FF2B5EF4-FFF2-40B4-BE49-F238E27FC236}">
                <a16:creationId xmlns:a16="http://schemas.microsoft.com/office/drawing/2014/main" id="{99A66473-5292-4995-BCC1-4F4272D52E5A}"/>
              </a:ext>
            </a:extLst>
          </p:cNvPr>
          <p:cNvPicPr>
            <a:picLocks noChangeAspect="1"/>
          </p:cNvPicPr>
          <p:nvPr/>
        </p:nvPicPr>
        <p:blipFill>
          <a:blip r:embed="rId2"/>
          <a:stretch>
            <a:fillRect/>
          </a:stretch>
        </p:blipFill>
        <p:spPr>
          <a:xfrm>
            <a:off x="3638982" y="4041393"/>
            <a:ext cx="2213040" cy="463336"/>
          </a:xfrm>
          <a:prstGeom prst="rect">
            <a:avLst/>
          </a:prstGeom>
        </p:spPr>
      </p:pic>
      <p:sp>
        <p:nvSpPr>
          <p:cNvPr id="7" name="Flecha: hacia abajo 6">
            <a:extLst>
              <a:ext uri="{FF2B5EF4-FFF2-40B4-BE49-F238E27FC236}">
                <a16:creationId xmlns:a16="http://schemas.microsoft.com/office/drawing/2014/main" id="{F926D349-C646-4154-A494-E7C9B94CBE4C}"/>
              </a:ext>
            </a:extLst>
          </p:cNvPr>
          <p:cNvSpPr/>
          <p:nvPr/>
        </p:nvSpPr>
        <p:spPr>
          <a:xfrm rot="5400000">
            <a:off x="6414869" y="4867497"/>
            <a:ext cx="425544" cy="2193388"/>
          </a:xfrm>
          <a:prstGeom prst="down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A" dirty="0"/>
          </a:p>
        </p:txBody>
      </p:sp>
      <p:sp>
        <p:nvSpPr>
          <p:cNvPr id="9" name="CuadroTexto 8">
            <a:extLst>
              <a:ext uri="{FF2B5EF4-FFF2-40B4-BE49-F238E27FC236}">
                <a16:creationId xmlns:a16="http://schemas.microsoft.com/office/drawing/2014/main" id="{3E842F6D-BE5A-4C34-AE00-6843B349ED7A}"/>
              </a:ext>
            </a:extLst>
          </p:cNvPr>
          <p:cNvSpPr txBox="1"/>
          <p:nvPr/>
        </p:nvSpPr>
        <p:spPr>
          <a:xfrm>
            <a:off x="6203852" y="4041393"/>
            <a:ext cx="1336431" cy="369332"/>
          </a:xfrm>
          <a:prstGeom prst="rect">
            <a:avLst/>
          </a:prstGeom>
          <a:noFill/>
        </p:spPr>
        <p:txBody>
          <a:bodyPr wrap="square" rtlCol="0">
            <a:spAutoFit/>
          </a:bodyPr>
          <a:lstStyle/>
          <a:p>
            <a:r>
              <a:rPr lang="es-PA" dirty="0"/>
              <a:t>Condición </a:t>
            </a:r>
          </a:p>
        </p:txBody>
      </p:sp>
      <p:sp>
        <p:nvSpPr>
          <p:cNvPr id="11" name="CuadroTexto 10">
            <a:extLst>
              <a:ext uri="{FF2B5EF4-FFF2-40B4-BE49-F238E27FC236}">
                <a16:creationId xmlns:a16="http://schemas.microsoft.com/office/drawing/2014/main" id="{0A8A3105-6A8F-4410-A0C3-186EB2960704}"/>
              </a:ext>
            </a:extLst>
          </p:cNvPr>
          <p:cNvSpPr txBox="1"/>
          <p:nvPr/>
        </p:nvSpPr>
        <p:spPr>
          <a:xfrm>
            <a:off x="8444133" y="4504729"/>
            <a:ext cx="2373923" cy="923330"/>
          </a:xfrm>
          <a:prstGeom prst="rect">
            <a:avLst/>
          </a:prstGeom>
          <a:noFill/>
        </p:spPr>
        <p:txBody>
          <a:bodyPr wrap="square" rtlCol="0">
            <a:spAutoFit/>
          </a:bodyPr>
          <a:lstStyle/>
          <a:p>
            <a:r>
              <a:rPr lang="es-PA" dirty="0"/>
              <a:t>Instrucciones si se cumple la instrucción</a:t>
            </a:r>
          </a:p>
          <a:p>
            <a:endParaRPr lang="es-PA" dirty="0"/>
          </a:p>
        </p:txBody>
      </p:sp>
      <p:sp>
        <p:nvSpPr>
          <p:cNvPr id="12" name="CuadroTexto 11">
            <a:extLst>
              <a:ext uri="{FF2B5EF4-FFF2-40B4-BE49-F238E27FC236}">
                <a16:creationId xmlns:a16="http://schemas.microsoft.com/office/drawing/2014/main" id="{ADF1D475-3B2E-4994-9AD0-822B4A55DCF2}"/>
              </a:ext>
            </a:extLst>
          </p:cNvPr>
          <p:cNvSpPr txBox="1"/>
          <p:nvPr/>
        </p:nvSpPr>
        <p:spPr>
          <a:xfrm>
            <a:off x="8352106" y="5677097"/>
            <a:ext cx="2373923" cy="646331"/>
          </a:xfrm>
          <a:prstGeom prst="rect">
            <a:avLst/>
          </a:prstGeom>
          <a:noFill/>
        </p:spPr>
        <p:txBody>
          <a:bodyPr wrap="square" rtlCol="0">
            <a:spAutoFit/>
          </a:bodyPr>
          <a:lstStyle/>
          <a:p>
            <a:r>
              <a:rPr lang="es-PA" dirty="0"/>
              <a:t>Instrucciones si no se cumple la instrucción</a:t>
            </a:r>
          </a:p>
        </p:txBody>
      </p:sp>
    </p:spTree>
    <p:extLst>
      <p:ext uri="{BB962C8B-B14F-4D97-AF65-F5344CB8AC3E}">
        <p14:creationId xmlns:p14="http://schemas.microsoft.com/office/powerpoint/2010/main" val="98232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A9BE8C-200E-4E82-BA87-9C4DCCAF3491}"/>
              </a:ext>
            </a:extLst>
          </p:cNvPr>
          <p:cNvSpPr>
            <a:spLocks noGrp="1"/>
          </p:cNvSpPr>
          <p:nvPr>
            <p:ph idx="1"/>
          </p:nvPr>
        </p:nvSpPr>
        <p:spPr>
          <a:xfrm>
            <a:off x="309489" y="422031"/>
            <a:ext cx="11633982" cy="6105378"/>
          </a:xfrm>
        </p:spPr>
        <p:txBody>
          <a:bodyPr/>
          <a:lstStyle/>
          <a:p>
            <a:pPr marL="0" indent="0" algn="just">
              <a:buNone/>
            </a:pPr>
            <a:r>
              <a:rPr lang="es-PA" dirty="0"/>
              <a:t>Lógica inversa: muchas veces debemos utilizar una lógica un tanto distinta para resolver situaciones que directamente se complicarían su explicación.</a:t>
            </a:r>
          </a:p>
          <a:p>
            <a:pPr marL="0" indent="0" algn="just">
              <a:buNone/>
            </a:pPr>
            <a:r>
              <a:rPr lang="es-PA" dirty="0"/>
              <a:t>Veamos la misma situación del ejemplo anterior pero planteada de forma inversa. </a:t>
            </a:r>
          </a:p>
          <a:p>
            <a:pPr marL="0" indent="0" algn="just">
              <a:buNone/>
            </a:pPr>
            <a:endParaRPr lang="es-PA" dirty="0"/>
          </a:p>
          <a:p>
            <a:pPr marL="0" indent="0" algn="just">
              <a:buNone/>
            </a:pPr>
            <a:r>
              <a:rPr lang="es-PA" dirty="0" err="1"/>
              <a:t>If</a:t>
            </a:r>
            <a:r>
              <a:rPr lang="es-PA" dirty="0"/>
              <a:t> Edad &gt; 18 </a:t>
            </a:r>
            <a:r>
              <a:rPr lang="es-PA" dirty="0" err="1"/>
              <a:t>Then</a:t>
            </a:r>
            <a:r>
              <a:rPr lang="es-PA" dirty="0"/>
              <a:t>						</a:t>
            </a:r>
          </a:p>
          <a:p>
            <a:pPr marL="0" indent="0" algn="just">
              <a:buNone/>
            </a:pPr>
            <a:r>
              <a:rPr lang="es-PA" dirty="0"/>
              <a:t>	MsgBox(“Bienvenido”)</a:t>
            </a:r>
          </a:p>
          <a:p>
            <a:pPr marL="0" indent="0" algn="just">
              <a:buNone/>
            </a:pPr>
            <a:r>
              <a:rPr lang="es-PA" dirty="0" err="1"/>
              <a:t>Else</a:t>
            </a:r>
            <a:endParaRPr lang="es-PA" dirty="0"/>
          </a:p>
          <a:p>
            <a:pPr marL="0" indent="0" algn="just">
              <a:buNone/>
            </a:pPr>
            <a:r>
              <a:rPr lang="es-PA" dirty="0"/>
              <a:t>	MsgBox(“Acceso Denegado”)</a:t>
            </a:r>
          </a:p>
          <a:p>
            <a:pPr marL="0" indent="0" algn="just">
              <a:buNone/>
            </a:pPr>
            <a:endParaRPr lang="es-PA" dirty="0"/>
          </a:p>
          <a:p>
            <a:pPr marL="0" indent="0" algn="just">
              <a:buNone/>
            </a:pPr>
            <a:endParaRPr lang="es-PA" dirty="0"/>
          </a:p>
          <a:p>
            <a:pPr marL="0" indent="0" algn="just">
              <a:buNone/>
            </a:pPr>
            <a:endParaRPr lang="es-PA" dirty="0"/>
          </a:p>
          <a:p>
            <a:pPr marL="0" indent="0" algn="just">
              <a:buNone/>
            </a:pPr>
            <a:endParaRPr lang="es-PA" dirty="0"/>
          </a:p>
        </p:txBody>
      </p:sp>
      <p:pic>
        <p:nvPicPr>
          <p:cNvPr id="4" name="Imagen 3">
            <a:extLst>
              <a:ext uri="{FF2B5EF4-FFF2-40B4-BE49-F238E27FC236}">
                <a16:creationId xmlns:a16="http://schemas.microsoft.com/office/drawing/2014/main" id="{EBB85406-8E8E-47B5-8C07-A68B393999B8}"/>
              </a:ext>
            </a:extLst>
          </p:cNvPr>
          <p:cNvPicPr>
            <a:picLocks noChangeAspect="1"/>
          </p:cNvPicPr>
          <p:nvPr/>
        </p:nvPicPr>
        <p:blipFill>
          <a:blip r:embed="rId2"/>
          <a:stretch>
            <a:fillRect/>
          </a:stretch>
        </p:blipFill>
        <p:spPr>
          <a:xfrm>
            <a:off x="3273222" y="2747165"/>
            <a:ext cx="2213040" cy="463336"/>
          </a:xfrm>
          <a:prstGeom prst="rect">
            <a:avLst/>
          </a:prstGeom>
        </p:spPr>
      </p:pic>
      <p:sp>
        <p:nvSpPr>
          <p:cNvPr id="5" name="CuadroTexto 4">
            <a:extLst>
              <a:ext uri="{FF2B5EF4-FFF2-40B4-BE49-F238E27FC236}">
                <a16:creationId xmlns:a16="http://schemas.microsoft.com/office/drawing/2014/main" id="{94712829-6BC6-4FE8-813B-CDB10DA8D777}"/>
              </a:ext>
            </a:extLst>
          </p:cNvPr>
          <p:cNvSpPr txBox="1"/>
          <p:nvPr/>
        </p:nvSpPr>
        <p:spPr>
          <a:xfrm>
            <a:off x="5697415" y="2794167"/>
            <a:ext cx="1336431" cy="369332"/>
          </a:xfrm>
          <a:prstGeom prst="rect">
            <a:avLst/>
          </a:prstGeom>
          <a:noFill/>
        </p:spPr>
        <p:txBody>
          <a:bodyPr wrap="square" rtlCol="0">
            <a:spAutoFit/>
          </a:bodyPr>
          <a:lstStyle/>
          <a:p>
            <a:r>
              <a:rPr lang="es-PA" dirty="0"/>
              <a:t>Condición </a:t>
            </a:r>
          </a:p>
        </p:txBody>
      </p:sp>
      <p:sp>
        <p:nvSpPr>
          <p:cNvPr id="6" name="Flecha: hacia abajo 5">
            <a:extLst>
              <a:ext uri="{FF2B5EF4-FFF2-40B4-BE49-F238E27FC236}">
                <a16:creationId xmlns:a16="http://schemas.microsoft.com/office/drawing/2014/main" id="{0EFDE5C1-B92C-4192-89E7-3903FF3988F5}"/>
              </a:ext>
            </a:extLst>
          </p:cNvPr>
          <p:cNvSpPr/>
          <p:nvPr/>
        </p:nvSpPr>
        <p:spPr>
          <a:xfrm rot="5400000">
            <a:off x="5913708" y="2385036"/>
            <a:ext cx="425544" cy="2193388"/>
          </a:xfrm>
          <a:prstGeom prst="down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A" dirty="0"/>
          </a:p>
        </p:txBody>
      </p:sp>
      <p:pic>
        <p:nvPicPr>
          <p:cNvPr id="7" name="Imagen 6">
            <a:extLst>
              <a:ext uri="{FF2B5EF4-FFF2-40B4-BE49-F238E27FC236}">
                <a16:creationId xmlns:a16="http://schemas.microsoft.com/office/drawing/2014/main" id="{D8F4441F-22D8-4AFD-95EE-DD60B0D6E7C8}"/>
              </a:ext>
            </a:extLst>
          </p:cNvPr>
          <p:cNvPicPr>
            <a:picLocks noChangeAspect="1"/>
          </p:cNvPicPr>
          <p:nvPr/>
        </p:nvPicPr>
        <p:blipFill>
          <a:blip r:embed="rId3"/>
          <a:stretch>
            <a:fillRect/>
          </a:stretch>
        </p:blipFill>
        <p:spPr>
          <a:xfrm>
            <a:off x="7434327" y="3163499"/>
            <a:ext cx="2426418" cy="957155"/>
          </a:xfrm>
          <a:prstGeom prst="rect">
            <a:avLst/>
          </a:prstGeom>
        </p:spPr>
      </p:pic>
      <p:sp>
        <p:nvSpPr>
          <p:cNvPr id="8" name="Flecha: hacia abajo 7">
            <a:extLst>
              <a:ext uri="{FF2B5EF4-FFF2-40B4-BE49-F238E27FC236}">
                <a16:creationId xmlns:a16="http://schemas.microsoft.com/office/drawing/2014/main" id="{9F05450C-45A7-4745-BBB1-0C0CDC3A898E}"/>
              </a:ext>
            </a:extLst>
          </p:cNvPr>
          <p:cNvSpPr/>
          <p:nvPr/>
        </p:nvSpPr>
        <p:spPr>
          <a:xfrm rot="5400000">
            <a:off x="6581337" y="3342191"/>
            <a:ext cx="425544" cy="2193388"/>
          </a:xfrm>
          <a:prstGeom prst="down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A" dirty="0"/>
          </a:p>
        </p:txBody>
      </p:sp>
      <p:sp>
        <p:nvSpPr>
          <p:cNvPr id="9" name="CuadroTexto 8">
            <a:extLst>
              <a:ext uri="{FF2B5EF4-FFF2-40B4-BE49-F238E27FC236}">
                <a16:creationId xmlns:a16="http://schemas.microsoft.com/office/drawing/2014/main" id="{A69B67AB-DC32-4FF3-A748-ABC4FD606B1E}"/>
              </a:ext>
            </a:extLst>
          </p:cNvPr>
          <p:cNvSpPr txBox="1"/>
          <p:nvPr/>
        </p:nvSpPr>
        <p:spPr>
          <a:xfrm>
            <a:off x="8101956" y="4115719"/>
            <a:ext cx="2373923" cy="646331"/>
          </a:xfrm>
          <a:prstGeom prst="rect">
            <a:avLst/>
          </a:prstGeom>
          <a:noFill/>
        </p:spPr>
        <p:txBody>
          <a:bodyPr wrap="square" rtlCol="0">
            <a:spAutoFit/>
          </a:bodyPr>
          <a:lstStyle/>
          <a:p>
            <a:r>
              <a:rPr lang="es-PA" dirty="0"/>
              <a:t>Instrucciones si no se cumple la instrucción</a:t>
            </a:r>
          </a:p>
        </p:txBody>
      </p:sp>
    </p:spTree>
    <p:extLst>
      <p:ext uri="{BB962C8B-B14F-4D97-AF65-F5344CB8AC3E}">
        <p14:creationId xmlns:p14="http://schemas.microsoft.com/office/powerpoint/2010/main" val="91475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5BE60E4-3263-4509-A060-52B5F29BE21B}"/>
              </a:ext>
            </a:extLst>
          </p:cNvPr>
          <p:cNvSpPr>
            <a:spLocks noGrp="1"/>
          </p:cNvSpPr>
          <p:nvPr>
            <p:ph idx="1"/>
          </p:nvPr>
        </p:nvSpPr>
        <p:spPr>
          <a:xfrm>
            <a:off x="838200" y="492369"/>
            <a:ext cx="10515600" cy="5684594"/>
          </a:xfrm>
        </p:spPr>
        <p:txBody>
          <a:bodyPr/>
          <a:lstStyle/>
          <a:p>
            <a:pPr marL="0" indent="0" algn="just">
              <a:buNone/>
            </a:pPr>
            <a:r>
              <a:rPr lang="es-PA" dirty="0"/>
              <a:t>Es bueno aclarar que luego de la condición se pueden incluir n cantidad de instrucciones antes de pasar al lado negativo de la condición.</a:t>
            </a:r>
          </a:p>
          <a:p>
            <a:pPr marL="0" indent="0" algn="just">
              <a:buNone/>
            </a:pPr>
            <a:r>
              <a:rPr lang="es-PA" dirty="0"/>
              <a:t>Ejemplo:</a:t>
            </a:r>
          </a:p>
          <a:p>
            <a:pPr marL="0" indent="0" algn="just">
              <a:buNone/>
            </a:pPr>
            <a:r>
              <a:rPr lang="es-PA" dirty="0" err="1"/>
              <a:t>If</a:t>
            </a:r>
            <a:r>
              <a:rPr lang="es-PA" dirty="0"/>
              <a:t> Edad &gt; 18 </a:t>
            </a:r>
            <a:r>
              <a:rPr lang="es-PA" dirty="0" err="1"/>
              <a:t>Then</a:t>
            </a:r>
            <a:r>
              <a:rPr lang="es-PA" dirty="0"/>
              <a:t>	</a:t>
            </a:r>
          </a:p>
          <a:p>
            <a:pPr marL="0" indent="0" algn="just">
              <a:buNone/>
            </a:pPr>
            <a:r>
              <a:rPr lang="es-PA" dirty="0"/>
              <a:t>	</a:t>
            </a:r>
            <a:r>
              <a:rPr lang="es-PA" dirty="0" err="1"/>
              <a:t>Label.text</a:t>
            </a:r>
            <a:r>
              <a:rPr lang="es-PA" dirty="0"/>
              <a:t> (“Hola” &amp;Nombre&amp; “”)					</a:t>
            </a:r>
          </a:p>
          <a:p>
            <a:pPr marL="0" indent="0" algn="just">
              <a:buNone/>
            </a:pPr>
            <a:r>
              <a:rPr lang="es-PA" dirty="0"/>
              <a:t>	MsgBox(“Bienvenido”)</a:t>
            </a:r>
          </a:p>
          <a:p>
            <a:pPr marL="0" indent="0" algn="just">
              <a:buNone/>
            </a:pPr>
            <a:r>
              <a:rPr lang="es-PA" dirty="0"/>
              <a:t>	Form2.Show()</a:t>
            </a:r>
          </a:p>
          <a:p>
            <a:pPr marL="0" indent="0" algn="just">
              <a:buNone/>
            </a:pPr>
            <a:r>
              <a:rPr lang="es-PA" dirty="0"/>
              <a:t>	</a:t>
            </a:r>
            <a:r>
              <a:rPr lang="es-PA" dirty="0" err="1"/>
              <a:t>Me.Hide</a:t>
            </a:r>
            <a:r>
              <a:rPr lang="es-PA" dirty="0"/>
              <a:t>()</a:t>
            </a:r>
          </a:p>
          <a:p>
            <a:pPr marL="0" indent="0" algn="just">
              <a:buNone/>
            </a:pPr>
            <a:r>
              <a:rPr lang="es-PA" dirty="0" err="1"/>
              <a:t>Else</a:t>
            </a:r>
            <a:endParaRPr lang="es-PA" dirty="0"/>
          </a:p>
          <a:p>
            <a:pPr marL="0" indent="0" algn="just">
              <a:buNone/>
            </a:pPr>
            <a:r>
              <a:rPr lang="es-PA" dirty="0"/>
              <a:t>	MsgBox(“Acceso Denegado”)</a:t>
            </a:r>
          </a:p>
          <a:p>
            <a:pPr marL="0" indent="0" algn="just">
              <a:buNone/>
            </a:pPr>
            <a:r>
              <a:rPr lang="es-PA" dirty="0" err="1"/>
              <a:t>End</a:t>
            </a:r>
            <a:r>
              <a:rPr lang="es-PA" dirty="0"/>
              <a:t> </a:t>
            </a:r>
            <a:r>
              <a:rPr lang="es-PA" dirty="0" err="1"/>
              <a:t>If</a:t>
            </a:r>
            <a:endParaRPr lang="es-PA" dirty="0"/>
          </a:p>
          <a:p>
            <a:pPr marL="0" indent="0" algn="just">
              <a:buNone/>
            </a:pPr>
            <a:endParaRPr lang="es-PA" dirty="0"/>
          </a:p>
        </p:txBody>
      </p:sp>
    </p:spTree>
    <p:extLst>
      <p:ext uri="{BB962C8B-B14F-4D97-AF65-F5344CB8AC3E}">
        <p14:creationId xmlns:p14="http://schemas.microsoft.com/office/powerpoint/2010/main" val="420084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5CF1D-3C2A-48C7-A2BB-C6BB70A5BC7E}"/>
              </a:ext>
            </a:extLst>
          </p:cNvPr>
          <p:cNvSpPr>
            <a:spLocks noGrp="1"/>
          </p:cNvSpPr>
          <p:nvPr>
            <p:ph type="title"/>
          </p:nvPr>
        </p:nvSpPr>
        <p:spPr/>
        <p:txBody>
          <a:bodyPr/>
          <a:lstStyle/>
          <a:p>
            <a:pPr algn="ctr"/>
            <a:r>
              <a:rPr lang="es-PA" dirty="0"/>
              <a:t>Múltiples condiciones </a:t>
            </a:r>
          </a:p>
        </p:txBody>
      </p:sp>
      <p:sp>
        <p:nvSpPr>
          <p:cNvPr id="3" name="Marcador de contenido 2">
            <a:extLst>
              <a:ext uri="{FF2B5EF4-FFF2-40B4-BE49-F238E27FC236}">
                <a16:creationId xmlns:a16="http://schemas.microsoft.com/office/drawing/2014/main" id="{7FF24074-32C0-47A6-A720-DFD8FCCBD40A}"/>
              </a:ext>
            </a:extLst>
          </p:cNvPr>
          <p:cNvSpPr>
            <a:spLocks noGrp="1"/>
          </p:cNvSpPr>
          <p:nvPr>
            <p:ph idx="1"/>
          </p:nvPr>
        </p:nvSpPr>
        <p:spPr/>
        <p:txBody>
          <a:bodyPr>
            <a:normAutofit/>
          </a:bodyPr>
          <a:lstStyle/>
          <a:p>
            <a:pPr marL="0" indent="0" algn="just">
              <a:buNone/>
            </a:pPr>
            <a:r>
              <a:rPr lang="es-PA" sz="2400" dirty="0"/>
              <a:t>Es posible enlazar varias condiciones en una sola instrucción </a:t>
            </a:r>
            <a:r>
              <a:rPr lang="es-PA" sz="2400" dirty="0" err="1"/>
              <a:t>If</a:t>
            </a:r>
            <a:r>
              <a:rPr lang="es-PA" sz="2400" dirty="0"/>
              <a:t>. Para ello haremos uso de dos operadores lógicos: </a:t>
            </a:r>
          </a:p>
          <a:p>
            <a:pPr marL="0" indent="0" algn="just">
              <a:buNone/>
            </a:pPr>
            <a:r>
              <a:rPr lang="es-PA" sz="2400" dirty="0"/>
              <a:t>And y </a:t>
            </a:r>
            <a:r>
              <a:rPr lang="es-PA" sz="2400" dirty="0" err="1"/>
              <a:t>Or</a:t>
            </a:r>
            <a:endParaRPr lang="es-PA" sz="2400" dirty="0"/>
          </a:p>
          <a:p>
            <a:pPr marL="0" indent="0" algn="just">
              <a:buNone/>
            </a:pPr>
            <a:endParaRPr lang="es-PA" sz="2400" dirty="0"/>
          </a:p>
        </p:txBody>
      </p:sp>
    </p:spTree>
    <p:extLst>
      <p:ext uri="{BB962C8B-B14F-4D97-AF65-F5344CB8AC3E}">
        <p14:creationId xmlns:p14="http://schemas.microsoft.com/office/powerpoint/2010/main" val="217037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62A89-8E7A-4C1F-8B58-12E93152FCD0}"/>
              </a:ext>
            </a:extLst>
          </p:cNvPr>
          <p:cNvSpPr>
            <a:spLocks noGrp="1"/>
          </p:cNvSpPr>
          <p:nvPr>
            <p:ph type="title"/>
          </p:nvPr>
        </p:nvSpPr>
        <p:spPr/>
        <p:txBody>
          <a:bodyPr/>
          <a:lstStyle/>
          <a:p>
            <a:r>
              <a:rPr lang="es-PA" dirty="0"/>
              <a:t>Operador AND</a:t>
            </a:r>
          </a:p>
        </p:txBody>
      </p:sp>
      <p:sp>
        <p:nvSpPr>
          <p:cNvPr id="3" name="Marcador de contenido 2">
            <a:extLst>
              <a:ext uri="{FF2B5EF4-FFF2-40B4-BE49-F238E27FC236}">
                <a16:creationId xmlns:a16="http://schemas.microsoft.com/office/drawing/2014/main" id="{2BE91BBE-0A3E-4A72-BB7D-345037BEA8A3}"/>
              </a:ext>
            </a:extLst>
          </p:cNvPr>
          <p:cNvSpPr>
            <a:spLocks noGrp="1"/>
          </p:cNvSpPr>
          <p:nvPr>
            <p:ph idx="1"/>
          </p:nvPr>
        </p:nvSpPr>
        <p:spPr/>
        <p:txBody>
          <a:bodyPr/>
          <a:lstStyle/>
          <a:p>
            <a:pPr marL="0" indent="0" algn="just">
              <a:buNone/>
            </a:pPr>
            <a:r>
              <a:rPr lang="es-PA" dirty="0"/>
              <a:t>El operador AND significa literalmente Y. Significa que todas las condiciones deberán cumplirse para ejecutar el lado positivo de las condición completa</a:t>
            </a:r>
          </a:p>
        </p:txBody>
      </p:sp>
    </p:spTree>
    <p:extLst>
      <p:ext uri="{BB962C8B-B14F-4D97-AF65-F5344CB8AC3E}">
        <p14:creationId xmlns:p14="http://schemas.microsoft.com/office/powerpoint/2010/main" val="3259612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940</Words>
  <Application>Microsoft Office PowerPoint</Application>
  <PresentationFormat>Panorámica</PresentationFormat>
  <Paragraphs>142</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Calibri Light</vt:lpstr>
      <vt:lpstr>Tema de Office</vt:lpstr>
      <vt:lpstr>Programación Clase #4: Estructuras de Selección</vt:lpstr>
      <vt:lpstr>Presentación de PowerPoint</vt:lpstr>
      <vt:lpstr>Presentación de PowerPoint</vt:lpstr>
      <vt:lpstr>Condiciones</vt:lpstr>
      <vt:lpstr>Presentación de PowerPoint</vt:lpstr>
      <vt:lpstr>Presentación de PowerPoint</vt:lpstr>
      <vt:lpstr>Presentación de PowerPoint</vt:lpstr>
      <vt:lpstr>Múltiples condiciones </vt:lpstr>
      <vt:lpstr>Operador AND</vt:lpstr>
      <vt:lpstr>Ejemplo</vt:lpstr>
      <vt:lpstr>Presentación de PowerPoint</vt:lpstr>
      <vt:lpstr>Operador Or</vt:lpstr>
      <vt:lpstr>Ejemplo</vt:lpstr>
      <vt:lpstr>Presentación de PowerPoint</vt:lpstr>
      <vt:lpstr>Presentación de PowerPoint</vt:lpstr>
      <vt:lpstr>Ejemplo #1</vt:lpstr>
      <vt:lpstr>Propiedades a utilizar de cada objeto</vt:lpstr>
      <vt:lpstr>Diseño General de la Aplicación</vt:lpstr>
      <vt:lpstr>Controles utilizados </vt:lpstr>
      <vt:lpstr>Código (I) </vt:lpstr>
      <vt:lpstr>Código (II)</vt:lpstr>
      <vt:lpstr>Código (III)</vt:lpstr>
      <vt:lpstr>Ejemplo #2</vt:lpstr>
      <vt:lpstr>Diseño General</vt:lpstr>
      <vt:lpstr>Controles Utilizados </vt:lpstr>
      <vt:lpstr>Código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Clase #2: Conceptos básicos en Visual Basic .NET</dc:title>
  <dc:creator>Rodrigo Yanguez</dc:creator>
  <cp:lastModifiedBy>Rodrigo Yanguez</cp:lastModifiedBy>
  <cp:revision>42</cp:revision>
  <dcterms:created xsi:type="dcterms:W3CDTF">2020-03-24T02:27:27Z</dcterms:created>
  <dcterms:modified xsi:type="dcterms:W3CDTF">2021-04-14T00:12:41Z</dcterms:modified>
</cp:coreProperties>
</file>