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1" r:id="rId13"/>
    <p:sldId id="282" r:id="rId14"/>
    <p:sldId id="284" r:id="rId15"/>
    <p:sldId id="287" r:id="rId16"/>
    <p:sldId id="285" r:id="rId17"/>
    <p:sldId id="288" r:id="rId18"/>
    <p:sldId id="289" r:id="rId19"/>
    <p:sldId id="290" r:id="rId20"/>
    <p:sldId id="292" r:id="rId21"/>
    <p:sldId id="293" r:id="rId22"/>
    <p:sldId id="294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8D3F-4424-4631-BB09-926B01AFC25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505-6E83-467E-999A-FE537EAFB17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24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A2C-812F-4476-8D1C-BBBCCEB6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EFD8E-BD79-488B-B917-E9922066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349A7-03B9-4524-B765-9BF79AF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75C26-81AF-49AE-B147-24DF908A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D28F8-4A21-4F60-BC3F-723F9E8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2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AAC-B418-4290-AFF6-DDF24F6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168B3F-907F-4F2F-8E3C-D27885C3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7773D-01BC-4FFC-A740-2A4A5A85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7532D-F5EB-4D56-AF39-4B3F797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5602C-221B-4B0E-97E3-EE5B0B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2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7528-9F4A-4DC6-94F8-272801FB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E4551-E695-48DD-9978-638BBEF2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E7A26-BC10-4CA4-A691-7C351CA3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27958-A348-4ED0-A691-91A6C3C9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4D632-C5C0-4124-B437-F9AA974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620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7E0F-E053-4266-8125-108EDB7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75CE7-0BA5-4186-A1E9-697867A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3EA5-ED72-4B00-AFA7-264CE12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FD76-3946-4247-8A4B-2959FA04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ED073-F9AE-4BF4-915D-4BFDD8C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40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B60F-BDAE-4658-9B38-F04BEC3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6DA14-CDE5-4C0A-8F72-338B57A3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1FAB0-32A5-4DE3-B121-25002BB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2ECCF-FF51-4BDC-AA2B-F0BEE5C5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D98FF-F997-4DFB-9491-EC0F4102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06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ED901-3F35-41F1-A50C-38BBC5B8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EAB3B-4ED3-4096-8490-32B178E1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23063-5FB1-4CCD-A4F9-97AF572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0B5A2-4DDA-4938-B5DE-A778C59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6BB08-CE13-4B15-8655-8858BED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EFBCF-F5A3-498A-8880-2883E21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56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C2B4-3E07-4200-90A7-5D5DF340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BF1FD-B641-4CF4-B624-B1061490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4729A-A483-4A71-B146-CFC4704D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4C839F-514A-4246-95AC-5BD933F7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56A103-82F7-416E-AEBC-FCD65CAC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B667D8-B6C7-4DDD-B63C-AADF090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27BB2-28D1-4C7B-80E4-CE9827E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6E28F-F575-48D6-B004-5A97D57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98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1D85-A4E5-47C1-85B9-DAD7391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2C9F7-BDE1-41BE-BF1A-DCCD0E9E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675AB-3F8F-4D5E-B1CE-37FCB57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45082-7FEA-4F57-8E97-DECBCFE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16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3D1267-D0DD-4DDC-910A-BB245A7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65F2-CAC8-4726-B82A-31B1B982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F029B-B0AB-44F7-8CD5-C6E8D8F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53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1D80-B55A-4A2E-B137-CC8E4EE6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CE10E-16D4-4A17-9124-207F85E8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60C49-2179-4545-B01D-2F67A92C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AE2EE-57C8-4ECF-A3DF-73D622E8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FCBC5-04AE-47B9-99BD-FB1445B4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2AF66-70CB-4E3D-A174-9921A05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8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E502-452A-4CA7-B906-8AEC4BFE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AA6B8C-7B3C-453B-998F-66B800FC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839E8-0AC9-4992-AA0C-3BE75361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DADA-87F9-42AB-B927-2E11FB4B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7502E-26BF-412E-A6E8-00A93A6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C8D07-F5A9-41DA-8D93-AC62411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63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A7616D-0FEA-41EA-81C1-A8444339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509AD-BB12-4BCF-9843-1CAC0E25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70DFD-4FD4-4123-B2A0-432F3D7A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6F09-8F6C-465A-958E-54A8CA5250D6}" type="datetimeFigureOut">
              <a:rPr lang="es-PA" smtClean="0"/>
              <a:t>05/27/2021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24109-A32B-40A5-888C-9A7056FB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A527D-F8D8-4C9C-9F25-93BFE10E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22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Herramientas de Programación Aplicada III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Arreglos o Vectores en Visual Basic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53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/>
              <a:t>: 1</a:t>
            </a:r>
            <a:r>
              <a:rPr lang="es-ES" dirty="0"/>
              <a:t>8</a:t>
            </a:r>
            <a:r>
              <a:rPr lang="es-ES"/>
              <a:t> </a:t>
            </a:r>
            <a:r>
              <a:rPr lang="es-ES" dirty="0"/>
              <a:t>de mayo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F4B14B8-6375-487F-97E2-367E596F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00" y="953567"/>
            <a:ext cx="523569" cy="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831DA-798F-4416-AF1E-33CE0BD2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A9742-C72B-456F-AB24-B5A20E19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Construya dos arreglos de tamaño n. Llene el primer arreglo. El segundo arreglo  tendrá los elementos del primer arreglo pero en orden inverso. </a:t>
            </a:r>
          </a:p>
        </p:txBody>
      </p:sp>
    </p:spTree>
    <p:extLst>
      <p:ext uri="{BB962C8B-B14F-4D97-AF65-F5344CB8AC3E}">
        <p14:creationId xmlns:p14="http://schemas.microsoft.com/office/powerpoint/2010/main" val="139200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114D8-C428-4CAE-8FB3-1F830066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1ACE0D-AE13-4881-BBC7-BB9A6137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73" y="1440605"/>
            <a:ext cx="8304749" cy="50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D1016-877B-4ED6-89F3-928280B3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err="1"/>
              <a:t>ListView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95CF3-2557-4E9D-AAA7-A3A9C4A3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Este es un elemento de diseño, similar al </a:t>
            </a:r>
            <a:r>
              <a:rPr lang="es-PA" sz="2400" dirty="0" err="1"/>
              <a:t>ListBox</a:t>
            </a:r>
            <a:r>
              <a:rPr lang="es-PA" sz="2400" dirty="0"/>
              <a:t>, solo que nos permite utilizar mas opciones para la visualización de los elementos que contiene. </a:t>
            </a:r>
          </a:p>
          <a:p>
            <a:pPr marL="0" indent="0" algn="just">
              <a:buNone/>
            </a:pPr>
            <a:r>
              <a:rPr lang="es-PA" sz="2400" dirty="0"/>
              <a:t>Para acceder a estas opciones, daremos </a:t>
            </a:r>
            <a:r>
              <a:rPr lang="es-PA" sz="2400" dirty="0" err="1"/>
              <a:t>click</a:t>
            </a:r>
            <a:r>
              <a:rPr lang="es-PA" sz="2400" dirty="0"/>
              <a:t> a la flecha que sale en la esquina superior derecha del </a:t>
            </a:r>
            <a:r>
              <a:rPr lang="es-PA" sz="2400" dirty="0" err="1"/>
              <a:t>ListView</a:t>
            </a:r>
            <a:endParaRPr lang="es-PA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8775EA-3596-44F1-8CF6-C3E1C33DE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4" t="50000" r="30443" b="21384"/>
          <a:stretch/>
        </p:blipFill>
        <p:spPr>
          <a:xfrm>
            <a:off x="3732448" y="3694471"/>
            <a:ext cx="4727103" cy="29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3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9684-9214-4F2D-8117-AA361A46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I Parte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079C70-262E-47FD-97D4-AB8985A7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3" y="1370384"/>
            <a:ext cx="8711924" cy="52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437F-A489-4BB8-B869-D3117AAC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78DA8-4EC1-4FDB-99D7-A90E6BB1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Utilice un vector que guarde una cantidad n de nombres. Ordene alfabéticamente el arreglo e imprímalo en un </a:t>
            </a:r>
            <a:r>
              <a:rPr lang="es-PA" dirty="0" err="1"/>
              <a:t>ListView</a:t>
            </a:r>
            <a:r>
              <a:rPr lang="es-PA" dirty="0"/>
              <a:t>.</a:t>
            </a:r>
          </a:p>
          <a:p>
            <a:pPr marL="0" indent="0" algn="just">
              <a:buNone/>
            </a:pPr>
            <a:r>
              <a:rPr lang="es-PA" dirty="0"/>
              <a:t>En un segundo </a:t>
            </a:r>
            <a:r>
              <a:rPr lang="es-PA" dirty="0" err="1"/>
              <a:t>ListView</a:t>
            </a:r>
            <a:r>
              <a:rPr lang="es-PA" dirty="0"/>
              <a:t>, imprima los nombres que se encuentran en las posiciones pares del vector.</a:t>
            </a:r>
          </a:p>
        </p:txBody>
      </p:sp>
    </p:spTree>
    <p:extLst>
      <p:ext uri="{BB962C8B-B14F-4D97-AF65-F5344CB8AC3E}">
        <p14:creationId xmlns:p14="http://schemas.microsoft.com/office/powerpoint/2010/main" val="166072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A3842-730A-4167-AD5B-00673321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50059E-B46B-4CA0-8B7F-208E5EB95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2" t="14392" r="18538" b="22397"/>
          <a:stretch/>
        </p:blipFill>
        <p:spPr>
          <a:xfrm>
            <a:off x="1575582" y="1420835"/>
            <a:ext cx="8497312" cy="50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5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457E-139C-4C2E-8436-AA02135F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98" y="393260"/>
            <a:ext cx="10515600" cy="1325563"/>
          </a:xfrm>
        </p:spPr>
        <p:txBody>
          <a:bodyPr/>
          <a:lstStyle/>
          <a:p>
            <a:r>
              <a:rPr lang="es-PA" dirty="0"/>
              <a:t>Posición del vector.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1270C-8D57-4BE8-A95B-37714E04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825625"/>
            <a:ext cx="10917702" cy="48987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Es importante recalcarla diferencia entre los elementos y las posiciones del vector. Recordemos que para recorrer el vector utilizamos un ciclo </a:t>
            </a:r>
            <a:r>
              <a:rPr lang="es-PA" sz="2400" dirty="0" err="1"/>
              <a:t>for</a:t>
            </a:r>
            <a:r>
              <a:rPr lang="es-PA" sz="2400" dirty="0"/>
              <a:t>, y aprovechamos la variable de control del ciclo (i) para hacer las operaciones de un vector:</a:t>
            </a:r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1 </a:t>
            </a:r>
            <a:r>
              <a:rPr lang="es-PA" sz="2400" dirty="0" err="1"/>
              <a:t>to</a:t>
            </a:r>
            <a:r>
              <a:rPr lang="es-PA" sz="2400" dirty="0"/>
              <a:t> 5</a:t>
            </a:r>
          </a:p>
          <a:p>
            <a:pPr marL="0" indent="0" algn="just">
              <a:buNone/>
            </a:pPr>
            <a:r>
              <a:rPr lang="es-PA" sz="2400" dirty="0"/>
              <a:t>      </a:t>
            </a:r>
            <a:r>
              <a:rPr lang="es-PA" sz="2400" dirty="0" err="1"/>
              <a:t>If</a:t>
            </a:r>
            <a:r>
              <a:rPr lang="es-PA" sz="2400" dirty="0"/>
              <a:t> i Mod 2 = 0</a:t>
            </a:r>
          </a:p>
          <a:p>
            <a:pPr marL="0" indent="0" algn="just">
              <a:buNone/>
            </a:pPr>
            <a:r>
              <a:rPr lang="es-PA" sz="2400" dirty="0"/>
              <a:t>	vector(i) = 2</a:t>
            </a:r>
          </a:p>
          <a:p>
            <a:pPr marL="0" indent="0" algn="just">
              <a:buNone/>
            </a:pPr>
            <a:r>
              <a:rPr lang="es-PA" sz="2400" dirty="0"/>
              <a:t>      </a:t>
            </a:r>
            <a:r>
              <a:rPr lang="es-PA" sz="2400" dirty="0" err="1"/>
              <a:t>Else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               vector (i) = 1</a:t>
            </a:r>
          </a:p>
          <a:p>
            <a:pPr marL="0" indent="0" algn="just">
              <a:buNone/>
            </a:pPr>
            <a:r>
              <a:rPr lang="es-PA" sz="2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5317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F7C29-E028-4826-9FA6-6ABC05C5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771"/>
            <a:ext cx="10515600" cy="5656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En el ejemplo anterior 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mod 2 == 0 </a:t>
            </a:r>
            <a:r>
              <a:rPr lang="es-PA" sz="2400" dirty="0"/>
              <a:t>significa que si la posición del vector es par, entonces se escribirá un 2 en vector(i). De lo contrario, es decir cuando la posición es impar,  se escribirá 1 en vector (i).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Entonces concluimos que</a:t>
            </a:r>
          </a:p>
          <a:p>
            <a:pPr marL="0" indent="0" algn="just">
              <a:buNone/>
            </a:pPr>
            <a:r>
              <a:rPr lang="es-PA" sz="2400" dirty="0"/>
              <a:t>i: se refiere a la posición del vector y viene siendo 1,2,3,4,5,6…..n</a:t>
            </a:r>
          </a:p>
          <a:p>
            <a:pPr marL="0" indent="0" algn="just">
              <a:buNone/>
            </a:pPr>
            <a:r>
              <a:rPr lang="es-PA" sz="2400" dirty="0"/>
              <a:t>vector(i): se refiere al elemento del vector y viene siendo cualquier dato que se guarde en el vector.</a:t>
            </a:r>
          </a:p>
        </p:txBody>
      </p:sp>
    </p:spTree>
    <p:extLst>
      <p:ext uri="{BB962C8B-B14F-4D97-AF65-F5344CB8AC3E}">
        <p14:creationId xmlns:p14="http://schemas.microsoft.com/office/powerpoint/2010/main" val="351447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1A00A-DABC-46CB-AFD4-440D2D99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16CE00-324C-4AAA-B1A5-0CECAF2A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19" y="1467389"/>
            <a:ext cx="85820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6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EB68-FE82-4D18-928B-27AFDDF9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58C7E-357F-4EE6-8588-AD98B3C8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Escriba una cadena cualquiera. Mediante el uso de un ComboBox, extraiga carácter por carácter e imprima en una lista y además imprima en otra lista estos mismos caracteres pero de forma ordenada. </a:t>
            </a:r>
          </a:p>
          <a:p>
            <a:pPr marL="0" indent="0" algn="just">
              <a:buNone/>
            </a:pPr>
            <a:r>
              <a:rPr lang="es-PA" dirty="0"/>
              <a:t>También obtenga las vocales y las consonantes de la cadena e imprímalas en listas.</a:t>
            </a:r>
          </a:p>
        </p:txBody>
      </p:sp>
    </p:spTree>
    <p:extLst>
      <p:ext uri="{BB962C8B-B14F-4D97-AF65-F5344CB8AC3E}">
        <p14:creationId xmlns:p14="http://schemas.microsoft.com/office/powerpoint/2010/main" val="29202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50FD38-A2FD-4908-8328-7B9E6350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36098"/>
            <a:ext cx="10515600" cy="54454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Un arreglo o vector es un elemento del lenguaje que nos permite agrupar un conjunto de valores del mismo tipo y acceder a ellos a través de una misma variable o identificador.</a:t>
            </a:r>
          </a:p>
          <a:p>
            <a:pPr marL="0" indent="0" algn="just">
              <a:buNone/>
            </a:pPr>
            <a:r>
              <a:rPr lang="es-MX" sz="2400" dirty="0"/>
              <a:t>Podemos diferenciar un arreglo de una variable normal en el siguiente cuadro.</a:t>
            </a:r>
          </a:p>
          <a:p>
            <a:pPr marL="0" indent="0" algn="just">
              <a:buNone/>
            </a:pPr>
            <a:endParaRPr lang="es-PA" sz="24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C0B58D55-513A-4689-8685-9C2FB9363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05972"/>
              </p:ext>
            </p:extLst>
          </p:nvPr>
        </p:nvGraphicFramePr>
        <p:xfrm>
          <a:off x="1708443" y="270321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57702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53837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0749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421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Ciclo </a:t>
                      </a:r>
                      <a:r>
                        <a:rPr lang="es-PA" dirty="0" err="1"/>
                        <a:t>For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Variable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Arreglo A[]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3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1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A[6,4]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A[6,4,5]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2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A[6,4,5,9]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8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3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C3426-6D07-46A9-9D1F-CA9771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ComboBox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1FD32-C348-4EFB-9153-41C1D8AD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El ComboBox es una especie de lista, pero que permite seleccionar estos elementos y producir una acción al realizar dicha selección. Podría tener similitud con un menú.</a:t>
            </a:r>
          </a:p>
          <a:p>
            <a:pPr marL="0" indent="0" algn="just">
              <a:buNone/>
            </a:pPr>
            <a:r>
              <a:rPr lang="es-PA" sz="2400" dirty="0"/>
              <a:t>Para agregar elementos al ComboBox, buscamos la Propiedad </a:t>
            </a:r>
            <a:r>
              <a:rPr lang="es-PA" sz="2400" dirty="0" err="1"/>
              <a:t>Items</a:t>
            </a:r>
            <a:r>
              <a:rPr lang="es-PA" sz="2400" dirty="0"/>
              <a:t>. También pueden agregarse los elementos por programación de igual modo que en los </a:t>
            </a:r>
            <a:r>
              <a:rPr lang="es-PA" sz="2400" dirty="0" err="1"/>
              <a:t>ListBox</a:t>
            </a:r>
            <a:r>
              <a:rPr lang="es-PA" sz="2400" dirty="0"/>
              <a:t> y </a:t>
            </a:r>
            <a:r>
              <a:rPr lang="es-PA" sz="2400" dirty="0" err="1"/>
              <a:t>ListView</a:t>
            </a:r>
            <a:r>
              <a:rPr lang="es-PA" sz="2400" dirty="0"/>
              <a:t>, siguiendo esta secuencia: </a:t>
            </a:r>
            <a:r>
              <a:rPr lang="es-PA" sz="2400" dirty="0" err="1"/>
              <a:t>ComboBox.Items.Add</a:t>
            </a:r>
            <a:r>
              <a:rPr lang="es-PA" sz="2400" dirty="0"/>
              <a:t>(“elementos”)</a:t>
            </a:r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666022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02949-7854-4E5E-AFA9-4EE7038A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351693"/>
            <a:ext cx="10515600" cy="5811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En este ejemplo, no contamos con botón. Se programará el ComboBox. Para ello usaremos el evento </a:t>
            </a:r>
            <a:r>
              <a:rPr lang="es-PA" sz="2400" dirty="0" err="1"/>
              <a:t>cbopciones_SelectedIndexChanged</a:t>
            </a:r>
            <a:r>
              <a:rPr lang="es-PA" sz="2400" dirty="0"/>
              <a:t> esto quiere decir, que el código se ejecutará cuando se seleccione una opción del ComboBox.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Nuestras condiciones seguirán la siguiente estructura</a:t>
            </a:r>
          </a:p>
          <a:p>
            <a:pPr marL="0" indent="0" algn="just">
              <a:buNone/>
            </a:pPr>
            <a:r>
              <a:rPr lang="en-US" sz="2400" dirty="0"/>
              <a:t>If </a:t>
            </a:r>
            <a:r>
              <a:rPr lang="en-US" sz="2400" dirty="0" err="1"/>
              <a:t>cbopciones.SelectedIndex</a:t>
            </a:r>
            <a:r>
              <a:rPr lang="en-US" sz="2400" dirty="0"/>
              <a:t> = 0 Then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/>
              <a:t>SelectedIndex</a:t>
            </a:r>
            <a:r>
              <a:rPr lang="en-US" sz="2400" dirty="0"/>
              <a:t> </a:t>
            </a:r>
            <a:r>
              <a:rPr lang="en-US" sz="2400" dirty="0" err="1"/>
              <a:t>significa</a:t>
            </a:r>
            <a:r>
              <a:rPr lang="en-US" sz="2400" dirty="0"/>
              <a:t> </a:t>
            </a:r>
            <a:r>
              <a:rPr lang="en-US" sz="2400" dirty="0" err="1"/>
              <a:t>número</a:t>
            </a:r>
            <a:r>
              <a:rPr lang="en-US" sz="2400" dirty="0"/>
              <a:t> de la </a:t>
            </a:r>
            <a:r>
              <a:rPr lang="en-US" sz="2400" dirty="0" err="1"/>
              <a:t>opción</a:t>
            </a:r>
            <a:r>
              <a:rPr lang="en-US" sz="2400" dirty="0"/>
              <a:t> </a:t>
            </a:r>
            <a:r>
              <a:rPr lang="en-US" sz="2400" dirty="0" err="1"/>
              <a:t>seleccionada</a:t>
            </a:r>
            <a:r>
              <a:rPr lang="en-US" sz="2400" dirty="0"/>
              <a:t>. El </a:t>
            </a:r>
            <a:r>
              <a:rPr lang="en-US" sz="2400" dirty="0" err="1"/>
              <a:t>ComboBox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sus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0, por </a:t>
            </a:r>
            <a:r>
              <a:rPr lang="en-US" sz="2400" dirty="0" err="1"/>
              <a:t>ello</a:t>
            </a:r>
            <a:r>
              <a:rPr lang="en-US" sz="2400" dirty="0"/>
              <a:t> la </a:t>
            </a:r>
            <a:r>
              <a:rPr lang="en-US" sz="2400" dirty="0" err="1"/>
              <a:t>primera</a:t>
            </a:r>
            <a:r>
              <a:rPr lang="en-US" sz="2400" dirty="0"/>
              <a:t> </a:t>
            </a:r>
            <a:r>
              <a:rPr lang="en-US" sz="2400" dirty="0" err="1"/>
              <a:t>opción</a:t>
            </a:r>
            <a:r>
              <a:rPr lang="en-US" sz="2400" dirty="0"/>
              <a:t> es el 0. 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19130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15047-BE58-41E2-A0CF-847591E9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Tanto en el ComboBox, como en </a:t>
            </a:r>
            <a:r>
              <a:rPr lang="es-PA" sz="2400" dirty="0" err="1"/>
              <a:t>ListView</a:t>
            </a:r>
            <a:r>
              <a:rPr lang="es-PA" sz="2400" dirty="0"/>
              <a:t> y </a:t>
            </a:r>
            <a:r>
              <a:rPr lang="es-PA" sz="2400" dirty="0" err="1"/>
              <a:t>Listbox</a:t>
            </a:r>
            <a:r>
              <a:rPr lang="es-PA" sz="2400" dirty="0"/>
              <a:t> hay que diferenciar </a:t>
            </a:r>
            <a:r>
              <a:rPr lang="es-PA" sz="2400" dirty="0" err="1"/>
              <a:t>Items</a:t>
            </a:r>
            <a:r>
              <a:rPr lang="es-PA" sz="2400" dirty="0"/>
              <a:t> de </a:t>
            </a:r>
            <a:r>
              <a:rPr lang="es-PA" sz="2400" dirty="0" err="1"/>
              <a:t>Index</a:t>
            </a:r>
            <a:r>
              <a:rPr lang="es-PA" sz="2400" dirty="0"/>
              <a:t>.</a:t>
            </a:r>
          </a:p>
          <a:p>
            <a:pPr marL="0" indent="0" algn="just">
              <a:buNone/>
            </a:pPr>
            <a:r>
              <a:rPr lang="es-PA" sz="2400" dirty="0"/>
              <a:t>Supongamos que tenemos un ComboBox, o un </a:t>
            </a:r>
            <a:r>
              <a:rPr lang="es-PA" sz="2400" dirty="0" err="1"/>
              <a:t>ListView</a:t>
            </a:r>
            <a:r>
              <a:rPr lang="es-PA" sz="2400" dirty="0"/>
              <a:t> o un </a:t>
            </a:r>
            <a:r>
              <a:rPr lang="es-PA" sz="2400" dirty="0" err="1"/>
              <a:t>ListBox</a:t>
            </a:r>
            <a:r>
              <a:rPr lang="es-PA" sz="2400" dirty="0"/>
              <a:t> denominado Sexo y sus opciones son masculino y femenino.</a:t>
            </a:r>
          </a:p>
          <a:p>
            <a:pPr algn="just"/>
            <a:r>
              <a:rPr lang="es-PA" sz="2400" dirty="0"/>
              <a:t>Sus ítems son : Masculino y Femenino, es decir las opciones en sí.</a:t>
            </a:r>
          </a:p>
          <a:p>
            <a:pPr algn="just"/>
            <a:r>
              <a:rPr lang="es-PA" sz="2400" dirty="0"/>
              <a:t>Sus </a:t>
            </a:r>
            <a:r>
              <a:rPr lang="es-PA" sz="2400" dirty="0" err="1"/>
              <a:t>Index</a:t>
            </a:r>
            <a:r>
              <a:rPr lang="es-PA" sz="2400" dirty="0"/>
              <a:t> son 0 y 1. Es decir el número o posición que ocupa cada opción en la lista en mención. </a:t>
            </a:r>
          </a:p>
        </p:txBody>
      </p:sp>
    </p:spTree>
    <p:extLst>
      <p:ext uri="{BB962C8B-B14F-4D97-AF65-F5344CB8AC3E}">
        <p14:creationId xmlns:p14="http://schemas.microsoft.com/office/powerpoint/2010/main" val="3912315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7BC55-8EEB-4D73-8AF9-216D6F32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B13B08-F518-43B2-86C5-6F7FC85ED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95" y="1496134"/>
            <a:ext cx="9230332" cy="48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3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6E118-2055-4AD7-BD20-475C2BCB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61F8DB-818F-4CEE-A7CA-F0A7AE6E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38" y="1517413"/>
            <a:ext cx="9437892" cy="46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F6AB-5BC3-40C8-A813-9DB8ED87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AA95A3-AB54-4F34-BFA6-6BAD832D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51" y="1690688"/>
            <a:ext cx="8020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1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B68-23F8-4D9C-8EC7-F9B0D753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Declaración de arreglos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2549F-D442-4D37-AD94-D3EAFB7D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Un arreglo se declara como cualquier otra variable, solo que hay que establecer la cantidad de elementos que contendrá.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Declarar arreglo de 15 elementos de tipo </a:t>
            </a:r>
            <a:r>
              <a:rPr lang="es-PA" sz="2400" dirty="0" err="1"/>
              <a:t>Integer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Arreglo(15) As </a:t>
            </a: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PA" sz="2400" dirty="0"/>
              <a:t>Declarar arreglo de 25 elementos de tipo Decimal</a:t>
            </a: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vector(25) As Decimal 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5965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090DC-EE37-4703-887F-1C43579F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15600" cy="5769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También es posible no conocer en primer instancia cual será el tamaño del arreglo. Lo declaramos de la siguiente forma:</a:t>
            </a: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 () as </a:t>
            </a: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Sin embargo es necesario declarar el tamaño del </a:t>
            </a:r>
            <a:r>
              <a:rPr lang="es-PA" sz="2400" dirty="0" err="1"/>
              <a:t>arreglo.Esto</a:t>
            </a:r>
            <a:r>
              <a:rPr lang="es-PA" sz="2400" dirty="0"/>
              <a:t> lo haremos usando una variable que contendrá el tamaño de dicho vector y la función </a:t>
            </a:r>
            <a:r>
              <a:rPr lang="es-PA" sz="2400" dirty="0" err="1"/>
              <a:t>Redim</a:t>
            </a:r>
            <a:r>
              <a:rPr lang="es-PA" sz="2400" dirty="0"/>
              <a:t>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Ejemplo: en su programa, el tamaño del arreglo vector() será dado por el usuario.</a:t>
            </a:r>
          </a:p>
          <a:p>
            <a:pPr marL="0" indent="0" algn="just">
              <a:buNone/>
            </a:pP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Tamaño = Val(</a:t>
            </a: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TextBox.Text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vector(Tamaño)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82019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F180-859B-4896-8D0C-137E11FA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de un arreglo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FA3EC-FD01-43CB-97E2-91ADCD62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7" y="153339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acceder a un arreglo y conocer sus elementos es necesario utilizar un ciclo </a:t>
            </a:r>
            <a:r>
              <a:rPr lang="es-PA" sz="2400" dirty="0" err="1"/>
              <a:t>for</a:t>
            </a:r>
            <a:r>
              <a:rPr lang="es-PA" sz="2400" dirty="0"/>
              <a:t>. Recordemos que la variable de control del ciclo (i) irá cambiando su valor en cada vuelta del ciclo. Esta variable i corresponde con la posición de memoria del arreglo (esta posición se denomina </a:t>
            </a:r>
            <a:r>
              <a:rPr lang="es-PA" sz="2400" i="1" dirty="0"/>
              <a:t>índice</a:t>
            </a:r>
            <a:r>
              <a:rPr lang="es-PA" sz="2400" dirty="0"/>
              <a:t>).</a:t>
            </a:r>
          </a:p>
          <a:p>
            <a:pPr marL="0" indent="0" algn="just">
              <a:buNone/>
            </a:pPr>
            <a:r>
              <a:rPr lang="es-PA" sz="2400" dirty="0"/>
              <a:t>Recorramos con un ciclo </a:t>
            </a:r>
            <a:r>
              <a:rPr lang="es-PA" sz="2400" dirty="0" err="1"/>
              <a:t>for</a:t>
            </a:r>
            <a:r>
              <a:rPr lang="es-PA" sz="2400" dirty="0"/>
              <a:t> el arreglo Nombres (Victoria, Antonio, Verónica, Julián, Fátima)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F86DE5D-FB18-4178-9318-F0534758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306466"/>
              </p:ext>
            </p:extLst>
          </p:nvPr>
        </p:nvGraphicFramePr>
        <p:xfrm>
          <a:off x="2032000" y="3817620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493280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270863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861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Ciclo </a:t>
                      </a:r>
                      <a:r>
                        <a:rPr lang="es-PA" dirty="0" err="1"/>
                        <a:t>For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Posición del arreglo 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Elementos del arreglo Nombres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17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Victoria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Antonio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3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Verónica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5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Julián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2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Fátima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91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84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4FC19-1970-4721-9C9F-EB30DBF9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insertar elementos en un arreglo, usaremos </a:t>
            </a:r>
            <a:r>
              <a:rPr lang="es-PA" sz="2400" dirty="0" err="1"/>
              <a:t>InputBox</a:t>
            </a:r>
            <a:r>
              <a:rPr lang="es-PA" sz="2400" dirty="0"/>
              <a:t>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Ejemplo: Guarde las edades de los primeros 5 asistentes al evento.</a:t>
            </a:r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1 </a:t>
            </a:r>
            <a:r>
              <a:rPr lang="es-PA" sz="2400" dirty="0" err="1"/>
              <a:t>to</a:t>
            </a:r>
            <a:r>
              <a:rPr lang="es-PA" sz="2400" dirty="0"/>
              <a:t> 5</a:t>
            </a:r>
          </a:p>
          <a:p>
            <a:pPr marL="0" indent="0" algn="just">
              <a:buNone/>
            </a:pPr>
            <a:r>
              <a:rPr lang="es-PA" sz="2400" dirty="0"/>
              <a:t>	Edad(i)= Val(</a:t>
            </a:r>
            <a:r>
              <a:rPr lang="es-PA" sz="2400" dirty="0" err="1"/>
              <a:t>InputBox</a:t>
            </a:r>
            <a:r>
              <a:rPr lang="es-PA" sz="2400" dirty="0"/>
              <a:t>(“Ingrese la edad”))</a:t>
            </a:r>
          </a:p>
          <a:p>
            <a:pPr marL="0" indent="0" algn="just">
              <a:buNone/>
            </a:pPr>
            <a:r>
              <a:rPr lang="es-PA" sz="2400" dirty="0"/>
              <a:t>Next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Para imprimir los elementos de un arreglo, utilizaremos </a:t>
            </a:r>
            <a:r>
              <a:rPr lang="es-PA" sz="2400" dirty="0" err="1"/>
              <a:t>MessageBox</a:t>
            </a:r>
            <a:r>
              <a:rPr lang="es-PA" sz="2400" dirty="0"/>
              <a:t>, </a:t>
            </a:r>
            <a:r>
              <a:rPr lang="es-PA" sz="2400" dirty="0" err="1"/>
              <a:t>ListBox</a:t>
            </a:r>
            <a:r>
              <a:rPr lang="es-PA" sz="2400" dirty="0"/>
              <a:t>, </a:t>
            </a:r>
            <a:r>
              <a:rPr lang="es-PA" sz="2400" dirty="0" err="1"/>
              <a:t>ListView</a:t>
            </a:r>
            <a:r>
              <a:rPr lang="es-P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55A15-8A8E-4BDA-B8E1-44040EC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818D-0A1A-4927-AB55-536CEA1D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Llene un arreglo de n elementos. Muestre el resultado de la suma de todos sus valores </a:t>
            </a:r>
          </a:p>
        </p:txBody>
      </p:sp>
    </p:spTree>
    <p:extLst>
      <p:ext uri="{BB962C8B-B14F-4D97-AF65-F5344CB8AC3E}">
        <p14:creationId xmlns:p14="http://schemas.microsoft.com/office/powerpoint/2010/main" val="4162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925EC-41C8-45FF-82DD-33D9978B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CEB311-499A-44BC-88FB-8AF384C4C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07" y="1573955"/>
            <a:ext cx="9181863" cy="46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3549-A5FB-4C64-9EF6-125B164D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21" y="45023"/>
            <a:ext cx="10515600" cy="1325563"/>
          </a:xfrm>
        </p:spPr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B2FED7-2112-4141-BCF6-0926BF19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79" y="1088483"/>
            <a:ext cx="9105580" cy="551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69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1037</Words>
  <Application>Microsoft Office PowerPoint</Application>
  <PresentationFormat>Panorámica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Herramientas de Programación Aplicada III Arreglos o Vectores en Visual Basic</vt:lpstr>
      <vt:lpstr>Presentación de PowerPoint</vt:lpstr>
      <vt:lpstr>Declaración de arreglos</vt:lpstr>
      <vt:lpstr>Presentación de PowerPoint</vt:lpstr>
      <vt:lpstr>Elementos de un arreglo </vt:lpstr>
      <vt:lpstr>Presentación de PowerPoint</vt:lpstr>
      <vt:lpstr>Ejemplo #1</vt:lpstr>
      <vt:lpstr>Diseño</vt:lpstr>
      <vt:lpstr>Código</vt:lpstr>
      <vt:lpstr>Ejemplo #2</vt:lpstr>
      <vt:lpstr>Diseño </vt:lpstr>
      <vt:lpstr>ListView</vt:lpstr>
      <vt:lpstr>Código I Parte</vt:lpstr>
      <vt:lpstr>Ejemplo #3</vt:lpstr>
      <vt:lpstr>Diseño</vt:lpstr>
      <vt:lpstr>Posición del vector.</vt:lpstr>
      <vt:lpstr>Presentación de PowerPoint</vt:lpstr>
      <vt:lpstr>Código</vt:lpstr>
      <vt:lpstr>Ejemplo #4</vt:lpstr>
      <vt:lpstr>ComboBox</vt:lpstr>
      <vt:lpstr>Presentación de PowerPoint</vt:lpstr>
      <vt:lpstr>Presentación de PowerPoint</vt:lpstr>
      <vt:lpstr>Código</vt:lpstr>
      <vt:lpstr>Funciones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Ciclos de repetición. Ciclo While</dc:title>
  <dc:creator>Rodrigo Yanguez</dc:creator>
  <cp:lastModifiedBy>Rodrigo Yanguez</cp:lastModifiedBy>
  <cp:revision>66</cp:revision>
  <dcterms:created xsi:type="dcterms:W3CDTF">2020-06-01T02:31:29Z</dcterms:created>
  <dcterms:modified xsi:type="dcterms:W3CDTF">2021-05-27T17:07:57Z</dcterms:modified>
</cp:coreProperties>
</file>