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70" r:id="rId3"/>
    <p:sldId id="279" r:id="rId4"/>
    <p:sldId id="280" r:id="rId5"/>
    <p:sldId id="281" r:id="rId6"/>
    <p:sldId id="282" r:id="rId7"/>
    <p:sldId id="283" r:id="rId8"/>
    <p:sldId id="278" r:id="rId9"/>
    <p:sldId id="268" r:id="rId10"/>
    <p:sldId id="269" r:id="rId11"/>
    <p:sldId id="271" r:id="rId12"/>
    <p:sldId id="272" r:id="rId13"/>
    <p:sldId id="273" r:id="rId14"/>
    <p:sldId id="274" r:id="rId15"/>
    <p:sldId id="275" r:id="rId16"/>
    <p:sldId id="276" r:id="rId17"/>
    <p:sldId id="277" r:id="rId18"/>
    <p:sldId id="284" r:id="rId19"/>
    <p:sldId id="285" r:id="rId20"/>
    <p:sldId id="286" r:id="rId21"/>
    <p:sldId id="287" r:id="rId22"/>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48"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3C303-80F4-40B1-B05C-C1DEDEDFF93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A"/>
          </a:p>
        </p:txBody>
      </p:sp>
      <p:sp>
        <p:nvSpPr>
          <p:cNvPr id="3" name="Subtítulo 2">
            <a:extLst>
              <a:ext uri="{FF2B5EF4-FFF2-40B4-BE49-F238E27FC236}">
                <a16:creationId xmlns:a16="http://schemas.microsoft.com/office/drawing/2014/main" id="{D9DF7272-9279-4CAC-8077-DE53DED07C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A"/>
          </a:p>
        </p:txBody>
      </p:sp>
      <p:sp>
        <p:nvSpPr>
          <p:cNvPr id="4" name="Marcador de fecha 3">
            <a:extLst>
              <a:ext uri="{FF2B5EF4-FFF2-40B4-BE49-F238E27FC236}">
                <a16:creationId xmlns:a16="http://schemas.microsoft.com/office/drawing/2014/main" id="{17D8620F-74C6-4970-B450-99CA0861F9CC}"/>
              </a:ext>
            </a:extLst>
          </p:cNvPr>
          <p:cNvSpPr>
            <a:spLocks noGrp="1"/>
          </p:cNvSpPr>
          <p:nvPr>
            <p:ph type="dt" sz="half" idx="10"/>
          </p:nvPr>
        </p:nvSpPr>
        <p:spPr/>
        <p:txBody>
          <a:bodyPr/>
          <a:lstStyle/>
          <a:p>
            <a:fld id="{3BD5C159-56D9-4765-A881-3C84BA073B5A}" type="datetimeFigureOut">
              <a:rPr lang="es-PA" smtClean="0"/>
              <a:t>04/06/2021</a:t>
            </a:fld>
            <a:endParaRPr lang="es-PA"/>
          </a:p>
        </p:txBody>
      </p:sp>
      <p:sp>
        <p:nvSpPr>
          <p:cNvPr id="5" name="Marcador de pie de página 4">
            <a:extLst>
              <a:ext uri="{FF2B5EF4-FFF2-40B4-BE49-F238E27FC236}">
                <a16:creationId xmlns:a16="http://schemas.microsoft.com/office/drawing/2014/main" id="{DC86E647-E7AB-4E94-BDED-C2F6394B8C9B}"/>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ED8CD898-D4AE-4313-A542-ED44FFD75374}"/>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3815246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F6A1C-DA6E-4E43-B107-3594D36BB6B7}"/>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7B31C5B1-685E-4617-AD73-FA1C8AF327B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0D42247D-59A8-47AF-8200-093AA792AA4E}"/>
              </a:ext>
            </a:extLst>
          </p:cNvPr>
          <p:cNvSpPr>
            <a:spLocks noGrp="1"/>
          </p:cNvSpPr>
          <p:nvPr>
            <p:ph type="dt" sz="half" idx="10"/>
          </p:nvPr>
        </p:nvSpPr>
        <p:spPr/>
        <p:txBody>
          <a:bodyPr/>
          <a:lstStyle/>
          <a:p>
            <a:fld id="{3BD5C159-56D9-4765-A881-3C84BA073B5A}" type="datetimeFigureOut">
              <a:rPr lang="es-PA" smtClean="0"/>
              <a:t>04/06/2021</a:t>
            </a:fld>
            <a:endParaRPr lang="es-PA"/>
          </a:p>
        </p:txBody>
      </p:sp>
      <p:sp>
        <p:nvSpPr>
          <p:cNvPr id="5" name="Marcador de pie de página 4">
            <a:extLst>
              <a:ext uri="{FF2B5EF4-FFF2-40B4-BE49-F238E27FC236}">
                <a16:creationId xmlns:a16="http://schemas.microsoft.com/office/drawing/2014/main" id="{13A4C5E6-1259-4090-BF45-A0E852232D58}"/>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82A11DFA-F9B4-4071-B15F-84ECBEA5BD65}"/>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1025139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D2189F1-5F80-448E-A6C5-7C90D4D5EB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F33E4402-4F53-4580-8C0C-48B555B8A08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D228F80B-06AD-4DF0-953B-A467817B96B1}"/>
              </a:ext>
            </a:extLst>
          </p:cNvPr>
          <p:cNvSpPr>
            <a:spLocks noGrp="1"/>
          </p:cNvSpPr>
          <p:nvPr>
            <p:ph type="dt" sz="half" idx="10"/>
          </p:nvPr>
        </p:nvSpPr>
        <p:spPr/>
        <p:txBody>
          <a:bodyPr/>
          <a:lstStyle/>
          <a:p>
            <a:fld id="{3BD5C159-56D9-4765-A881-3C84BA073B5A}" type="datetimeFigureOut">
              <a:rPr lang="es-PA" smtClean="0"/>
              <a:t>04/06/2021</a:t>
            </a:fld>
            <a:endParaRPr lang="es-PA"/>
          </a:p>
        </p:txBody>
      </p:sp>
      <p:sp>
        <p:nvSpPr>
          <p:cNvPr id="5" name="Marcador de pie de página 4">
            <a:extLst>
              <a:ext uri="{FF2B5EF4-FFF2-40B4-BE49-F238E27FC236}">
                <a16:creationId xmlns:a16="http://schemas.microsoft.com/office/drawing/2014/main" id="{19360B6A-6EA4-4779-A400-7503A8E062C4}"/>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6F7C015F-C8E9-4601-BEC3-264654647D9E}"/>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4088831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7A85B6-34B5-4390-83BD-B92809153713}"/>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9CBF9412-C1EC-4F20-A990-F4F8C0644D2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8B1B5211-8A24-4FA0-90E9-480C2F000B8E}"/>
              </a:ext>
            </a:extLst>
          </p:cNvPr>
          <p:cNvSpPr>
            <a:spLocks noGrp="1"/>
          </p:cNvSpPr>
          <p:nvPr>
            <p:ph type="dt" sz="half" idx="10"/>
          </p:nvPr>
        </p:nvSpPr>
        <p:spPr/>
        <p:txBody>
          <a:bodyPr/>
          <a:lstStyle/>
          <a:p>
            <a:fld id="{3BD5C159-56D9-4765-A881-3C84BA073B5A}" type="datetimeFigureOut">
              <a:rPr lang="es-PA" smtClean="0"/>
              <a:t>04/06/2021</a:t>
            </a:fld>
            <a:endParaRPr lang="es-PA"/>
          </a:p>
        </p:txBody>
      </p:sp>
      <p:sp>
        <p:nvSpPr>
          <p:cNvPr id="5" name="Marcador de pie de página 4">
            <a:extLst>
              <a:ext uri="{FF2B5EF4-FFF2-40B4-BE49-F238E27FC236}">
                <a16:creationId xmlns:a16="http://schemas.microsoft.com/office/drawing/2014/main" id="{DF6731D3-D809-4209-9B86-E5227E5E12B9}"/>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3B38E1AD-C6B6-4918-AD4C-5D0973954FEC}"/>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399638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C9B62-65C4-415E-929F-649346E2BE2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BC483A07-4DA9-4F4D-9A1C-DFFECD3F36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C3310BF-16EB-4E12-BB08-F3C48EC2BBB6}"/>
              </a:ext>
            </a:extLst>
          </p:cNvPr>
          <p:cNvSpPr>
            <a:spLocks noGrp="1"/>
          </p:cNvSpPr>
          <p:nvPr>
            <p:ph type="dt" sz="half" idx="10"/>
          </p:nvPr>
        </p:nvSpPr>
        <p:spPr/>
        <p:txBody>
          <a:bodyPr/>
          <a:lstStyle/>
          <a:p>
            <a:fld id="{3BD5C159-56D9-4765-A881-3C84BA073B5A}" type="datetimeFigureOut">
              <a:rPr lang="es-PA" smtClean="0"/>
              <a:t>04/06/2021</a:t>
            </a:fld>
            <a:endParaRPr lang="es-PA"/>
          </a:p>
        </p:txBody>
      </p:sp>
      <p:sp>
        <p:nvSpPr>
          <p:cNvPr id="5" name="Marcador de pie de página 4">
            <a:extLst>
              <a:ext uri="{FF2B5EF4-FFF2-40B4-BE49-F238E27FC236}">
                <a16:creationId xmlns:a16="http://schemas.microsoft.com/office/drawing/2014/main" id="{38C556DE-9282-4F11-8256-735FD1D16DD7}"/>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982F6829-BB4B-43CA-9AA1-06F3A687A24C}"/>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6075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CBD4D7-8AE6-41C3-B0F4-0C7F806C2802}"/>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500053D7-3B0F-4A1C-8C4A-43EF67DFD64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contenido 3">
            <a:extLst>
              <a:ext uri="{FF2B5EF4-FFF2-40B4-BE49-F238E27FC236}">
                <a16:creationId xmlns:a16="http://schemas.microsoft.com/office/drawing/2014/main" id="{1E4EF8CF-16AA-4106-8081-979C2A99DB9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fecha 4">
            <a:extLst>
              <a:ext uri="{FF2B5EF4-FFF2-40B4-BE49-F238E27FC236}">
                <a16:creationId xmlns:a16="http://schemas.microsoft.com/office/drawing/2014/main" id="{33ECA2A0-3444-44F7-93FC-752D77B147DA}"/>
              </a:ext>
            </a:extLst>
          </p:cNvPr>
          <p:cNvSpPr>
            <a:spLocks noGrp="1"/>
          </p:cNvSpPr>
          <p:nvPr>
            <p:ph type="dt" sz="half" idx="10"/>
          </p:nvPr>
        </p:nvSpPr>
        <p:spPr/>
        <p:txBody>
          <a:bodyPr/>
          <a:lstStyle/>
          <a:p>
            <a:fld id="{3BD5C159-56D9-4765-A881-3C84BA073B5A}" type="datetimeFigureOut">
              <a:rPr lang="es-PA" smtClean="0"/>
              <a:t>04/06/2021</a:t>
            </a:fld>
            <a:endParaRPr lang="es-PA"/>
          </a:p>
        </p:txBody>
      </p:sp>
      <p:sp>
        <p:nvSpPr>
          <p:cNvPr id="6" name="Marcador de pie de página 5">
            <a:extLst>
              <a:ext uri="{FF2B5EF4-FFF2-40B4-BE49-F238E27FC236}">
                <a16:creationId xmlns:a16="http://schemas.microsoft.com/office/drawing/2014/main" id="{0C29D9E2-28A0-45D0-B715-0E65B725229B}"/>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EF697C9A-8331-436A-9A15-72B569A33215}"/>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74329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30517-E098-435F-A054-10965D472EE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3C017B5D-6E26-4875-A5D7-DB575EFB9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5B086D4-F69D-4187-9BF6-879CB528062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texto 4">
            <a:extLst>
              <a:ext uri="{FF2B5EF4-FFF2-40B4-BE49-F238E27FC236}">
                <a16:creationId xmlns:a16="http://schemas.microsoft.com/office/drawing/2014/main" id="{BC90E567-8494-480C-90BE-D8181E22C2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6AF7E17-5388-451D-A2A0-39CDA13716B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7" name="Marcador de fecha 6">
            <a:extLst>
              <a:ext uri="{FF2B5EF4-FFF2-40B4-BE49-F238E27FC236}">
                <a16:creationId xmlns:a16="http://schemas.microsoft.com/office/drawing/2014/main" id="{348B5495-133B-4572-93D8-B82154889635}"/>
              </a:ext>
            </a:extLst>
          </p:cNvPr>
          <p:cNvSpPr>
            <a:spLocks noGrp="1"/>
          </p:cNvSpPr>
          <p:nvPr>
            <p:ph type="dt" sz="half" idx="10"/>
          </p:nvPr>
        </p:nvSpPr>
        <p:spPr/>
        <p:txBody>
          <a:bodyPr/>
          <a:lstStyle/>
          <a:p>
            <a:fld id="{3BD5C159-56D9-4765-A881-3C84BA073B5A}" type="datetimeFigureOut">
              <a:rPr lang="es-PA" smtClean="0"/>
              <a:t>04/06/2021</a:t>
            </a:fld>
            <a:endParaRPr lang="es-PA"/>
          </a:p>
        </p:txBody>
      </p:sp>
      <p:sp>
        <p:nvSpPr>
          <p:cNvPr id="8" name="Marcador de pie de página 7">
            <a:extLst>
              <a:ext uri="{FF2B5EF4-FFF2-40B4-BE49-F238E27FC236}">
                <a16:creationId xmlns:a16="http://schemas.microsoft.com/office/drawing/2014/main" id="{1B726511-586F-4613-B9AA-BEFFC284B30B}"/>
              </a:ext>
            </a:extLst>
          </p:cNvPr>
          <p:cNvSpPr>
            <a:spLocks noGrp="1"/>
          </p:cNvSpPr>
          <p:nvPr>
            <p:ph type="ftr" sz="quarter" idx="11"/>
          </p:nvPr>
        </p:nvSpPr>
        <p:spPr/>
        <p:txBody>
          <a:bodyPr/>
          <a:lstStyle/>
          <a:p>
            <a:endParaRPr lang="es-PA"/>
          </a:p>
        </p:txBody>
      </p:sp>
      <p:sp>
        <p:nvSpPr>
          <p:cNvPr id="9" name="Marcador de número de diapositiva 8">
            <a:extLst>
              <a:ext uri="{FF2B5EF4-FFF2-40B4-BE49-F238E27FC236}">
                <a16:creationId xmlns:a16="http://schemas.microsoft.com/office/drawing/2014/main" id="{EE04D042-D516-49D8-A6A3-DE6409AF2571}"/>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1198001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AA550C-F58A-4AC8-8D8D-50040009E794}"/>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fecha 2">
            <a:extLst>
              <a:ext uri="{FF2B5EF4-FFF2-40B4-BE49-F238E27FC236}">
                <a16:creationId xmlns:a16="http://schemas.microsoft.com/office/drawing/2014/main" id="{2CB8AE2A-1FE8-41D2-99E0-375376107AAB}"/>
              </a:ext>
            </a:extLst>
          </p:cNvPr>
          <p:cNvSpPr>
            <a:spLocks noGrp="1"/>
          </p:cNvSpPr>
          <p:nvPr>
            <p:ph type="dt" sz="half" idx="10"/>
          </p:nvPr>
        </p:nvSpPr>
        <p:spPr/>
        <p:txBody>
          <a:bodyPr/>
          <a:lstStyle/>
          <a:p>
            <a:fld id="{3BD5C159-56D9-4765-A881-3C84BA073B5A}" type="datetimeFigureOut">
              <a:rPr lang="es-PA" smtClean="0"/>
              <a:t>04/06/2021</a:t>
            </a:fld>
            <a:endParaRPr lang="es-PA"/>
          </a:p>
        </p:txBody>
      </p:sp>
      <p:sp>
        <p:nvSpPr>
          <p:cNvPr id="4" name="Marcador de pie de página 3">
            <a:extLst>
              <a:ext uri="{FF2B5EF4-FFF2-40B4-BE49-F238E27FC236}">
                <a16:creationId xmlns:a16="http://schemas.microsoft.com/office/drawing/2014/main" id="{F2AA8879-62BE-416E-8243-57B37986DE64}"/>
              </a:ext>
            </a:extLst>
          </p:cNvPr>
          <p:cNvSpPr>
            <a:spLocks noGrp="1"/>
          </p:cNvSpPr>
          <p:nvPr>
            <p:ph type="ftr" sz="quarter" idx="11"/>
          </p:nvPr>
        </p:nvSpPr>
        <p:spPr/>
        <p:txBody>
          <a:bodyPr/>
          <a:lstStyle/>
          <a:p>
            <a:endParaRPr lang="es-PA"/>
          </a:p>
        </p:txBody>
      </p:sp>
      <p:sp>
        <p:nvSpPr>
          <p:cNvPr id="5" name="Marcador de número de diapositiva 4">
            <a:extLst>
              <a:ext uri="{FF2B5EF4-FFF2-40B4-BE49-F238E27FC236}">
                <a16:creationId xmlns:a16="http://schemas.microsoft.com/office/drawing/2014/main" id="{438B43F2-72F6-4BB7-89D3-03A0DCC85CD4}"/>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213619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F53053E-EFB3-42AC-963E-A3FB0A0CF338}"/>
              </a:ext>
            </a:extLst>
          </p:cNvPr>
          <p:cNvSpPr>
            <a:spLocks noGrp="1"/>
          </p:cNvSpPr>
          <p:nvPr>
            <p:ph type="dt" sz="half" idx="10"/>
          </p:nvPr>
        </p:nvSpPr>
        <p:spPr/>
        <p:txBody>
          <a:bodyPr/>
          <a:lstStyle/>
          <a:p>
            <a:fld id="{3BD5C159-56D9-4765-A881-3C84BA073B5A}" type="datetimeFigureOut">
              <a:rPr lang="es-PA" smtClean="0"/>
              <a:t>04/06/2021</a:t>
            </a:fld>
            <a:endParaRPr lang="es-PA"/>
          </a:p>
        </p:txBody>
      </p:sp>
      <p:sp>
        <p:nvSpPr>
          <p:cNvPr id="3" name="Marcador de pie de página 2">
            <a:extLst>
              <a:ext uri="{FF2B5EF4-FFF2-40B4-BE49-F238E27FC236}">
                <a16:creationId xmlns:a16="http://schemas.microsoft.com/office/drawing/2014/main" id="{04262F92-8C6E-4DC0-92B5-F7F593D964E1}"/>
              </a:ext>
            </a:extLst>
          </p:cNvPr>
          <p:cNvSpPr>
            <a:spLocks noGrp="1"/>
          </p:cNvSpPr>
          <p:nvPr>
            <p:ph type="ftr" sz="quarter" idx="11"/>
          </p:nvPr>
        </p:nvSpPr>
        <p:spPr/>
        <p:txBody>
          <a:bodyPr/>
          <a:lstStyle/>
          <a:p>
            <a:endParaRPr lang="es-PA"/>
          </a:p>
        </p:txBody>
      </p:sp>
      <p:sp>
        <p:nvSpPr>
          <p:cNvPr id="4" name="Marcador de número de diapositiva 3">
            <a:extLst>
              <a:ext uri="{FF2B5EF4-FFF2-40B4-BE49-F238E27FC236}">
                <a16:creationId xmlns:a16="http://schemas.microsoft.com/office/drawing/2014/main" id="{6C93419B-EC02-477E-879B-7AE09D353727}"/>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82705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D5ED6-4052-4BB3-B089-ED2DD3C67B1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2A1E977F-B7FA-4A5F-8DE9-F6905FAC25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texto 3">
            <a:extLst>
              <a:ext uri="{FF2B5EF4-FFF2-40B4-BE49-F238E27FC236}">
                <a16:creationId xmlns:a16="http://schemas.microsoft.com/office/drawing/2014/main" id="{0EFB692A-2A62-4457-A8DB-4F51EF255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8AF1D7A-E690-4DCC-88BE-9D595EFCB06D}"/>
              </a:ext>
            </a:extLst>
          </p:cNvPr>
          <p:cNvSpPr>
            <a:spLocks noGrp="1"/>
          </p:cNvSpPr>
          <p:nvPr>
            <p:ph type="dt" sz="half" idx="10"/>
          </p:nvPr>
        </p:nvSpPr>
        <p:spPr/>
        <p:txBody>
          <a:bodyPr/>
          <a:lstStyle/>
          <a:p>
            <a:fld id="{3BD5C159-56D9-4765-A881-3C84BA073B5A}" type="datetimeFigureOut">
              <a:rPr lang="es-PA" smtClean="0"/>
              <a:t>04/06/2021</a:t>
            </a:fld>
            <a:endParaRPr lang="es-PA"/>
          </a:p>
        </p:txBody>
      </p:sp>
      <p:sp>
        <p:nvSpPr>
          <p:cNvPr id="6" name="Marcador de pie de página 5">
            <a:extLst>
              <a:ext uri="{FF2B5EF4-FFF2-40B4-BE49-F238E27FC236}">
                <a16:creationId xmlns:a16="http://schemas.microsoft.com/office/drawing/2014/main" id="{AB90C686-A233-4E5B-BB8F-7EAEF83C9D73}"/>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39BD31E2-32B9-41CE-B328-A8A8021815DA}"/>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1995456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93384-323A-4E53-9292-16648267C49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posición de imagen 2">
            <a:extLst>
              <a:ext uri="{FF2B5EF4-FFF2-40B4-BE49-F238E27FC236}">
                <a16:creationId xmlns:a16="http://schemas.microsoft.com/office/drawing/2014/main" id="{CD91CB20-5BCA-4BF6-9CD8-17361E9814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a:p>
        </p:txBody>
      </p:sp>
      <p:sp>
        <p:nvSpPr>
          <p:cNvPr id="4" name="Marcador de texto 3">
            <a:extLst>
              <a:ext uri="{FF2B5EF4-FFF2-40B4-BE49-F238E27FC236}">
                <a16:creationId xmlns:a16="http://schemas.microsoft.com/office/drawing/2014/main" id="{583BA89A-4FD8-4669-8CB8-6C4DE7ADD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EA5B3F1-1191-49CE-BE6F-DA7BC07F1166}"/>
              </a:ext>
            </a:extLst>
          </p:cNvPr>
          <p:cNvSpPr>
            <a:spLocks noGrp="1"/>
          </p:cNvSpPr>
          <p:nvPr>
            <p:ph type="dt" sz="half" idx="10"/>
          </p:nvPr>
        </p:nvSpPr>
        <p:spPr/>
        <p:txBody>
          <a:bodyPr/>
          <a:lstStyle/>
          <a:p>
            <a:fld id="{3BD5C159-56D9-4765-A881-3C84BA073B5A}" type="datetimeFigureOut">
              <a:rPr lang="es-PA" smtClean="0"/>
              <a:t>04/06/2021</a:t>
            </a:fld>
            <a:endParaRPr lang="es-PA"/>
          </a:p>
        </p:txBody>
      </p:sp>
      <p:sp>
        <p:nvSpPr>
          <p:cNvPr id="6" name="Marcador de pie de página 5">
            <a:extLst>
              <a:ext uri="{FF2B5EF4-FFF2-40B4-BE49-F238E27FC236}">
                <a16:creationId xmlns:a16="http://schemas.microsoft.com/office/drawing/2014/main" id="{33731921-4409-491E-A54B-139E6C30A01C}"/>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B010947F-A73F-4975-90EF-A7EDE2BCA646}"/>
              </a:ext>
            </a:extLst>
          </p:cNvPr>
          <p:cNvSpPr>
            <a:spLocks noGrp="1"/>
          </p:cNvSpPr>
          <p:nvPr>
            <p:ph type="sldNum" sz="quarter" idx="12"/>
          </p:nvPr>
        </p:nvSpPr>
        <p:spPr/>
        <p:txBody>
          <a:bodyPr/>
          <a:lstStyle/>
          <a:p>
            <a:fld id="{2AD2D7E6-AE07-4353-8AB6-C263D52E4631}" type="slidenum">
              <a:rPr lang="es-PA" smtClean="0"/>
              <a:t>‹Nº›</a:t>
            </a:fld>
            <a:endParaRPr lang="es-PA"/>
          </a:p>
        </p:txBody>
      </p:sp>
    </p:spTree>
    <p:extLst>
      <p:ext uri="{BB962C8B-B14F-4D97-AF65-F5344CB8AC3E}">
        <p14:creationId xmlns:p14="http://schemas.microsoft.com/office/powerpoint/2010/main" val="269131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DD76ECB-7891-4252-8B51-0455A687C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62B9842B-F256-4519-B399-9612940F8C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D7204908-63DC-4054-A199-36DD84435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5C159-56D9-4765-A881-3C84BA073B5A}" type="datetimeFigureOut">
              <a:rPr lang="es-PA" smtClean="0"/>
              <a:t>04/06/2021</a:t>
            </a:fld>
            <a:endParaRPr lang="es-PA"/>
          </a:p>
        </p:txBody>
      </p:sp>
      <p:sp>
        <p:nvSpPr>
          <p:cNvPr id="5" name="Marcador de pie de página 4">
            <a:extLst>
              <a:ext uri="{FF2B5EF4-FFF2-40B4-BE49-F238E27FC236}">
                <a16:creationId xmlns:a16="http://schemas.microsoft.com/office/drawing/2014/main" id="{1D2C8A44-6622-4F81-9A73-EEF9753AA7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A"/>
          </a:p>
        </p:txBody>
      </p:sp>
      <p:sp>
        <p:nvSpPr>
          <p:cNvPr id="6" name="Marcador de número de diapositiva 5">
            <a:extLst>
              <a:ext uri="{FF2B5EF4-FFF2-40B4-BE49-F238E27FC236}">
                <a16:creationId xmlns:a16="http://schemas.microsoft.com/office/drawing/2014/main" id="{E67471D9-5EF7-43F4-8229-A8300371F5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2D7E6-AE07-4353-8AB6-C263D52E4631}" type="slidenum">
              <a:rPr lang="es-PA" smtClean="0"/>
              <a:t>‹Nº›</a:t>
            </a:fld>
            <a:endParaRPr lang="es-PA"/>
          </a:p>
        </p:txBody>
      </p:sp>
    </p:spTree>
    <p:extLst>
      <p:ext uri="{BB962C8B-B14F-4D97-AF65-F5344CB8AC3E}">
        <p14:creationId xmlns:p14="http://schemas.microsoft.com/office/powerpoint/2010/main" val="2586781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ctrTitle" idx="4294967295"/>
          </p:nvPr>
        </p:nvSpPr>
        <p:spPr>
          <a:xfrm>
            <a:off x="3162886" y="2526598"/>
            <a:ext cx="6172200" cy="1302544"/>
          </a:xfrm>
        </p:spPr>
        <p:txBody>
          <a:bodyPr rtlCol="0">
            <a:normAutofit/>
          </a:bodyPr>
          <a:lstStyle/>
          <a:p>
            <a:pPr algn="ctr">
              <a:defRPr/>
            </a:pPr>
            <a:r>
              <a:rPr lang="es-MX" sz="2700" b="1" dirty="0">
                <a:effectLst>
                  <a:outerShdw blurRad="38100" dist="38100" dir="2700000" algn="tl">
                    <a:srgbClr val="FFFFFF"/>
                  </a:outerShdw>
                </a:effectLst>
              </a:rPr>
              <a:t>Programación</a:t>
            </a:r>
            <a:br>
              <a:rPr lang="es-MX" sz="2700" dirty="0">
                <a:effectLst>
                  <a:outerShdw blurRad="38100" dist="38100" dir="2700000" algn="tl">
                    <a:srgbClr val="FFFFFF"/>
                  </a:outerShdw>
                </a:effectLst>
              </a:rPr>
            </a:br>
            <a:r>
              <a:rPr lang="es-MX" sz="2700" dirty="0">
                <a:effectLst>
                  <a:outerShdw blurRad="38100" dist="38100" dir="2700000" algn="tl">
                    <a:srgbClr val="FFFFFF"/>
                  </a:outerShdw>
                </a:effectLst>
              </a:rPr>
              <a:t>Clase #2: </a:t>
            </a:r>
            <a:r>
              <a:rPr lang="es-PA" sz="2800" dirty="0"/>
              <a:t>Primeros pasos en Visual Basic .NET (consola)</a:t>
            </a:r>
            <a:endParaRPr lang="es-ES" sz="2700" dirty="0">
              <a:effectLst>
                <a:outerShdw blurRad="38100" dist="38100" dir="2700000" algn="tl">
                  <a:srgbClr val="FFFFFF"/>
                </a:outerShdw>
              </a:effectLst>
            </a:endParaRPr>
          </a:p>
        </p:txBody>
      </p:sp>
      <p:sp>
        <p:nvSpPr>
          <p:cNvPr id="4" name="1 Título"/>
          <p:cNvSpPr txBox="1">
            <a:spLocks/>
          </p:cNvSpPr>
          <p:nvPr/>
        </p:nvSpPr>
        <p:spPr>
          <a:xfrm>
            <a:off x="3340374" y="972966"/>
            <a:ext cx="5535215" cy="745331"/>
          </a:xfrm>
          <a:prstGeom prst="rect">
            <a:avLst/>
          </a:prstGeom>
        </p:spPr>
        <p:txBody>
          <a:bodyPr>
            <a:noAutofit/>
          </a:bodyPr>
          <a:lstStyle/>
          <a:p>
            <a:pPr algn="ctr" eaLnBrk="0" hangingPunct="0">
              <a:spcBef>
                <a:spcPct val="0"/>
              </a:spcBef>
              <a:defRPr/>
            </a:pPr>
            <a:r>
              <a:rPr lang="es-ES" sz="3000" b="1" dirty="0">
                <a:solidFill>
                  <a:schemeClr val="tx2">
                    <a:satMod val="130000"/>
                  </a:schemeClr>
                </a:solidFill>
                <a:latin typeface="+mj-lt"/>
                <a:ea typeface="+mj-ea"/>
                <a:cs typeface="+mj-cs"/>
              </a:rPr>
              <a:t>Universidad</a:t>
            </a:r>
            <a:r>
              <a:rPr lang="es-ES" b="1" dirty="0">
                <a:solidFill>
                  <a:schemeClr val="tx2">
                    <a:satMod val="130000"/>
                  </a:schemeClr>
                </a:solidFill>
                <a:latin typeface="+mj-lt"/>
                <a:ea typeface="+mj-ea"/>
                <a:cs typeface="+mj-cs"/>
              </a:rPr>
              <a:t> </a:t>
            </a:r>
            <a:r>
              <a:rPr lang="es-ES" sz="3000" b="1" dirty="0">
                <a:solidFill>
                  <a:schemeClr val="tx2">
                    <a:satMod val="130000"/>
                  </a:schemeClr>
                </a:solidFill>
                <a:latin typeface="+mj-lt"/>
                <a:ea typeface="+mj-ea"/>
                <a:cs typeface="+mj-cs"/>
              </a:rPr>
              <a:t>Tecnológica de Panamá</a:t>
            </a:r>
            <a:br>
              <a:rPr lang="es-ES" sz="2400" dirty="0">
                <a:solidFill>
                  <a:schemeClr val="tx2">
                    <a:satMod val="130000"/>
                  </a:schemeClr>
                </a:solidFill>
                <a:latin typeface="+mj-lt"/>
                <a:ea typeface="+mj-ea"/>
                <a:cs typeface="+mj-cs"/>
              </a:rPr>
            </a:br>
            <a:endParaRPr lang="es-ES" sz="2400" dirty="0">
              <a:solidFill>
                <a:schemeClr val="tx2">
                  <a:satMod val="130000"/>
                </a:schemeClr>
              </a:solidFill>
              <a:latin typeface="+mj-lt"/>
              <a:ea typeface="+mj-ea"/>
              <a:cs typeface="+mj-cs"/>
            </a:endParaRPr>
          </a:p>
        </p:txBody>
      </p:sp>
      <p:sp>
        <p:nvSpPr>
          <p:cNvPr id="6" name="5 CuadroTexto"/>
          <p:cNvSpPr txBox="1">
            <a:spLocks noChangeArrowheads="1"/>
          </p:cNvSpPr>
          <p:nvPr/>
        </p:nvSpPr>
        <p:spPr bwMode="auto">
          <a:xfrm>
            <a:off x="2394760" y="1809050"/>
            <a:ext cx="7514173" cy="923330"/>
          </a:xfrm>
          <a:prstGeom prst="rect">
            <a:avLst/>
          </a:prstGeom>
          <a:noFill/>
          <a:ln w="9525">
            <a:noFill/>
            <a:miter lim="800000"/>
            <a:headEnd/>
            <a:tailEnd/>
          </a:ln>
        </p:spPr>
        <p:txBody>
          <a:bodyPr wrap="none">
            <a:spAutoFit/>
          </a:bodyPr>
          <a:lstStyle/>
          <a:p>
            <a:pPr algn="ctr"/>
            <a:r>
              <a:rPr lang="es-ES" sz="2700" dirty="0"/>
              <a:t>Facultad de Ingeniería de Sistemas Computacionales</a:t>
            </a:r>
          </a:p>
          <a:p>
            <a:pPr algn="ctr"/>
            <a:endParaRPr lang="es-ES" sz="2700" dirty="0"/>
          </a:p>
        </p:txBody>
      </p:sp>
      <p:sp>
        <p:nvSpPr>
          <p:cNvPr id="7" name="6 CuadroTexto"/>
          <p:cNvSpPr txBox="1">
            <a:spLocks noChangeArrowheads="1"/>
          </p:cNvSpPr>
          <p:nvPr/>
        </p:nvSpPr>
        <p:spPr bwMode="auto">
          <a:xfrm>
            <a:off x="4837606" y="4538502"/>
            <a:ext cx="2704458" cy="646331"/>
          </a:xfrm>
          <a:prstGeom prst="rect">
            <a:avLst/>
          </a:prstGeom>
          <a:noFill/>
          <a:ln w="9525">
            <a:noFill/>
            <a:miter lim="800000"/>
            <a:headEnd/>
            <a:tailEnd/>
          </a:ln>
        </p:spPr>
        <p:txBody>
          <a:bodyPr wrap="none">
            <a:spAutoFit/>
          </a:bodyPr>
          <a:lstStyle/>
          <a:p>
            <a:r>
              <a:rPr lang="es-ES" b="1" dirty="0"/>
              <a:t>Profesor</a:t>
            </a:r>
            <a:r>
              <a:rPr lang="es-ES" dirty="0"/>
              <a:t>:  Rodrigo Yángüez</a:t>
            </a:r>
          </a:p>
          <a:p>
            <a:r>
              <a:rPr lang="es-ES" b="1" dirty="0"/>
              <a:t>Fecha</a:t>
            </a:r>
            <a:r>
              <a:rPr lang="es-ES" dirty="0"/>
              <a:t>: 6 de abril de 2021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85" y="1052736"/>
            <a:ext cx="585788"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descr="Inicio">
            <a:extLst>
              <a:ext uri="{FF2B5EF4-FFF2-40B4-BE49-F238E27FC236}">
                <a16:creationId xmlns:a16="http://schemas.microsoft.com/office/drawing/2014/main" id="{95DEDFBF-B03C-4603-8D64-9431947D8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415" y="972966"/>
            <a:ext cx="576000"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72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9F4BA5-8D2D-45CD-901E-5CD10F45A00A}"/>
              </a:ext>
            </a:extLst>
          </p:cNvPr>
          <p:cNvSpPr>
            <a:spLocks noGrp="1"/>
          </p:cNvSpPr>
          <p:nvPr>
            <p:ph idx="1"/>
          </p:nvPr>
        </p:nvSpPr>
        <p:spPr>
          <a:xfrm>
            <a:off x="506437" y="351693"/>
            <a:ext cx="10847363" cy="1955410"/>
          </a:xfrm>
        </p:spPr>
        <p:txBody>
          <a:bodyPr/>
          <a:lstStyle/>
          <a:p>
            <a:pPr marL="0" indent="0" algn="just">
              <a:buNone/>
            </a:pPr>
            <a:r>
              <a:rPr lang="es-PA" dirty="0"/>
              <a:t>Luego en el buscados escribiremos consola, en el menú escogeremos Visual Basic y para esta clase usaremos la opción Aplicación De Consola . Luego presionamos Siguiente </a:t>
            </a:r>
          </a:p>
        </p:txBody>
      </p:sp>
      <p:pic>
        <p:nvPicPr>
          <p:cNvPr id="5" name="Imagen 4">
            <a:extLst>
              <a:ext uri="{FF2B5EF4-FFF2-40B4-BE49-F238E27FC236}">
                <a16:creationId xmlns:a16="http://schemas.microsoft.com/office/drawing/2014/main" id="{4B2F78CB-9B1E-4EE9-AA97-DC74852507B0}"/>
              </a:ext>
            </a:extLst>
          </p:cNvPr>
          <p:cNvPicPr>
            <a:picLocks noChangeAspect="1"/>
          </p:cNvPicPr>
          <p:nvPr/>
        </p:nvPicPr>
        <p:blipFill>
          <a:blip r:embed="rId2"/>
          <a:stretch>
            <a:fillRect/>
          </a:stretch>
        </p:blipFill>
        <p:spPr>
          <a:xfrm>
            <a:off x="2340036" y="1646697"/>
            <a:ext cx="7511927" cy="4973617"/>
          </a:xfrm>
          <a:prstGeom prst="rect">
            <a:avLst/>
          </a:prstGeom>
        </p:spPr>
      </p:pic>
    </p:spTree>
    <p:extLst>
      <p:ext uri="{BB962C8B-B14F-4D97-AF65-F5344CB8AC3E}">
        <p14:creationId xmlns:p14="http://schemas.microsoft.com/office/powerpoint/2010/main" val="1649085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86639E2-47E9-4B55-94BB-E1B8C25BD850}"/>
              </a:ext>
            </a:extLst>
          </p:cNvPr>
          <p:cNvSpPr>
            <a:spLocks noGrp="1"/>
          </p:cNvSpPr>
          <p:nvPr>
            <p:ph idx="1"/>
          </p:nvPr>
        </p:nvSpPr>
        <p:spPr>
          <a:xfrm>
            <a:off x="422031" y="351692"/>
            <a:ext cx="10931769" cy="1434905"/>
          </a:xfrm>
        </p:spPr>
        <p:txBody>
          <a:bodyPr>
            <a:normAutofit/>
          </a:bodyPr>
          <a:lstStyle/>
          <a:p>
            <a:pPr marL="0" indent="0" algn="just">
              <a:buNone/>
            </a:pPr>
            <a:r>
              <a:rPr lang="es-PA" sz="2400" dirty="0"/>
              <a:t>Luego debemos dar un nombre al Proyecto y colocar la ubicación donde deseamos guardarlo. Recomendamos mantener el gancho en la parte de colocar la solución y el proyecto en el mismo directorio. </a:t>
            </a:r>
          </a:p>
        </p:txBody>
      </p:sp>
      <p:pic>
        <p:nvPicPr>
          <p:cNvPr id="5" name="Imagen 4">
            <a:extLst>
              <a:ext uri="{FF2B5EF4-FFF2-40B4-BE49-F238E27FC236}">
                <a16:creationId xmlns:a16="http://schemas.microsoft.com/office/drawing/2014/main" id="{71055E29-9816-402D-9CB8-99A30C2EA96A}"/>
              </a:ext>
            </a:extLst>
          </p:cNvPr>
          <p:cNvPicPr>
            <a:picLocks noChangeAspect="1"/>
          </p:cNvPicPr>
          <p:nvPr/>
        </p:nvPicPr>
        <p:blipFill>
          <a:blip r:embed="rId2"/>
          <a:stretch>
            <a:fillRect/>
          </a:stretch>
        </p:blipFill>
        <p:spPr>
          <a:xfrm>
            <a:off x="2405576" y="1538296"/>
            <a:ext cx="7643079" cy="4935374"/>
          </a:xfrm>
          <a:prstGeom prst="rect">
            <a:avLst/>
          </a:prstGeom>
        </p:spPr>
      </p:pic>
    </p:spTree>
    <p:extLst>
      <p:ext uri="{BB962C8B-B14F-4D97-AF65-F5344CB8AC3E}">
        <p14:creationId xmlns:p14="http://schemas.microsoft.com/office/powerpoint/2010/main" val="920699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7CF48FF-B147-47D7-BCC3-A3656736CAC4}"/>
              </a:ext>
            </a:extLst>
          </p:cNvPr>
          <p:cNvSpPr>
            <a:spLocks noGrp="1"/>
          </p:cNvSpPr>
          <p:nvPr>
            <p:ph idx="1"/>
          </p:nvPr>
        </p:nvSpPr>
        <p:spPr>
          <a:xfrm>
            <a:off x="281354" y="422031"/>
            <a:ext cx="11072446" cy="956604"/>
          </a:xfrm>
        </p:spPr>
        <p:txBody>
          <a:bodyPr/>
          <a:lstStyle/>
          <a:p>
            <a:pPr marL="0" indent="0" algn="just">
              <a:buNone/>
            </a:pPr>
            <a:r>
              <a:rPr lang="es-PA" dirty="0"/>
              <a:t>Al final tenemos nuestro entorno de desarrollo para aplicaciones de consola</a:t>
            </a:r>
          </a:p>
        </p:txBody>
      </p:sp>
      <p:pic>
        <p:nvPicPr>
          <p:cNvPr id="4" name="Imagen 3">
            <a:extLst>
              <a:ext uri="{FF2B5EF4-FFF2-40B4-BE49-F238E27FC236}">
                <a16:creationId xmlns:a16="http://schemas.microsoft.com/office/drawing/2014/main" id="{46AFA708-8274-4BFB-A681-72D2570BE76E}"/>
              </a:ext>
            </a:extLst>
          </p:cNvPr>
          <p:cNvPicPr>
            <a:picLocks noChangeAspect="1"/>
          </p:cNvPicPr>
          <p:nvPr/>
        </p:nvPicPr>
        <p:blipFill>
          <a:blip r:embed="rId2"/>
          <a:stretch>
            <a:fillRect/>
          </a:stretch>
        </p:blipFill>
        <p:spPr>
          <a:xfrm>
            <a:off x="1858296" y="1605832"/>
            <a:ext cx="9345562" cy="4830137"/>
          </a:xfrm>
          <a:prstGeom prst="rect">
            <a:avLst/>
          </a:prstGeom>
        </p:spPr>
      </p:pic>
    </p:spTree>
    <p:extLst>
      <p:ext uri="{BB962C8B-B14F-4D97-AF65-F5344CB8AC3E}">
        <p14:creationId xmlns:p14="http://schemas.microsoft.com/office/powerpoint/2010/main" val="902160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FBB74-AAF6-4A92-9929-011AE9A51C0D}"/>
              </a:ext>
            </a:extLst>
          </p:cNvPr>
          <p:cNvSpPr>
            <a:spLocks noGrp="1"/>
          </p:cNvSpPr>
          <p:nvPr>
            <p:ph type="title"/>
          </p:nvPr>
        </p:nvSpPr>
        <p:spPr/>
        <p:txBody>
          <a:bodyPr/>
          <a:lstStyle/>
          <a:p>
            <a:r>
              <a:rPr lang="es-PA" dirty="0"/>
              <a:t>Ejemplo #1</a:t>
            </a:r>
          </a:p>
        </p:txBody>
      </p:sp>
      <p:sp>
        <p:nvSpPr>
          <p:cNvPr id="3" name="Marcador de contenido 2">
            <a:extLst>
              <a:ext uri="{FF2B5EF4-FFF2-40B4-BE49-F238E27FC236}">
                <a16:creationId xmlns:a16="http://schemas.microsoft.com/office/drawing/2014/main" id="{9E725D8C-6A81-4A94-AA07-6E90F2BD262C}"/>
              </a:ext>
            </a:extLst>
          </p:cNvPr>
          <p:cNvSpPr>
            <a:spLocks noGrp="1"/>
          </p:cNvSpPr>
          <p:nvPr>
            <p:ph idx="1"/>
          </p:nvPr>
        </p:nvSpPr>
        <p:spPr/>
        <p:txBody>
          <a:bodyPr/>
          <a:lstStyle/>
          <a:p>
            <a:pPr marL="0" indent="0" algn="just">
              <a:buNone/>
            </a:pPr>
            <a:r>
              <a:rPr lang="es-PA" dirty="0"/>
              <a:t>Escriba dos números enteros por consola e imprima la suma </a:t>
            </a:r>
          </a:p>
        </p:txBody>
      </p:sp>
    </p:spTree>
    <p:extLst>
      <p:ext uri="{BB962C8B-B14F-4D97-AF65-F5344CB8AC3E}">
        <p14:creationId xmlns:p14="http://schemas.microsoft.com/office/powerpoint/2010/main" val="3035467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814C6E-99A3-40C3-9019-70807EB7B6FD}"/>
              </a:ext>
            </a:extLst>
          </p:cNvPr>
          <p:cNvSpPr>
            <a:spLocks noGrp="1"/>
          </p:cNvSpPr>
          <p:nvPr>
            <p:ph type="title"/>
          </p:nvPr>
        </p:nvSpPr>
        <p:spPr/>
        <p:txBody>
          <a:bodyPr/>
          <a:lstStyle/>
          <a:p>
            <a:r>
              <a:rPr lang="es-PA" dirty="0"/>
              <a:t>Código</a:t>
            </a:r>
          </a:p>
        </p:txBody>
      </p:sp>
      <p:pic>
        <p:nvPicPr>
          <p:cNvPr id="4" name="Imagen 3">
            <a:extLst>
              <a:ext uri="{FF2B5EF4-FFF2-40B4-BE49-F238E27FC236}">
                <a16:creationId xmlns:a16="http://schemas.microsoft.com/office/drawing/2014/main" id="{153B4D4A-7C26-4A9E-A8F2-CCAC08E0687C}"/>
              </a:ext>
            </a:extLst>
          </p:cNvPr>
          <p:cNvPicPr>
            <a:picLocks noChangeAspect="1"/>
          </p:cNvPicPr>
          <p:nvPr/>
        </p:nvPicPr>
        <p:blipFill>
          <a:blip r:embed="rId2"/>
          <a:stretch>
            <a:fillRect/>
          </a:stretch>
        </p:blipFill>
        <p:spPr>
          <a:xfrm>
            <a:off x="1182199" y="1534403"/>
            <a:ext cx="10310778" cy="4824194"/>
          </a:xfrm>
          <a:prstGeom prst="rect">
            <a:avLst/>
          </a:prstGeom>
        </p:spPr>
      </p:pic>
    </p:spTree>
    <p:extLst>
      <p:ext uri="{BB962C8B-B14F-4D97-AF65-F5344CB8AC3E}">
        <p14:creationId xmlns:p14="http://schemas.microsoft.com/office/powerpoint/2010/main" val="30325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B8BE3F-7366-4C5E-836A-A7581F2D83C6}"/>
              </a:ext>
            </a:extLst>
          </p:cNvPr>
          <p:cNvSpPr>
            <a:spLocks noGrp="1"/>
          </p:cNvSpPr>
          <p:nvPr>
            <p:ph type="title"/>
          </p:nvPr>
        </p:nvSpPr>
        <p:spPr/>
        <p:txBody>
          <a:bodyPr/>
          <a:lstStyle/>
          <a:p>
            <a:r>
              <a:rPr lang="es-PA" dirty="0"/>
              <a:t>Ejecución</a:t>
            </a:r>
          </a:p>
        </p:txBody>
      </p:sp>
      <p:pic>
        <p:nvPicPr>
          <p:cNvPr id="4" name="Imagen 3">
            <a:extLst>
              <a:ext uri="{FF2B5EF4-FFF2-40B4-BE49-F238E27FC236}">
                <a16:creationId xmlns:a16="http://schemas.microsoft.com/office/drawing/2014/main" id="{10B44614-2F40-4572-9670-A0793F97A9C9}"/>
              </a:ext>
            </a:extLst>
          </p:cNvPr>
          <p:cNvPicPr>
            <a:picLocks noChangeAspect="1"/>
          </p:cNvPicPr>
          <p:nvPr/>
        </p:nvPicPr>
        <p:blipFill rotWithShape="1">
          <a:blip r:embed="rId2"/>
          <a:srcRect b="54288"/>
          <a:stretch/>
        </p:blipFill>
        <p:spPr>
          <a:xfrm>
            <a:off x="838200" y="1572358"/>
            <a:ext cx="10839726" cy="2605746"/>
          </a:xfrm>
          <a:prstGeom prst="rect">
            <a:avLst/>
          </a:prstGeom>
        </p:spPr>
      </p:pic>
    </p:spTree>
    <p:extLst>
      <p:ext uri="{BB962C8B-B14F-4D97-AF65-F5344CB8AC3E}">
        <p14:creationId xmlns:p14="http://schemas.microsoft.com/office/powerpoint/2010/main" val="732526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C2138B-5316-42FD-8007-776CCF80444B}"/>
              </a:ext>
            </a:extLst>
          </p:cNvPr>
          <p:cNvSpPr>
            <a:spLocks noGrp="1"/>
          </p:cNvSpPr>
          <p:nvPr>
            <p:ph type="title"/>
          </p:nvPr>
        </p:nvSpPr>
        <p:spPr/>
        <p:txBody>
          <a:bodyPr/>
          <a:lstStyle/>
          <a:p>
            <a:r>
              <a:rPr lang="es-PA" dirty="0"/>
              <a:t>Ejemplo #2</a:t>
            </a:r>
          </a:p>
        </p:txBody>
      </p:sp>
      <p:sp>
        <p:nvSpPr>
          <p:cNvPr id="3" name="Marcador de contenido 2">
            <a:extLst>
              <a:ext uri="{FF2B5EF4-FFF2-40B4-BE49-F238E27FC236}">
                <a16:creationId xmlns:a16="http://schemas.microsoft.com/office/drawing/2014/main" id="{6ABEC221-12B6-4803-A532-0FC5A7F04568}"/>
              </a:ext>
            </a:extLst>
          </p:cNvPr>
          <p:cNvSpPr>
            <a:spLocks noGrp="1"/>
          </p:cNvSpPr>
          <p:nvPr>
            <p:ph idx="1"/>
          </p:nvPr>
        </p:nvSpPr>
        <p:spPr/>
        <p:txBody>
          <a:bodyPr/>
          <a:lstStyle/>
          <a:p>
            <a:pPr marL="0" indent="0" algn="just">
              <a:buNone/>
            </a:pPr>
            <a:r>
              <a:rPr lang="es-PA" dirty="0"/>
              <a:t>Escribir 2 números y probar las siguientes operaciones: suma, resta, multiplicación, división entera, división real, módulo, potencia, raíz cuadrada y números aleatorios.</a:t>
            </a:r>
          </a:p>
        </p:txBody>
      </p:sp>
    </p:spTree>
    <p:extLst>
      <p:ext uri="{BB962C8B-B14F-4D97-AF65-F5344CB8AC3E}">
        <p14:creationId xmlns:p14="http://schemas.microsoft.com/office/powerpoint/2010/main" val="3872058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1C90A-0E17-4468-B238-CDC555BE9FDD}"/>
              </a:ext>
            </a:extLst>
          </p:cNvPr>
          <p:cNvSpPr>
            <a:spLocks noGrp="1"/>
          </p:cNvSpPr>
          <p:nvPr>
            <p:ph type="title"/>
          </p:nvPr>
        </p:nvSpPr>
        <p:spPr/>
        <p:txBody>
          <a:bodyPr/>
          <a:lstStyle/>
          <a:p>
            <a:r>
              <a:rPr lang="es-PA" dirty="0"/>
              <a:t>Código</a:t>
            </a:r>
          </a:p>
        </p:txBody>
      </p:sp>
      <p:pic>
        <p:nvPicPr>
          <p:cNvPr id="4" name="Imagen 3">
            <a:extLst>
              <a:ext uri="{FF2B5EF4-FFF2-40B4-BE49-F238E27FC236}">
                <a16:creationId xmlns:a16="http://schemas.microsoft.com/office/drawing/2014/main" id="{0FFED119-8003-44D2-8CCA-CBA74CD027FF}"/>
              </a:ext>
            </a:extLst>
          </p:cNvPr>
          <p:cNvPicPr>
            <a:picLocks noChangeAspect="1"/>
          </p:cNvPicPr>
          <p:nvPr/>
        </p:nvPicPr>
        <p:blipFill>
          <a:blip r:embed="rId2"/>
          <a:stretch>
            <a:fillRect/>
          </a:stretch>
        </p:blipFill>
        <p:spPr>
          <a:xfrm>
            <a:off x="1631339" y="1473200"/>
            <a:ext cx="9210675" cy="5019675"/>
          </a:xfrm>
          <a:prstGeom prst="rect">
            <a:avLst/>
          </a:prstGeom>
        </p:spPr>
      </p:pic>
    </p:spTree>
    <p:extLst>
      <p:ext uri="{BB962C8B-B14F-4D97-AF65-F5344CB8AC3E}">
        <p14:creationId xmlns:p14="http://schemas.microsoft.com/office/powerpoint/2010/main" val="1924971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D72D63-E1CF-4C57-8935-771EF47C3701}"/>
              </a:ext>
            </a:extLst>
          </p:cNvPr>
          <p:cNvSpPr>
            <a:spLocks noGrp="1"/>
          </p:cNvSpPr>
          <p:nvPr>
            <p:ph type="title"/>
          </p:nvPr>
        </p:nvSpPr>
        <p:spPr/>
        <p:txBody>
          <a:bodyPr/>
          <a:lstStyle/>
          <a:p>
            <a:r>
              <a:rPr lang="es-PA" dirty="0"/>
              <a:t>Ejecución</a:t>
            </a:r>
          </a:p>
        </p:txBody>
      </p:sp>
      <p:pic>
        <p:nvPicPr>
          <p:cNvPr id="4" name="Imagen 3">
            <a:extLst>
              <a:ext uri="{FF2B5EF4-FFF2-40B4-BE49-F238E27FC236}">
                <a16:creationId xmlns:a16="http://schemas.microsoft.com/office/drawing/2014/main" id="{4179C69F-15BC-4C34-AE0A-F52DEDECFD28}"/>
              </a:ext>
            </a:extLst>
          </p:cNvPr>
          <p:cNvPicPr>
            <a:picLocks noChangeAspect="1"/>
          </p:cNvPicPr>
          <p:nvPr/>
        </p:nvPicPr>
        <p:blipFill>
          <a:blip r:embed="rId2"/>
          <a:stretch>
            <a:fillRect/>
          </a:stretch>
        </p:blipFill>
        <p:spPr>
          <a:xfrm>
            <a:off x="265953" y="1690688"/>
            <a:ext cx="11660093" cy="3162666"/>
          </a:xfrm>
          <a:prstGeom prst="rect">
            <a:avLst/>
          </a:prstGeom>
        </p:spPr>
      </p:pic>
    </p:spTree>
    <p:extLst>
      <p:ext uri="{BB962C8B-B14F-4D97-AF65-F5344CB8AC3E}">
        <p14:creationId xmlns:p14="http://schemas.microsoft.com/office/powerpoint/2010/main" val="202624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900E0-D217-4813-93EA-2457FF657EC3}"/>
              </a:ext>
            </a:extLst>
          </p:cNvPr>
          <p:cNvSpPr>
            <a:spLocks noGrp="1"/>
          </p:cNvSpPr>
          <p:nvPr>
            <p:ph type="title"/>
          </p:nvPr>
        </p:nvSpPr>
        <p:spPr/>
        <p:txBody>
          <a:bodyPr/>
          <a:lstStyle/>
          <a:p>
            <a:r>
              <a:rPr lang="es-PA" dirty="0"/>
              <a:t>Ejemplo #3</a:t>
            </a:r>
          </a:p>
        </p:txBody>
      </p:sp>
      <p:sp>
        <p:nvSpPr>
          <p:cNvPr id="3" name="Marcador de contenido 2">
            <a:extLst>
              <a:ext uri="{FF2B5EF4-FFF2-40B4-BE49-F238E27FC236}">
                <a16:creationId xmlns:a16="http://schemas.microsoft.com/office/drawing/2014/main" id="{D17CA969-F2EC-4531-B966-6C14387288C2}"/>
              </a:ext>
            </a:extLst>
          </p:cNvPr>
          <p:cNvSpPr>
            <a:spLocks noGrp="1"/>
          </p:cNvSpPr>
          <p:nvPr>
            <p:ph idx="1"/>
          </p:nvPr>
        </p:nvSpPr>
        <p:spPr/>
        <p:txBody>
          <a:bodyPr/>
          <a:lstStyle/>
          <a:p>
            <a:pPr algn="just"/>
            <a:r>
              <a:rPr lang="es-PA" dirty="0"/>
              <a:t>Introduzca 2 números enteros y luego multiplíquelos. Esta multiplicación debe hacerse en una función. </a:t>
            </a:r>
          </a:p>
        </p:txBody>
      </p:sp>
    </p:spTree>
    <p:extLst>
      <p:ext uri="{BB962C8B-B14F-4D97-AF65-F5344CB8AC3E}">
        <p14:creationId xmlns:p14="http://schemas.microsoft.com/office/powerpoint/2010/main" val="335073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06E4F9-9EBF-4DFF-9F9E-05A6E4D99F1C}"/>
              </a:ext>
            </a:extLst>
          </p:cNvPr>
          <p:cNvSpPr>
            <a:spLocks noGrp="1"/>
          </p:cNvSpPr>
          <p:nvPr>
            <p:ph type="title"/>
          </p:nvPr>
        </p:nvSpPr>
        <p:spPr/>
        <p:txBody>
          <a:bodyPr/>
          <a:lstStyle/>
          <a:p>
            <a:pPr algn="ctr"/>
            <a:r>
              <a:rPr lang="es-PA" dirty="0"/>
              <a:t>Objetivos de la Clase</a:t>
            </a:r>
          </a:p>
        </p:txBody>
      </p:sp>
      <p:sp>
        <p:nvSpPr>
          <p:cNvPr id="3" name="Marcador de contenido 2">
            <a:extLst>
              <a:ext uri="{FF2B5EF4-FFF2-40B4-BE49-F238E27FC236}">
                <a16:creationId xmlns:a16="http://schemas.microsoft.com/office/drawing/2014/main" id="{1F060052-865C-436C-9241-921D4833DF98}"/>
              </a:ext>
            </a:extLst>
          </p:cNvPr>
          <p:cNvSpPr>
            <a:spLocks noGrp="1"/>
          </p:cNvSpPr>
          <p:nvPr>
            <p:ph idx="1"/>
          </p:nvPr>
        </p:nvSpPr>
        <p:spPr/>
        <p:txBody>
          <a:bodyPr/>
          <a:lstStyle/>
          <a:p>
            <a:pPr algn="just"/>
            <a:r>
              <a:rPr lang="es-PA" dirty="0"/>
              <a:t>Utilizar algunos tipos de datos y operaciones básicas de Visual Basic</a:t>
            </a:r>
          </a:p>
          <a:p>
            <a:pPr algn="just"/>
            <a:r>
              <a:rPr lang="es-PA" dirty="0"/>
              <a:t>Conocer el entorno de desarrollo de Visual Studio.</a:t>
            </a:r>
          </a:p>
          <a:p>
            <a:pPr algn="just"/>
            <a:r>
              <a:rPr lang="es-PA" dirty="0"/>
              <a:t>Desarrollar un programa básico utilizando la consola de Visual Studio.</a:t>
            </a:r>
          </a:p>
        </p:txBody>
      </p:sp>
    </p:spTree>
    <p:extLst>
      <p:ext uri="{BB962C8B-B14F-4D97-AF65-F5344CB8AC3E}">
        <p14:creationId xmlns:p14="http://schemas.microsoft.com/office/powerpoint/2010/main" val="2286195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641F2-59F0-4C74-840A-388979A7E229}"/>
              </a:ext>
            </a:extLst>
          </p:cNvPr>
          <p:cNvSpPr>
            <a:spLocks noGrp="1"/>
          </p:cNvSpPr>
          <p:nvPr>
            <p:ph type="title"/>
          </p:nvPr>
        </p:nvSpPr>
        <p:spPr/>
        <p:txBody>
          <a:bodyPr/>
          <a:lstStyle/>
          <a:p>
            <a:r>
              <a:rPr lang="es-PA" dirty="0"/>
              <a:t>Código</a:t>
            </a:r>
          </a:p>
        </p:txBody>
      </p:sp>
      <p:pic>
        <p:nvPicPr>
          <p:cNvPr id="4" name="Imagen 3">
            <a:extLst>
              <a:ext uri="{FF2B5EF4-FFF2-40B4-BE49-F238E27FC236}">
                <a16:creationId xmlns:a16="http://schemas.microsoft.com/office/drawing/2014/main" id="{FF19D754-5DA2-4FF2-9BE3-553996FE7E8F}"/>
              </a:ext>
            </a:extLst>
          </p:cNvPr>
          <p:cNvPicPr>
            <a:picLocks noChangeAspect="1"/>
          </p:cNvPicPr>
          <p:nvPr/>
        </p:nvPicPr>
        <p:blipFill>
          <a:blip r:embed="rId2"/>
          <a:stretch>
            <a:fillRect/>
          </a:stretch>
        </p:blipFill>
        <p:spPr>
          <a:xfrm>
            <a:off x="1618225" y="1473200"/>
            <a:ext cx="8477250" cy="5019675"/>
          </a:xfrm>
          <a:prstGeom prst="rect">
            <a:avLst/>
          </a:prstGeom>
        </p:spPr>
      </p:pic>
    </p:spTree>
    <p:extLst>
      <p:ext uri="{BB962C8B-B14F-4D97-AF65-F5344CB8AC3E}">
        <p14:creationId xmlns:p14="http://schemas.microsoft.com/office/powerpoint/2010/main" val="3473295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48AA8E-FAAD-4709-97F4-EBD063D839AC}"/>
              </a:ext>
            </a:extLst>
          </p:cNvPr>
          <p:cNvSpPr>
            <a:spLocks noGrp="1"/>
          </p:cNvSpPr>
          <p:nvPr>
            <p:ph type="title"/>
          </p:nvPr>
        </p:nvSpPr>
        <p:spPr/>
        <p:txBody>
          <a:bodyPr/>
          <a:lstStyle/>
          <a:p>
            <a:r>
              <a:rPr lang="es-PA" dirty="0"/>
              <a:t>Ejecución</a:t>
            </a:r>
          </a:p>
        </p:txBody>
      </p:sp>
      <p:pic>
        <p:nvPicPr>
          <p:cNvPr id="4" name="Imagen 3">
            <a:extLst>
              <a:ext uri="{FF2B5EF4-FFF2-40B4-BE49-F238E27FC236}">
                <a16:creationId xmlns:a16="http://schemas.microsoft.com/office/drawing/2014/main" id="{E8D326F1-0690-47BF-8000-C45FC233E7C9}"/>
              </a:ext>
            </a:extLst>
          </p:cNvPr>
          <p:cNvPicPr>
            <a:picLocks noChangeAspect="1"/>
          </p:cNvPicPr>
          <p:nvPr/>
        </p:nvPicPr>
        <p:blipFill>
          <a:blip r:embed="rId2"/>
          <a:stretch>
            <a:fillRect/>
          </a:stretch>
        </p:blipFill>
        <p:spPr>
          <a:xfrm>
            <a:off x="535572" y="1730888"/>
            <a:ext cx="10818228" cy="1665191"/>
          </a:xfrm>
          <a:prstGeom prst="rect">
            <a:avLst/>
          </a:prstGeom>
        </p:spPr>
      </p:pic>
    </p:spTree>
    <p:extLst>
      <p:ext uri="{BB962C8B-B14F-4D97-AF65-F5344CB8AC3E}">
        <p14:creationId xmlns:p14="http://schemas.microsoft.com/office/powerpoint/2010/main" val="3935876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BB851B-D2D1-403D-BE6D-76A7C79EE7CB}"/>
              </a:ext>
            </a:extLst>
          </p:cNvPr>
          <p:cNvSpPr>
            <a:spLocks noGrp="1"/>
          </p:cNvSpPr>
          <p:nvPr>
            <p:ph type="title"/>
          </p:nvPr>
        </p:nvSpPr>
        <p:spPr/>
        <p:txBody>
          <a:bodyPr/>
          <a:lstStyle/>
          <a:p>
            <a:pPr algn="ctr"/>
            <a:r>
              <a:rPr lang="es-PA" dirty="0"/>
              <a:t>Tipos de Datos básicos en Visual Basic</a:t>
            </a:r>
          </a:p>
        </p:txBody>
      </p:sp>
      <p:sp>
        <p:nvSpPr>
          <p:cNvPr id="3" name="Marcador de contenido 2">
            <a:extLst>
              <a:ext uri="{FF2B5EF4-FFF2-40B4-BE49-F238E27FC236}">
                <a16:creationId xmlns:a16="http://schemas.microsoft.com/office/drawing/2014/main" id="{74F4ABEE-E762-42EF-A0A1-AD8570D7E648}"/>
              </a:ext>
            </a:extLst>
          </p:cNvPr>
          <p:cNvSpPr>
            <a:spLocks noGrp="1"/>
          </p:cNvSpPr>
          <p:nvPr>
            <p:ph idx="1"/>
          </p:nvPr>
        </p:nvSpPr>
        <p:spPr>
          <a:xfrm>
            <a:off x="464234" y="1825625"/>
            <a:ext cx="10889566" cy="4351338"/>
          </a:xfrm>
        </p:spPr>
        <p:txBody>
          <a:bodyPr>
            <a:normAutofit/>
          </a:bodyPr>
          <a:lstStyle/>
          <a:p>
            <a:pPr marL="0" indent="0" algn="just">
              <a:buNone/>
            </a:pPr>
            <a:r>
              <a:rPr lang="es-PA" sz="2400" b="1" dirty="0" err="1"/>
              <a:t>Boolean</a:t>
            </a:r>
            <a:r>
              <a:rPr lang="es-PA" sz="2400" b="1" dirty="0"/>
              <a:t>: </a:t>
            </a:r>
            <a:r>
              <a:rPr lang="es-MX" sz="2400" dirty="0"/>
              <a:t>Las variables tipo </a:t>
            </a:r>
            <a:r>
              <a:rPr lang="es-MX" sz="2400" dirty="0" err="1"/>
              <a:t>Boolean</a:t>
            </a:r>
            <a:r>
              <a:rPr lang="es-MX" sz="2400" dirty="0"/>
              <a:t> se almacenan como números de 16 bits (2 bytes), pero sólo pueden ser True o False. Las variables tipo </a:t>
            </a:r>
            <a:r>
              <a:rPr lang="es-MX" sz="2400" dirty="0" err="1"/>
              <a:t>Boolean</a:t>
            </a:r>
            <a:r>
              <a:rPr lang="es-MX" sz="2400" dirty="0"/>
              <a:t> se presentan como True o False(cuando se utiliza </a:t>
            </a:r>
            <a:r>
              <a:rPr lang="es-MX" sz="2400" dirty="0" err="1"/>
              <a:t>Print</a:t>
            </a:r>
            <a:r>
              <a:rPr lang="es-MX" sz="2400" dirty="0"/>
              <a:t>) o #TRUE# o #FALSE# (cuando se utiliza </a:t>
            </a:r>
            <a:r>
              <a:rPr lang="es-MX" sz="2400" dirty="0" err="1"/>
              <a:t>Write</a:t>
            </a:r>
            <a:r>
              <a:rPr lang="es-MX" sz="2400" dirty="0"/>
              <a:t> #). Utilice las palabras clave True y False para asignar uno de los dos estados a las variables tipo </a:t>
            </a:r>
            <a:r>
              <a:rPr lang="es-MX" sz="2400" dirty="0" err="1"/>
              <a:t>Boolean</a:t>
            </a:r>
            <a:r>
              <a:rPr lang="es-MX" sz="2400" dirty="0"/>
              <a:t>.</a:t>
            </a:r>
            <a:endParaRPr lang="es-PA" sz="2400" dirty="0"/>
          </a:p>
        </p:txBody>
      </p:sp>
    </p:spTree>
    <p:extLst>
      <p:ext uri="{BB962C8B-B14F-4D97-AF65-F5344CB8AC3E}">
        <p14:creationId xmlns:p14="http://schemas.microsoft.com/office/powerpoint/2010/main" val="15021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77F5D-72D2-408E-9053-8BAAABB3A66F}"/>
              </a:ext>
            </a:extLst>
          </p:cNvPr>
          <p:cNvSpPr>
            <a:spLocks noGrp="1"/>
          </p:cNvSpPr>
          <p:nvPr>
            <p:ph type="title"/>
          </p:nvPr>
        </p:nvSpPr>
        <p:spPr/>
        <p:txBody>
          <a:bodyPr/>
          <a:lstStyle/>
          <a:p>
            <a:r>
              <a:rPr lang="es-PA" dirty="0"/>
              <a:t>Decimal</a:t>
            </a:r>
          </a:p>
        </p:txBody>
      </p:sp>
      <p:sp>
        <p:nvSpPr>
          <p:cNvPr id="3" name="Marcador de contenido 2">
            <a:extLst>
              <a:ext uri="{FF2B5EF4-FFF2-40B4-BE49-F238E27FC236}">
                <a16:creationId xmlns:a16="http://schemas.microsoft.com/office/drawing/2014/main" id="{9F9ED172-4C2D-4D89-9802-649E7FF241E5}"/>
              </a:ext>
            </a:extLst>
          </p:cNvPr>
          <p:cNvSpPr>
            <a:spLocks noGrp="1"/>
          </p:cNvSpPr>
          <p:nvPr>
            <p:ph idx="1"/>
          </p:nvPr>
        </p:nvSpPr>
        <p:spPr/>
        <p:txBody>
          <a:bodyPr>
            <a:normAutofit/>
          </a:bodyPr>
          <a:lstStyle/>
          <a:p>
            <a:pPr marL="0" indent="0" algn="just">
              <a:buNone/>
            </a:pPr>
            <a:r>
              <a:rPr lang="es-MX" sz="2400" dirty="0"/>
              <a:t>Las variables decimales se almacenan como enteros con signo de 96 bits (12 bytes) escalados con una potencia variable de 10. La potencia del factor de escala de 10 especifica el número de dígitos que hay a la derecha del signo decimal y varía desde 0 a 28. </a:t>
            </a:r>
            <a:endParaRPr lang="es-PA" sz="2400" dirty="0"/>
          </a:p>
        </p:txBody>
      </p:sp>
    </p:spTree>
    <p:extLst>
      <p:ext uri="{BB962C8B-B14F-4D97-AF65-F5344CB8AC3E}">
        <p14:creationId xmlns:p14="http://schemas.microsoft.com/office/powerpoint/2010/main" val="390245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2D1716-65F0-4E2E-A38E-25A8BCDA2204}"/>
              </a:ext>
            </a:extLst>
          </p:cNvPr>
          <p:cNvSpPr>
            <a:spLocks noGrp="1"/>
          </p:cNvSpPr>
          <p:nvPr>
            <p:ph type="title"/>
          </p:nvPr>
        </p:nvSpPr>
        <p:spPr/>
        <p:txBody>
          <a:bodyPr/>
          <a:lstStyle/>
          <a:p>
            <a:r>
              <a:rPr lang="es-PA" dirty="0" err="1"/>
              <a:t>Double</a:t>
            </a:r>
            <a:endParaRPr lang="es-PA" dirty="0"/>
          </a:p>
        </p:txBody>
      </p:sp>
      <p:sp>
        <p:nvSpPr>
          <p:cNvPr id="3" name="Marcador de contenido 2">
            <a:extLst>
              <a:ext uri="{FF2B5EF4-FFF2-40B4-BE49-F238E27FC236}">
                <a16:creationId xmlns:a16="http://schemas.microsoft.com/office/drawing/2014/main" id="{184EA421-6300-4829-A1FB-AF65C05EA7E9}"/>
              </a:ext>
            </a:extLst>
          </p:cNvPr>
          <p:cNvSpPr>
            <a:spLocks noGrp="1"/>
          </p:cNvSpPr>
          <p:nvPr>
            <p:ph idx="1"/>
          </p:nvPr>
        </p:nvSpPr>
        <p:spPr/>
        <p:txBody>
          <a:bodyPr>
            <a:normAutofit/>
          </a:bodyPr>
          <a:lstStyle/>
          <a:p>
            <a:pPr marL="0" indent="0" algn="just">
              <a:buNone/>
            </a:pPr>
            <a:r>
              <a:rPr lang="es-MX" sz="2400" dirty="0"/>
              <a:t>Las variables dobles (punto flotante de doble precisión) se almacenan como números IEEE de coma flotante de 64 bits (8 bytes) con valores de -1.79769313486231E308 a -4,94065645841247E-324 para valores negativos y de 4,94065645841247E-324 a 1,79769313486232E308 para valores positivos.</a:t>
            </a:r>
            <a:endParaRPr lang="es-PA" sz="2400" dirty="0"/>
          </a:p>
        </p:txBody>
      </p:sp>
    </p:spTree>
    <p:extLst>
      <p:ext uri="{BB962C8B-B14F-4D97-AF65-F5344CB8AC3E}">
        <p14:creationId xmlns:p14="http://schemas.microsoft.com/office/powerpoint/2010/main" val="1244801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129FBF-7345-4946-9E86-DA58E659577C}"/>
              </a:ext>
            </a:extLst>
          </p:cNvPr>
          <p:cNvSpPr>
            <a:spLocks noGrp="1"/>
          </p:cNvSpPr>
          <p:nvPr>
            <p:ph type="title"/>
          </p:nvPr>
        </p:nvSpPr>
        <p:spPr/>
        <p:txBody>
          <a:bodyPr/>
          <a:lstStyle/>
          <a:p>
            <a:r>
              <a:rPr lang="es-PA" dirty="0" err="1"/>
              <a:t>Integer</a:t>
            </a:r>
            <a:endParaRPr lang="es-PA" dirty="0"/>
          </a:p>
        </p:txBody>
      </p:sp>
      <p:sp>
        <p:nvSpPr>
          <p:cNvPr id="3" name="Marcador de contenido 2">
            <a:extLst>
              <a:ext uri="{FF2B5EF4-FFF2-40B4-BE49-F238E27FC236}">
                <a16:creationId xmlns:a16="http://schemas.microsoft.com/office/drawing/2014/main" id="{6062805F-C091-45A8-ADCB-67AE7A2D9D7F}"/>
              </a:ext>
            </a:extLst>
          </p:cNvPr>
          <p:cNvSpPr>
            <a:spLocks noGrp="1"/>
          </p:cNvSpPr>
          <p:nvPr>
            <p:ph idx="1"/>
          </p:nvPr>
        </p:nvSpPr>
        <p:spPr/>
        <p:txBody>
          <a:bodyPr>
            <a:normAutofit/>
          </a:bodyPr>
          <a:lstStyle/>
          <a:p>
            <a:pPr marL="0" indent="0" algn="just" fontAlgn="base">
              <a:buNone/>
            </a:pPr>
            <a:r>
              <a:rPr lang="es-MX" sz="2400" dirty="0"/>
              <a:t>Las variables </a:t>
            </a:r>
            <a:r>
              <a:rPr lang="es-MX" sz="2400" dirty="0" err="1"/>
              <a:t>Integer</a:t>
            </a:r>
            <a:r>
              <a:rPr lang="es-MX" sz="2400" dirty="0"/>
              <a:t> se almacenan como números de 16 bits (2 bytes) con valores que van de -32.768 a 32.767. El carácter de declaración de tipo para el tipo </a:t>
            </a:r>
            <a:r>
              <a:rPr lang="es-MX" sz="2400" b="1" dirty="0" err="1"/>
              <a:t>Integer</a:t>
            </a:r>
            <a:r>
              <a:rPr lang="es-MX" sz="2400" dirty="0"/>
              <a:t> es el signo de porcentaje (</a:t>
            </a:r>
            <a:r>
              <a:rPr lang="es-MX" sz="2400" b="1" dirty="0"/>
              <a:t>%</a:t>
            </a:r>
            <a:r>
              <a:rPr lang="es-MX" sz="2400" dirty="0"/>
              <a:t>).</a:t>
            </a:r>
          </a:p>
          <a:p>
            <a:pPr marL="0" indent="0" algn="just" fontAlgn="base">
              <a:buNone/>
            </a:pPr>
            <a:r>
              <a:rPr lang="es-MX" sz="2400" dirty="0"/>
              <a:t>Las variables tipo </a:t>
            </a:r>
            <a:r>
              <a:rPr lang="es-MX" sz="2400" b="1" dirty="0" err="1"/>
              <a:t>Integer</a:t>
            </a:r>
            <a:r>
              <a:rPr lang="es-MX" sz="2400" dirty="0"/>
              <a:t> también se pueden utilizar para representar valores enumerados. Un valor enumerado puede contener un conjunto finito de números enteros únicos, cada uno de los cuales tiene un significado especial en el contexto en el que se utiliza. </a:t>
            </a:r>
          </a:p>
          <a:p>
            <a:pPr marL="0" indent="0" algn="just">
              <a:buNone/>
            </a:pPr>
            <a:endParaRPr lang="es-PA" sz="2400" dirty="0"/>
          </a:p>
        </p:txBody>
      </p:sp>
    </p:spTree>
    <p:extLst>
      <p:ext uri="{BB962C8B-B14F-4D97-AF65-F5344CB8AC3E}">
        <p14:creationId xmlns:p14="http://schemas.microsoft.com/office/powerpoint/2010/main" val="2987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C5B339-3CAC-4CE0-8133-B4AE54F55E81}"/>
              </a:ext>
            </a:extLst>
          </p:cNvPr>
          <p:cNvSpPr>
            <a:spLocks noGrp="1"/>
          </p:cNvSpPr>
          <p:nvPr>
            <p:ph type="title"/>
          </p:nvPr>
        </p:nvSpPr>
        <p:spPr>
          <a:xfrm>
            <a:off x="211015" y="365125"/>
            <a:ext cx="10515600" cy="1325563"/>
          </a:xfrm>
        </p:spPr>
        <p:txBody>
          <a:bodyPr/>
          <a:lstStyle/>
          <a:p>
            <a:r>
              <a:rPr lang="es-PA" dirty="0" err="1"/>
              <a:t>String</a:t>
            </a:r>
            <a:endParaRPr lang="es-PA" dirty="0"/>
          </a:p>
        </p:txBody>
      </p:sp>
      <p:sp>
        <p:nvSpPr>
          <p:cNvPr id="3" name="Marcador de contenido 2">
            <a:extLst>
              <a:ext uri="{FF2B5EF4-FFF2-40B4-BE49-F238E27FC236}">
                <a16:creationId xmlns:a16="http://schemas.microsoft.com/office/drawing/2014/main" id="{F609A017-2304-4174-A2F1-3DA1D945C2D9}"/>
              </a:ext>
            </a:extLst>
          </p:cNvPr>
          <p:cNvSpPr>
            <a:spLocks noGrp="1"/>
          </p:cNvSpPr>
          <p:nvPr>
            <p:ph idx="1"/>
          </p:nvPr>
        </p:nvSpPr>
        <p:spPr>
          <a:xfrm>
            <a:off x="211015" y="1690688"/>
            <a:ext cx="11648050" cy="5033669"/>
          </a:xfrm>
        </p:spPr>
        <p:txBody>
          <a:bodyPr>
            <a:normAutofit fontScale="92500"/>
          </a:bodyPr>
          <a:lstStyle/>
          <a:p>
            <a:pPr marL="0" indent="0" algn="just">
              <a:buNone/>
            </a:pPr>
            <a:r>
              <a:rPr lang="es-MX" dirty="0"/>
              <a:t>Hay dos clases de cadenas: cadenas de longitud variable y cadenas de longitud fija.</a:t>
            </a:r>
          </a:p>
          <a:p>
            <a:pPr marL="0" indent="0" algn="just">
              <a:buNone/>
            </a:pPr>
            <a:endParaRPr lang="es-MX" dirty="0"/>
          </a:p>
          <a:p>
            <a:pPr algn="just"/>
            <a:r>
              <a:rPr lang="es-MX" dirty="0"/>
              <a:t>Las cadenas de longitud variable pueden contener hasta 2.000 millones de caracteres (2^31).</a:t>
            </a:r>
          </a:p>
          <a:p>
            <a:pPr algn="just"/>
            <a:r>
              <a:rPr lang="es-MX" dirty="0"/>
              <a:t>Las cadenas de longitud fija que pueden contener de 1 a 64 KB (2^16) caracteres.</a:t>
            </a:r>
          </a:p>
          <a:p>
            <a:pPr marL="0" indent="0" algn="just">
              <a:buNone/>
            </a:pPr>
            <a:endParaRPr lang="es-MX" dirty="0"/>
          </a:p>
          <a:p>
            <a:pPr marL="0" indent="0" algn="just">
              <a:buNone/>
            </a:pPr>
            <a:r>
              <a:rPr lang="es-MX" dirty="0"/>
              <a:t>Los códigos para caracteres de tipo </a:t>
            </a:r>
            <a:r>
              <a:rPr lang="es-MX" dirty="0" err="1"/>
              <a:t>String</a:t>
            </a:r>
            <a:r>
              <a:rPr lang="es-MX" dirty="0"/>
              <a:t> varían desde 0 a 255. Los primeros 128 caracteres (0–127) del juego de caracteres corresponden a las letras y los símbolos de un teclado estándar de EE.UU. Estos primeros 128 caracteres son los mismos que los definidos por el juego de caracteres ASCII. Los siguientes 128 caracteres (128–255) representan caracteres especiales, como letras de alfabetos internacionales, acentos, símbolos de moneda y fracciones. </a:t>
            </a:r>
            <a:endParaRPr lang="es-PA" dirty="0"/>
          </a:p>
        </p:txBody>
      </p:sp>
    </p:spTree>
    <p:extLst>
      <p:ext uri="{BB962C8B-B14F-4D97-AF65-F5344CB8AC3E}">
        <p14:creationId xmlns:p14="http://schemas.microsoft.com/office/powerpoint/2010/main" val="2679439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C25F29-67DE-43C9-B068-93B5C1542121}"/>
              </a:ext>
            </a:extLst>
          </p:cNvPr>
          <p:cNvSpPr>
            <a:spLocks noGrp="1"/>
          </p:cNvSpPr>
          <p:nvPr>
            <p:ph type="title"/>
          </p:nvPr>
        </p:nvSpPr>
        <p:spPr/>
        <p:txBody>
          <a:bodyPr/>
          <a:lstStyle/>
          <a:p>
            <a:r>
              <a:rPr lang="es-PA" dirty="0"/>
              <a:t>Tipo de Dato Single</a:t>
            </a:r>
          </a:p>
        </p:txBody>
      </p:sp>
      <p:sp>
        <p:nvSpPr>
          <p:cNvPr id="3" name="Marcador de contenido 2">
            <a:extLst>
              <a:ext uri="{FF2B5EF4-FFF2-40B4-BE49-F238E27FC236}">
                <a16:creationId xmlns:a16="http://schemas.microsoft.com/office/drawing/2014/main" id="{8BE996AC-54D7-4A90-BB0C-0242BC35E531}"/>
              </a:ext>
            </a:extLst>
          </p:cNvPr>
          <p:cNvSpPr>
            <a:spLocks noGrp="1"/>
          </p:cNvSpPr>
          <p:nvPr>
            <p:ph idx="1"/>
          </p:nvPr>
        </p:nvSpPr>
        <p:spPr/>
        <p:txBody>
          <a:bodyPr/>
          <a:lstStyle/>
          <a:p>
            <a:pPr marL="0" indent="0" algn="just">
              <a:buNone/>
            </a:pPr>
            <a:r>
              <a:rPr lang="es-PA" dirty="0"/>
              <a:t>Las variables Single (punto flotante de precisión simple) se almacenan como números IEEE de coma flotante de 32 bits (4 bytes) con valores que van de -3,402823E38 a -1,401298E-45 para valores negativos y de 1,401298E-45 a 3,402823E38 para valores positivos.</a:t>
            </a:r>
          </a:p>
        </p:txBody>
      </p:sp>
    </p:spTree>
    <p:extLst>
      <p:ext uri="{BB962C8B-B14F-4D97-AF65-F5344CB8AC3E}">
        <p14:creationId xmlns:p14="http://schemas.microsoft.com/office/powerpoint/2010/main" val="200518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3368EE0-82C6-4921-A4A0-18A3F6BC5817}"/>
              </a:ext>
            </a:extLst>
          </p:cNvPr>
          <p:cNvSpPr>
            <a:spLocks noGrp="1"/>
          </p:cNvSpPr>
          <p:nvPr>
            <p:ph idx="1"/>
          </p:nvPr>
        </p:nvSpPr>
        <p:spPr>
          <a:xfrm>
            <a:off x="253218" y="365760"/>
            <a:ext cx="11100582" cy="6231988"/>
          </a:xfrm>
        </p:spPr>
        <p:txBody>
          <a:bodyPr>
            <a:normAutofit/>
          </a:bodyPr>
          <a:lstStyle/>
          <a:p>
            <a:pPr marL="0" indent="0" algn="just">
              <a:buNone/>
            </a:pPr>
            <a:r>
              <a:rPr lang="es-PA" sz="2400" dirty="0"/>
              <a:t>Primero buscaremos el ícono de Visual Studio y buscaremos la opción crear un proyecto</a:t>
            </a:r>
          </a:p>
        </p:txBody>
      </p:sp>
      <p:pic>
        <p:nvPicPr>
          <p:cNvPr id="4" name="Imagen 3">
            <a:extLst>
              <a:ext uri="{FF2B5EF4-FFF2-40B4-BE49-F238E27FC236}">
                <a16:creationId xmlns:a16="http://schemas.microsoft.com/office/drawing/2014/main" id="{31859D75-9A47-4C67-B73A-FB4C45B187AC}"/>
              </a:ext>
            </a:extLst>
          </p:cNvPr>
          <p:cNvPicPr>
            <a:picLocks noChangeAspect="1"/>
          </p:cNvPicPr>
          <p:nvPr/>
        </p:nvPicPr>
        <p:blipFill>
          <a:blip r:embed="rId2"/>
          <a:stretch>
            <a:fillRect/>
          </a:stretch>
        </p:blipFill>
        <p:spPr>
          <a:xfrm>
            <a:off x="2602523" y="1371327"/>
            <a:ext cx="7315346" cy="4860293"/>
          </a:xfrm>
          <a:prstGeom prst="rect">
            <a:avLst/>
          </a:prstGeom>
        </p:spPr>
      </p:pic>
    </p:spTree>
    <p:extLst>
      <p:ext uri="{BB962C8B-B14F-4D97-AF65-F5344CB8AC3E}">
        <p14:creationId xmlns:p14="http://schemas.microsoft.com/office/powerpoint/2010/main" val="5639730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680</Words>
  <Application>Microsoft Office PowerPoint</Application>
  <PresentationFormat>Panorámica</PresentationFormat>
  <Paragraphs>43</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Calibri Light</vt:lpstr>
      <vt:lpstr>Tema de Office</vt:lpstr>
      <vt:lpstr>Programación Clase #2: Primeros pasos en Visual Basic .NET (consola)</vt:lpstr>
      <vt:lpstr>Objetivos de la Clase</vt:lpstr>
      <vt:lpstr>Tipos de Datos básicos en Visual Basic</vt:lpstr>
      <vt:lpstr>Decimal</vt:lpstr>
      <vt:lpstr>Double</vt:lpstr>
      <vt:lpstr>Integer</vt:lpstr>
      <vt:lpstr>String</vt:lpstr>
      <vt:lpstr>Tipo de Dato Single</vt:lpstr>
      <vt:lpstr>Presentación de PowerPoint</vt:lpstr>
      <vt:lpstr>Presentación de PowerPoint</vt:lpstr>
      <vt:lpstr>Presentación de PowerPoint</vt:lpstr>
      <vt:lpstr>Presentación de PowerPoint</vt:lpstr>
      <vt:lpstr>Ejemplo #1</vt:lpstr>
      <vt:lpstr>Código</vt:lpstr>
      <vt:lpstr>Ejecución</vt:lpstr>
      <vt:lpstr>Ejemplo #2</vt:lpstr>
      <vt:lpstr>Código</vt:lpstr>
      <vt:lpstr>Ejecución</vt:lpstr>
      <vt:lpstr>Ejemplo #3</vt:lpstr>
      <vt:lpstr>Código</vt:lpstr>
      <vt:lpstr>Ejecución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Clase #2: Conceptos básicos en Visual Basic .NET</dc:title>
  <dc:creator>Rodrigo Yanguez</dc:creator>
  <cp:lastModifiedBy>Rodrigo Yanguez</cp:lastModifiedBy>
  <cp:revision>22</cp:revision>
  <dcterms:created xsi:type="dcterms:W3CDTF">2020-03-24T02:27:27Z</dcterms:created>
  <dcterms:modified xsi:type="dcterms:W3CDTF">2021-04-07T00:11:25Z</dcterms:modified>
</cp:coreProperties>
</file>