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A9FA3-A969-4AE2-A6DB-4E9E53117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E059C0-30F0-4E52-B994-EFF6DBD6D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CEACE-0D88-4B5E-804C-A85980D3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9C570D-15A4-48C4-9C8A-AD09A57B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8CADA-AC6F-425F-9CCC-EF8B9476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5352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2C5B9-144F-4DB3-9BE5-71573F1E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950127-64A6-4AC0-ACCD-C479FE328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51AF5-562E-4911-90F8-0FF151FC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90C52-95F7-4F64-B735-B245F9FA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1CF08-2775-44F6-BECC-821D31C9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8122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3DADF7-32D9-4F37-A2B3-3B917ABE5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B887EA-0C65-46FE-B981-67198B48D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1968C-3298-470D-80AA-BC42924D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272876-8EAC-4E17-B0E9-0173BFCF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77698-0D55-4597-83CE-6DA334A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048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A5134-418D-4A15-814A-4B340E72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4CFD5-DD62-4590-A97A-63EF23E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BE177-601F-4C57-9256-E56F9A6A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0DEEA-F4C6-458D-AD9B-BDC37A97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F7B42-42EA-4BF5-93C5-88178310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1739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DF23C-926C-48DC-893F-A74F6954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1ECC3C-82A0-4965-B6D8-6F0C1A35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A84A05-A3DB-4A61-BC76-72928730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BE08F-4976-42E3-B289-9F11E948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2E7A8-67DD-4BB8-8FC1-9F1382BF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94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1F7-7E03-4F16-9675-03957CCE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40C2C-FE48-4D79-B577-132FB1F76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E7D31-1585-46B0-A3A8-EEEDD0E49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AFDCB6-8C22-48EA-A1AA-E8A0A47F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3F9195-D489-4D49-9B6F-6313FAF2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2B391-BF46-40F6-BC49-F161B884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81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312EB-92F5-4AA0-8133-3628E966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59AD7-0EDB-44E8-BBB5-A85CF889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431AA8-45F2-4450-A87F-0A07B5E90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B51B8F-534A-40B5-A85B-6F847F2AF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28E7DD-3C95-48CD-B90E-9CA3BDF43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18550E-6AF5-44D2-B43B-0A7CE83B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01051F-88FB-482F-A214-72DEFB30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71DFB0-F54F-4374-ACA8-1AC495FC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62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45AFE-90D0-4631-82ED-954E874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700FD3-FAA1-48E2-91F9-3BC80EE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F79E1-3779-4653-BF13-94D623EE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E54123-FF20-40B4-8F6F-584E37AE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3124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3F8700-229B-4464-A4A5-E4454866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65389C-00D1-4504-AF92-62E37806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55A54-EECB-4B60-9F18-4E4EB915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6795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F3BAD-3E69-4DE5-8385-F89EEF3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5127F-6900-48C1-931B-49632466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B14228-3CA5-476A-85E7-23ED5A3F1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303A08-8197-4AF7-A8C0-C618F786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D28E0F-0CC8-4ABA-8D03-1AC6DD71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9CCB6-CD62-4F7D-B03F-24AF158A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008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1E99C-2396-418B-994D-BCB17B79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A05441-EA60-4410-B855-F893C24BC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377305-B5F6-4EB6-9E6D-113881DA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7C6CF5-75EF-424B-9586-B70157A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245D7-C663-492D-965A-2F70B952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806F5D-AC9C-461E-B9B9-2B6E8AE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7524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C21137-076B-499A-8C55-95C08A97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E0507-640B-43D9-A160-A6065DC0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67CFD-F9D1-4EDC-8167-E2D7C3D3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14B1-FC17-49BB-BA0A-A9FAB2CCA218}" type="datetimeFigureOut">
              <a:rPr lang="es-PA" smtClean="0"/>
              <a:t>04/27/2021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DE2902-04A3-4D52-AB8A-8892B49E6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474C4-32EF-4A4A-B4F0-532DD026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07952-88D1-4BA4-A55C-E730C3175D67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188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Herramientas de Programación Aplicada III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Condiciones anidadas y Case en Visual Basic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044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20 de abril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Inicio">
            <a:extLst>
              <a:ext uri="{FF2B5EF4-FFF2-40B4-BE49-F238E27FC236}">
                <a16:creationId xmlns:a16="http://schemas.microsoft.com/office/drawing/2014/main" id="{DAA8DFF4-A050-4CAF-8F00-63BDA98B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15" y="972966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92661-48CB-4F57-A2A0-8F6FB0C7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/>
              <a:t>En ocasiones las sentencias IF simples o combinadas mediante los operadores AND y OR, pueden mostrarse ineficientes a la hora de resolver algunos tipos de condiciones. En primer lugar veremos la sentencia Else If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3437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4D20C-B503-4833-9775-37F4DF1E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74"/>
            <a:ext cx="10515600" cy="5726389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Ejemplo: si el número escrito es par, imprima que es par. Si es impar imprima que es impar. Si es 0 imprima cero.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r>
              <a:rPr lang="es-PA" dirty="0"/>
              <a:t> </a:t>
            </a:r>
            <a:r>
              <a:rPr lang="es-PA" dirty="0" err="1"/>
              <a:t>num</a:t>
            </a:r>
            <a:r>
              <a:rPr lang="es-PA" dirty="0"/>
              <a:t> = 0 </a:t>
            </a:r>
            <a:r>
              <a:rPr lang="es-PA" dirty="0" err="1"/>
              <a:t>Then</a:t>
            </a:r>
            <a:r>
              <a:rPr lang="es-PA" dirty="0"/>
              <a:t>     </a:t>
            </a:r>
            <a:r>
              <a:rPr lang="es-PA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condición base</a:t>
            </a:r>
            <a:endParaRPr lang="es-PA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PA" dirty="0"/>
              <a:t>            MsgBox("Es cero")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ElseIf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/>
              <a:t>num</a:t>
            </a:r>
            <a:r>
              <a:rPr lang="es-PA" dirty="0"/>
              <a:t> Mod 2 = 0 </a:t>
            </a:r>
            <a:r>
              <a:rPr lang="es-PA" dirty="0" err="1">
                <a:solidFill>
                  <a:srgbClr val="7030A0"/>
                </a:solidFill>
              </a:rPr>
              <a:t>Then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sz="2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subcondición</a:t>
            </a:r>
            <a:r>
              <a:rPr lang="es-PA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ligada a la parte falsa</a:t>
            </a:r>
          </a:p>
          <a:p>
            <a:pPr marL="0" indent="0" algn="just">
              <a:buNone/>
            </a:pPr>
            <a:r>
              <a:rPr lang="es-PA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es-PA" dirty="0"/>
              <a:t>MsgBox("Es par")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Else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/>
              <a:t>            MsgBox("Es impar") </a:t>
            </a:r>
            <a:r>
              <a:rPr lang="es-PA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parte falsa de la </a:t>
            </a:r>
            <a:r>
              <a:rPr lang="es-PA" sz="2000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subcondición</a:t>
            </a:r>
            <a:r>
              <a:rPr lang="es-PA" sz="20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lang="es-PA" sz="2000" dirty="0"/>
          </a:p>
          <a:p>
            <a:pPr marL="0" indent="0" algn="just">
              <a:buNone/>
            </a:pPr>
            <a:r>
              <a:rPr lang="es-PA" dirty="0"/>
              <a:t> </a:t>
            </a:r>
            <a:r>
              <a:rPr lang="es-PA" dirty="0" err="1">
                <a:solidFill>
                  <a:srgbClr val="7030A0"/>
                </a:solidFill>
              </a:rPr>
              <a:t>End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endParaRPr lang="es-P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64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791B9-84F5-4401-A949-6D001869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s-PA" dirty="0"/>
              <a:t>Sentencias IF Anidadas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75260D-615E-42FB-9A39-A19885A3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2000"/>
              <a:t>También se da el caso de tener una condición base y que está a su vez genere otras condiciones dependientes de ellas. A esto llamamos condiciones anidadas.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5C6D8F-58A6-44EA-ABAF-BDC73A0F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1288"/>
            <a:ext cx="6019331" cy="37921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125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DD11AE-57AA-407A-88A8-06E28DB2E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"/>
            <a:ext cx="10515600" cy="6158591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PA" dirty="0"/>
              <a:t>Ejemplo: Determine si un número es par o impar. Si el número par excede a 200, imprima un mensaje diciendo número par muy grande. Si el número impar excede a 201, imprima número impar muy grande 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/>
              <a:t>num</a:t>
            </a:r>
            <a:r>
              <a:rPr lang="es-PA" dirty="0"/>
              <a:t> Mod 2 = 0 </a:t>
            </a:r>
            <a:r>
              <a:rPr lang="es-PA" dirty="0" err="1">
                <a:solidFill>
                  <a:srgbClr val="7030A0"/>
                </a:solidFill>
              </a:rPr>
              <a:t>Then</a:t>
            </a:r>
            <a:r>
              <a:rPr lang="es-PA" dirty="0">
                <a:solidFill>
                  <a:srgbClr val="7030A0"/>
                </a:solidFill>
              </a:rPr>
              <a:t>     </a:t>
            </a:r>
            <a:r>
              <a:rPr lang="es-PA" sz="2600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Condición Base</a:t>
            </a:r>
          </a:p>
          <a:p>
            <a:pPr marL="0" indent="0" algn="just">
              <a:buNone/>
            </a:pPr>
            <a:endParaRPr lang="es-PA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/>
              <a:t>num</a:t>
            </a:r>
            <a:r>
              <a:rPr lang="es-PA" dirty="0"/>
              <a:t> &gt; 200 </a:t>
            </a:r>
            <a:r>
              <a:rPr lang="es-PA" dirty="0" err="1">
                <a:solidFill>
                  <a:srgbClr val="7030A0"/>
                </a:solidFill>
              </a:rPr>
              <a:t>Then</a:t>
            </a:r>
            <a:r>
              <a:rPr lang="es-PA" dirty="0">
                <a:solidFill>
                  <a:srgbClr val="7030A0"/>
                </a:solidFill>
              </a:rPr>
              <a:t>	</a:t>
            </a:r>
            <a:r>
              <a:rPr lang="es-PA" sz="2600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Condición ligada a la parte cierta</a:t>
            </a:r>
            <a:endParaRPr lang="es-PA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PA" dirty="0"/>
              <a:t>                MsgBox("Número par muy grande 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</a:t>
            </a:r>
            <a:r>
              <a:rPr lang="es-PA" dirty="0" err="1">
                <a:solidFill>
                  <a:srgbClr val="7030A0"/>
                </a:solidFill>
              </a:rPr>
              <a:t>Else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/>
              <a:t>                MsgBox("Número par")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</a:t>
            </a:r>
            <a:r>
              <a:rPr lang="es-PA" dirty="0" err="1">
                <a:solidFill>
                  <a:srgbClr val="7030A0"/>
                </a:solidFill>
              </a:rPr>
              <a:t>End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 err="1">
                <a:solidFill>
                  <a:srgbClr val="7030A0"/>
                </a:solidFill>
              </a:rPr>
              <a:t>Else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/>
              <a:t>num</a:t>
            </a:r>
            <a:r>
              <a:rPr lang="es-PA" dirty="0"/>
              <a:t> &gt; 201 </a:t>
            </a:r>
            <a:r>
              <a:rPr lang="es-PA" dirty="0" err="1">
                <a:solidFill>
                  <a:srgbClr val="7030A0"/>
                </a:solidFill>
              </a:rPr>
              <a:t>Then</a:t>
            </a:r>
            <a:r>
              <a:rPr lang="es-PA" dirty="0">
                <a:solidFill>
                  <a:srgbClr val="7030A0"/>
                </a:solidFill>
              </a:rPr>
              <a:t>     </a:t>
            </a:r>
            <a:r>
              <a:rPr lang="es-PA" sz="2600" i="1" dirty="0">
                <a:solidFill>
                  <a:srgbClr val="FF0000"/>
                </a:solidFill>
                <a:latin typeface="Comic Sans MS" panose="030F0702030302020204" pitchFamily="66" charset="0"/>
              </a:rPr>
              <a:t>Condición ligada a la parte falsa</a:t>
            </a:r>
            <a:endParaRPr lang="es-PA" i="1" dirty="0">
              <a:solidFill>
                <a:srgbClr val="7030A0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PA" dirty="0"/>
              <a:t>                MsgBox("Número impar muy grande 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</a:t>
            </a:r>
            <a:r>
              <a:rPr lang="es-PA" dirty="0" err="1">
                <a:solidFill>
                  <a:srgbClr val="7030A0"/>
                </a:solidFill>
              </a:rPr>
              <a:t>Else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/>
              <a:t>                MsgBox("Número impar")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 err="1">
                <a:solidFill>
                  <a:srgbClr val="7030A0"/>
                </a:solidFill>
              </a:rPr>
              <a:t>End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 err="1">
                <a:solidFill>
                  <a:srgbClr val="7030A0"/>
                </a:solidFill>
              </a:rPr>
              <a:t>End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If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4874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0A9AE-0A2A-47F5-9800-B3DD526D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Case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08DD3-B96B-4712-A2F4-A184DDC2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Esta estructura es apropiada cuando tenemos muchas opciones y debemos poner una respuesta diferente de acuerdo con cada opción. Para esta estructura hay 3 palabras claves:</a:t>
            </a:r>
          </a:p>
          <a:p>
            <a:r>
              <a:rPr lang="es-MX" b="1" dirty="0" err="1"/>
              <a:t>Select</a:t>
            </a:r>
            <a:r>
              <a:rPr lang="es-MX" b="1" dirty="0"/>
              <a:t> Case</a:t>
            </a:r>
            <a:r>
              <a:rPr lang="es-MX" dirty="0"/>
              <a:t>: permite evaluar la opción presentada y dar una respuesta en base a ella.</a:t>
            </a:r>
          </a:p>
          <a:p>
            <a:r>
              <a:rPr lang="es-MX" b="1" dirty="0"/>
              <a:t>Case </a:t>
            </a:r>
            <a:r>
              <a:rPr lang="es-MX" b="1" dirty="0" err="1"/>
              <a:t>Else</a:t>
            </a:r>
            <a:r>
              <a:rPr lang="es-MX" dirty="0"/>
              <a:t>: Si no se presenta ninguna de las opciones disponibles entonces Case  </a:t>
            </a:r>
            <a:r>
              <a:rPr lang="es-MX" dirty="0" err="1"/>
              <a:t>Else</a:t>
            </a:r>
            <a:r>
              <a:rPr lang="es-MX" dirty="0"/>
              <a:t> permite dar una respuesta en estos casos.</a:t>
            </a:r>
          </a:p>
          <a:p>
            <a:r>
              <a:rPr lang="es-MX" b="1" dirty="0" err="1"/>
              <a:t>End</a:t>
            </a:r>
            <a:r>
              <a:rPr lang="es-MX" b="1" dirty="0"/>
              <a:t> </a:t>
            </a:r>
            <a:r>
              <a:rPr lang="es-MX" b="1" dirty="0" err="1"/>
              <a:t>Select</a:t>
            </a:r>
            <a:r>
              <a:rPr lang="es-MX" dirty="0"/>
              <a:t>: Permite Salir de </a:t>
            </a:r>
            <a:r>
              <a:rPr lang="es-MX" b="1" dirty="0" err="1"/>
              <a:t>Select</a:t>
            </a:r>
            <a:r>
              <a:rPr lang="es-MX" b="1" dirty="0"/>
              <a:t> Case.</a:t>
            </a:r>
            <a:endParaRPr lang="es-MX" dirty="0"/>
          </a:p>
          <a:p>
            <a:pPr algn="just"/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8118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1984-2FEE-4D38-8E1C-CFB2CBE1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EF836-1138-4F10-95DE-E824B56B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El usuario escribirá su edad y usted le imprimirá un mensaje de acuerdo a esta. Si es menor de 5 años imprima “preescolar”. Si tiene entre 5 y 11 imprima “estudiante de primaria”. Si tiene entre 12 y 17 escriba “estudiante de secundaria”. Si tiene entre 18 y 25 escriba “universitario”. Si tiene entre 26  y 61 escriba “adulto trabajador”. De 62 en adelante escriba “jubilado” </a:t>
            </a:r>
          </a:p>
        </p:txBody>
      </p:sp>
    </p:spTree>
    <p:extLst>
      <p:ext uri="{BB962C8B-B14F-4D97-AF65-F5344CB8AC3E}">
        <p14:creationId xmlns:p14="http://schemas.microsoft.com/office/powerpoint/2010/main" val="152972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AEA8D-1493-453C-9733-4410593F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636767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Select</a:t>
            </a:r>
            <a:r>
              <a:rPr lang="es-PA" dirty="0">
                <a:solidFill>
                  <a:srgbClr val="7030A0"/>
                </a:solidFill>
              </a:rPr>
              <a:t> Case </a:t>
            </a:r>
            <a:r>
              <a:rPr lang="es-PA" dirty="0"/>
              <a:t>edad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>
                <a:solidFill>
                  <a:srgbClr val="7030A0"/>
                </a:solidFill>
              </a:rPr>
              <a:t>Case</a:t>
            </a:r>
            <a:r>
              <a:rPr lang="es-PA" dirty="0"/>
              <a:t> 0 </a:t>
            </a:r>
            <a:r>
              <a:rPr lang="es-PA" dirty="0" err="1"/>
              <a:t>To</a:t>
            </a:r>
            <a:r>
              <a:rPr lang="es-PA" dirty="0"/>
              <a:t> 4</a:t>
            </a:r>
          </a:p>
          <a:p>
            <a:pPr marL="0" indent="0" algn="just">
              <a:buNone/>
            </a:pPr>
            <a:r>
              <a:rPr lang="es-PA" dirty="0"/>
              <a:t>                MsgBox("Preescolar")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    Case </a:t>
            </a:r>
            <a:r>
              <a:rPr lang="es-PA" dirty="0"/>
              <a:t>5 </a:t>
            </a:r>
            <a:r>
              <a:rPr lang="es-PA" dirty="0" err="1"/>
              <a:t>To</a:t>
            </a:r>
            <a:r>
              <a:rPr lang="es-PA" dirty="0"/>
              <a:t> 11</a:t>
            </a:r>
          </a:p>
          <a:p>
            <a:pPr marL="0" indent="0" algn="just">
              <a:buNone/>
            </a:pPr>
            <a:r>
              <a:rPr lang="es-PA" dirty="0"/>
              <a:t>                MsgBox("Estudiante de primaria")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>
                <a:solidFill>
                  <a:srgbClr val="7030A0"/>
                </a:solidFill>
              </a:rPr>
              <a:t>Case</a:t>
            </a:r>
            <a:r>
              <a:rPr lang="es-PA" dirty="0"/>
              <a:t> 12 </a:t>
            </a:r>
            <a:r>
              <a:rPr lang="es-PA" dirty="0" err="1"/>
              <a:t>To</a:t>
            </a:r>
            <a:r>
              <a:rPr lang="es-PA" dirty="0"/>
              <a:t> 17</a:t>
            </a:r>
          </a:p>
          <a:p>
            <a:pPr marL="0" indent="0" algn="just">
              <a:buNone/>
            </a:pPr>
            <a:r>
              <a:rPr lang="es-PA" dirty="0"/>
              <a:t>                MsgBox("Estudiante de secundaria")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>
                <a:solidFill>
                  <a:srgbClr val="7030A0"/>
                </a:solidFill>
              </a:rPr>
              <a:t>Case </a:t>
            </a:r>
            <a:r>
              <a:rPr lang="es-PA" dirty="0"/>
              <a:t>18 </a:t>
            </a:r>
            <a:r>
              <a:rPr lang="es-PA" dirty="0" err="1"/>
              <a:t>To</a:t>
            </a:r>
            <a:r>
              <a:rPr lang="es-PA" dirty="0"/>
              <a:t> 25</a:t>
            </a:r>
          </a:p>
          <a:p>
            <a:pPr marL="0" indent="0" algn="just">
              <a:buNone/>
            </a:pPr>
            <a:r>
              <a:rPr lang="es-PA" dirty="0"/>
              <a:t>                MsgBox("Universitario")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>
                <a:solidFill>
                  <a:srgbClr val="7030A0"/>
                </a:solidFill>
              </a:rPr>
              <a:t>Case </a:t>
            </a:r>
            <a:r>
              <a:rPr lang="es-PA" dirty="0"/>
              <a:t>26 </a:t>
            </a:r>
            <a:r>
              <a:rPr lang="es-PA" dirty="0" err="1"/>
              <a:t>To</a:t>
            </a:r>
            <a:r>
              <a:rPr lang="es-PA" dirty="0"/>
              <a:t> 61</a:t>
            </a:r>
          </a:p>
          <a:p>
            <a:pPr marL="0" indent="0" algn="just">
              <a:buNone/>
            </a:pPr>
            <a:r>
              <a:rPr lang="es-PA" dirty="0"/>
              <a:t>                MsgBox("Adulto Trabajador ")</a:t>
            </a:r>
          </a:p>
          <a:p>
            <a:pPr marL="0" indent="0" algn="just">
              <a:buNone/>
            </a:pPr>
            <a:r>
              <a:rPr lang="es-PA" dirty="0"/>
              <a:t>            </a:t>
            </a:r>
            <a:r>
              <a:rPr lang="es-PA" dirty="0">
                <a:solidFill>
                  <a:srgbClr val="7030A0"/>
                </a:solidFill>
              </a:rPr>
              <a:t>Case </a:t>
            </a:r>
            <a:r>
              <a:rPr lang="es-PA" dirty="0" err="1">
                <a:solidFill>
                  <a:srgbClr val="7030A0"/>
                </a:solidFill>
              </a:rPr>
              <a:t>Else</a:t>
            </a:r>
            <a:endParaRPr lang="es-PA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s-PA" dirty="0"/>
              <a:t>                MsgBox("Jubilado")</a:t>
            </a:r>
          </a:p>
          <a:p>
            <a:pPr marL="0" indent="0" algn="just">
              <a:buNone/>
            </a:pPr>
            <a:r>
              <a:rPr lang="es-PA" dirty="0">
                <a:solidFill>
                  <a:srgbClr val="7030A0"/>
                </a:solidFill>
              </a:rPr>
              <a:t>        </a:t>
            </a:r>
            <a:r>
              <a:rPr lang="es-PA" dirty="0" err="1">
                <a:solidFill>
                  <a:srgbClr val="7030A0"/>
                </a:solidFill>
              </a:rPr>
              <a:t>End</a:t>
            </a:r>
            <a:r>
              <a:rPr lang="es-PA" dirty="0">
                <a:solidFill>
                  <a:srgbClr val="7030A0"/>
                </a:solidFill>
              </a:rPr>
              <a:t> </a:t>
            </a:r>
            <a:r>
              <a:rPr lang="es-PA" dirty="0" err="1">
                <a:solidFill>
                  <a:srgbClr val="7030A0"/>
                </a:solidFill>
              </a:rPr>
              <a:t>Select</a:t>
            </a:r>
            <a:endParaRPr lang="es-P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060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526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Tema de Office</vt:lpstr>
      <vt:lpstr>Herramientas de Programación Aplicada III Condiciones anidadas y Case en Visual Basic</vt:lpstr>
      <vt:lpstr>Presentación de PowerPoint</vt:lpstr>
      <vt:lpstr>Presentación de PowerPoint</vt:lpstr>
      <vt:lpstr>Sentencias IF Anidadas</vt:lpstr>
      <vt:lpstr>Presentación de PowerPoint</vt:lpstr>
      <vt:lpstr>Case </vt:lpstr>
      <vt:lpstr>Ejemplo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Condiciones anidadas y Case en Visual Basic</dc:title>
  <dc:creator>Rodrigo Yanguez</dc:creator>
  <cp:lastModifiedBy>Rodrigo Yanguez</cp:lastModifiedBy>
  <cp:revision>13</cp:revision>
  <dcterms:created xsi:type="dcterms:W3CDTF">2020-04-29T15:08:24Z</dcterms:created>
  <dcterms:modified xsi:type="dcterms:W3CDTF">2021-04-27T19:51:02Z</dcterms:modified>
</cp:coreProperties>
</file>