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67" r:id="rId2"/>
    <p:sldId id="268" r:id="rId3"/>
    <p:sldId id="269" r:id="rId4"/>
    <p:sldId id="270" r:id="rId5"/>
    <p:sldId id="272" r:id="rId6"/>
    <p:sldId id="286" r:id="rId7"/>
    <p:sldId id="273" r:id="rId8"/>
    <p:sldId id="281" r:id="rId9"/>
    <p:sldId id="282" r:id="rId10"/>
    <p:sldId id="274" r:id="rId11"/>
    <p:sldId id="283" r:id="rId12"/>
    <p:sldId id="275" r:id="rId13"/>
    <p:sldId id="287" r:id="rId14"/>
    <p:sldId id="276" r:id="rId15"/>
    <p:sldId id="277" r:id="rId16"/>
    <p:sldId id="284" r:id="rId17"/>
    <p:sldId id="278" r:id="rId18"/>
    <p:sldId id="285" r:id="rId19"/>
    <p:sldId id="279" r:id="rId20"/>
    <p:sldId id="288" r:id="rId21"/>
    <p:sldId id="280" r:id="rId22"/>
  </p:sldIdLst>
  <p:sldSz cx="12192000" cy="6858000"/>
  <p:notesSz cx="6858000" cy="9144000"/>
  <p:defaultText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552" autoAdjust="0"/>
    <p:restoredTop sz="94660"/>
  </p:normalViewPr>
  <p:slideViewPr>
    <p:cSldViewPr snapToGrid="0">
      <p:cViewPr varScale="1">
        <p:scale>
          <a:sx n="80" d="100"/>
          <a:sy n="80" d="100"/>
        </p:scale>
        <p:origin x="77"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PA"/>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D3BD9F-973D-42B9-A5F0-5D97BEFB94FD}" type="datetimeFigureOut">
              <a:rPr lang="es-PA" smtClean="0"/>
              <a:t>05/13/2021</a:t>
            </a:fld>
            <a:endParaRPr lang="es-PA"/>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PA"/>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PA"/>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B908040-002F-4EF8-8719-744E44F13B70}" type="slidenum">
              <a:rPr lang="es-PA" smtClean="0"/>
              <a:t>‹Nº›</a:t>
            </a:fld>
            <a:endParaRPr lang="es-PA"/>
          </a:p>
        </p:txBody>
      </p:sp>
    </p:spTree>
    <p:extLst>
      <p:ext uri="{BB962C8B-B14F-4D97-AF65-F5344CB8AC3E}">
        <p14:creationId xmlns:p14="http://schemas.microsoft.com/office/powerpoint/2010/main" val="41354533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PA" dirty="0"/>
          </a:p>
        </p:txBody>
      </p:sp>
      <p:sp>
        <p:nvSpPr>
          <p:cNvPr id="4" name="Marcador de número de diapositiva 3"/>
          <p:cNvSpPr>
            <a:spLocks noGrp="1"/>
          </p:cNvSpPr>
          <p:nvPr>
            <p:ph type="sldNum" sz="quarter" idx="5"/>
          </p:nvPr>
        </p:nvSpPr>
        <p:spPr/>
        <p:txBody>
          <a:bodyPr/>
          <a:lstStyle/>
          <a:p>
            <a:fld id="{CB908040-002F-4EF8-8719-744E44F13B70}" type="slidenum">
              <a:rPr lang="es-PA" smtClean="0"/>
              <a:t>2</a:t>
            </a:fld>
            <a:endParaRPr lang="es-PA"/>
          </a:p>
        </p:txBody>
      </p:sp>
    </p:spTree>
    <p:extLst>
      <p:ext uri="{BB962C8B-B14F-4D97-AF65-F5344CB8AC3E}">
        <p14:creationId xmlns:p14="http://schemas.microsoft.com/office/powerpoint/2010/main" val="30706469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E331120-3AB7-493B-8927-548836DEA5B9}"/>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A"/>
          </a:p>
        </p:txBody>
      </p:sp>
      <p:sp>
        <p:nvSpPr>
          <p:cNvPr id="3" name="Subtítulo 2">
            <a:extLst>
              <a:ext uri="{FF2B5EF4-FFF2-40B4-BE49-F238E27FC236}">
                <a16:creationId xmlns:a16="http://schemas.microsoft.com/office/drawing/2014/main" id="{A3DFE612-7AD9-431F-B4B1-C68D167D63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A"/>
          </a:p>
        </p:txBody>
      </p:sp>
      <p:sp>
        <p:nvSpPr>
          <p:cNvPr id="4" name="Marcador de fecha 3">
            <a:extLst>
              <a:ext uri="{FF2B5EF4-FFF2-40B4-BE49-F238E27FC236}">
                <a16:creationId xmlns:a16="http://schemas.microsoft.com/office/drawing/2014/main" id="{FFF9EBE4-99F3-406C-8B94-418DDECAF1A7}"/>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FBE8D558-5C6F-4683-A6F1-ECB0147211D7}"/>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5D8E6F2-91C2-4269-8B77-4051B9916028}"/>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1748277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BEBBE52-CF7F-444B-BE3E-1F4DF645B0E6}"/>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7FA7AC40-D48A-43F2-A4B8-312611A2DCB9}"/>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97517A7E-E6BC-4996-9C30-AEA8B3C42E7E}"/>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5AFA4AFC-6806-436E-A162-BEACC50B3332}"/>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A49EB294-8CC4-40E6-88CA-AF130A7A96B4}"/>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1926499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9C6C262-3E1E-4541-87B7-8561591D2A3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A"/>
          </a:p>
        </p:txBody>
      </p:sp>
      <p:sp>
        <p:nvSpPr>
          <p:cNvPr id="3" name="Marcador de texto vertical 2">
            <a:extLst>
              <a:ext uri="{FF2B5EF4-FFF2-40B4-BE49-F238E27FC236}">
                <a16:creationId xmlns:a16="http://schemas.microsoft.com/office/drawing/2014/main" id="{97FCFC85-DA24-4932-B503-3243377BE052}"/>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7D9240AD-8851-456D-8DFB-FB5634C278DC}"/>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C4D4B5F6-C231-44CE-9738-379B47FACA99}"/>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71C02D36-DA80-43C0-8648-7C14C0BCBA72}"/>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30548417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6E2CF23-5774-4A0D-9025-100DB4B067B7}"/>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621E1FB9-3057-40DE-8CF8-6B88BD3AEED6}"/>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3FF106DA-1A99-4F75-86EC-8303EC6E77DB}"/>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82150F34-F335-4893-9786-F2191969741E}"/>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3A45A86E-3841-4CAA-8871-E74B4CC5F3F6}"/>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10163369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FA4AA15-5E05-4A9A-AB07-FDB76F55D64A}"/>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FE85512D-ED61-4ABA-ADAD-594BAF276B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DF9F372E-1D3E-4F56-ADC4-21C7EA3CF0F0}"/>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E00E4145-4D68-42BF-827C-B41CD208B6FA}"/>
              </a:ext>
            </a:extLst>
          </p:cNvPr>
          <p:cNvSpPr>
            <a:spLocks noGrp="1"/>
          </p:cNvSpPr>
          <p:nvPr>
            <p:ph type="ftr" sz="quarter" idx="11"/>
          </p:nvPr>
        </p:nvSpPr>
        <p:spPr/>
        <p:txBody>
          <a:bodyPr/>
          <a:lstStyle/>
          <a:p>
            <a:endParaRPr lang="es-PA"/>
          </a:p>
        </p:txBody>
      </p:sp>
      <p:sp>
        <p:nvSpPr>
          <p:cNvPr id="6" name="Marcador de número de diapositiva 5">
            <a:extLst>
              <a:ext uri="{FF2B5EF4-FFF2-40B4-BE49-F238E27FC236}">
                <a16:creationId xmlns:a16="http://schemas.microsoft.com/office/drawing/2014/main" id="{6510566F-D152-4043-998E-26B2FCEAD1E1}"/>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30129744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8C81964-9905-4398-944D-52FD926A710F}"/>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CD9BFCB5-6CCF-4FA6-891B-4E82B6FCE84E}"/>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contenido 3">
            <a:extLst>
              <a:ext uri="{FF2B5EF4-FFF2-40B4-BE49-F238E27FC236}">
                <a16:creationId xmlns:a16="http://schemas.microsoft.com/office/drawing/2014/main" id="{A82BBAA5-D9A7-4276-A3EF-1227A196E5C3}"/>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fecha 4">
            <a:extLst>
              <a:ext uri="{FF2B5EF4-FFF2-40B4-BE49-F238E27FC236}">
                <a16:creationId xmlns:a16="http://schemas.microsoft.com/office/drawing/2014/main" id="{AB7E24BE-9A67-4B01-82A6-313AF1D4CC86}"/>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6" name="Marcador de pie de página 5">
            <a:extLst>
              <a:ext uri="{FF2B5EF4-FFF2-40B4-BE49-F238E27FC236}">
                <a16:creationId xmlns:a16="http://schemas.microsoft.com/office/drawing/2014/main" id="{4CD2570F-904F-4377-8C01-DD85201C7A14}"/>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304D4129-DB63-478D-8F06-16FDE5519D90}"/>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2620466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3B2084-380C-4BA4-8EC5-202FA97E50E3}"/>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249D8DED-90E4-477D-AC43-FF9463864E2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C78550C2-BE57-422C-9D75-91DFE23DDE3D}"/>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5" name="Marcador de texto 4">
            <a:extLst>
              <a:ext uri="{FF2B5EF4-FFF2-40B4-BE49-F238E27FC236}">
                <a16:creationId xmlns:a16="http://schemas.microsoft.com/office/drawing/2014/main" id="{E5259312-995E-46F0-86D9-FCE25D027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035D3B9-59AC-4C20-A551-87565642BA7D}"/>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7" name="Marcador de fecha 6">
            <a:extLst>
              <a:ext uri="{FF2B5EF4-FFF2-40B4-BE49-F238E27FC236}">
                <a16:creationId xmlns:a16="http://schemas.microsoft.com/office/drawing/2014/main" id="{78349578-CE07-476B-B52F-1D4E4E50E703}"/>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8" name="Marcador de pie de página 7">
            <a:extLst>
              <a:ext uri="{FF2B5EF4-FFF2-40B4-BE49-F238E27FC236}">
                <a16:creationId xmlns:a16="http://schemas.microsoft.com/office/drawing/2014/main" id="{00B7FDA8-0D4E-4ED8-ABC8-AA5609AC37BD}"/>
              </a:ext>
            </a:extLst>
          </p:cNvPr>
          <p:cNvSpPr>
            <a:spLocks noGrp="1"/>
          </p:cNvSpPr>
          <p:nvPr>
            <p:ph type="ftr" sz="quarter" idx="11"/>
          </p:nvPr>
        </p:nvSpPr>
        <p:spPr/>
        <p:txBody>
          <a:bodyPr/>
          <a:lstStyle/>
          <a:p>
            <a:endParaRPr lang="es-PA"/>
          </a:p>
        </p:txBody>
      </p:sp>
      <p:sp>
        <p:nvSpPr>
          <p:cNvPr id="9" name="Marcador de número de diapositiva 8">
            <a:extLst>
              <a:ext uri="{FF2B5EF4-FFF2-40B4-BE49-F238E27FC236}">
                <a16:creationId xmlns:a16="http://schemas.microsoft.com/office/drawing/2014/main" id="{16D9CDBC-0177-43AF-8A36-03EF8BC236D4}"/>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4056760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3DDF7E-8085-482B-A196-647AA2B619B1}"/>
              </a:ext>
            </a:extLst>
          </p:cNvPr>
          <p:cNvSpPr>
            <a:spLocks noGrp="1"/>
          </p:cNvSpPr>
          <p:nvPr>
            <p:ph type="title"/>
          </p:nvPr>
        </p:nvSpPr>
        <p:spPr/>
        <p:txBody>
          <a:bodyPr/>
          <a:lstStyle/>
          <a:p>
            <a:r>
              <a:rPr lang="es-ES"/>
              <a:t>Haga clic para modificar el estilo de título del patrón</a:t>
            </a:r>
            <a:endParaRPr lang="es-PA"/>
          </a:p>
        </p:txBody>
      </p:sp>
      <p:sp>
        <p:nvSpPr>
          <p:cNvPr id="3" name="Marcador de fecha 2">
            <a:extLst>
              <a:ext uri="{FF2B5EF4-FFF2-40B4-BE49-F238E27FC236}">
                <a16:creationId xmlns:a16="http://schemas.microsoft.com/office/drawing/2014/main" id="{108660AB-C2E5-4F55-B393-F247E4F02E81}"/>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4" name="Marcador de pie de página 3">
            <a:extLst>
              <a:ext uri="{FF2B5EF4-FFF2-40B4-BE49-F238E27FC236}">
                <a16:creationId xmlns:a16="http://schemas.microsoft.com/office/drawing/2014/main" id="{7C760DC8-86FA-45EF-BD46-78F5188FE358}"/>
              </a:ext>
            </a:extLst>
          </p:cNvPr>
          <p:cNvSpPr>
            <a:spLocks noGrp="1"/>
          </p:cNvSpPr>
          <p:nvPr>
            <p:ph type="ftr" sz="quarter" idx="11"/>
          </p:nvPr>
        </p:nvSpPr>
        <p:spPr/>
        <p:txBody>
          <a:bodyPr/>
          <a:lstStyle/>
          <a:p>
            <a:endParaRPr lang="es-PA"/>
          </a:p>
        </p:txBody>
      </p:sp>
      <p:sp>
        <p:nvSpPr>
          <p:cNvPr id="5" name="Marcador de número de diapositiva 4">
            <a:extLst>
              <a:ext uri="{FF2B5EF4-FFF2-40B4-BE49-F238E27FC236}">
                <a16:creationId xmlns:a16="http://schemas.microsoft.com/office/drawing/2014/main" id="{11DB529E-ED6D-41EE-972A-E2FF7D61F9EF}"/>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40264644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EAE315F0-465F-4895-B534-6C1297FCAA47}"/>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3" name="Marcador de pie de página 2">
            <a:extLst>
              <a:ext uri="{FF2B5EF4-FFF2-40B4-BE49-F238E27FC236}">
                <a16:creationId xmlns:a16="http://schemas.microsoft.com/office/drawing/2014/main" id="{3FF28435-8CB4-4579-88B8-CB68910714BB}"/>
              </a:ext>
            </a:extLst>
          </p:cNvPr>
          <p:cNvSpPr>
            <a:spLocks noGrp="1"/>
          </p:cNvSpPr>
          <p:nvPr>
            <p:ph type="ftr" sz="quarter" idx="11"/>
          </p:nvPr>
        </p:nvSpPr>
        <p:spPr/>
        <p:txBody>
          <a:bodyPr/>
          <a:lstStyle/>
          <a:p>
            <a:endParaRPr lang="es-PA"/>
          </a:p>
        </p:txBody>
      </p:sp>
      <p:sp>
        <p:nvSpPr>
          <p:cNvPr id="4" name="Marcador de número de diapositiva 3">
            <a:extLst>
              <a:ext uri="{FF2B5EF4-FFF2-40B4-BE49-F238E27FC236}">
                <a16:creationId xmlns:a16="http://schemas.microsoft.com/office/drawing/2014/main" id="{69558DD5-C762-4351-9538-D1BEF3D87B0E}"/>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4073987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2E13518-C8F2-434A-8712-F92D42298814}"/>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contenido 2">
            <a:extLst>
              <a:ext uri="{FF2B5EF4-FFF2-40B4-BE49-F238E27FC236}">
                <a16:creationId xmlns:a16="http://schemas.microsoft.com/office/drawing/2014/main" id="{6E78756A-1226-47B6-863E-346A57C424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texto 3">
            <a:extLst>
              <a:ext uri="{FF2B5EF4-FFF2-40B4-BE49-F238E27FC236}">
                <a16:creationId xmlns:a16="http://schemas.microsoft.com/office/drawing/2014/main" id="{65D9D5D4-393F-4497-8620-7D28F33508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7EC3AB-C97D-4F73-8436-51DC2CF6C482}"/>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6" name="Marcador de pie de página 5">
            <a:extLst>
              <a:ext uri="{FF2B5EF4-FFF2-40B4-BE49-F238E27FC236}">
                <a16:creationId xmlns:a16="http://schemas.microsoft.com/office/drawing/2014/main" id="{B456B784-7491-4B60-88B1-4EFBD939611E}"/>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87DA5A76-81F6-4F0B-A5B6-4A9BE37E5512}"/>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3056429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3B6BCDD-AFC9-490C-B7AE-CB6574EEC59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A"/>
          </a:p>
        </p:txBody>
      </p:sp>
      <p:sp>
        <p:nvSpPr>
          <p:cNvPr id="3" name="Marcador de posición de imagen 2">
            <a:extLst>
              <a:ext uri="{FF2B5EF4-FFF2-40B4-BE49-F238E27FC236}">
                <a16:creationId xmlns:a16="http://schemas.microsoft.com/office/drawing/2014/main" id="{7945B6DB-4442-438F-8B5D-0EF52105CF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A"/>
          </a:p>
        </p:txBody>
      </p:sp>
      <p:sp>
        <p:nvSpPr>
          <p:cNvPr id="4" name="Marcador de texto 3">
            <a:extLst>
              <a:ext uri="{FF2B5EF4-FFF2-40B4-BE49-F238E27FC236}">
                <a16:creationId xmlns:a16="http://schemas.microsoft.com/office/drawing/2014/main" id="{8BE0452C-D84F-4742-8C06-9E55C0C717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58A992C-434D-4D61-BE8A-1BCECA7FDD68}"/>
              </a:ext>
            </a:extLst>
          </p:cNvPr>
          <p:cNvSpPr>
            <a:spLocks noGrp="1"/>
          </p:cNvSpPr>
          <p:nvPr>
            <p:ph type="dt" sz="half" idx="10"/>
          </p:nvPr>
        </p:nvSpPr>
        <p:spPr/>
        <p:txBody>
          <a:bodyPr/>
          <a:lstStyle/>
          <a:p>
            <a:fld id="{FDF2F438-62C5-4EE5-8446-485E23E0C11B}" type="datetimeFigureOut">
              <a:rPr lang="es-PA" smtClean="0"/>
              <a:t>05/13/2021</a:t>
            </a:fld>
            <a:endParaRPr lang="es-PA"/>
          </a:p>
        </p:txBody>
      </p:sp>
      <p:sp>
        <p:nvSpPr>
          <p:cNvPr id="6" name="Marcador de pie de página 5">
            <a:extLst>
              <a:ext uri="{FF2B5EF4-FFF2-40B4-BE49-F238E27FC236}">
                <a16:creationId xmlns:a16="http://schemas.microsoft.com/office/drawing/2014/main" id="{025159E9-B15F-4DAA-9A38-98D3186D75C9}"/>
              </a:ext>
            </a:extLst>
          </p:cNvPr>
          <p:cNvSpPr>
            <a:spLocks noGrp="1"/>
          </p:cNvSpPr>
          <p:nvPr>
            <p:ph type="ftr" sz="quarter" idx="11"/>
          </p:nvPr>
        </p:nvSpPr>
        <p:spPr/>
        <p:txBody>
          <a:bodyPr/>
          <a:lstStyle/>
          <a:p>
            <a:endParaRPr lang="es-PA"/>
          </a:p>
        </p:txBody>
      </p:sp>
      <p:sp>
        <p:nvSpPr>
          <p:cNvPr id="7" name="Marcador de número de diapositiva 6">
            <a:extLst>
              <a:ext uri="{FF2B5EF4-FFF2-40B4-BE49-F238E27FC236}">
                <a16:creationId xmlns:a16="http://schemas.microsoft.com/office/drawing/2014/main" id="{D7F48F97-F6C3-4A89-81D6-674AAB8E1A4D}"/>
              </a:ext>
            </a:extLst>
          </p:cNvPr>
          <p:cNvSpPr>
            <a:spLocks noGrp="1"/>
          </p:cNvSpPr>
          <p:nvPr>
            <p:ph type="sldNum" sz="quarter" idx="12"/>
          </p:nvPr>
        </p:nvSpPr>
        <p:spPr/>
        <p:txBody>
          <a:bodyPr/>
          <a:lstStyle/>
          <a:p>
            <a:fld id="{2CF7BA5A-BE89-4FA1-9C83-88CCC5591951}" type="slidenum">
              <a:rPr lang="es-PA" smtClean="0"/>
              <a:t>‹Nº›</a:t>
            </a:fld>
            <a:endParaRPr lang="es-PA"/>
          </a:p>
        </p:txBody>
      </p:sp>
    </p:spTree>
    <p:extLst>
      <p:ext uri="{BB962C8B-B14F-4D97-AF65-F5344CB8AC3E}">
        <p14:creationId xmlns:p14="http://schemas.microsoft.com/office/powerpoint/2010/main" val="2039183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E18DEE49-7BFA-4CF2-994E-0D419FCEB7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A"/>
          </a:p>
        </p:txBody>
      </p:sp>
      <p:sp>
        <p:nvSpPr>
          <p:cNvPr id="3" name="Marcador de texto 2">
            <a:extLst>
              <a:ext uri="{FF2B5EF4-FFF2-40B4-BE49-F238E27FC236}">
                <a16:creationId xmlns:a16="http://schemas.microsoft.com/office/drawing/2014/main" id="{AF1CA9EA-DC64-4D5E-B3D9-897074FB585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A"/>
          </a:p>
        </p:txBody>
      </p:sp>
      <p:sp>
        <p:nvSpPr>
          <p:cNvPr id="4" name="Marcador de fecha 3">
            <a:extLst>
              <a:ext uri="{FF2B5EF4-FFF2-40B4-BE49-F238E27FC236}">
                <a16:creationId xmlns:a16="http://schemas.microsoft.com/office/drawing/2014/main" id="{FC590842-5067-408E-A148-BA90FB21E05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F2F438-62C5-4EE5-8446-485E23E0C11B}" type="datetimeFigureOut">
              <a:rPr lang="es-PA" smtClean="0"/>
              <a:t>05/13/2021</a:t>
            </a:fld>
            <a:endParaRPr lang="es-PA"/>
          </a:p>
        </p:txBody>
      </p:sp>
      <p:sp>
        <p:nvSpPr>
          <p:cNvPr id="5" name="Marcador de pie de página 4">
            <a:extLst>
              <a:ext uri="{FF2B5EF4-FFF2-40B4-BE49-F238E27FC236}">
                <a16:creationId xmlns:a16="http://schemas.microsoft.com/office/drawing/2014/main" id="{F898803F-3FD9-4672-8B1B-F7B64EE8CE4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A"/>
          </a:p>
        </p:txBody>
      </p:sp>
      <p:sp>
        <p:nvSpPr>
          <p:cNvPr id="6" name="Marcador de número de diapositiva 5">
            <a:extLst>
              <a:ext uri="{FF2B5EF4-FFF2-40B4-BE49-F238E27FC236}">
                <a16:creationId xmlns:a16="http://schemas.microsoft.com/office/drawing/2014/main" id="{D1A01C60-C456-4B96-AFBA-5013A8758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F7BA5A-BE89-4FA1-9C83-88CCC5591951}" type="slidenum">
              <a:rPr lang="es-PA" smtClean="0"/>
              <a:t>‹Nº›</a:t>
            </a:fld>
            <a:endParaRPr lang="es-PA"/>
          </a:p>
        </p:txBody>
      </p:sp>
    </p:spTree>
    <p:extLst>
      <p:ext uri="{BB962C8B-B14F-4D97-AF65-F5344CB8AC3E}">
        <p14:creationId xmlns:p14="http://schemas.microsoft.com/office/powerpoint/2010/main" val="34153898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8" name="Rectangle 4"/>
          <p:cNvSpPr>
            <a:spLocks noGrp="1" noChangeArrowheads="1"/>
          </p:cNvSpPr>
          <p:nvPr>
            <p:ph type="ctrTitle" idx="4294967295"/>
          </p:nvPr>
        </p:nvSpPr>
        <p:spPr>
          <a:xfrm>
            <a:off x="3162886" y="2526598"/>
            <a:ext cx="6172200" cy="1302544"/>
          </a:xfrm>
        </p:spPr>
        <p:txBody>
          <a:bodyPr rtlCol="0">
            <a:normAutofit/>
          </a:bodyPr>
          <a:lstStyle/>
          <a:p>
            <a:pPr algn="ctr">
              <a:defRPr/>
            </a:pPr>
            <a:r>
              <a:rPr lang="es-MX" sz="2700" b="1" dirty="0">
                <a:effectLst>
                  <a:outerShdw blurRad="38100" dist="38100" dir="2700000" algn="tl">
                    <a:srgbClr val="FFFFFF"/>
                  </a:outerShdw>
                </a:effectLst>
              </a:rPr>
              <a:t>Programación</a:t>
            </a:r>
            <a:br>
              <a:rPr lang="es-MX" sz="2700" dirty="0">
                <a:effectLst>
                  <a:outerShdw blurRad="38100" dist="38100" dir="2700000" algn="tl">
                    <a:srgbClr val="FFFFFF"/>
                  </a:outerShdw>
                </a:effectLst>
              </a:rPr>
            </a:br>
            <a:r>
              <a:rPr lang="es-PA" sz="2700" dirty="0">
                <a:effectLst>
                  <a:outerShdw blurRad="38100" dist="38100" dir="2700000" algn="tl">
                    <a:srgbClr val="FFFFFF"/>
                  </a:outerShdw>
                </a:effectLst>
              </a:rPr>
              <a:t>Ciclos de repetición. Ciclo </a:t>
            </a:r>
            <a:r>
              <a:rPr lang="es-PA" sz="2700" dirty="0" err="1">
                <a:effectLst>
                  <a:outerShdw blurRad="38100" dist="38100" dir="2700000" algn="tl">
                    <a:srgbClr val="FFFFFF"/>
                  </a:outerShdw>
                </a:effectLst>
              </a:rPr>
              <a:t>While</a:t>
            </a:r>
            <a:endParaRPr lang="es-ES" sz="2700" dirty="0">
              <a:effectLst>
                <a:outerShdw blurRad="38100" dist="38100" dir="2700000" algn="tl">
                  <a:srgbClr val="FFFFFF"/>
                </a:outerShdw>
              </a:effectLst>
            </a:endParaRPr>
          </a:p>
        </p:txBody>
      </p:sp>
      <p:sp>
        <p:nvSpPr>
          <p:cNvPr id="4" name="1 Título"/>
          <p:cNvSpPr txBox="1">
            <a:spLocks/>
          </p:cNvSpPr>
          <p:nvPr/>
        </p:nvSpPr>
        <p:spPr>
          <a:xfrm>
            <a:off x="3340374" y="972966"/>
            <a:ext cx="5535215" cy="745331"/>
          </a:xfrm>
          <a:prstGeom prst="rect">
            <a:avLst/>
          </a:prstGeom>
        </p:spPr>
        <p:txBody>
          <a:bodyPr>
            <a:noAutofit/>
          </a:bodyPr>
          <a:lstStyle/>
          <a:p>
            <a:pPr algn="ctr" eaLnBrk="0" hangingPunct="0">
              <a:spcBef>
                <a:spcPct val="0"/>
              </a:spcBef>
              <a:defRPr/>
            </a:pPr>
            <a:r>
              <a:rPr lang="es-ES" sz="3000" b="1" dirty="0">
                <a:solidFill>
                  <a:schemeClr val="tx2">
                    <a:satMod val="130000"/>
                  </a:schemeClr>
                </a:solidFill>
                <a:latin typeface="+mj-lt"/>
                <a:ea typeface="+mj-ea"/>
                <a:cs typeface="+mj-cs"/>
              </a:rPr>
              <a:t>Universidad</a:t>
            </a:r>
            <a:r>
              <a:rPr lang="es-ES" b="1" dirty="0">
                <a:solidFill>
                  <a:schemeClr val="tx2">
                    <a:satMod val="130000"/>
                  </a:schemeClr>
                </a:solidFill>
                <a:latin typeface="+mj-lt"/>
                <a:ea typeface="+mj-ea"/>
                <a:cs typeface="+mj-cs"/>
              </a:rPr>
              <a:t> </a:t>
            </a:r>
            <a:r>
              <a:rPr lang="es-ES" sz="3000" b="1" dirty="0">
                <a:solidFill>
                  <a:schemeClr val="tx2">
                    <a:satMod val="130000"/>
                  </a:schemeClr>
                </a:solidFill>
                <a:latin typeface="+mj-lt"/>
                <a:ea typeface="+mj-ea"/>
                <a:cs typeface="+mj-cs"/>
              </a:rPr>
              <a:t>Tecnológica de Panamá</a:t>
            </a:r>
            <a:br>
              <a:rPr lang="es-ES" sz="2400" dirty="0">
                <a:solidFill>
                  <a:schemeClr val="tx2">
                    <a:satMod val="130000"/>
                  </a:schemeClr>
                </a:solidFill>
                <a:latin typeface="+mj-lt"/>
                <a:ea typeface="+mj-ea"/>
                <a:cs typeface="+mj-cs"/>
              </a:rPr>
            </a:br>
            <a:endParaRPr lang="es-ES" sz="2400" dirty="0">
              <a:solidFill>
                <a:schemeClr val="tx2">
                  <a:satMod val="130000"/>
                </a:schemeClr>
              </a:solidFill>
              <a:latin typeface="+mj-lt"/>
              <a:ea typeface="+mj-ea"/>
              <a:cs typeface="+mj-cs"/>
            </a:endParaRPr>
          </a:p>
        </p:txBody>
      </p:sp>
      <p:sp>
        <p:nvSpPr>
          <p:cNvPr id="6" name="5 CuadroTexto"/>
          <p:cNvSpPr txBox="1">
            <a:spLocks noChangeArrowheads="1"/>
          </p:cNvSpPr>
          <p:nvPr/>
        </p:nvSpPr>
        <p:spPr bwMode="auto">
          <a:xfrm>
            <a:off x="2394763" y="1809050"/>
            <a:ext cx="7514173" cy="507831"/>
          </a:xfrm>
          <a:prstGeom prst="rect">
            <a:avLst/>
          </a:prstGeom>
          <a:noFill/>
          <a:ln w="9525">
            <a:noFill/>
            <a:miter lim="800000"/>
            <a:headEnd/>
            <a:tailEnd/>
          </a:ln>
        </p:spPr>
        <p:txBody>
          <a:bodyPr wrap="none">
            <a:spAutoFit/>
          </a:bodyPr>
          <a:lstStyle/>
          <a:p>
            <a:pPr algn="ctr"/>
            <a:r>
              <a:rPr lang="es-ES" sz="2700" dirty="0"/>
              <a:t>Facultad de Ingeniería de Sistemas Computacionales</a:t>
            </a:r>
          </a:p>
        </p:txBody>
      </p:sp>
      <p:sp>
        <p:nvSpPr>
          <p:cNvPr id="7" name="6 CuadroTexto"/>
          <p:cNvSpPr txBox="1">
            <a:spLocks noChangeArrowheads="1"/>
          </p:cNvSpPr>
          <p:nvPr/>
        </p:nvSpPr>
        <p:spPr bwMode="auto">
          <a:xfrm>
            <a:off x="4896757" y="4524434"/>
            <a:ext cx="2753511" cy="646331"/>
          </a:xfrm>
          <a:prstGeom prst="rect">
            <a:avLst/>
          </a:prstGeom>
          <a:noFill/>
          <a:ln w="9525">
            <a:noFill/>
            <a:miter lim="800000"/>
            <a:headEnd/>
            <a:tailEnd/>
          </a:ln>
        </p:spPr>
        <p:txBody>
          <a:bodyPr wrap="none">
            <a:spAutoFit/>
          </a:bodyPr>
          <a:lstStyle/>
          <a:p>
            <a:r>
              <a:rPr lang="es-ES" b="1" dirty="0"/>
              <a:t>Profesor</a:t>
            </a:r>
            <a:r>
              <a:rPr lang="es-ES" dirty="0"/>
              <a:t>: Rodrigo Yángüez</a:t>
            </a:r>
          </a:p>
          <a:p>
            <a:r>
              <a:rPr lang="es-ES" b="1" dirty="0"/>
              <a:t>Fecha</a:t>
            </a:r>
            <a:r>
              <a:rPr lang="es-ES" dirty="0"/>
              <a:t>: 11 de mayo de 2021</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87585" y="1052736"/>
            <a:ext cx="585788" cy="585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Imagen 4">
            <a:extLst>
              <a:ext uri="{FF2B5EF4-FFF2-40B4-BE49-F238E27FC236}">
                <a16:creationId xmlns:a16="http://schemas.microsoft.com/office/drawing/2014/main" id="{E0FEA060-ED35-4374-B7DB-AD5B57A2719C}"/>
              </a:ext>
            </a:extLst>
          </p:cNvPr>
          <p:cNvPicPr>
            <a:picLocks noChangeAspect="1"/>
          </p:cNvPicPr>
          <p:nvPr/>
        </p:nvPicPr>
        <p:blipFill>
          <a:blip r:embed="rId3"/>
          <a:stretch>
            <a:fillRect/>
          </a:stretch>
        </p:blipFill>
        <p:spPr>
          <a:xfrm>
            <a:off x="9442590" y="898883"/>
            <a:ext cx="573074" cy="573074"/>
          </a:xfrm>
          <a:prstGeom prst="rect">
            <a:avLst/>
          </a:prstGeom>
        </p:spPr>
      </p:pic>
    </p:spTree>
    <p:extLst>
      <p:ext uri="{BB962C8B-B14F-4D97-AF65-F5344CB8AC3E}">
        <p14:creationId xmlns:p14="http://schemas.microsoft.com/office/powerpoint/2010/main" val="271572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3AB4235-E084-457C-BDAF-D2EE1C1A240C}"/>
              </a:ext>
            </a:extLst>
          </p:cNvPr>
          <p:cNvSpPr>
            <a:spLocks noGrp="1"/>
          </p:cNvSpPr>
          <p:nvPr>
            <p:ph idx="1"/>
          </p:nvPr>
        </p:nvSpPr>
        <p:spPr>
          <a:xfrm>
            <a:off x="484214" y="557784"/>
            <a:ext cx="6422848" cy="3785419"/>
          </a:xfrm>
        </p:spPr>
        <p:txBody>
          <a:bodyPr>
            <a:normAutofit/>
          </a:bodyPr>
          <a:lstStyle/>
          <a:p>
            <a:pPr marL="0" indent="0">
              <a:buNone/>
            </a:pPr>
            <a:r>
              <a:rPr lang="es-MX" sz="2000" dirty="0"/>
              <a:t> </a:t>
            </a:r>
            <a:endParaRPr lang="es-PA" sz="2000" dirty="0"/>
          </a:p>
          <a:p>
            <a:pPr marL="0" indent="0">
              <a:buNone/>
            </a:pPr>
            <a:r>
              <a:rPr lang="es-PA" sz="2000" dirty="0"/>
              <a:t>Estructura #2</a:t>
            </a:r>
          </a:p>
          <a:p>
            <a:pPr marL="0" indent="0">
              <a:buNone/>
            </a:pPr>
            <a:r>
              <a:rPr lang="es-PA" sz="2000" dirty="0"/>
              <a:t>Do </a:t>
            </a:r>
          </a:p>
          <a:p>
            <a:pPr marL="0" indent="0">
              <a:buNone/>
            </a:pPr>
            <a:r>
              <a:rPr lang="es-PA" sz="2000" dirty="0"/>
              <a:t>	// Instrucciones a realizar</a:t>
            </a:r>
          </a:p>
          <a:p>
            <a:pPr marL="0" indent="0">
              <a:buNone/>
            </a:pPr>
            <a:r>
              <a:rPr lang="es-PA" sz="2000" dirty="0" err="1"/>
              <a:t>Loop</a:t>
            </a:r>
            <a:r>
              <a:rPr lang="es-PA" sz="2000" dirty="0"/>
              <a:t> </a:t>
            </a:r>
            <a:r>
              <a:rPr lang="es-PA" sz="2000" dirty="0" err="1"/>
              <a:t>While</a:t>
            </a:r>
            <a:r>
              <a:rPr lang="es-PA" sz="2000" dirty="0"/>
              <a:t>  (condición)</a:t>
            </a:r>
          </a:p>
          <a:p>
            <a:pPr marL="0" indent="0">
              <a:buNone/>
            </a:pPr>
            <a:r>
              <a:rPr lang="es-MX" sz="2000" b="1" dirty="0"/>
              <a:t>Primero se ejecuta una vez el grupo de sentencias y luego se va evaluando condición, repitiéndose la ejecución de las sentencias mientras sea True, por tanto con esta forma el bucle al menos se ejecuta una vez, es decir su rango será de 1 a n</a:t>
            </a:r>
            <a:endParaRPr lang="es-PA" sz="2000" b="1" dirty="0"/>
          </a:p>
        </p:txBody>
      </p:sp>
      <p:sp>
        <p:nvSpPr>
          <p:cNvPr id="22" name="Rectangle 17">
            <a:extLst>
              <a:ext uri="{FF2B5EF4-FFF2-40B4-BE49-F238E27FC236}">
                <a16:creationId xmlns:a16="http://schemas.microsoft.com/office/drawing/2014/main" id="{11C59EDF-5A1E-404D-B55D-8AEA5D8D6D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56410" y="0"/>
            <a:ext cx="4636008" cy="6858000"/>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ounded Rectangle 9">
            <a:extLst>
              <a:ext uri="{FF2B5EF4-FFF2-40B4-BE49-F238E27FC236}">
                <a16:creationId xmlns:a16="http://schemas.microsoft.com/office/drawing/2014/main" id="{FEE0385D-4151-43AA-9C6B-0365E10317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1042" y="557784"/>
            <a:ext cx="3666744" cy="5739187"/>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Estructura repetitiva do while - Tu Mentor en Programación">
            <a:extLst>
              <a:ext uri="{FF2B5EF4-FFF2-40B4-BE49-F238E27FC236}">
                <a16:creationId xmlns:a16="http://schemas.microsoft.com/office/drawing/2014/main" id="{69A86D83-1BFE-449B-96B3-23A0551838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01218" y="1608623"/>
            <a:ext cx="3146392" cy="331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6999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F7CE2273-86FD-4DDA-8041-1321ECCF821B}"/>
              </a:ext>
            </a:extLst>
          </p:cNvPr>
          <p:cNvSpPr>
            <a:spLocks noGrp="1"/>
          </p:cNvSpPr>
          <p:nvPr>
            <p:ph idx="1"/>
          </p:nvPr>
        </p:nvSpPr>
        <p:spPr>
          <a:xfrm>
            <a:off x="838200" y="267286"/>
            <a:ext cx="10515600" cy="5909677"/>
          </a:xfrm>
        </p:spPr>
        <p:txBody>
          <a:bodyPr/>
          <a:lstStyle/>
          <a:p>
            <a:pPr marL="0" indent="0" algn="just">
              <a:buNone/>
            </a:pPr>
            <a:r>
              <a:rPr lang="es-PA" dirty="0" err="1"/>
              <a:t>Dim</a:t>
            </a:r>
            <a:r>
              <a:rPr lang="es-PA" dirty="0"/>
              <a:t> </a:t>
            </a:r>
            <a:r>
              <a:rPr lang="es-PA" dirty="0" err="1"/>
              <a:t>num</a:t>
            </a:r>
            <a:r>
              <a:rPr lang="es-PA" dirty="0"/>
              <a:t>, contador as </a:t>
            </a:r>
            <a:r>
              <a:rPr lang="es-PA" dirty="0" err="1"/>
              <a:t>Integer</a:t>
            </a:r>
            <a:endParaRPr lang="es-PA" dirty="0"/>
          </a:p>
          <a:p>
            <a:pPr marL="0" indent="0" algn="just">
              <a:buNone/>
            </a:pPr>
            <a:r>
              <a:rPr lang="es-PA" dirty="0"/>
              <a:t>numero= 100</a:t>
            </a:r>
          </a:p>
          <a:p>
            <a:pPr marL="0" indent="0" algn="just">
              <a:buNone/>
            </a:pPr>
            <a:r>
              <a:rPr lang="es-PA" dirty="0"/>
              <a:t>contador = 0</a:t>
            </a:r>
          </a:p>
          <a:p>
            <a:pPr marL="0" indent="0" algn="just">
              <a:buNone/>
            </a:pPr>
            <a:r>
              <a:rPr lang="es-PA" dirty="0"/>
              <a:t>Do 	</a:t>
            </a:r>
          </a:p>
          <a:p>
            <a:pPr marL="0" indent="0" algn="just">
              <a:buNone/>
            </a:pPr>
            <a:r>
              <a:rPr lang="es-PA" dirty="0"/>
              <a:t>	numero = numero +10 </a:t>
            </a:r>
          </a:p>
          <a:p>
            <a:pPr marL="0" indent="0" algn="just">
              <a:buNone/>
            </a:pPr>
            <a:r>
              <a:rPr lang="es-PA" dirty="0"/>
              <a:t>            contador = contador + 1</a:t>
            </a:r>
          </a:p>
          <a:p>
            <a:pPr marL="0" indent="0" algn="just">
              <a:buNone/>
            </a:pPr>
            <a:r>
              <a:rPr lang="es-PA" dirty="0" err="1"/>
              <a:t>Loop</a:t>
            </a:r>
            <a:r>
              <a:rPr lang="es-PA" dirty="0"/>
              <a:t> </a:t>
            </a:r>
            <a:r>
              <a:rPr lang="es-PA" dirty="0" err="1"/>
              <a:t>While</a:t>
            </a:r>
            <a:r>
              <a:rPr lang="es-PA" dirty="0"/>
              <a:t> </a:t>
            </a:r>
            <a:r>
              <a:rPr lang="es-PA" dirty="0" err="1"/>
              <a:t>num</a:t>
            </a:r>
            <a:r>
              <a:rPr lang="es-PA" dirty="0"/>
              <a:t> &lt; 50</a:t>
            </a:r>
          </a:p>
          <a:p>
            <a:pPr marL="0" indent="0" algn="just">
              <a:buNone/>
            </a:pPr>
            <a:r>
              <a:rPr lang="es-PA" dirty="0"/>
              <a:t>MsgBox(contador)</a:t>
            </a:r>
          </a:p>
          <a:p>
            <a:pPr marL="0" indent="0" algn="just">
              <a:buNone/>
            </a:pPr>
            <a:endParaRPr lang="es-PA" dirty="0"/>
          </a:p>
          <a:p>
            <a:pPr marL="0" indent="0" algn="just">
              <a:buNone/>
            </a:pPr>
            <a:r>
              <a:rPr lang="es-PA" dirty="0">
                <a:solidFill>
                  <a:srgbClr val="FF0000"/>
                </a:solidFill>
              </a:rPr>
              <a:t>Las operaciones se ejecutan una sola vez.</a:t>
            </a:r>
          </a:p>
          <a:p>
            <a:pPr marL="0" indent="0" algn="just">
              <a:buNone/>
            </a:pPr>
            <a:endParaRPr lang="es-PA" dirty="0"/>
          </a:p>
          <a:p>
            <a:pPr marL="0" indent="0" algn="just">
              <a:buNone/>
            </a:pPr>
            <a:endParaRPr lang="es-PA" dirty="0"/>
          </a:p>
        </p:txBody>
      </p:sp>
    </p:spTree>
    <p:extLst>
      <p:ext uri="{BB962C8B-B14F-4D97-AF65-F5344CB8AC3E}">
        <p14:creationId xmlns:p14="http://schemas.microsoft.com/office/powerpoint/2010/main" val="1722327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481AF5F4-9297-46DF-AE0C-44230C99FB24}"/>
              </a:ext>
            </a:extLst>
          </p:cNvPr>
          <p:cNvSpPr>
            <a:spLocks noGrp="1"/>
          </p:cNvSpPr>
          <p:nvPr>
            <p:ph idx="1"/>
          </p:nvPr>
        </p:nvSpPr>
        <p:spPr>
          <a:xfrm>
            <a:off x="838200" y="506437"/>
            <a:ext cx="10515600" cy="5670526"/>
          </a:xfrm>
        </p:spPr>
        <p:txBody>
          <a:bodyPr>
            <a:normAutofit/>
          </a:bodyPr>
          <a:lstStyle/>
          <a:p>
            <a:pPr marL="0" indent="0" algn="just">
              <a:buNone/>
            </a:pPr>
            <a:r>
              <a:rPr lang="es-PA" sz="2400" dirty="0"/>
              <a:t>Ejemplo: Calcule el área de varios rectángulos. Sume todas estas áreas y cuente el total de rectángulos. Los cálculos terminaran cuando alguno de los lados sean negativos. Indique también cual fue el rectángulo con mayor área. </a:t>
            </a:r>
          </a:p>
        </p:txBody>
      </p:sp>
      <p:pic>
        <p:nvPicPr>
          <p:cNvPr id="2" name="Imagen 1">
            <a:extLst>
              <a:ext uri="{FF2B5EF4-FFF2-40B4-BE49-F238E27FC236}">
                <a16:creationId xmlns:a16="http://schemas.microsoft.com/office/drawing/2014/main" id="{754E8DB8-9054-4982-BD48-A5BF7B84EEF4}"/>
              </a:ext>
            </a:extLst>
          </p:cNvPr>
          <p:cNvPicPr>
            <a:picLocks noChangeAspect="1"/>
          </p:cNvPicPr>
          <p:nvPr/>
        </p:nvPicPr>
        <p:blipFill rotWithShape="1">
          <a:blip r:embed="rId2"/>
          <a:srcRect l="1846" t="14393" r="68522" b="29493"/>
          <a:stretch/>
        </p:blipFill>
        <p:spPr>
          <a:xfrm>
            <a:off x="1946030" y="1856934"/>
            <a:ext cx="7901355" cy="4206241"/>
          </a:xfrm>
          <a:prstGeom prst="rect">
            <a:avLst/>
          </a:prstGeom>
        </p:spPr>
      </p:pic>
    </p:spTree>
    <p:extLst>
      <p:ext uri="{BB962C8B-B14F-4D97-AF65-F5344CB8AC3E}">
        <p14:creationId xmlns:p14="http://schemas.microsoft.com/office/powerpoint/2010/main" val="707142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9CB75E-E5C9-4B49-914F-4FFF8F980497}"/>
              </a:ext>
            </a:extLst>
          </p:cNvPr>
          <p:cNvSpPr>
            <a:spLocks noGrp="1"/>
          </p:cNvSpPr>
          <p:nvPr>
            <p:ph type="title"/>
          </p:nvPr>
        </p:nvSpPr>
        <p:spPr/>
        <p:txBody>
          <a:bodyPr/>
          <a:lstStyle/>
          <a:p>
            <a:r>
              <a:rPr lang="es-PA" dirty="0"/>
              <a:t>Código del ejemplo</a:t>
            </a:r>
          </a:p>
        </p:txBody>
      </p:sp>
      <p:pic>
        <p:nvPicPr>
          <p:cNvPr id="4" name="Imagen 3">
            <a:extLst>
              <a:ext uri="{FF2B5EF4-FFF2-40B4-BE49-F238E27FC236}">
                <a16:creationId xmlns:a16="http://schemas.microsoft.com/office/drawing/2014/main" id="{B8A34B93-0954-4669-B2AF-074342E266F1}"/>
              </a:ext>
            </a:extLst>
          </p:cNvPr>
          <p:cNvPicPr>
            <a:picLocks noChangeAspect="1"/>
          </p:cNvPicPr>
          <p:nvPr/>
        </p:nvPicPr>
        <p:blipFill rotWithShape="1">
          <a:blip r:embed="rId2"/>
          <a:srcRect l="4154" t="15687" r="72263" b="17471"/>
          <a:stretch/>
        </p:blipFill>
        <p:spPr>
          <a:xfrm>
            <a:off x="2672860" y="1690688"/>
            <a:ext cx="5978769" cy="4763686"/>
          </a:xfrm>
          <a:prstGeom prst="rect">
            <a:avLst/>
          </a:prstGeom>
        </p:spPr>
      </p:pic>
    </p:spTree>
    <p:extLst>
      <p:ext uri="{BB962C8B-B14F-4D97-AF65-F5344CB8AC3E}">
        <p14:creationId xmlns:p14="http://schemas.microsoft.com/office/powerpoint/2010/main" val="19923184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2948E-C02F-496D-BCD4-53A6C12FE78D}"/>
              </a:ext>
            </a:extLst>
          </p:cNvPr>
          <p:cNvSpPr>
            <a:spLocks noGrp="1"/>
          </p:cNvSpPr>
          <p:nvPr>
            <p:ph type="title"/>
          </p:nvPr>
        </p:nvSpPr>
        <p:spPr/>
        <p:txBody>
          <a:bodyPr/>
          <a:lstStyle/>
          <a:p>
            <a:r>
              <a:rPr lang="es-PA" dirty="0"/>
              <a:t>Do </a:t>
            </a:r>
            <a:r>
              <a:rPr lang="es-PA" dirty="0" err="1"/>
              <a:t>Until</a:t>
            </a:r>
            <a:endParaRPr lang="es-PA" dirty="0"/>
          </a:p>
        </p:txBody>
      </p:sp>
      <p:sp>
        <p:nvSpPr>
          <p:cNvPr id="3" name="Marcador de contenido 2">
            <a:extLst>
              <a:ext uri="{FF2B5EF4-FFF2-40B4-BE49-F238E27FC236}">
                <a16:creationId xmlns:a16="http://schemas.microsoft.com/office/drawing/2014/main" id="{841C7C0C-E6D4-4B8E-8CDC-DDF2ACB1269A}"/>
              </a:ext>
            </a:extLst>
          </p:cNvPr>
          <p:cNvSpPr>
            <a:spLocks noGrp="1"/>
          </p:cNvSpPr>
          <p:nvPr>
            <p:ph idx="1"/>
          </p:nvPr>
        </p:nvSpPr>
        <p:spPr/>
        <p:txBody>
          <a:bodyPr/>
          <a:lstStyle/>
          <a:p>
            <a:pPr marL="0" indent="0" algn="just">
              <a:buNone/>
            </a:pPr>
            <a:r>
              <a:rPr lang="es-PA" dirty="0"/>
              <a:t>Esta sentencia nos permite darle connotación negativa a la condición. Es decir, hagamos x proceso hasta que la condición pase. </a:t>
            </a:r>
            <a:r>
              <a:rPr lang="es-MX" dirty="0"/>
              <a:t> Es decir el bucle se repite mientras la condición sea falsa y se sale del mismo cuando es verdadera.</a:t>
            </a:r>
            <a:endParaRPr lang="es-PA" dirty="0"/>
          </a:p>
        </p:txBody>
      </p:sp>
    </p:spTree>
    <p:extLst>
      <p:ext uri="{BB962C8B-B14F-4D97-AF65-F5344CB8AC3E}">
        <p14:creationId xmlns:p14="http://schemas.microsoft.com/office/powerpoint/2010/main" val="1591202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86A04C9F-5DB8-430B-8337-6C31091C6479}"/>
              </a:ext>
            </a:extLst>
          </p:cNvPr>
          <p:cNvSpPr>
            <a:spLocks noGrp="1"/>
          </p:cNvSpPr>
          <p:nvPr>
            <p:ph idx="1"/>
          </p:nvPr>
        </p:nvSpPr>
        <p:spPr>
          <a:xfrm>
            <a:off x="838200" y="604911"/>
            <a:ext cx="10515600" cy="5572052"/>
          </a:xfrm>
        </p:spPr>
        <p:txBody>
          <a:bodyPr/>
          <a:lstStyle/>
          <a:p>
            <a:pPr marL="0" indent="0" algn="just">
              <a:buNone/>
            </a:pPr>
            <a:r>
              <a:rPr lang="es-PA" dirty="0"/>
              <a:t>Estructura #1</a:t>
            </a:r>
          </a:p>
          <a:p>
            <a:pPr marL="0" indent="0" algn="just">
              <a:buNone/>
            </a:pPr>
            <a:r>
              <a:rPr lang="es-PA" dirty="0"/>
              <a:t>Do </a:t>
            </a:r>
            <a:r>
              <a:rPr lang="es-PA" dirty="0" err="1"/>
              <a:t>until</a:t>
            </a:r>
            <a:r>
              <a:rPr lang="es-PA" dirty="0"/>
              <a:t> (condición)</a:t>
            </a:r>
          </a:p>
          <a:p>
            <a:pPr marL="0" indent="0" algn="just">
              <a:buNone/>
            </a:pPr>
            <a:r>
              <a:rPr lang="es-PA" dirty="0"/>
              <a:t>		//Instrucciones a ejecutar</a:t>
            </a:r>
          </a:p>
          <a:p>
            <a:pPr marL="0" indent="0" algn="just">
              <a:buNone/>
            </a:pPr>
            <a:r>
              <a:rPr lang="es-PA" dirty="0" err="1"/>
              <a:t>Loop</a:t>
            </a:r>
            <a:r>
              <a:rPr lang="es-PA" dirty="0"/>
              <a:t> // fin del ciclo</a:t>
            </a:r>
          </a:p>
          <a:p>
            <a:pPr marL="0" indent="0" algn="just">
              <a:buNone/>
            </a:pPr>
            <a:endParaRPr lang="es-PA" dirty="0"/>
          </a:p>
          <a:p>
            <a:pPr marL="0" indent="0" algn="just">
              <a:buNone/>
            </a:pPr>
            <a:r>
              <a:rPr lang="es-MX" dirty="0"/>
              <a:t>En esta primera forma si la condición es falsa se ejecuta el grupo de sentencias y se sigue ejecutando hasta que la condición sea verdadera. La evaluación de la condición se realiza antes de ejecutar las sentencias, por tanto el rango posible de veces que se ejecutan estas será de 0 a n, es decir, puede que el bucle no llegue a ejecutarse nunca. </a:t>
            </a:r>
            <a:endParaRPr lang="es-PA" dirty="0"/>
          </a:p>
        </p:txBody>
      </p:sp>
    </p:spTree>
    <p:extLst>
      <p:ext uri="{BB962C8B-B14F-4D97-AF65-F5344CB8AC3E}">
        <p14:creationId xmlns:p14="http://schemas.microsoft.com/office/powerpoint/2010/main" val="3293217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25C665-3A4A-465E-B7CA-0457131C4CAF}"/>
              </a:ext>
            </a:extLst>
          </p:cNvPr>
          <p:cNvSpPr>
            <a:spLocks noGrp="1"/>
          </p:cNvSpPr>
          <p:nvPr>
            <p:ph idx="1"/>
          </p:nvPr>
        </p:nvSpPr>
        <p:spPr>
          <a:xfrm>
            <a:off x="838200" y="618978"/>
            <a:ext cx="10515600" cy="5557985"/>
          </a:xfrm>
        </p:spPr>
        <p:txBody>
          <a:bodyPr>
            <a:normAutofit/>
          </a:bodyPr>
          <a:lstStyle/>
          <a:p>
            <a:pPr marL="0" indent="0" algn="just">
              <a:buNone/>
            </a:pPr>
            <a:r>
              <a:rPr lang="es-PA" dirty="0"/>
              <a:t>Ejemplo: </a:t>
            </a:r>
          </a:p>
          <a:p>
            <a:pPr marL="0" indent="0" algn="just">
              <a:buNone/>
            </a:pPr>
            <a:r>
              <a:rPr lang="es-PA" dirty="0" err="1"/>
              <a:t>Dim</a:t>
            </a:r>
            <a:r>
              <a:rPr lang="es-PA" dirty="0"/>
              <a:t> </a:t>
            </a:r>
            <a:r>
              <a:rPr lang="es-PA" dirty="0" err="1"/>
              <a:t>num</a:t>
            </a:r>
            <a:r>
              <a:rPr lang="es-PA" dirty="0"/>
              <a:t>, contador as </a:t>
            </a:r>
            <a:r>
              <a:rPr lang="es-PA" dirty="0" err="1"/>
              <a:t>Integer</a:t>
            </a:r>
            <a:endParaRPr lang="es-PA" dirty="0"/>
          </a:p>
          <a:p>
            <a:pPr marL="0" indent="0" algn="just">
              <a:buNone/>
            </a:pPr>
            <a:r>
              <a:rPr lang="es-PA" dirty="0" err="1"/>
              <a:t>num</a:t>
            </a:r>
            <a:r>
              <a:rPr lang="es-PA" dirty="0"/>
              <a:t> = 100</a:t>
            </a:r>
          </a:p>
          <a:p>
            <a:pPr marL="0" indent="0" algn="just">
              <a:buNone/>
            </a:pPr>
            <a:r>
              <a:rPr lang="es-PA" dirty="0"/>
              <a:t>contador = 0</a:t>
            </a:r>
          </a:p>
          <a:p>
            <a:pPr marL="0" indent="0" algn="just">
              <a:buNone/>
            </a:pPr>
            <a:r>
              <a:rPr lang="es-PA" dirty="0"/>
              <a:t>Do </a:t>
            </a:r>
            <a:r>
              <a:rPr lang="es-PA" dirty="0" err="1"/>
              <a:t>Until</a:t>
            </a:r>
            <a:r>
              <a:rPr lang="es-PA" dirty="0"/>
              <a:t> </a:t>
            </a:r>
            <a:r>
              <a:rPr lang="es-PA" dirty="0" err="1"/>
              <a:t>num</a:t>
            </a:r>
            <a:r>
              <a:rPr lang="es-PA" dirty="0"/>
              <a:t> &gt; 50</a:t>
            </a:r>
          </a:p>
          <a:p>
            <a:pPr marL="0" indent="0" algn="just">
              <a:buNone/>
            </a:pPr>
            <a:r>
              <a:rPr lang="es-PA" dirty="0"/>
              <a:t>	numero =numero +10</a:t>
            </a:r>
          </a:p>
          <a:p>
            <a:pPr marL="0" indent="0" algn="just">
              <a:buNone/>
            </a:pPr>
            <a:r>
              <a:rPr lang="es-PA" dirty="0"/>
              <a:t>            contador = contador + 1</a:t>
            </a:r>
          </a:p>
          <a:p>
            <a:pPr marL="0" indent="0" algn="just">
              <a:buNone/>
            </a:pPr>
            <a:r>
              <a:rPr lang="es-PA" dirty="0" err="1"/>
              <a:t>Loop</a:t>
            </a:r>
            <a:endParaRPr lang="es-PA" dirty="0"/>
          </a:p>
          <a:p>
            <a:pPr marL="0" indent="0" algn="just">
              <a:buNone/>
            </a:pPr>
            <a:r>
              <a:rPr lang="es-PA" dirty="0"/>
              <a:t>MsgBox(contador)</a:t>
            </a:r>
          </a:p>
          <a:p>
            <a:pPr marL="0" indent="0" algn="just">
              <a:buNone/>
            </a:pPr>
            <a:endParaRPr lang="es-PA" dirty="0"/>
          </a:p>
          <a:p>
            <a:pPr marL="0" indent="0" algn="just">
              <a:buNone/>
            </a:pPr>
            <a:r>
              <a:rPr lang="es-PA" sz="2400" dirty="0">
                <a:solidFill>
                  <a:srgbClr val="FF0000"/>
                </a:solidFill>
              </a:rPr>
              <a:t>El ciclo no se ejecuta</a:t>
            </a:r>
          </a:p>
          <a:p>
            <a:pPr marL="0" indent="0" algn="just">
              <a:buNone/>
            </a:pPr>
            <a:endParaRPr lang="es-PA" dirty="0"/>
          </a:p>
        </p:txBody>
      </p:sp>
    </p:spTree>
    <p:extLst>
      <p:ext uri="{BB962C8B-B14F-4D97-AF65-F5344CB8AC3E}">
        <p14:creationId xmlns:p14="http://schemas.microsoft.com/office/powerpoint/2010/main" val="36255671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DF997A80-BA83-4056-89FD-091586F35796}"/>
              </a:ext>
            </a:extLst>
          </p:cNvPr>
          <p:cNvSpPr>
            <a:spLocks noGrp="1"/>
          </p:cNvSpPr>
          <p:nvPr>
            <p:ph idx="1"/>
          </p:nvPr>
        </p:nvSpPr>
        <p:spPr>
          <a:xfrm>
            <a:off x="838200" y="576775"/>
            <a:ext cx="10515600" cy="5600188"/>
          </a:xfrm>
        </p:spPr>
        <p:txBody>
          <a:bodyPr/>
          <a:lstStyle/>
          <a:p>
            <a:pPr marL="0" indent="0" algn="just">
              <a:buNone/>
            </a:pPr>
            <a:r>
              <a:rPr lang="es-PA" dirty="0"/>
              <a:t>Estructura:</a:t>
            </a:r>
          </a:p>
          <a:p>
            <a:pPr marL="0" indent="0" algn="just">
              <a:buNone/>
            </a:pPr>
            <a:r>
              <a:rPr lang="es-PA" dirty="0"/>
              <a:t>Do</a:t>
            </a:r>
          </a:p>
          <a:p>
            <a:pPr marL="0" indent="0" algn="just">
              <a:buNone/>
            </a:pPr>
            <a:r>
              <a:rPr lang="es-PA" dirty="0"/>
              <a:t>	//Instrucciones a ejecutar</a:t>
            </a:r>
          </a:p>
          <a:p>
            <a:pPr marL="0" indent="0" algn="just">
              <a:buNone/>
            </a:pPr>
            <a:r>
              <a:rPr lang="es-PA" dirty="0" err="1"/>
              <a:t>Loop</a:t>
            </a:r>
            <a:r>
              <a:rPr lang="es-PA" dirty="0"/>
              <a:t> </a:t>
            </a:r>
            <a:r>
              <a:rPr lang="es-PA" dirty="0" err="1"/>
              <a:t>until</a:t>
            </a:r>
            <a:r>
              <a:rPr lang="es-PA" dirty="0"/>
              <a:t> (condición)</a:t>
            </a:r>
          </a:p>
          <a:p>
            <a:pPr marL="0" indent="0" algn="just">
              <a:buNone/>
            </a:pPr>
            <a:endParaRPr lang="es-PA" dirty="0"/>
          </a:p>
          <a:p>
            <a:pPr marL="0" indent="0" algn="just">
              <a:buNone/>
            </a:pPr>
            <a:r>
              <a:rPr lang="es-MX" dirty="0"/>
              <a:t>En esta segunda forma, primero se ejecuta una vez el grupo de sentencias y luego se va evaluando la condición, repitiéndose la ejecución de las sentencias mientras sea False, por tanto con esta forma el bucle al menos se ejecuta una vez, es decir su rango será de 1 a n.</a:t>
            </a:r>
            <a:endParaRPr lang="es-PA" dirty="0"/>
          </a:p>
        </p:txBody>
      </p:sp>
    </p:spTree>
    <p:extLst>
      <p:ext uri="{BB962C8B-B14F-4D97-AF65-F5344CB8AC3E}">
        <p14:creationId xmlns:p14="http://schemas.microsoft.com/office/powerpoint/2010/main" val="830369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0F25C665-3A4A-465E-B7CA-0457131C4CAF}"/>
              </a:ext>
            </a:extLst>
          </p:cNvPr>
          <p:cNvSpPr>
            <a:spLocks noGrp="1"/>
          </p:cNvSpPr>
          <p:nvPr>
            <p:ph idx="1"/>
          </p:nvPr>
        </p:nvSpPr>
        <p:spPr>
          <a:xfrm>
            <a:off x="838200" y="618978"/>
            <a:ext cx="10515600" cy="5557985"/>
          </a:xfrm>
        </p:spPr>
        <p:txBody>
          <a:bodyPr>
            <a:normAutofit/>
          </a:bodyPr>
          <a:lstStyle/>
          <a:p>
            <a:pPr marL="0" indent="0" algn="just">
              <a:buNone/>
            </a:pPr>
            <a:r>
              <a:rPr lang="es-PA" dirty="0"/>
              <a:t>Ejemplo: </a:t>
            </a:r>
          </a:p>
          <a:p>
            <a:pPr marL="0" indent="0" algn="just">
              <a:buNone/>
            </a:pPr>
            <a:r>
              <a:rPr lang="es-PA" dirty="0" err="1"/>
              <a:t>Dim</a:t>
            </a:r>
            <a:r>
              <a:rPr lang="es-PA" dirty="0"/>
              <a:t> </a:t>
            </a:r>
            <a:r>
              <a:rPr lang="es-PA" dirty="0" err="1"/>
              <a:t>num</a:t>
            </a:r>
            <a:r>
              <a:rPr lang="es-PA" dirty="0"/>
              <a:t>, contador as </a:t>
            </a:r>
            <a:r>
              <a:rPr lang="es-PA" dirty="0" err="1"/>
              <a:t>Integer</a:t>
            </a:r>
            <a:endParaRPr lang="es-PA" dirty="0"/>
          </a:p>
          <a:p>
            <a:pPr marL="0" indent="0" algn="just">
              <a:buNone/>
            </a:pPr>
            <a:r>
              <a:rPr lang="es-PA" dirty="0" err="1"/>
              <a:t>num</a:t>
            </a:r>
            <a:r>
              <a:rPr lang="es-PA" dirty="0"/>
              <a:t> = 100</a:t>
            </a:r>
          </a:p>
          <a:p>
            <a:pPr marL="0" indent="0" algn="just">
              <a:buNone/>
            </a:pPr>
            <a:r>
              <a:rPr lang="es-PA" dirty="0"/>
              <a:t>contador = 0</a:t>
            </a:r>
          </a:p>
          <a:p>
            <a:pPr marL="0" indent="0" algn="just">
              <a:buNone/>
            </a:pPr>
            <a:r>
              <a:rPr lang="es-PA" dirty="0"/>
              <a:t>Do </a:t>
            </a:r>
          </a:p>
          <a:p>
            <a:pPr marL="0" indent="0" algn="just">
              <a:buNone/>
            </a:pPr>
            <a:r>
              <a:rPr lang="es-PA" dirty="0"/>
              <a:t>	numero =numero +10</a:t>
            </a:r>
          </a:p>
          <a:p>
            <a:pPr marL="0" indent="0" algn="just">
              <a:buNone/>
            </a:pPr>
            <a:r>
              <a:rPr lang="es-PA" dirty="0"/>
              <a:t>            contador = contador + 1</a:t>
            </a:r>
          </a:p>
          <a:p>
            <a:pPr marL="0" indent="0" algn="just">
              <a:buNone/>
            </a:pPr>
            <a:r>
              <a:rPr lang="es-PA" dirty="0" err="1"/>
              <a:t>Loop</a:t>
            </a:r>
            <a:r>
              <a:rPr lang="es-PA" dirty="0"/>
              <a:t> </a:t>
            </a:r>
            <a:r>
              <a:rPr lang="es-PA" dirty="0" err="1"/>
              <a:t>Until</a:t>
            </a:r>
            <a:r>
              <a:rPr lang="es-PA" dirty="0"/>
              <a:t> </a:t>
            </a:r>
            <a:r>
              <a:rPr lang="es-PA" dirty="0" err="1"/>
              <a:t>num</a:t>
            </a:r>
            <a:r>
              <a:rPr lang="es-PA" dirty="0"/>
              <a:t> &gt; 50</a:t>
            </a:r>
          </a:p>
          <a:p>
            <a:pPr marL="0" indent="0" algn="just">
              <a:buNone/>
            </a:pPr>
            <a:r>
              <a:rPr lang="es-PA" dirty="0"/>
              <a:t>MsgBox(contador)</a:t>
            </a:r>
          </a:p>
          <a:p>
            <a:pPr marL="0" indent="0" algn="just">
              <a:buNone/>
            </a:pPr>
            <a:endParaRPr lang="es-PA" dirty="0"/>
          </a:p>
          <a:p>
            <a:pPr marL="0" indent="0" algn="just">
              <a:buNone/>
            </a:pPr>
            <a:r>
              <a:rPr lang="es-PA" sz="2400" dirty="0">
                <a:solidFill>
                  <a:srgbClr val="FF0000"/>
                </a:solidFill>
              </a:rPr>
              <a:t>Las instrucciones del ciclo se ejecutan una vez</a:t>
            </a:r>
          </a:p>
          <a:p>
            <a:pPr marL="0" indent="0" algn="just">
              <a:buNone/>
            </a:pPr>
            <a:endParaRPr lang="es-PA" dirty="0"/>
          </a:p>
        </p:txBody>
      </p:sp>
    </p:spTree>
    <p:extLst>
      <p:ext uri="{BB962C8B-B14F-4D97-AF65-F5344CB8AC3E}">
        <p14:creationId xmlns:p14="http://schemas.microsoft.com/office/powerpoint/2010/main" val="20363823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5CAFBCC2-AD17-4480-9E8D-CEEFA0279A51}"/>
              </a:ext>
            </a:extLst>
          </p:cNvPr>
          <p:cNvSpPr>
            <a:spLocks noGrp="1"/>
          </p:cNvSpPr>
          <p:nvPr>
            <p:ph idx="1"/>
          </p:nvPr>
        </p:nvSpPr>
        <p:spPr>
          <a:xfrm>
            <a:off x="838200" y="534573"/>
            <a:ext cx="10515600" cy="2278966"/>
          </a:xfrm>
        </p:spPr>
        <p:txBody>
          <a:bodyPr>
            <a:normAutofit/>
          </a:bodyPr>
          <a:lstStyle/>
          <a:p>
            <a:pPr marL="0" indent="0" algn="just">
              <a:buNone/>
            </a:pPr>
            <a:r>
              <a:rPr lang="es-PA" sz="2400" dirty="0"/>
              <a:t>Ejemplo: Considere la serie x</a:t>
            </a:r>
            <a:r>
              <a:rPr lang="es-PA" sz="2000" baseline="30000" dirty="0"/>
              <a:t>1</a:t>
            </a:r>
            <a:r>
              <a:rPr lang="es-PA" sz="2400" dirty="0"/>
              <a:t> + x</a:t>
            </a:r>
            <a:r>
              <a:rPr lang="es-PA" sz="2400" baseline="30000" dirty="0"/>
              <a:t>2</a:t>
            </a:r>
            <a:r>
              <a:rPr lang="es-PA" sz="2400" dirty="0"/>
              <a:t> + x</a:t>
            </a:r>
            <a:r>
              <a:rPr lang="es-PA" sz="2400" baseline="30000" dirty="0"/>
              <a:t>3</a:t>
            </a:r>
            <a:r>
              <a:rPr lang="es-PA" sz="2400" dirty="0"/>
              <a:t> + x</a:t>
            </a:r>
            <a:r>
              <a:rPr lang="es-PA" sz="2400" baseline="30000" dirty="0"/>
              <a:t>4</a:t>
            </a:r>
            <a:r>
              <a:rPr lang="es-PA" sz="2400" dirty="0"/>
              <a:t> +x</a:t>
            </a:r>
            <a:r>
              <a:rPr lang="es-PA" sz="2400" baseline="30000" dirty="0"/>
              <a:t>5</a:t>
            </a:r>
            <a:r>
              <a:rPr lang="es-PA" sz="2400" dirty="0"/>
              <a:t> ….</a:t>
            </a:r>
            <a:r>
              <a:rPr lang="es-PA" sz="2400" dirty="0" err="1"/>
              <a:t>x</a:t>
            </a:r>
            <a:r>
              <a:rPr lang="es-PA" sz="2400" baseline="30000" dirty="0" err="1"/>
              <a:t>n</a:t>
            </a:r>
            <a:endParaRPr lang="es-PA" sz="2400" baseline="30000" dirty="0"/>
          </a:p>
          <a:p>
            <a:pPr marL="0" indent="0" algn="just">
              <a:buNone/>
            </a:pPr>
            <a:r>
              <a:rPr lang="es-PA" sz="2400" dirty="0"/>
              <a:t>Pídale al usuario que establezca el valor de x y un número de límite.</a:t>
            </a:r>
          </a:p>
          <a:p>
            <a:pPr marL="0" indent="0" algn="just">
              <a:buNone/>
            </a:pPr>
            <a:endParaRPr lang="es-PA" sz="2400" dirty="0"/>
          </a:p>
          <a:p>
            <a:pPr marL="0" indent="0" algn="just">
              <a:buNone/>
            </a:pPr>
            <a:r>
              <a:rPr lang="es-PA" sz="2400" dirty="0"/>
              <a:t>Calcule la suma de la serie y la cantidad de términos de esta, sin que sobrepase el límite.</a:t>
            </a:r>
          </a:p>
        </p:txBody>
      </p:sp>
      <p:pic>
        <p:nvPicPr>
          <p:cNvPr id="2" name="Imagen 1">
            <a:extLst>
              <a:ext uri="{FF2B5EF4-FFF2-40B4-BE49-F238E27FC236}">
                <a16:creationId xmlns:a16="http://schemas.microsoft.com/office/drawing/2014/main" id="{1967E606-9363-43E2-AC59-AC30381E6CF4}"/>
              </a:ext>
            </a:extLst>
          </p:cNvPr>
          <p:cNvPicPr>
            <a:picLocks noChangeAspect="1"/>
          </p:cNvPicPr>
          <p:nvPr/>
        </p:nvPicPr>
        <p:blipFill rotWithShape="1">
          <a:blip r:embed="rId2"/>
          <a:srcRect l="1951" t="14393" r="68636" b="37173"/>
          <a:stretch/>
        </p:blipFill>
        <p:spPr>
          <a:xfrm>
            <a:off x="2546252" y="2813539"/>
            <a:ext cx="7582486" cy="3509888"/>
          </a:xfrm>
          <a:prstGeom prst="rect">
            <a:avLst/>
          </a:prstGeom>
        </p:spPr>
      </p:pic>
    </p:spTree>
    <p:extLst>
      <p:ext uri="{BB962C8B-B14F-4D97-AF65-F5344CB8AC3E}">
        <p14:creationId xmlns:p14="http://schemas.microsoft.com/office/powerpoint/2010/main" val="129502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79F7551-E956-43CB-8F36-268A5DA443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41A48365-B48D-490D-A7DE-D85CC9AD2F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6693455" cy="1511306"/>
          </a:xfrm>
          <a:custGeom>
            <a:avLst/>
            <a:gdLst>
              <a:gd name="connsiteX0" fmla="*/ 2147981 w 6693455"/>
              <a:gd name="connsiteY0" fmla="*/ 0 h 1511306"/>
              <a:gd name="connsiteX1" fmla="*/ 6693455 w 6693455"/>
              <a:gd name="connsiteY1" fmla="*/ 0 h 1511306"/>
              <a:gd name="connsiteX2" fmla="*/ 5995838 w 6693455"/>
              <a:gd name="connsiteY2" fmla="*/ 1511301 h 1511306"/>
              <a:gd name="connsiteX3" fmla="*/ 2147982 w 6693455"/>
              <a:gd name="connsiteY3" fmla="*/ 1511301 h 1511306"/>
              <a:gd name="connsiteX4" fmla="*/ 2147982 w 6693455"/>
              <a:gd name="connsiteY4" fmla="*/ 1511304 h 1511306"/>
              <a:gd name="connsiteX5" fmla="*/ 680261 w 6693455"/>
              <a:gd name="connsiteY5" fmla="*/ 1511304 h 1511306"/>
              <a:gd name="connsiteX6" fmla="*/ 680261 w 6693455"/>
              <a:gd name="connsiteY6" fmla="*/ 1511306 h 1511306"/>
              <a:gd name="connsiteX7" fmla="*/ 0 w 6693455"/>
              <a:gd name="connsiteY7" fmla="*/ 1511306 h 1511306"/>
              <a:gd name="connsiteX8" fmla="*/ 0 w 6693455"/>
              <a:gd name="connsiteY8" fmla="*/ 2 h 1511306"/>
              <a:gd name="connsiteX9" fmla="*/ 680261 w 6693455"/>
              <a:gd name="connsiteY9" fmla="*/ 2 h 1511306"/>
              <a:gd name="connsiteX10" fmla="*/ 680261 w 6693455"/>
              <a:gd name="connsiteY10" fmla="*/ 2544 h 1511306"/>
              <a:gd name="connsiteX11" fmla="*/ 2147981 w 6693455"/>
              <a:gd name="connsiteY11" fmla="*/ 2544 h 15113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93455" h="1511306">
                <a:moveTo>
                  <a:pt x="2147981" y="0"/>
                </a:moveTo>
                <a:lnTo>
                  <a:pt x="6693455" y="0"/>
                </a:lnTo>
                <a:lnTo>
                  <a:pt x="5995838" y="1511301"/>
                </a:lnTo>
                <a:lnTo>
                  <a:pt x="2147982" y="1511301"/>
                </a:lnTo>
                <a:lnTo>
                  <a:pt x="2147982" y="1511304"/>
                </a:lnTo>
                <a:lnTo>
                  <a:pt x="680261" y="1511304"/>
                </a:lnTo>
                <a:lnTo>
                  <a:pt x="680261" y="1511306"/>
                </a:lnTo>
                <a:lnTo>
                  <a:pt x="0" y="1511306"/>
                </a:lnTo>
                <a:lnTo>
                  <a:pt x="0" y="2"/>
                </a:lnTo>
                <a:lnTo>
                  <a:pt x="680261" y="2"/>
                </a:lnTo>
                <a:lnTo>
                  <a:pt x="680261" y="2544"/>
                </a:lnTo>
                <a:lnTo>
                  <a:pt x="2147981" y="2544"/>
                </a:lnTo>
                <a:close/>
              </a:path>
            </a:pathLst>
          </a:custGeom>
          <a:solidFill>
            <a:schemeClr val="tx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lumMod val="85000"/>
                </a:schemeClr>
              </a:solidFill>
            </a:endParaRPr>
          </a:p>
        </p:txBody>
      </p:sp>
      <p:sp>
        <p:nvSpPr>
          <p:cNvPr id="12" name="Freeform: Shape 11">
            <a:extLst>
              <a:ext uri="{FF2B5EF4-FFF2-40B4-BE49-F238E27FC236}">
                <a16:creationId xmlns:a16="http://schemas.microsoft.com/office/drawing/2014/main" id="{521F05AC-2996-48A9-9B40-1A0FC53D76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691640"/>
            <a:ext cx="5931454" cy="5166360"/>
          </a:xfrm>
          <a:custGeom>
            <a:avLst/>
            <a:gdLst>
              <a:gd name="connsiteX0" fmla="*/ 0 w 5931454"/>
              <a:gd name="connsiteY0" fmla="*/ 0 h 5166360"/>
              <a:gd name="connsiteX1" fmla="*/ 5931454 w 5931454"/>
              <a:gd name="connsiteY1" fmla="*/ 0 h 5166360"/>
              <a:gd name="connsiteX2" fmla="*/ 3537575 w 5931454"/>
              <a:gd name="connsiteY2" fmla="*/ 5166360 h 5166360"/>
              <a:gd name="connsiteX3" fmla="*/ 0 w 5931454"/>
              <a:gd name="connsiteY3" fmla="*/ 5166360 h 5166360"/>
            </a:gdLst>
            <a:ahLst/>
            <a:cxnLst>
              <a:cxn ang="0">
                <a:pos x="connsiteX0" y="connsiteY0"/>
              </a:cxn>
              <a:cxn ang="0">
                <a:pos x="connsiteX1" y="connsiteY1"/>
              </a:cxn>
              <a:cxn ang="0">
                <a:pos x="connsiteX2" y="connsiteY2"/>
              </a:cxn>
              <a:cxn ang="0">
                <a:pos x="connsiteX3" y="connsiteY3"/>
              </a:cxn>
            </a:cxnLst>
            <a:rect l="l" t="t" r="r" b="b"/>
            <a:pathLst>
              <a:path w="5931454" h="5166360">
                <a:moveTo>
                  <a:pt x="0" y="0"/>
                </a:moveTo>
                <a:lnTo>
                  <a:pt x="5931454" y="0"/>
                </a:lnTo>
                <a:lnTo>
                  <a:pt x="3537575" y="5166360"/>
                </a:lnTo>
                <a:lnTo>
                  <a:pt x="0" y="5166360"/>
                </a:lnTo>
                <a:close/>
              </a:path>
            </a:pathLst>
          </a:custGeom>
          <a:solidFill>
            <a:schemeClr val="bg1">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Marcador de contenido 2">
            <a:extLst>
              <a:ext uri="{FF2B5EF4-FFF2-40B4-BE49-F238E27FC236}">
                <a16:creationId xmlns:a16="http://schemas.microsoft.com/office/drawing/2014/main" id="{34D47251-62CA-4E82-BF9D-07920E9959DC}"/>
              </a:ext>
            </a:extLst>
          </p:cNvPr>
          <p:cNvSpPr>
            <a:spLocks noGrp="1"/>
          </p:cNvSpPr>
          <p:nvPr>
            <p:ph idx="1"/>
          </p:nvPr>
        </p:nvSpPr>
        <p:spPr>
          <a:xfrm>
            <a:off x="838200" y="2173288"/>
            <a:ext cx="3603171" cy="3639684"/>
          </a:xfrm>
        </p:spPr>
        <p:txBody>
          <a:bodyPr anchor="ctr">
            <a:normAutofit/>
          </a:bodyPr>
          <a:lstStyle/>
          <a:p>
            <a:pPr marL="0" indent="0">
              <a:buNone/>
            </a:pPr>
            <a:r>
              <a:rPr lang="es-PA" sz="2000"/>
              <a:t>Cuando usamos los ciclos de repetición se presentan casos donde no sabemos exactamente la cantidad de repeticiones necesarias para la correcta ejecución del programa. Sin embargo, contamos con determinadas condiciones que obligan la repetición de las instrucciones deseadas. Aquí es cuando usaremos los ciclos While.</a:t>
            </a:r>
          </a:p>
        </p:txBody>
      </p:sp>
      <p:pic>
        <p:nvPicPr>
          <p:cNvPr id="2" name="Imagen 1">
            <a:extLst>
              <a:ext uri="{FF2B5EF4-FFF2-40B4-BE49-F238E27FC236}">
                <a16:creationId xmlns:a16="http://schemas.microsoft.com/office/drawing/2014/main" id="{43C644BC-31BE-49EF-891E-C6AFAA71344F}"/>
              </a:ext>
            </a:extLst>
          </p:cNvPr>
          <p:cNvPicPr>
            <a:picLocks noChangeAspect="1"/>
          </p:cNvPicPr>
          <p:nvPr/>
        </p:nvPicPr>
        <p:blipFill>
          <a:blip r:embed="rId3"/>
          <a:stretch>
            <a:fillRect/>
          </a:stretch>
        </p:blipFill>
        <p:spPr>
          <a:xfrm>
            <a:off x="6707466" y="938213"/>
            <a:ext cx="4505323" cy="5238749"/>
          </a:xfrm>
          <a:custGeom>
            <a:avLst/>
            <a:gdLst/>
            <a:ahLst/>
            <a:cxnLst/>
            <a:rect l="l" t="t" r="r" b="b"/>
            <a:pathLst>
              <a:path w="4636009" h="5032375">
                <a:moveTo>
                  <a:pt x="0" y="0"/>
                </a:moveTo>
                <a:lnTo>
                  <a:pt x="4636009" y="0"/>
                </a:lnTo>
                <a:lnTo>
                  <a:pt x="4636009" y="5032375"/>
                </a:lnTo>
                <a:lnTo>
                  <a:pt x="0" y="5032375"/>
                </a:lnTo>
                <a:close/>
              </a:path>
            </a:pathLst>
          </a:custGeom>
        </p:spPr>
      </p:pic>
    </p:spTree>
    <p:extLst>
      <p:ext uri="{BB962C8B-B14F-4D97-AF65-F5344CB8AC3E}">
        <p14:creationId xmlns:p14="http://schemas.microsoft.com/office/powerpoint/2010/main" val="4125444533"/>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591C27-707D-4FEE-935E-636FEA1BFCAE}"/>
              </a:ext>
            </a:extLst>
          </p:cNvPr>
          <p:cNvSpPr>
            <a:spLocks noGrp="1"/>
          </p:cNvSpPr>
          <p:nvPr>
            <p:ph type="title"/>
          </p:nvPr>
        </p:nvSpPr>
        <p:spPr/>
        <p:txBody>
          <a:bodyPr/>
          <a:lstStyle/>
          <a:p>
            <a:r>
              <a:rPr lang="es-PA" dirty="0"/>
              <a:t>Código del ejemplo</a:t>
            </a:r>
          </a:p>
        </p:txBody>
      </p:sp>
      <p:pic>
        <p:nvPicPr>
          <p:cNvPr id="3" name="Imagen 2">
            <a:extLst>
              <a:ext uri="{FF2B5EF4-FFF2-40B4-BE49-F238E27FC236}">
                <a16:creationId xmlns:a16="http://schemas.microsoft.com/office/drawing/2014/main" id="{36DD6D0E-B206-4146-9DD4-00CB43D73B57}"/>
              </a:ext>
            </a:extLst>
          </p:cNvPr>
          <p:cNvPicPr>
            <a:picLocks noChangeAspect="1"/>
          </p:cNvPicPr>
          <p:nvPr/>
        </p:nvPicPr>
        <p:blipFill>
          <a:blip r:embed="rId2"/>
          <a:stretch>
            <a:fillRect/>
          </a:stretch>
        </p:blipFill>
        <p:spPr>
          <a:xfrm>
            <a:off x="1304385" y="1554587"/>
            <a:ext cx="9000336" cy="4731913"/>
          </a:xfrm>
          <a:prstGeom prst="rect">
            <a:avLst/>
          </a:prstGeom>
        </p:spPr>
      </p:pic>
    </p:spTree>
    <p:extLst>
      <p:ext uri="{BB962C8B-B14F-4D97-AF65-F5344CB8AC3E}">
        <p14:creationId xmlns:p14="http://schemas.microsoft.com/office/powerpoint/2010/main" val="14127365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38510B1-9F58-4B37-BFA5-5CE145109A9B}"/>
              </a:ext>
            </a:extLst>
          </p:cNvPr>
          <p:cNvSpPr>
            <a:spLocks noGrp="1"/>
          </p:cNvSpPr>
          <p:nvPr>
            <p:ph type="title"/>
          </p:nvPr>
        </p:nvSpPr>
        <p:spPr/>
        <p:txBody>
          <a:bodyPr/>
          <a:lstStyle/>
          <a:p>
            <a:r>
              <a:rPr lang="es-PA" dirty="0"/>
              <a:t>Notal Final</a:t>
            </a:r>
          </a:p>
        </p:txBody>
      </p:sp>
      <p:sp>
        <p:nvSpPr>
          <p:cNvPr id="3" name="Marcador de contenido 2">
            <a:extLst>
              <a:ext uri="{FF2B5EF4-FFF2-40B4-BE49-F238E27FC236}">
                <a16:creationId xmlns:a16="http://schemas.microsoft.com/office/drawing/2014/main" id="{60793391-5CFD-408D-A9B2-88BE4F23ADCA}"/>
              </a:ext>
            </a:extLst>
          </p:cNvPr>
          <p:cNvSpPr>
            <a:spLocks noGrp="1"/>
          </p:cNvSpPr>
          <p:nvPr>
            <p:ph idx="1"/>
          </p:nvPr>
        </p:nvSpPr>
        <p:spPr/>
        <p:txBody>
          <a:bodyPr/>
          <a:lstStyle/>
          <a:p>
            <a:pPr marL="0" indent="0" algn="just">
              <a:buNone/>
            </a:pPr>
            <a:r>
              <a:rPr lang="es-PA" dirty="0"/>
              <a:t>Así como el ciclo </a:t>
            </a:r>
            <a:r>
              <a:rPr lang="es-PA" dirty="0" err="1"/>
              <a:t>For</a:t>
            </a:r>
            <a:r>
              <a:rPr lang="es-PA" dirty="0"/>
              <a:t> se puede interrumpir con un </a:t>
            </a:r>
            <a:r>
              <a:rPr lang="es-PA" dirty="0" err="1"/>
              <a:t>Exit</a:t>
            </a:r>
            <a:r>
              <a:rPr lang="es-PA" dirty="0"/>
              <a:t> </a:t>
            </a:r>
            <a:r>
              <a:rPr lang="es-PA" dirty="0" err="1"/>
              <a:t>For</a:t>
            </a:r>
            <a:r>
              <a:rPr lang="es-PA" dirty="0"/>
              <a:t>, el ciclo </a:t>
            </a:r>
            <a:r>
              <a:rPr lang="es-PA" dirty="0" err="1"/>
              <a:t>While</a:t>
            </a:r>
            <a:r>
              <a:rPr lang="es-PA" dirty="0"/>
              <a:t> se interrumpe con un </a:t>
            </a:r>
            <a:r>
              <a:rPr lang="es-PA" b="1" dirty="0" err="1"/>
              <a:t>Exit</a:t>
            </a:r>
            <a:r>
              <a:rPr lang="es-PA" b="1" dirty="0"/>
              <a:t> Do.</a:t>
            </a:r>
          </a:p>
        </p:txBody>
      </p:sp>
    </p:spTree>
    <p:extLst>
      <p:ext uri="{BB962C8B-B14F-4D97-AF65-F5344CB8AC3E}">
        <p14:creationId xmlns:p14="http://schemas.microsoft.com/office/powerpoint/2010/main" val="38821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1358C13-CF74-478D-B18C-6579169801B3}"/>
              </a:ext>
            </a:extLst>
          </p:cNvPr>
          <p:cNvSpPr>
            <a:spLocks noGrp="1"/>
          </p:cNvSpPr>
          <p:nvPr>
            <p:ph type="title"/>
          </p:nvPr>
        </p:nvSpPr>
        <p:spPr/>
        <p:txBody>
          <a:bodyPr/>
          <a:lstStyle/>
          <a:p>
            <a:r>
              <a:rPr lang="es-PA" dirty="0"/>
              <a:t>Familia de ciclos </a:t>
            </a:r>
            <a:r>
              <a:rPr lang="es-PA" dirty="0" err="1"/>
              <a:t>While</a:t>
            </a:r>
            <a:endParaRPr lang="es-PA" dirty="0"/>
          </a:p>
        </p:txBody>
      </p:sp>
      <p:sp>
        <p:nvSpPr>
          <p:cNvPr id="3" name="Marcador de contenido 2">
            <a:extLst>
              <a:ext uri="{FF2B5EF4-FFF2-40B4-BE49-F238E27FC236}">
                <a16:creationId xmlns:a16="http://schemas.microsoft.com/office/drawing/2014/main" id="{45E6797E-2D46-4803-AEF4-50810949E42A}"/>
              </a:ext>
            </a:extLst>
          </p:cNvPr>
          <p:cNvSpPr>
            <a:spLocks noGrp="1"/>
          </p:cNvSpPr>
          <p:nvPr>
            <p:ph idx="1"/>
          </p:nvPr>
        </p:nvSpPr>
        <p:spPr/>
        <p:txBody>
          <a:bodyPr>
            <a:normAutofit/>
          </a:bodyPr>
          <a:lstStyle/>
          <a:p>
            <a:pPr marL="0" indent="0" algn="just">
              <a:buNone/>
            </a:pPr>
            <a:r>
              <a:rPr lang="es-PA" sz="2400" dirty="0"/>
              <a:t>Hablamos de una familia de ciclos </a:t>
            </a:r>
            <a:r>
              <a:rPr lang="es-PA" sz="2400" dirty="0" err="1"/>
              <a:t>While</a:t>
            </a:r>
            <a:r>
              <a:rPr lang="es-PA" sz="2400" dirty="0"/>
              <a:t> porque existen varias versiones de este ciclo, que se aprovechan de manera diferente dependiendo de la funcionalidad que deseamos obtener.</a:t>
            </a:r>
          </a:p>
          <a:p>
            <a:pPr marL="0" indent="0" algn="just">
              <a:buNone/>
            </a:pPr>
            <a:r>
              <a:rPr lang="es-PA" sz="2400" dirty="0"/>
              <a:t>En este curso estudiaremos 3 tipos de ciclo </a:t>
            </a:r>
            <a:r>
              <a:rPr lang="es-PA" sz="2400" dirty="0" err="1"/>
              <a:t>While</a:t>
            </a:r>
            <a:r>
              <a:rPr lang="es-PA" sz="2400" dirty="0"/>
              <a:t>:</a:t>
            </a:r>
          </a:p>
          <a:p>
            <a:pPr algn="just"/>
            <a:r>
              <a:rPr lang="es-PA" sz="2400" dirty="0" err="1"/>
              <a:t>While</a:t>
            </a:r>
            <a:endParaRPr lang="es-PA" sz="2400" dirty="0"/>
          </a:p>
          <a:p>
            <a:pPr algn="just"/>
            <a:r>
              <a:rPr lang="es-PA" sz="2400" dirty="0"/>
              <a:t>Do </a:t>
            </a:r>
            <a:r>
              <a:rPr lang="es-PA" sz="2400" dirty="0" err="1"/>
              <a:t>While</a:t>
            </a:r>
            <a:endParaRPr lang="es-PA" sz="2400" dirty="0"/>
          </a:p>
          <a:p>
            <a:pPr algn="just"/>
            <a:r>
              <a:rPr lang="es-PA" sz="2400" dirty="0"/>
              <a:t>Do </a:t>
            </a:r>
            <a:r>
              <a:rPr lang="es-PA" sz="2400" dirty="0" err="1"/>
              <a:t>Until</a:t>
            </a:r>
            <a:endParaRPr lang="es-PA" sz="2400" dirty="0"/>
          </a:p>
        </p:txBody>
      </p:sp>
    </p:spTree>
    <p:extLst>
      <p:ext uri="{BB962C8B-B14F-4D97-AF65-F5344CB8AC3E}">
        <p14:creationId xmlns:p14="http://schemas.microsoft.com/office/powerpoint/2010/main" val="1868690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22E09E-8CC5-48ED-94E0-B47301577559}"/>
              </a:ext>
            </a:extLst>
          </p:cNvPr>
          <p:cNvSpPr>
            <a:spLocks noGrp="1"/>
          </p:cNvSpPr>
          <p:nvPr>
            <p:ph type="title"/>
          </p:nvPr>
        </p:nvSpPr>
        <p:spPr/>
        <p:txBody>
          <a:bodyPr/>
          <a:lstStyle/>
          <a:p>
            <a:r>
              <a:rPr lang="es-PA" dirty="0"/>
              <a:t>Ciclo </a:t>
            </a:r>
            <a:r>
              <a:rPr lang="es-PA" dirty="0" err="1"/>
              <a:t>While</a:t>
            </a:r>
            <a:r>
              <a:rPr lang="es-PA" dirty="0"/>
              <a:t> </a:t>
            </a:r>
          </a:p>
        </p:txBody>
      </p:sp>
      <p:sp>
        <p:nvSpPr>
          <p:cNvPr id="3" name="Marcador de contenido 2">
            <a:extLst>
              <a:ext uri="{FF2B5EF4-FFF2-40B4-BE49-F238E27FC236}">
                <a16:creationId xmlns:a16="http://schemas.microsoft.com/office/drawing/2014/main" id="{9C027787-616C-490A-8E45-D6E420506452}"/>
              </a:ext>
            </a:extLst>
          </p:cNvPr>
          <p:cNvSpPr>
            <a:spLocks noGrp="1"/>
          </p:cNvSpPr>
          <p:nvPr>
            <p:ph idx="1"/>
          </p:nvPr>
        </p:nvSpPr>
        <p:spPr/>
        <p:txBody>
          <a:bodyPr/>
          <a:lstStyle/>
          <a:p>
            <a:pPr marL="0" indent="0" algn="just">
              <a:buNone/>
            </a:pPr>
            <a:r>
              <a:rPr lang="es-MX" dirty="0"/>
              <a:t> </a:t>
            </a:r>
            <a:r>
              <a:rPr lang="es-MX" sz="2400" dirty="0"/>
              <a:t>Este ciclo ejecuta las instrucciones que contiene siempre y  cuando la condición permanezca como verdadera.</a:t>
            </a:r>
          </a:p>
          <a:p>
            <a:pPr marL="0" indent="0" algn="just">
              <a:buNone/>
            </a:pPr>
            <a:r>
              <a:rPr lang="es-MX" sz="2400" dirty="0"/>
              <a:t>Estructura del ciclo:</a:t>
            </a:r>
          </a:p>
          <a:p>
            <a:pPr marL="0" indent="0" algn="just">
              <a:buNone/>
            </a:pPr>
            <a:r>
              <a:rPr lang="es-MX" sz="2400" dirty="0" err="1"/>
              <a:t>While</a:t>
            </a:r>
            <a:r>
              <a:rPr lang="es-MX" sz="2400" dirty="0"/>
              <a:t> (Condición)</a:t>
            </a:r>
          </a:p>
          <a:p>
            <a:pPr marL="0" indent="0" algn="just">
              <a:buNone/>
            </a:pPr>
            <a:r>
              <a:rPr lang="es-MX" sz="2400" dirty="0"/>
              <a:t>	//instrucciones a ejecutar</a:t>
            </a:r>
          </a:p>
          <a:p>
            <a:pPr marL="0" indent="0" algn="just">
              <a:buNone/>
            </a:pPr>
            <a:r>
              <a:rPr lang="es-MX" sz="2400" dirty="0" err="1"/>
              <a:t>End</a:t>
            </a:r>
            <a:r>
              <a:rPr lang="es-MX" sz="2400" dirty="0"/>
              <a:t> </a:t>
            </a:r>
            <a:r>
              <a:rPr lang="es-MX" sz="2400" dirty="0" err="1"/>
              <a:t>While</a:t>
            </a:r>
            <a:endParaRPr lang="es-MX" sz="2400" dirty="0"/>
          </a:p>
        </p:txBody>
      </p:sp>
    </p:spTree>
    <p:extLst>
      <p:ext uri="{BB962C8B-B14F-4D97-AF65-F5344CB8AC3E}">
        <p14:creationId xmlns:p14="http://schemas.microsoft.com/office/powerpoint/2010/main" val="8164712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7DFC0C7-F7F9-451A-92C3-095EE1FBA90C}"/>
              </a:ext>
            </a:extLst>
          </p:cNvPr>
          <p:cNvSpPr>
            <a:spLocks noGrp="1"/>
          </p:cNvSpPr>
          <p:nvPr>
            <p:ph type="title"/>
          </p:nvPr>
        </p:nvSpPr>
        <p:spPr/>
        <p:txBody>
          <a:bodyPr/>
          <a:lstStyle/>
          <a:p>
            <a:r>
              <a:rPr lang="es-PA" dirty="0"/>
              <a:t>Ejemplo</a:t>
            </a:r>
          </a:p>
        </p:txBody>
      </p:sp>
      <p:sp>
        <p:nvSpPr>
          <p:cNvPr id="3" name="Marcador de contenido 2">
            <a:extLst>
              <a:ext uri="{FF2B5EF4-FFF2-40B4-BE49-F238E27FC236}">
                <a16:creationId xmlns:a16="http://schemas.microsoft.com/office/drawing/2014/main" id="{2BEB83D9-E8D3-4CB0-880D-9686529BF5C7}"/>
              </a:ext>
            </a:extLst>
          </p:cNvPr>
          <p:cNvSpPr>
            <a:spLocks noGrp="1"/>
          </p:cNvSpPr>
          <p:nvPr>
            <p:ph idx="1"/>
          </p:nvPr>
        </p:nvSpPr>
        <p:spPr/>
        <p:txBody>
          <a:bodyPr/>
          <a:lstStyle/>
          <a:p>
            <a:pPr marL="0" indent="0" algn="just">
              <a:buNone/>
            </a:pPr>
            <a:r>
              <a:rPr lang="es-PA" dirty="0"/>
              <a:t>Programa la serie de Fibonacci, utilizando el ciclo </a:t>
            </a:r>
            <a:r>
              <a:rPr lang="es-PA" dirty="0" err="1"/>
              <a:t>While</a:t>
            </a:r>
            <a:r>
              <a:rPr lang="es-PA" dirty="0"/>
              <a:t>. </a:t>
            </a:r>
          </a:p>
        </p:txBody>
      </p:sp>
      <p:pic>
        <p:nvPicPr>
          <p:cNvPr id="4" name="Imagen 3">
            <a:extLst>
              <a:ext uri="{FF2B5EF4-FFF2-40B4-BE49-F238E27FC236}">
                <a16:creationId xmlns:a16="http://schemas.microsoft.com/office/drawing/2014/main" id="{AFE076FA-499B-452D-902A-06066E5A4FF5}"/>
              </a:ext>
            </a:extLst>
          </p:cNvPr>
          <p:cNvPicPr>
            <a:picLocks noChangeAspect="1"/>
          </p:cNvPicPr>
          <p:nvPr/>
        </p:nvPicPr>
        <p:blipFill rotWithShape="1">
          <a:blip r:embed="rId2"/>
          <a:srcRect l="1846" t="15120" r="68683" b="46203"/>
          <a:stretch/>
        </p:blipFill>
        <p:spPr>
          <a:xfrm>
            <a:off x="1364564" y="2803586"/>
            <a:ext cx="9144003" cy="3373377"/>
          </a:xfrm>
          <a:prstGeom prst="rect">
            <a:avLst/>
          </a:prstGeom>
        </p:spPr>
      </p:pic>
    </p:spTree>
    <p:extLst>
      <p:ext uri="{BB962C8B-B14F-4D97-AF65-F5344CB8AC3E}">
        <p14:creationId xmlns:p14="http://schemas.microsoft.com/office/powerpoint/2010/main" val="150154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893C3B-ADB7-41AC-A750-96AF34A60C49}"/>
              </a:ext>
            </a:extLst>
          </p:cNvPr>
          <p:cNvSpPr>
            <a:spLocks noGrp="1"/>
          </p:cNvSpPr>
          <p:nvPr>
            <p:ph type="title"/>
          </p:nvPr>
        </p:nvSpPr>
        <p:spPr>
          <a:xfrm>
            <a:off x="838200" y="365125"/>
            <a:ext cx="10515600" cy="1325563"/>
          </a:xfrm>
        </p:spPr>
        <p:txBody>
          <a:bodyPr>
            <a:normAutofit/>
          </a:bodyPr>
          <a:lstStyle/>
          <a:p>
            <a:r>
              <a:rPr lang="es-PA"/>
              <a:t>Código del ejemplo</a:t>
            </a:r>
          </a:p>
        </p:txBody>
      </p:sp>
      <p:pic>
        <p:nvPicPr>
          <p:cNvPr id="4" name="Marcador de contenido 3">
            <a:extLst>
              <a:ext uri="{FF2B5EF4-FFF2-40B4-BE49-F238E27FC236}">
                <a16:creationId xmlns:a16="http://schemas.microsoft.com/office/drawing/2014/main" id="{A51306FE-2194-475A-8E8A-45716FE25E3A}"/>
              </a:ext>
            </a:extLst>
          </p:cNvPr>
          <p:cNvPicPr>
            <a:picLocks noChangeAspect="1"/>
          </p:cNvPicPr>
          <p:nvPr/>
        </p:nvPicPr>
        <p:blipFill rotWithShape="1">
          <a:blip r:embed="rId2"/>
          <a:srcRect l="4529" t="14098" r="65468" b="32893"/>
          <a:stretch/>
        </p:blipFill>
        <p:spPr>
          <a:xfrm>
            <a:off x="1378635" y="1547446"/>
            <a:ext cx="9660220" cy="4192172"/>
          </a:xfrm>
          <a:prstGeom prst="rect">
            <a:avLst/>
          </a:prstGeom>
        </p:spPr>
      </p:pic>
    </p:spTree>
    <p:extLst>
      <p:ext uri="{BB962C8B-B14F-4D97-AF65-F5344CB8AC3E}">
        <p14:creationId xmlns:p14="http://schemas.microsoft.com/office/powerpoint/2010/main" val="8647501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0716489-C374-4045-8C7D-BEBC2BF16C94}"/>
              </a:ext>
            </a:extLst>
          </p:cNvPr>
          <p:cNvSpPr>
            <a:spLocks noGrp="1"/>
          </p:cNvSpPr>
          <p:nvPr>
            <p:ph type="title"/>
          </p:nvPr>
        </p:nvSpPr>
        <p:spPr/>
        <p:txBody>
          <a:bodyPr/>
          <a:lstStyle/>
          <a:p>
            <a:r>
              <a:rPr lang="es-PA" dirty="0"/>
              <a:t>Do </a:t>
            </a:r>
            <a:r>
              <a:rPr lang="es-PA" dirty="0" err="1"/>
              <a:t>While</a:t>
            </a:r>
            <a:endParaRPr lang="es-PA" dirty="0"/>
          </a:p>
        </p:txBody>
      </p:sp>
      <p:sp>
        <p:nvSpPr>
          <p:cNvPr id="3" name="Marcador de contenido 2">
            <a:extLst>
              <a:ext uri="{FF2B5EF4-FFF2-40B4-BE49-F238E27FC236}">
                <a16:creationId xmlns:a16="http://schemas.microsoft.com/office/drawing/2014/main" id="{85654906-2010-4E16-94BB-A56C9C496571}"/>
              </a:ext>
            </a:extLst>
          </p:cNvPr>
          <p:cNvSpPr>
            <a:spLocks noGrp="1"/>
          </p:cNvSpPr>
          <p:nvPr>
            <p:ph idx="1"/>
          </p:nvPr>
        </p:nvSpPr>
        <p:spPr/>
        <p:txBody>
          <a:bodyPr/>
          <a:lstStyle/>
          <a:p>
            <a:pPr marL="0" indent="0" algn="just">
              <a:buNone/>
            </a:pPr>
            <a:r>
              <a:rPr lang="es-MX" dirty="0"/>
              <a:t>La estructura “Do”, es casi parecida al </a:t>
            </a:r>
            <a:r>
              <a:rPr lang="es-MX" dirty="0" err="1"/>
              <a:t>While</a:t>
            </a:r>
            <a:r>
              <a:rPr lang="es-MX" dirty="0"/>
              <a:t>. Do podemos acompañarlo con sentencias como el “</a:t>
            </a:r>
            <a:r>
              <a:rPr lang="es-MX" dirty="0" err="1"/>
              <a:t>While</a:t>
            </a:r>
            <a:r>
              <a:rPr lang="es-MX" dirty="0"/>
              <a:t>” y “</a:t>
            </a:r>
            <a:r>
              <a:rPr lang="es-MX" dirty="0" err="1"/>
              <a:t>Until</a:t>
            </a:r>
            <a:r>
              <a:rPr lang="es-MX" dirty="0"/>
              <a:t>”; estas hacen alusión cuando la condición es verdadera (True) o falsa (False). Otra gran diferencia, es que por lo menos cuando un condición no se cumpla, cabe la posibilidad que se ejecute la instrucción una sola vez, siempre y cuando se ubique la condición en el  “</a:t>
            </a:r>
            <a:r>
              <a:rPr lang="es-MX" dirty="0" err="1"/>
              <a:t>Loop</a:t>
            </a:r>
            <a:r>
              <a:rPr lang="es-MX" dirty="0"/>
              <a:t>”. </a:t>
            </a:r>
          </a:p>
          <a:p>
            <a:pPr marL="0" indent="0" algn="just">
              <a:buNone/>
            </a:pPr>
            <a:r>
              <a:rPr lang="es-MX" dirty="0"/>
              <a:t>Una ventaja de este ciclo, es que podemos ubicar nuestras condiciones como falsas o verdaderas, en la parte superior (</a:t>
            </a:r>
            <a:r>
              <a:rPr lang="es-MX" dirty="0" err="1"/>
              <a:t>While</a:t>
            </a:r>
            <a:r>
              <a:rPr lang="es-MX" dirty="0"/>
              <a:t>) o en la parte inferior donde cierra el ciclo (</a:t>
            </a:r>
            <a:r>
              <a:rPr lang="es-MX" dirty="0" err="1"/>
              <a:t>Loop</a:t>
            </a:r>
            <a:r>
              <a:rPr lang="es-MX" dirty="0"/>
              <a:t>).</a:t>
            </a:r>
          </a:p>
        </p:txBody>
      </p:sp>
    </p:spTree>
    <p:extLst>
      <p:ext uri="{BB962C8B-B14F-4D97-AF65-F5344CB8AC3E}">
        <p14:creationId xmlns:p14="http://schemas.microsoft.com/office/powerpoint/2010/main" val="1479910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35B995D-4AA6-4716-93ED-83B4B1047CBD}"/>
              </a:ext>
            </a:extLst>
          </p:cNvPr>
          <p:cNvSpPr>
            <a:spLocks noGrp="1"/>
          </p:cNvSpPr>
          <p:nvPr>
            <p:ph idx="1"/>
          </p:nvPr>
        </p:nvSpPr>
        <p:spPr>
          <a:xfrm>
            <a:off x="838200" y="520505"/>
            <a:ext cx="10515600" cy="5656458"/>
          </a:xfrm>
        </p:spPr>
        <p:txBody>
          <a:bodyPr>
            <a:normAutofit/>
          </a:bodyPr>
          <a:lstStyle/>
          <a:p>
            <a:pPr marL="0" indent="0" algn="just">
              <a:buNone/>
            </a:pPr>
            <a:r>
              <a:rPr lang="es-PA" sz="2400" dirty="0"/>
              <a:t>Estructura #1</a:t>
            </a:r>
          </a:p>
          <a:p>
            <a:pPr marL="0" indent="0" algn="just">
              <a:buNone/>
            </a:pPr>
            <a:r>
              <a:rPr lang="es-PA" sz="2400" dirty="0"/>
              <a:t>Do </a:t>
            </a:r>
            <a:r>
              <a:rPr lang="es-PA" sz="2400" dirty="0" err="1"/>
              <a:t>While</a:t>
            </a:r>
            <a:r>
              <a:rPr lang="es-PA" sz="2400" dirty="0"/>
              <a:t> (condición)</a:t>
            </a:r>
          </a:p>
          <a:p>
            <a:pPr marL="0" indent="0" algn="just">
              <a:buNone/>
            </a:pPr>
            <a:r>
              <a:rPr lang="es-PA" sz="2400" dirty="0"/>
              <a:t>	//Instrucciones a Ejecutar</a:t>
            </a:r>
          </a:p>
          <a:p>
            <a:pPr marL="0" indent="0" algn="just">
              <a:buNone/>
            </a:pPr>
            <a:r>
              <a:rPr lang="es-PA" sz="2400" dirty="0" err="1"/>
              <a:t>Loop</a:t>
            </a:r>
            <a:r>
              <a:rPr lang="es-PA" sz="2400" dirty="0"/>
              <a:t>    //Cierre del ciclo</a:t>
            </a:r>
          </a:p>
          <a:p>
            <a:pPr marL="0" indent="0" algn="just">
              <a:buNone/>
            </a:pPr>
            <a:endParaRPr lang="es-PA" sz="2400" dirty="0"/>
          </a:p>
          <a:p>
            <a:pPr marL="0" indent="0" algn="just">
              <a:buNone/>
            </a:pPr>
            <a:r>
              <a:rPr lang="es-MX" sz="2400" dirty="0"/>
              <a:t>En esta forma si condición es verdadera se ejecuta el grupo de sentencias y se sigue ejecutando hasta que condición sea falsa</a:t>
            </a:r>
            <a:r>
              <a:rPr lang="es-MX" sz="2400" b="1" dirty="0"/>
              <a:t>. La evaluación de la condición se realiza antes de ejecutar las sentencias</a:t>
            </a:r>
            <a:r>
              <a:rPr lang="es-MX" sz="2400" dirty="0"/>
              <a:t>, por tanto el rango posible de veces que se ejecutan estas será de 0 a n, es decir, puede que el bucle no llegue a ejecutarse nunca.</a:t>
            </a:r>
            <a:endParaRPr lang="es-PA" sz="2400" dirty="0"/>
          </a:p>
        </p:txBody>
      </p:sp>
    </p:spTree>
    <p:extLst>
      <p:ext uri="{BB962C8B-B14F-4D97-AF65-F5344CB8AC3E}">
        <p14:creationId xmlns:p14="http://schemas.microsoft.com/office/powerpoint/2010/main" val="34612525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FB98D7F-B8DA-4A29-AEF0-F9B1CADD822D}"/>
              </a:ext>
            </a:extLst>
          </p:cNvPr>
          <p:cNvSpPr>
            <a:spLocks noGrp="1"/>
          </p:cNvSpPr>
          <p:nvPr>
            <p:ph idx="1"/>
          </p:nvPr>
        </p:nvSpPr>
        <p:spPr>
          <a:xfrm>
            <a:off x="599049" y="393895"/>
            <a:ext cx="10515600" cy="5769000"/>
          </a:xfrm>
        </p:spPr>
        <p:txBody>
          <a:bodyPr/>
          <a:lstStyle/>
          <a:p>
            <a:pPr marL="0" indent="0" algn="just">
              <a:buNone/>
            </a:pPr>
            <a:r>
              <a:rPr lang="es-PA" sz="2400" dirty="0"/>
              <a:t>Ejemplo #1: </a:t>
            </a:r>
          </a:p>
          <a:p>
            <a:pPr marL="0" indent="0" algn="just">
              <a:buNone/>
            </a:pPr>
            <a:r>
              <a:rPr lang="es-PA" sz="2400" dirty="0" err="1"/>
              <a:t>Dim</a:t>
            </a:r>
            <a:r>
              <a:rPr lang="es-PA" sz="2400" dirty="0"/>
              <a:t> numero, contador as </a:t>
            </a:r>
            <a:r>
              <a:rPr lang="es-PA" sz="2400" dirty="0" err="1"/>
              <a:t>Integer</a:t>
            </a:r>
            <a:endParaRPr lang="es-PA" sz="2400" dirty="0"/>
          </a:p>
          <a:p>
            <a:pPr marL="0" indent="0" algn="just">
              <a:buNone/>
            </a:pPr>
            <a:r>
              <a:rPr lang="es-PA" sz="2400" dirty="0"/>
              <a:t>numero = 100</a:t>
            </a:r>
          </a:p>
          <a:p>
            <a:pPr marL="0" indent="0" algn="just">
              <a:buNone/>
            </a:pPr>
            <a:r>
              <a:rPr lang="es-PA" sz="2400" dirty="0"/>
              <a:t>contador = 0</a:t>
            </a:r>
          </a:p>
          <a:p>
            <a:pPr marL="0" indent="0" algn="just">
              <a:buNone/>
            </a:pPr>
            <a:r>
              <a:rPr lang="es-PA" sz="2400" dirty="0"/>
              <a:t>Do </a:t>
            </a:r>
            <a:r>
              <a:rPr lang="es-PA" sz="2400" dirty="0" err="1"/>
              <a:t>While</a:t>
            </a:r>
            <a:r>
              <a:rPr lang="es-PA" sz="2400" dirty="0"/>
              <a:t> numero &lt; 50</a:t>
            </a:r>
          </a:p>
          <a:p>
            <a:pPr marL="0" indent="0" algn="just">
              <a:buNone/>
            </a:pPr>
            <a:r>
              <a:rPr lang="es-PA" sz="2400" dirty="0"/>
              <a:t>	numero =numero +10</a:t>
            </a:r>
          </a:p>
          <a:p>
            <a:pPr marL="0" indent="0" algn="just">
              <a:buNone/>
            </a:pPr>
            <a:r>
              <a:rPr lang="es-PA" sz="2400" dirty="0"/>
              <a:t>            contador = contador + 1</a:t>
            </a:r>
          </a:p>
          <a:p>
            <a:pPr marL="0" indent="0" algn="just">
              <a:buNone/>
            </a:pPr>
            <a:r>
              <a:rPr lang="es-PA" sz="2400" dirty="0" err="1"/>
              <a:t>Loop</a:t>
            </a:r>
            <a:r>
              <a:rPr lang="es-PA" sz="2400" dirty="0"/>
              <a:t>   </a:t>
            </a:r>
          </a:p>
          <a:p>
            <a:pPr marL="0" indent="0" algn="just">
              <a:buNone/>
            </a:pPr>
            <a:r>
              <a:rPr lang="es-PA" sz="2400" dirty="0"/>
              <a:t>MsgBox(contador)</a:t>
            </a:r>
          </a:p>
          <a:p>
            <a:pPr marL="0" indent="0" algn="just">
              <a:buNone/>
            </a:pPr>
            <a:endParaRPr lang="es-PA" dirty="0">
              <a:solidFill>
                <a:srgbClr val="FF0000"/>
              </a:solidFill>
            </a:endParaRPr>
          </a:p>
          <a:p>
            <a:pPr marL="0" indent="0" algn="just">
              <a:buNone/>
            </a:pPr>
            <a:r>
              <a:rPr lang="es-PA" sz="2400" dirty="0">
                <a:solidFill>
                  <a:srgbClr val="FF0000"/>
                </a:solidFill>
              </a:rPr>
              <a:t>No se ejecuta el ciclo.</a:t>
            </a:r>
          </a:p>
          <a:p>
            <a:pPr marL="0" indent="0" algn="just">
              <a:buNone/>
            </a:pPr>
            <a:endParaRPr lang="es-PA" dirty="0"/>
          </a:p>
        </p:txBody>
      </p:sp>
      <p:sp>
        <p:nvSpPr>
          <p:cNvPr id="2" name="CuadroTexto 1">
            <a:extLst>
              <a:ext uri="{FF2B5EF4-FFF2-40B4-BE49-F238E27FC236}">
                <a16:creationId xmlns:a16="http://schemas.microsoft.com/office/drawing/2014/main" id="{4F2D6652-12C5-43A0-921C-4CDBE60A6489}"/>
              </a:ext>
            </a:extLst>
          </p:cNvPr>
          <p:cNvSpPr txBox="1"/>
          <p:nvPr/>
        </p:nvSpPr>
        <p:spPr>
          <a:xfrm>
            <a:off x="6664752" y="393895"/>
            <a:ext cx="4449898" cy="4431983"/>
          </a:xfrm>
          <a:prstGeom prst="rect">
            <a:avLst/>
          </a:prstGeom>
          <a:noFill/>
        </p:spPr>
        <p:txBody>
          <a:bodyPr wrap="square" rtlCol="0">
            <a:spAutoFit/>
          </a:bodyPr>
          <a:lstStyle/>
          <a:p>
            <a:pPr algn="just"/>
            <a:r>
              <a:rPr lang="es-PA" sz="2400" dirty="0"/>
              <a:t>Ejemplo #2: </a:t>
            </a:r>
          </a:p>
          <a:p>
            <a:pPr algn="just"/>
            <a:r>
              <a:rPr lang="es-PA" sz="2400" dirty="0" err="1"/>
              <a:t>Dim</a:t>
            </a:r>
            <a:r>
              <a:rPr lang="es-PA" sz="2400" dirty="0"/>
              <a:t> numero, contador as </a:t>
            </a:r>
            <a:r>
              <a:rPr lang="es-PA" sz="2400" dirty="0" err="1"/>
              <a:t>Integer</a:t>
            </a:r>
            <a:endParaRPr lang="es-PA" sz="2400" dirty="0"/>
          </a:p>
          <a:p>
            <a:pPr algn="just"/>
            <a:r>
              <a:rPr lang="es-PA" sz="2400" dirty="0"/>
              <a:t>numero = 45</a:t>
            </a:r>
          </a:p>
          <a:p>
            <a:pPr algn="just"/>
            <a:r>
              <a:rPr lang="es-PA" sz="2400" dirty="0"/>
              <a:t>contador = 0</a:t>
            </a:r>
          </a:p>
          <a:p>
            <a:pPr algn="just"/>
            <a:r>
              <a:rPr lang="es-PA" sz="2400" dirty="0"/>
              <a:t>Do </a:t>
            </a:r>
            <a:r>
              <a:rPr lang="es-PA" sz="2400" dirty="0" err="1"/>
              <a:t>While</a:t>
            </a:r>
            <a:r>
              <a:rPr lang="es-PA" sz="2400"/>
              <a:t> numero </a:t>
            </a:r>
            <a:r>
              <a:rPr lang="es-PA" sz="2400" dirty="0"/>
              <a:t>&lt; 50</a:t>
            </a:r>
          </a:p>
          <a:p>
            <a:pPr algn="just"/>
            <a:r>
              <a:rPr lang="es-PA" sz="2400" dirty="0"/>
              <a:t>	numero =numero +10</a:t>
            </a:r>
          </a:p>
          <a:p>
            <a:pPr algn="just"/>
            <a:r>
              <a:rPr lang="es-PA" sz="2400" dirty="0"/>
              <a:t>            contador = contador + 1</a:t>
            </a:r>
          </a:p>
          <a:p>
            <a:pPr algn="just"/>
            <a:r>
              <a:rPr lang="es-PA" sz="2400" dirty="0" err="1"/>
              <a:t>Loop</a:t>
            </a:r>
            <a:endParaRPr lang="es-PA" sz="2400" dirty="0"/>
          </a:p>
          <a:p>
            <a:pPr algn="just"/>
            <a:r>
              <a:rPr lang="es-PA" sz="2400" dirty="0"/>
              <a:t>MsgBox(contador)</a:t>
            </a:r>
          </a:p>
          <a:p>
            <a:pPr algn="just"/>
            <a:endParaRPr lang="es-PA" sz="2400" dirty="0"/>
          </a:p>
          <a:p>
            <a:pPr algn="just"/>
            <a:r>
              <a:rPr lang="es-PA" sz="2400" dirty="0">
                <a:solidFill>
                  <a:srgbClr val="FF0000"/>
                </a:solidFill>
              </a:rPr>
              <a:t>El ciclo se ejecuta 1 vez.</a:t>
            </a:r>
          </a:p>
          <a:p>
            <a:endParaRPr lang="es-PA" dirty="0"/>
          </a:p>
        </p:txBody>
      </p:sp>
    </p:spTree>
    <p:extLst>
      <p:ext uri="{BB962C8B-B14F-4D97-AF65-F5344CB8AC3E}">
        <p14:creationId xmlns:p14="http://schemas.microsoft.com/office/powerpoint/2010/main" val="2639450329"/>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986</Words>
  <Application>Microsoft Office PowerPoint</Application>
  <PresentationFormat>Panorámica</PresentationFormat>
  <Paragraphs>114</Paragraphs>
  <Slides>21</Slides>
  <Notes>1</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21</vt:i4>
      </vt:variant>
    </vt:vector>
  </HeadingPairs>
  <TitlesOfParts>
    <vt:vector size="25" baseType="lpstr">
      <vt:lpstr>Arial</vt:lpstr>
      <vt:lpstr>Calibri</vt:lpstr>
      <vt:lpstr>Calibri Light</vt:lpstr>
      <vt:lpstr>Tema de Office</vt:lpstr>
      <vt:lpstr>Programación Ciclos de repetición. Ciclo While</vt:lpstr>
      <vt:lpstr>Presentación de PowerPoint</vt:lpstr>
      <vt:lpstr>Familia de ciclos While</vt:lpstr>
      <vt:lpstr>Ciclo While </vt:lpstr>
      <vt:lpstr>Ejemplo</vt:lpstr>
      <vt:lpstr>Código del ejemplo</vt:lpstr>
      <vt:lpstr>Do While</vt:lpstr>
      <vt:lpstr>Presentación de PowerPoint</vt:lpstr>
      <vt:lpstr>Presentación de PowerPoint</vt:lpstr>
      <vt:lpstr>Presentación de PowerPoint</vt:lpstr>
      <vt:lpstr>Presentación de PowerPoint</vt:lpstr>
      <vt:lpstr>Presentación de PowerPoint</vt:lpstr>
      <vt:lpstr>Código del ejemplo</vt:lpstr>
      <vt:lpstr>Do Until</vt:lpstr>
      <vt:lpstr>Presentación de PowerPoint</vt:lpstr>
      <vt:lpstr>Presentación de PowerPoint</vt:lpstr>
      <vt:lpstr>Presentación de PowerPoint</vt:lpstr>
      <vt:lpstr>Presentación de PowerPoint</vt:lpstr>
      <vt:lpstr>Presentación de PowerPoint</vt:lpstr>
      <vt:lpstr>Código del ejemplo</vt:lpstr>
      <vt:lpstr>Notal Final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Ciclos de repetición. Ciclo While</dc:title>
  <dc:creator>Rodrigo Yanguez</dc:creator>
  <cp:lastModifiedBy>Rodrigo Yanguez</cp:lastModifiedBy>
  <cp:revision>14</cp:revision>
  <dcterms:created xsi:type="dcterms:W3CDTF">2020-05-30T15:56:42Z</dcterms:created>
  <dcterms:modified xsi:type="dcterms:W3CDTF">2021-05-13T18:15:43Z</dcterms:modified>
</cp:coreProperties>
</file>