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9" r:id="rId4"/>
    <p:sldId id="269" r:id="rId5"/>
    <p:sldId id="270" r:id="rId6"/>
    <p:sldId id="278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80" r:id="rId15"/>
    <p:sldId id="259" r:id="rId16"/>
    <p:sldId id="260" r:id="rId17"/>
    <p:sldId id="281" r:id="rId18"/>
    <p:sldId id="261" r:id="rId19"/>
    <p:sldId id="263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AF522-88E6-4D71-A136-1D79333B47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89B596-9352-414B-991C-C4F4EE6581AC}">
      <dgm:prSet/>
      <dgm:spPr/>
      <dgm:t>
        <a:bodyPr/>
        <a:lstStyle/>
        <a:p>
          <a:r>
            <a:rPr lang="es-PA" dirty="0"/>
            <a:t>Las variables pueden almacenar distintos tipos de datos. Entre ellos podemos destacar:</a:t>
          </a:r>
          <a:endParaRPr lang="en-US" dirty="0"/>
        </a:p>
      </dgm:t>
    </dgm:pt>
    <dgm:pt modelId="{CFF028B1-4F74-450D-97D1-EAB56A2F986E}" type="parTrans" cxnId="{59A0646E-2DE3-4243-8A8D-23FE49F3877E}">
      <dgm:prSet/>
      <dgm:spPr/>
      <dgm:t>
        <a:bodyPr/>
        <a:lstStyle/>
        <a:p>
          <a:endParaRPr lang="en-US"/>
        </a:p>
      </dgm:t>
    </dgm:pt>
    <dgm:pt modelId="{7AC7451E-2189-4B65-A127-B2E8993C37EC}" type="sibTrans" cxnId="{59A0646E-2DE3-4243-8A8D-23FE49F3877E}">
      <dgm:prSet/>
      <dgm:spPr/>
      <dgm:t>
        <a:bodyPr/>
        <a:lstStyle/>
        <a:p>
          <a:endParaRPr lang="en-US"/>
        </a:p>
      </dgm:t>
    </dgm:pt>
    <dgm:pt modelId="{7C19E781-0B88-40A8-863B-2DDDDC0FDC43}">
      <dgm:prSet/>
      <dgm:spPr/>
      <dgm:t>
        <a:bodyPr/>
        <a:lstStyle/>
        <a:p>
          <a:r>
            <a:rPr lang="es-PA"/>
            <a:t>Enteros: edad, cantidad de personas.</a:t>
          </a:r>
          <a:endParaRPr lang="en-US"/>
        </a:p>
      </dgm:t>
    </dgm:pt>
    <dgm:pt modelId="{58C41DE0-5BE3-4C56-87F6-6E8208403DDC}" type="parTrans" cxnId="{99D5AE58-5AEC-4861-8EE6-D1DA6FD382B7}">
      <dgm:prSet/>
      <dgm:spPr/>
      <dgm:t>
        <a:bodyPr/>
        <a:lstStyle/>
        <a:p>
          <a:endParaRPr lang="en-US"/>
        </a:p>
      </dgm:t>
    </dgm:pt>
    <dgm:pt modelId="{7CB12D79-B72E-4B9F-8531-6786E7CA2001}" type="sibTrans" cxnId="{99D5AE58-5AEC-4861-8EE6-D1DA6FD382B7}">
      <dgm:prSet/>
      <dgm:spPr/>
      <dgm:t>
        <a:bodyPr/>
        <a:lstStyle/>
        <a:p>
          <a:endParaRPr lang="en-US"/>
        </a:p>
      </dgm:t>
    </dgm:pt>
    <dgm:pt modelId="{861A81A8-540D-4B9B-8D13-C5CC52BB10E6}">
      <dgm:prSet/>
      <dgm:spPr/>
      <dgm:t>
        <a:bodyPr/>
        <a:lstStyle/>
        <a:p>
          <a:r>
            <a:rPr lang="es-PA"/>
            <a:t>Decimales: dinero, porcentajes </a:t>
          </a:r>
          <a:endParaRPr lang="en-US"/>
        </a:p>
      </dgm:t>
    </dgm:pt>
    <dgm:pt modelId="{82F7C1F5-9FF7-4114-A86C-CE8CF762EB56}" type="parTrans" cxnId="{B2A40F44-3EF4-478C-9AE0-D81B5026DF69}">
      <dgm:prSet/>
      <dgm:spPr/>
      <dgm:t>
        <a:bodyPr/>
        <a:lstStyle/>
        <a:p>
          <a:endParaRPr lang="en-US"/>
        </a:p>
      </dgm:t>
    </dgm:pt>
    <dgm:pt modelId="{A4FB5177-FCBC-4011-9D64-7553C53D50BD}" type="sibTrans" cxnId="{B2A40F44-3EF4-478C-9AE0-D81B5026DF69}">
      <dgm:prSet/>
      <dgm:spPr/>
      <dgm:t>
        <a:bodyPr/>
        <a:lstStyle/>
        <a:p>
          <a:endParaRPr lang="en-US"/>
        </a:p>
      </dgm:t>
    </dgm:pt>
    <dgm:pt modelId="{6DB791C3-A3CC-4FED-A3D2-813C1698CBF1}">
      <dgm:prSet/>
      <dgm:spPr/>
      <dgm:t>
        <a:bodyPr/>
        <a:lstStyle/>
        <a:p>
          <a:r>
            <a:rPr lang="es-PA"/>
            <a:t>Caracteres: letras individuales</a:t>
          </a:r>
          <a:endParaRPr lang="en-US"/>
        </a:p>
      </dgm:t>
    </dgm:pt>
    <dgm:pt modelId="{0C3787C7-C2EF-4330-9C64-F716A577A913}" type="parTrans" cxnId="{2ED73169-35D1-4B38-8688-7DFFFE0D87F8}">
      <dgm:prSet/>
      <dgm:spPr/>
      <dgm:t>
        <a:bodyPr/>
        <a:lstStyle/>
        <a:p>
          <a:endParaRPr lang="en-US"/>
        </a:p>
      </dgm:t>
    </dgm:pt>
    <dgm:pt modelId="{B8B64832-F756-4F69-AA3D-A0AFFFD04057}" type="sibTrans" cxnId="{2ED73169-35D1-4B38-8688-7DFFFE0D87F8}">
      <dgm:prSet/>
      <dgm:spPr/>
      <dgm:t>
        <a:bodyPr/>
        <a:lstStyle/>
        <a:p>
          <a:endParaRPr lang="en-US"/>
        </a:p>
      </dgm:t>
    </dgm:pt>
    <dgm:pt modelId="{04937349-2250-484B-81BD-C0C7F657EAE3}">
      <dgm:prSet/>
      <dgm:spPr/>
      <dgm:t>
        <a:bodyPr/>
        <a:lstStyle/>
        <a:p>
          <a:r>
            <a:rPr lang="es-PA"/>
            <a:t>Cadena de Caracteres: palabras </a:t>
          </a:r>
          <a:endParaRPr lang="en-US"/>
        </a:p>
      </dgm:t>
    </dgm:pt>
    <dgm:pt modelId="{5506A745-6E95-4641-9EBF-CCBCFC924101}" type="parTrans" cxnId="{228B229D-681B-48C1-BC05-D7ADC04E1C32}">
      <dgm:prSet/>
      <dgm:spPr/>
      <dgm:t>
        <a:bodyPr/>
        <a:lstStyle/>
        <a:p>
          <a:endParaRPr lang="en-US"/>
        </a:p>
      </dgm:t>
    </dgm:pt>
    <dgm:pt modelId="{0291E516-A879-47C9-8C3C-EB656D18964C}" type="sibTrans" cxnId="{228B229D-681B-48C1-BC05-D7ADC04E1C32}">
      <dgm:prSet/>
      <dgm:spPr/>
      <dgm:t>
        <a:bodyPr/>
        <a:lstStyle/>
        <a:p>
          <a:endParaRPr lang="en-US"/>
        </a:p>
      </dgm:t>
    </dgm:pt>
    <dgm:pt modelId="{710D2B8B-3D31-4E7F-A60B-D9DE9202C6C2}">
      <dgm:prSet/>
      <dgm:spPr/>
      <dgm:t>
        <a:bodyPr/>
        <a:lstStyle/>
        <a:p>
          <a:r>
            <a:rPr lang="es-PA"/>
            <a:t>Booleano: tipo de dato lógico que solo representa dos valores, generalmente Verdadero o Falso.</a:t>
          </a:r>
          <a:endParaRPr lang="en-US"/>
        </a:p>
      </dgm:t>
    </dgm:pt>
    <dgm:pt modelId="{FD6BEF70-7F6D-463C-A778-489CA378E902}" type="parTrans" cxnId="{7086E7DB-5D59-49B4-953F-6BA6B6A33F45}">
      <dgm:prSet/>
      <dgm:spPr/>
      <dgm:t>
        <a:bodyPr/>
        <a:lstStyle/>
        <a:p>
          <a:endParaRPr lang="en-US"/>
        </a:p>
      </dgm:t>
    </dgm:pt>
    <dgm:pt modelId="{55791582-26FB-4C56-B9C8-871D274718F1}" type="sibTrans" cxnId="{7086E7DB-5D59-49B4-953F-6BA6B6A33F45}">
      <dgm:prSet/>
      <dgm:spPr/>
      <dgm:t>
        <a:bodyPr/>
        <a:lstStyle/>
        <a:p>
          <a:endParaRPr lang="en-US"/>
        </a:p>
      </dgm:t>
    </dgm:pt>
    <dgm:pt modelId="{1399D016-D7AA-4A81-AF23-5A385AA34C4D}" type="pres">
      <dgm:prSet presAssocID="{8A6AF522-88E6-4D71-A136-1D79333B47CE}" presName="root" presStyleCnt="0">
        <dgm:presLayoutVars>
          <dgm:dir/>
          <dgm:resizeHandles val="exact"/>
        </dgm:presLayoutVars>
      </dgm:prSet>
      <dgm:spPr/>
    </dgm:pt>
    <dgm:pt modelId="{9D3C8B98-6966-4DD1-8DFC-51571CDFA590}" type="pres">
      <dgm:prSet presAssocID="{8A6AF522-88E6-4D71-A136-1D79333B47CE}" presName="container" presStyleCnt="0">
        <dgm:presLayoutVars>
          <dgm:dir/>
          <dgm:resizeHandles val="exact"/>
        </dgm:presLayoutVars>
      </dgm:prSet>
      <dgm:spPr/>
    </dgm:pt>
    <dgm:pt modelId="{D353C16E-0F92-4FD5-9131-2FF3A213D97C}" type="pres">
      <dgm:prSet presAssocID="{5389B596-9352-414B-991C-C4F4EE6581AC}" presName="compNode" presStyleCnt="0"/>
      <dgm:spPr/>
    </dgm:pt>
    <dgm:pt modelId="{38DC554C-1214-493A-B5FD-1BE6E743F614}" type="pres">
      <dgm:prSet presAssocID="{5389B596-9352-414B-991C-C4F4EE6581AC}" presName="iconBgRect" presStyleLbl="bgShp" presStyleIdx="0" presStyleCnt="6"/>
      <dgm:spPr/>
    </dgm:pt>
    <dgm:pt modelId="{A714A829-7BA6-46C8-BE19-B68243172C09}" type="pres">
      <dgm:prSet presAssocID="{5389B596-9352-414B-991C-C4F4EE6581A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F1A775-E7C0-4313-A670-AADEFBF4D4A9}" type="pres">
      <dgm:prSet presAssocID="{5389B596-9352-414B-991C-C4F4EE6581AC}" presName="spaceRect" presStyleCnt="0"/>
      <dgm:spPr/>
    </dgm:pt>
    <dgm:pt modelId="{30AA63B6-FC20-4B9B-A72A-02AB96D6546C}" type="pres">
      <dgm:prSet presAssocID="{5389B596-9352-414B-991C-C4F4EE6581AC}" presName="textRect" presStyleLbl="revTx" presStyleIdx="0" presStyleCnt="6">
        <dgm:presLayoutVars>
          <dgm:chMax val="1"/>
          <dgm:chPref val="1"/>
        </dgm:presLayoutVars>
      </dgm:prSet>
      <dgm:spPr/>
    </dgm:pt>
    <dgm:pt modelId="{73F2D6DD-D8B5-4820-BED1-817C153BAF04}" type="pres">
      <dgm:prSet presAssocID="{7AC7451E-2189-4B65-A127-B2E8993C37EC}" presName="sibTrans" presStyleLbl="sibTrans2D1" presStyleIdx="0" presStyleCnt="0"/>
      <dgm:spPr/>
    </dgm:pt>
    <dgm:pt modelId="{B17EBDB8-67B1-41A5-8DCE-CDAC62081121}" type="pres">
      <dgm:prSet presAssocID="{7C19E781-0B88-40A8-863B-2DDDDC0FDC43}" presName="compNode" presStyleCnt="0"/>
      <dgm:spPr/>
    </dgm:pt>
    <dgm:pt modelId="{18672932-C03F-46C7-875B-7DED4946F1C5}" type="pres">
      <dgm:prSet presAssocID="{7C19E781-0B88-40A8-863B-2DDDDC0FDC43}" presName="iconBgRect" presStyleLbl="bgShp" presStyleIdx="1" presStyleCnt="6"/>
      <dgm:spPr/>
    </dgm:pt>
    <dgm:pt modelId="{2579D5B9-F05F-445C-982A-F29306763D34}" type="pres">
      <dgm:prSet presAssocID="{7C19E781-0B88-40A8-863B-2DDDDC0FDC43}" presName="iconRect" presStyleLbl="node1" presStyleIdx="1" presStyleCnt="6"/>
      <dgm:spPr>
        <a:blipFill rotWithShape="1">
          <a:blip xmlns:r="http://schemas.openxmlformats.org/officeDocument/2006/relationships" r:embed="rId3"/>
          <a:srcRect/>
          <a:stretch>
            <a:fillRect l="-34000" r="-34000"/>
          </a:stretch>
        </a:blipFill>
        <a:ln>
          <a:noFill/>
        </a:ln>
      </dgm:spPr>
    </dgm:pt>
    <dgm:pt modelId="{1448726D-C740-4384-9A1B-B16295B9A226}" type="pres">
      <dgm:prSet presAssocID="{7C19E781-0B88-40A8-863B-2DDDDC0FDC43}" presName="spaceRect" presStyleCnt="0"/>
      <dgm:spPr/>
    </dgm:pt>
    <dgm:pt modelId="{11BC1DDA-2376-4648-9DA1-E04389678144}" type="pres">
      <dgm:prSet presAssocID="{7C19E781-0B88-40A8-863B-2DDDDC0FDC43}" presName="textRect" presStyleLbl="revTx" presStyleIdx="1" presStyleCnt="6">
        <dgm:presLayoutVars>
          <dgm:chMax val="1"/>
          <dgm:chPref val="1"/>
        </dgm:presLayoutVars>
      </dgm:prSet>
      <dgm:spPr/>
    </dgm:pt>
    <dgm:pt modelId="{88D79DE0-91B4-437C-92A7-A1CB09423211}" type="pres">
      <dgm:prSet presAssocID="{7CB12D79-B72E-4B9F-8531-6786E7CA2001}" presName="sibTrans" presStyleLbl="sibTrans2D1" presStyleIdx="0" presStyleCnt="0"/>
      <dgm:spPr/>
    </dgm:pt>
    <dgm:pt modelId="{4FF284DC-2338-44A5-BFA7-8F8DB45C0CF3}" type="pres">
      <dgm:prSet presAssocID="{861A81A8-540D-4B9B-8D13-C5CC52BB10E6}" presName="compNode" presStyleCnt="0"/>
      <dgm:spPr/>
    </dgm:pt>
    <dgm:pt modelId="{6007FAEF-65DC-481E-8292-8E2AFD7CB1F8}" type="pres">
      <dgm:prSet presAssocID="{861A81A8-540D-4B9B-8D13-C5CC52BB10E6}" presName="iconBgRect" presStyleLbl="bgShp" presStyleIdx="2" presStyleCnt="6"/>
      <dgm:spPr/>
    </dgm:pt>
    <dgm:pt modelId="{7D0BE612-935A-4E7A-80BF-DEC5986F0CB7}" type="pres">
      <dgm:prSet presAssocID="{861A81A8-540D-4B9B-8D13-C5CC52BB10E6}" presName="iconRect" presStyleLbl="node1" presStyleIdx="2" presStyleCnt="6"/>
      <dgm:spPr>
        <a:blipFill rotWithShape="1">
          <a:blip xmlns:r="http://schemas.openxmlformats.org/officeDocument/2006/relationships" r:embed="rId4"/>
          <a:srcRect/>
          <a:stretch>
            <a:fillRect l="-26000" r="-26000"/>
          </a:stretch>
        </a:blipFill>
        <a:ln>
          <a:noFill/>
        </a:ln>
      </dgm:spPr>
    </dgm:pt>
    <dgm:pt modelId="{9E56D558-1744-4E67-A4C9-AE6E54580865}" type="pres">
      <dgm:prSet presAssocID="{861A81A8-540D-4B9B-8D13-C5CC52BB10E6}" presName="spaceRect" presStyleCnt="0"/>
      <dgm:spPr/>
    </dgm:pt>
    <dgm:pt modelId="{9D7425A9-F718-444F-A8A4-DAC704CC54EF}" type="pres">
      <dgm:prSet presAssocID="{861A81A8-540D-4B9B-8D13-C5CC52BB10E6}" presName="textRect" presStyleLbl="revTx" presStyleIdx="2" presStyleCnt="6">
        <dgm:presLayoutVars>
          <dgm:chMax val="1"/>
          <dgm:chPref val="1"/>
        </dgm:presLayoutVars>
      </dgm:prSet>
      <dgm:spPr/>
    </dgm:pt>
    <dgm:pt modelId="{CB92BDD4-352C-4811-839A-850ABDF7D64A}" type="pres">
      <dgm:prSet presAssocID="{A4FB5177-FCBC-4011-9D64-7553C53D50BD}" presName="sibTrans" presStyleLbl="sibTrans2D1" presStyleIdx="0" presStyleCnt="0"/>
      <dgm:spPr/>
    </dgm:pt>
    <dgm:pt modelId="{B43D1DAA-2FC8-4427-BDA8-AE3F566AE8EF}" type="pres">
      <dgm:prSet presAssocID="{6DB791C3-A3CC-4FED-A3D2-813C1698CBF1}" presName="compNode" presStyleCnt="0"/>
      <dgm:spPr/>
    </dgm:pt>
    <dgm:pt modelId="{2BF7ACBF-9116-403B-8581-95DD28678963}" type="pres">
      <dgm:prSet presAssocID="{6DB791C3-A3CC-4FED-A3D2-813C1698CBF1}" presName="iconBgRect" presStyleLbl="bgShp" presStyleIdx="3" presStyleCnt="6"/>
      <dgm:spPr/>
    </dgm:pt>
    <dgm:pt modelId="{EBA97AE8-F0B8-483E-874F-BBBE77D5EEBE}" type="pres">
      <dgm:prSet presAssocID="{6DB791C3-A3CC-4FED-A3D2-813C1698CBF1}" presName="iconRect" presStyleLbl="node1" presStyleIdx="3" presStyleCnt="6"/>
      <dgm:spPr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90A57D49-ECA8-41A9-A9D5-64B91B48FDE7}" type="pres">
      <dgm:prSet presAssocID="{6DB791C3-A3CC-4FED-A3D2-813C1698CBF1}" presName="spaceRect" presStyleCnt="0"/>
      <dgm:spPr/>
    </dgm:pt>
    <dgm:pt modelId="{969FEDA8-5065-43FC-A2A5-7D025224DD53}" type="pres">
      <dgm:prSet presAssocID="{6DB791C3-A3CC-4FED-A3D2-813C1698CBF1}" presName="textRect" presStyleLbl="revTx" presStyleIdx="3" presStyleCnt="6">
        <dgm:presLayoutVars>
          <dgm:chMax val="1"/>
          <dgm:chPref val="1"/>
        </dgm:presLayoutVars>
      </dgm:prSet>
      <dgm:spPr/>
    </dgm:pt>
    <dgm:pt modelId="{423D047C-F58A-46F0-B7E2-08D6307B6DC0}" type="pres">
      <dgm:prSet presAssocID="{B8B64832-F756-4F69-AA3D-A0AFFFD04057}" presName="sibTrans" presStyleLbl="sibTrans2D1" presStyleIdx="0" presStyleCnt="0"/>
      <dgm:spPr/>
    </dgm:pt>
    <dgm:pt modelId="{9940230B-6AF7-4D82-AB84-8CCA15D1FC5F}" type="pres">
      <dgm:prSet presAssocID="{04937349-2250-484B-81BD-C0C7F657EAE3}" presName="compNode" presStyleCnt="0"/>
      <dgm:spPr/>
    </dgm:pt>
    <dgm:pt modelId="{0447E516-158D-411B-A2B2-24338557BD39}" type="pres">
      <dgm:prSet presAssocID="{04937349-2250-484B-81BD-C0C7F657EAE3}" presName="iconBgRect" presStyleLbl="bgShp" presStyleIdx="4" presStyleCnt="6"/>
      <dgm:spPr/>
    </dgm:pt>
    <dgm:pt modelId="{F048F62A-1803-49CE-9F43-8571ED872C38}" type="pres">
      <dgm:prSet presAssocID="{04937349-2250-484B-81BD-C0C7F657EAE3}" presName="iconRect" presStyleLbl="node1" presStyleIdx="4" presStyleCnt="6"/>
      <dgm:spPr>
        <a:blipFill rotWithShape="1">
          <a:blip xmlns:r="http://schemas.openxmlformats.org/officeDocument/2006/relationships" r:embed="rId6"/>
          <a:srcRect/>
          <a:stretch>
            <a:fillRect l="-25000" r="-25000"/>
          </a:stretch>
        </a:blipFill>
        <a:ln>
          <a:noFill/>
        </a:ln>
      </dgm:spPr>
    </dgm:pt>
    <dgm:pt modelId="{553589F9-0BE0-4767-B7ED-ED502A915C1B}" type="pres">
      <dgm:prSet presAssocID="{04937349-2250-484B-81BD-C0C7F657EAE3}" presName="spaceRect" presStyleCnt="0"/>
      <dgm:spPr/>
    </dgm:pt>
    <dgm:pt modelId="{815F30E9-4A46-4426-8F84-D8B23689005F}" type="pres">
      <dgm:prSet presAssocID="{04937349-2250-484B-81BD-C0C7F657EAE3}" presName="textRect" presStyleLbl="revTx" presStyleIdx="4" presStyleCnt="6">
        <dgm:presLayoutVars>
          <dgm:chMax val="1"/>
          <dgm:chPref val="1"/>
        </dgm:presLayoutVars>
      </dgm:prSet>
      <dgm:spPr/>
    </dgm:pt>
    <dgm:pt modelId="{B0717163-D263-48F8-80F1-4C9FB5EF875C}" type="pres">
      <dgm:prSet presAssocID="{0291E516-A879-47C9-8C3C-EB656D18964C}" presName="sibTrans" presStyleLbl="sibTrans2D1" presStyleIdx="0" presStyleCnt="0"/>
      <dgm:spPr/>
    </dgm:pt>
    <dgm:pt modelId="{DF9B7A97-6C14-4B0A-AA78-714C45268F30}" type="pres">
      <dgm:prSet presAssocID="{710D2B8B-3D31-4E7F-A60B-D9DE9202C6C2}" presName="compNode" presStyleCnt="0"/>
      <dgm:spPr/>
    </dgm:pt>
    <dgm:pt modelId="{FA070D60-4849-4CD4-9749-B76C6F8D3E4C}" type="pres">
      <dgm:prSet presAssocID="{710D2B8B-3D31-4E7F-A60B-D9DE9202C6C2}" presName="iconBgRect" presStyleLbl="bgShp" presStyleIdx="5" presStyleCnt="6"/>
      <dgm:spPr/>
    </dgm:pt>
    <dgm:pt modelId="{78606BA9-DB89-4E7F-B2A0-2E96A4D47043}" type="pres">
      <dgm:prSet presAssocID="{710D2B8B-3D31-4E7F-A60B-D9DE9202C6C2}" presName="iconRect" presStyleLbl="node1" presStyleIdx="5" presStyleCnt="6"/>
      <dgm:spPr>
        <a:blipFill rotWithShape="1">
          <a:blip xmlns:r="http://schemas.openxmlformats.org/officeDocument/2006/relationships" r:embed="rId7"/>
          <a:srcRect/>
          <a:stretch>
            <a:fillRect l="-25000" r="-25000"/>
          </a:stretch>
        </a:blipFill>
        <a:ln>
          <a:noFill/>
        </a:ln>
      </dgm:spPr>
    </dgm:pt>
    <dgm:pt modelId="{709CB8A4-39C7-4A65-9E8B-359C24957955}" type="pres">
      <dgm:prSet presAssocID="{710D2B8B-3D31-4E7F-A60B-D9DE9202C6C2}" presName="spaceRect" presStyleCnt="0"/>
      <dgm:spPr/>
    </dgm:pt>
    <dgm:pt modelId="{AF8E78DB-446D-4D73-B9F2-98A001763F91}" type="pres">
      <dgm:prSet presAssocID="{710D2B8B-3D31-4E7F-A60B-D9DE9202C6C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9B68107-C733-4BA5-A66F-E38131A92DC2}" type="presOf" srcId="{861A81A8-540D-4B9B-8D13-C5CC52BB10E6}" destId="{9D7425A9-F718-444F-A8A4-DAC704CC54EF}" srcOrd="0" destOrd="0" presId="urn:microsoft.com/office/officeart/2018/2/layout/IconCircleList"/>
    <dgm:cxn modelId="{E7BB6E14-0810-41BB-ABA2-2B50E2BB105C}" type="presOf" srcId="{04937349-2250-484B-81BD-C0C7F657EAE3}" destId="{815F30E9-4A46-4426-8F84-D8B23689005F}" srcOrd="0" destOrd="0" presId="urn:microsoft.com/office/officeart/2018/2/layout/IconCircleList"/>
    <dgm:cxn modelId="{32B5E826-D3AA-450D-8969-A9A4A1EAE192}" type="presOf" srcId="{5389B596-9352-414B-991C-C4F4EE6581AC}" destId="{30AA63B6-FC20-4B9B-A72A-02AB96D6546C}" srcOrd="0" destOrd="0" presId="urn:microsoft.com/office/officeart/2018/2/layout/IconCircleList"/>
    <dgm:cxn modelId="{B2A40F44-3EF4-478C-9AE0-D81B5026DF69}" srcId="{8A6AF522-88E6-4D71-A136-1D79333B47CE}" destId="{861A81A8-540D-4B9B-8D13-C5CC52BB10E6}" srcOrd="2" destOrd="0" parTransId="{82F7C1F5-9FF7-4114-A86C-CE8CF762EB56}" sibTransId="{A4FB5177-FCBC-4011-9D64-7553C53D50BD}"/>
    <dgm:cxn modelId="{2ED73169-35D1-4B38-8688-7DFFFE0D87F8}" srcId="{8A6AF522-88E6-4D71-A136-1D79333B47CE}" destId="{6DB791C3-A3CC-4FED-A3D2-813C1698CBF1}" srcOrd="3" destOrd="0" parTransId="{0C3787C7-C2EF-4330-9C64-F716A577A913}" sibTransId="{B8B64832-F756-4F69-AA3D-A0AFFFD04057}"/>
    <dgm:cxn modelId="{50ECF76B-5490-449A-B43A-17E2FD23CF66}" type="presOf" srcId="{7AC7451E-2189-4B65-A127-B2E8993C37EC}" destId="{73F2D6DD-D8B5-4820-BED1-817C153BAF04}" srcOrd="0" destOrd="0" presId="urn:microsoft.com/office/officeart/2018/2/layout/IconCircleList"/>
    <dgm:cxn modelId="{59A0646E-2DE3-4243-8A8D-23FE49F3877E}" srcId="{8A6AF522-88E6-4D71-A136-1D79333B47CE}" destId="{5389B596-9352-414B-991C-C4F4EE6581AC}" srcOrd="0" destOrd="0" parTransId="{CFF028B1-4F74-450D-97D1-EAB56A2F986E}" sibTransId="{7AC7451E-2189-4B65-A127-B2E8993C37EC}"/>
    <dgm:cxn modelId="{31E0FA52-442D-4DCA-8FFC-6DD489933073}" type="presOf" srcId="{7C19E781-0B88-40A8-863B-2DDDDC0FDC43}" destId="{11BC1DDA-2376-4648-9DA1-E04389678144}" srcOrd="0" destOrd="0" presId="urn:microsoft.com/office/officeart/2018/2/layout/IconCircleList"/>
    <dgm:cxn modelId="{C960A077-8DD3-4D98-B549-E6EAF8D0156E}" type="presOf" srcId="{A4FB5177-FCBC-4011-9D64-7553C53D50BD}" destId="{CB92BDD4-352C-4811-839A-850ABDF7D64A}" srcOrd="0" destOrd="0" presId="urn:microsoft.com/office/officeart/2018/2/layout/IconCircleList"/>
    <dgm:cxn modelId="{99D5AE58-5AEC-4861-8EE6-D1DA6FD382B7}" srcId="{8A6AF522-88E6-4D71-A136-1D79333B47CE}" destId="{7C19E781-0B88-40A8-863B-2DDDDC0FDC43}" srcOrd="1" destOrd="0" parTransId="{58C41DE0-5BE3-4C56-87F6-6E8208403DDC}" sibTransId="{7CB12D79-B72E-4B9F-8531-6786E7CA2001}"/>
    <dgm:cxn modelId="{204C6A82-F0B7-4CF4-BEBA-CB189FA241D3}" type="presOf" srcId="{B8B64832-F756-4F69-AA3D-A0AFFFD04057}" destId="{423D047C-F58A-46F0-B7E2-08D6307B6DC0}" srcOrd="0" destOrd="0" presId="urn:microsoft.com/office/officeart/2018/2/layout/IconCircleList"/>
    <dgm:cxn modelId="{7251889A-B05E-47C5-AC2B-B553E2371E42}" type="presOf" srcId="{0291E516-A879-47C9-8C3C-EB656D18964C}" destId="{B0717163-D263-48F8-80F1-4C9FB5EF875C}" srcOrd="0" destOrd="0" presId="urn:microsoft.com/office/officeart/2018/2/layout/IconCircleList"/>
    <dgm:cxn modelId="{228B229D-681B-48C1-BC05-D7ADC04E1C32}" srcId="{8A6AF522-88E6-4D71-A136-1D79333B47CE}" destId="{04937349-2250-484B-81BD-C0C7F657EAE3}" srcOrd="4" destOrd="0" parTransId="{5506A745-6E95-4641-9EBF-CCBCFC924101}" sibTransId="{0291E516-A879-47C9-8C3C-EB656D18964C}"/>
    <dgm:cxn modelId="{176047A1-CDB2-4115-B52F-13751310382D}" type="presOf" srcId="{710D2B8B-3D31-4E7F-A60B-D9DE9202C6C2}" destId="{AF8E78DB-446D-4D73-B9F2-98A001763F91}" srcOrd="0" destOrd="0" presId="urn:microsoft.com/office/officeart/2018/2/layout/IconCircleList"/>
    <dgm:cxn modelId="{A876BFB8-3A64-4036-BDAC-A9C373B014C9}" type="presOf" srcId="{7CB12D79-B72E-4B9F-8531-6786E7CA2001}" destId="{88D79DE0-91B4-437C-92A7-A1CB09423211}" srcOrd="0" destOrd="0" presId="urn:microsoft.com/office/officeart/2018/2/layout/IconCircleList"/>
    <dgm:cxn modelId="{215CE0B9-1612-4701-AE5B-A3C2F2A76210}" type="presOf" srcId="{6DB791C3-A3CC-4FED-A3D2-813C1698CBF1}" destId="{969FEDA8-5065-43FC-A2A5-7D025224DD53}" srcOrd="0" destOrd="0" presId="urn:microsoft.com/office/officeart/2018/2/layout/IconCircleList"/>
    <dgm:cxn modelId="{7086E7DB-5D59-49B4-953F-6BA6B6A33F45}" srcId="{8A6AF522-88E6-4D71-A136-1D79333B47CE}" destId="{710D2B8B-3D31-4E7F-A60B-D9DE9202C6C2}" srcOrd="5" destOrd="0" parTransId="{FD6BEF70-7F6D-463C-A778-489CA378E902}" sibTransId="{55791582-26FB-4C56-B9C8-871D274718F1}"/>
    <dgm:cxn modelId="{E31C51FE-4B12-489C-B5BE-2B2D5ED0637B}" type="presOf" srcId="{8A6AF522-88E6-4D71-A136-1D79333B47CE}" destId="{1399D016-D7AA-4A81-AF23-5A385AA34C4D}" srcOrd="0" destOrd="0" presId="urn:microsoft.com/office/officeart/2018/2/layout/IconCircleList"/>
    <dgm:cxn modelId="{967C9916-3C9C-4BB9-9014-FE7A75770157}" type="presParOf" srcId="{1399D016-D7AA-4A81-AF23-5A385AA34C4D}" destId="{9D3C8B98-6966-4DD1-8DFC-51571CDFA590}" srcOrd="0" destOrd="0" presId="urn:microsoft.com/office/officeart/2018/2/layout/IconCircleList"/>
    <dgm:cxn modelId="{ABBC6BAA-9C82-4521-B758-3CDFE1922376}" type="presParOf" srcId="{9D3C8B98-6966-4DD1-8DFC-51571CDFA590}" destId="{D353C16E-0F92-4FD5-9131-2FF3A213D97C}" srcOrd="0" destOrd="0" presId="urn:microsoft.com/office/officeart/2018/2/layout/IconCircleList"/>
    <dgm:cxn modelId="{BA37D226-8EEA-4F8B-AF3A-4BA4BCCC7929}" type="presParOf" srcId="{D353C16E-0F92-4FD5-9131-2FF3A213D97C}" destId="{38DC554C-1214-493A-B5FD-1BE6E743F614}" srcOrd="0" destOrd="0" presId="urn:microsoft.com/office/officeart/2018/2/layout/IconCircleList"/>
    <dgm:cxn modelId="{630905B7-7779-494E-B71C-DE2E8470EA5D}" type="presParOf" srcId="{D353C16E-0F92-4FD5-9131-2FF3A213D97C}" destId="{A714A829-7BA6-46C8-BE19-B68243172C09}" srcOrd="1" destOrd="0" presId="urn:microsoft.com/office/officeart/2018/2/layout/IconCircleList"/>
    <dgm:cxn modelId="{FCCCBA04-B8F7-4BFD-8A14-E5FCC8E16017}" type="presParOf" srcId="{D353C16E-0F92-4FD5-9131-2FF3A213D97C}" destId="{7AF1A775-E7C0-4313-A670-AADEFBF4D4A9}" srcOrd="2" destOrd="0" presId="urn:microsoft.com/office/officeart/2018/2/layout/IconCircleList"/>
    <dgm:cxn modelId="{08B39734-3E40-407F-8D13-FA3675BD9DC7}" type="presParOf" srcId="{D353C16E-0F92-4FD5-9131-2FF3A213D97C}" destId="{30AA63B6-FC20-4B9B-A72A-02AB96D6546C}" srcOrd="3" destOrd="0" presId="urn:microsoft.com/office/officeart/2018/2/layout/IconCircleList"/>
    <dgm:cxn modelId="{00448418-19E7-44EA-8593-28C5C9C4C48C}" type="presParOf" srcId="{9D3C8B98-6966-4DD1-8DFC-51571CDFA590}" destId="{73F2D6DD-D8B5-4820-BED1-817C153BAF04}" srcOrd="1" destOrd="0" presId="urn:microsoft.com/office/officeart/2018/2/layout/IconCircleList"/>
    <dgm:cxn modelId="{7AD898C7-FE07-440C-8A73-FABDF554B90C}" type="presParOf" srcId="{9D3C8B98-6966-4DD1-8DFC-51571CDFA590}" destId="{B17EBDB8-67B1-41A5-8DCE-CDAC62081121}" srcOrd="2" destOrd="0" presId="urn:microsoft.com/office/officeart/2018/2/layout/IconCircleList"/>
    <dgm:cxn modelId="{D32E0A34-BCD2-4474-B707-266150D93A72}" type="presParOf" srcId="{B17EBDB8-67B1-41A5-8DCE-CDAC62081121}" destId="{18672932-C03F-46C7-875B-7DED4946F1C5}" srcOrd="0" destOrd="0" presId="urn:microsoft.com/office/officeart/2018/2/layout/IconCircleList"/>
    <dgm:cxn modelId="{326E22D9-84C4-48BF-8138-3F8783B353BD}" type="presParOf" srcId="{B17EBDB8-67B1-41A5-8DCE-CDAC62081121}" destId="{2579D5B9-F05F-445C-982A-F29306763D34}" srcOrd="1" destOrd="0" presId="urn:microsoft.com/office/officeart/2018/2/layout/IconCircleList"/>
    <dgm:cxn modelId="{D3DE0C7B-0A22-44C9-BAE3-774C9E7931AB}" type="presParOf" srcId="{B17EBDB8-67B1-41A5-8DCE-CDAC62081121}" destId="{1448726D-C740-4384-9A1B-B16295B9A226}" srcOrd="2" destOrd="0" presId="urn:microsoft.com/office/officeart/2018/2/layout/IconCircleList"/>
    <dgm:cxn modelId="{ABA1DA6E-3CF9-4271-A527-A6EE3263F792}" type="presParOf" srcId="{B17EBDB8-67B1-41A5-8DCE-CDAC62081121}" destId="{11BC1DDA-2376-4648-9DA1-E04389678144}" srcOrd="3" destOrd="0" presId="urn:microsoft.com/office/officeart/2018/2/layout/IconCircleList"/>
    <dgm:cxn modelId="{4F437FB4-8CB3-4E0C-A0D6-B8844BEB0290}" type="presParOf" srcId="{9D3C8B98-6966-4DD1-8DFC-51571CDFA590}" destId="{88D79DE0-91B4-437C-92A7-A1CB09423211}" srcOrd="3" destOrd="0" presId="urn:microsoft.com/office/officeart/2018/2/layout/IconCircleList"/>
    <dgm:cxn modelId="{6A5C0B0B-E81A-4593-8A17-9E53A243BDD7}" type="presParOf" srcId="{9D3C8B98-6966-4DD1-8DFC-51571CDFA590}" destId="{4FF284DC-2338-44A5-BFA7-8F8DB45C0CF3}" srcOrd="4" destOrd="0" presId="urn:microsoft.com/office/officeart/2018/2/layout/IconCircleList"/>
    <dgm:cxn modelId="{5DE84F7F-3E7C-4BDE-B0A1-6F74BE61FB71}" type="presParOf" srcId="{4FF284DC-2338-44A5-BFA7-8F8DB45C0CF3}" destId="{6007FAEF-65DC-481E-8292-8E2AFD7CB1F8}" srcOrd="0" destOrd="0" presId="urn:microsoft.com/office/officeart/2018/2/layout/IconCircleList"/>
    <dgm:cxn modelId="{EA1E9D1B-88BE-4BA1-B3B7-8213C8B51D6D}" type="presParOf" srcId="{4FF284DC-2338-44A5-BFA7-8F8DB45C0CF3}" destId="{7D0BE612-935A-4E7A-80BF-DEC5986F0CB7}" srcOrd="1" destOrd="0" presId="urn:microsoft.com/office/officeart/2018/2/layout/IconCircleList"/>
    <dgm:cxn modelId="{C6269D54-E522-4212-A5D9-ADA3A750F43C}" type="presParOf" srcId="{4FF284DC-2338-44A5-BFA7-8F8DB45C0CF3}" destId="{9E56D558-1744-4E67-A4C9-AE6E54580865}" srcOrd="2" destOrd="0" presId="urn:microsoft.com/office/officeart/2018/2/layout/IconCircleList"/>
    <dgm:cxn modelId="{40975D70-0350-4ACA-BBF2-AB399A405625}" type="presParOf" srcId="{4FF284DC-2338-44A5-BFA7-8F8DB45C0CF3}" destId="{9D7425A9-F718-444F-A8A4-DAC704CC54EF}" srcOrd="3" destOrd="0" presId="urn:microsoft.com/office/officeart/2018/2/layout/IconCircleList"/>
    <dgm:cxn modelId="{AE15DCEE-C4B7-4013-AAF2-9209963695F1}" type="presParOf" srcId="{9D3C8B98-6966-4DD1-8DFC-51571CDFA590}" destId="{CB92BDD4-352C-4811-839A-850ABDF7D64A}" srcOrd="5" destOrd="0" presId="urn:microsoft.com/office/officeart/2018/2/layout/IconCircleList"/>
    <dgm:cxn modelId="{8AFCFCA0-9802-45DA-9E7C-44567BA9578F}" type="presParOf" srcId="{9D3C8B98-6966-4DD1-8DFC-51571CDFA590}" destId="{B43D1DAA-2FC8-4427-BDA8-AE3F566AE8EF}" srcOrd="6" destOrd="0" presId="urn:microsoft.com/office/officeart/2018/2/layout/IconCircleList"/>
    <dgm:cxn modelId="{5949C594-1859-4C9B-805E-9F18D0C1356F}" type="presParOf" srcId="{B43D1DAA-2FC8-4427-BDA8-AE3F566AE8EF}" destId="{2BF7ACBF-9116-403B-8581-95DD28678963}" srcOrd="0" destOrd="0" presId="urn:microsoft.com/office/officeart/2018/2/layout/IconCircleList"/>
    <dgm:cxn modelId="{E3D4B142-157D-41F1-8985-B574569CE3A0}" type="presParOf" srcId="{B43D1DAA-2FC8-4427-BDA8-AE3F566AE8EF}" destId="{EBA97AE8-F0B8-483E-874F-BBBE77D5EEBE}" srcOrd="1" destOrd="0" presId="urn:microsoft.com/office/officeart/2018/2/layout/IconCircleList"/>
    <dgm:cxn modelId="{289643D5-E410-4BBF-B56B-BEBE747B0B88}" type="presParOf" srcId="{B43D1DAA-2FC8-4427-BDA8-AE3F566AE8EF}" destId="{90A57D49-ECA8-41A9-A9D5-64B91B48FDE7}" srcOrd="2" destOrd="0" presId="urn:microsoft.com/office/officeart/2018/2/layout/IconCircleList"/>
    <dgm:cxn modelId="{22B5919C-7587-4C7C-BA50-A8BA3E527252}" type="presParOf" srcId="{B43D1DAA-2FC8-4427-BDA8-AE3F566AE8EF}" destId="{969FEDA8-5065-43FC-A2A5-7D025224DD53}" srcOrd="3" destOrd="0" presId="urn:microsoft.com/office/officeart/2018/2/layout/IconCircleList"/>
    <dgm:cxn modelId="{50ADC671-DD44-4AF8-94F6-BF268A2EC668}" type="presParOf" srcId="{9D3C8B98-6966-4DD1-8DFC-51571CDFA590}" destId="{423D047C-F58A-46F0-B7E2-08D6307B6DC0}" srcOrd="7" destOrd="0" presId="urn:microsoft.com/office/officeart/2018/2/layout/IconCircleList"/>
    <dgm:cxn modelId="{736E2BAD-142C-4F1C-890B-CF8A501C6FD5}" type="presParOf" srcId="{9D3C8B98-6966-4DD1-8DFC-51571CDFA590}" destId="{9940230B-6AF7-4D82-AB84-8CCA15D1FC5F}" srcOrd="8" destOrd="0" presId="urn:microsoft.com/office/officeart/2018/2/layout/IconCircleList"/>
    <dgm:cxn modelId="{E21DFE03-8600-4BA6-9AB7-94E69E5CEE23}" type="presParOf" srcId="{9940230B-6AF7-4D82-AB84-8CCA15D1FC5F}" destId="{0447E516-158D-411B-A2B2-24338557BD39}" srcOrd="0" destOrd="0" presId="urn:microsoft.com/office/officeart/2018/2/layout/IconCircleList"/>
    <dgm:cxn modelId="{05D49EF6-E4E6-4243-B582-58811389BFEF}" type="presParOf" srcId="{9940230B-6AF7-4D82-AB84-8CCA15D1FC5F}" destId="{F048F62A-1803-49CE-9F43-8571ED872C38}" srcOrd="1" destOrd="0" presId="urn:microsoft.com/office/officeart/2018/2/layout/IconCircleList"/>
    <dgm:cxn modelId="{5BF37043-9EA5-40EA-8A27-348B1D18B902}" type="presParOf" srcId="{9940230B-6AF7-4D82-AB84-8CCA15D1FC5F}" destId="{553589F9-0BE0-4767-B7ED-ED502A915C1B}" srcOrd="2" destOrd="0" presId="urn:microsoft.com/office/officeart/2018/2/layout/IconCircleList"/>
    <dgm:cxn modelId="{5B9A80BE-C454-4B8A-8D0A-5BB469D9016E}" type="presParOf" srcId="{9940230B-6AF7-4D82-AB84-8CCA15D1FC5F}" destId="{815F30E9-4A46-4426-8F84-D8B23689005F}" srcOrd="3" destOrd="0" presId="urn:microsoft.com/office/officeart/2018/2/layout/IconCircleList"/>
    <dgm:cxn modelId="{E34DA127-CCA4-44BC-9611-ECBE45DB0AA7}" type="presParOf" srcId="{9D3C8B98-6966-4DD1-8DFC-51571CDFA590}" destId="{B0717163-D263-48F8-80F1-4C9FB5EF875C}" srcOrd="9" destOrd="0" presId="urn:microsoft.com/office/officeart/2018/2/layout/IconCircleList"/>
    <dgm:cxn modelId="{D0CD93EE-460E-4D3E-B77F-2D8B239511F5}" type="presParOf" srcId="{9D3C8B98-6966-4DD1-8DFC-51571CDFA590}" destId="{DF9B7A97-6C14-4B0A-AA78-714C45268F30}" srcOrd="10" destOrd="0" presId="urn:microsoft.com/office/officeart/2018/2/layout/IconCircleList"/>
    <dgm:cxn modelId="{ECB2AF0F-DB9A-4392-BE74-3B620F0F0E83}" type="presParOf" srcId="{DF9B7A97-6C14-4B0A-AA78-714C45268F30}" destId="{FA070D60-4849-4CD4-9749-B76C6F8D3E4C}" srcOrd="0" destOrd="0" presId="urn:microsoft.com/office/officeart/2018/2/layout/IconCircleList"/>
    <dgm:cxn modelId="{F6CE4B17-C312-4BD5-8DF2-D422C6FB55FF}" type="presParOf" srcId="{DF9B7A97-6C14-4B0A-AA78-714C45268F30}" destId="{78606BA9-DB89-4E7F-B2A0-2E96A4D47043}" srcOrd="1" destOrd="0" presId="urn:microsoft.com/office/officeart/2018/2/layout/IconCircleList"/>
    <dgm:cxn modelId="{5E90D278-C3BE-4D32-A0EF-C9CCB3EF5AE5}" type="presParOf" srcId="{DF9B7A97-6C14-4B0A-AA78-714C45268F30}" destId="{709CB8A4-39C7-4A65-9E8B-359C24957955}" srcOrd="2" destOrd="0" presId="urn:microsoft.com/office/officeart/2018/2/layout/IconCircleList"/>
    <dgm:cxn modelId="{9DCA9D5F-C1C6-47D4-A2F6-AACE3367DBAE}" type="presParOf" srcId="{DF9B7A97-6C14-4B0A-AA78-714C45268F30}" destId="{AF8E78DB-446D-4D73-B9F2-98A001763F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C554C-1214-493A-B5FD-1BE6E743F614}">
      <dsp:nvSpPr>
        <dsp:cNvPr id="0" name=""/>
        <dsp:cNvSpPr/>
      </dsp:nvSpPr>
      <dsp:spPr>
        <a:xfrm>
          <a:off x="420972" y="10339"/>
          <a:ext cx="975295" cy="9752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4A829-7BA6-46C8-BE19-B68243172C09}">
      <dsp:nvSpPr>
        <dsp:cNvPr id="0" name=""/>
        <dsp:cNvSpPr/>
      </dsp:nvSpPr>
      <dsp:spPr>
        <a:xfrm>
          <a:off x="625784" y="215152"/>
          <a:ext cx="565671" cy="565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A63B6-FC20-4B9B-A72A-02AB96D6546C}">
      <dsp:nvSpPr>
        <dsp:cNvPr id="0" name=""/>
        <dsp:cNvSpPr/>
      </dsp:nvSpPr>
      <dsp:spPr>
        <a:xfrm>
          <a:off x="1605260" y="10339"/>
          <a:ext cx="2298911" cy="97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600" kern="1200" dirty="0"/>
            <a:t>Las variables pueden almacenar distintos tipos de datos. Entre ellos podemos destacar:</a:t>
          </a:r>
          <a:endParaRPr lang="en-US" sz="1600" kern="1200" dirty="0"/>
        </a:p>
      </dsp:txBody>
      <dsp:txXfrm>
        <a:off x="1605260" y="10339"/>
        <a:ext cx="2298911" cy="975295"/>
      </dsp:txXfrm>
    </dsp:sp>
    <dsp:sp modelId="{18672932-C03F-46C7-875B-7DED4946F1C5}">
      <dsp:nvSpPr>
        <dsp:cNvPr id="0" name=""/>
        <dsp:cNvSpPr/>
      </dsp:nvSpPr>
      <dsp:spPr>
        <a:xfrm>
          <a:off x="4304739" y="10339"/>
          <a:ext cx="975295" cy="97529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9D5B9-F05F-445C-982A-F29306763D34}">
      <dsp:nvSpPr>
        <dsp:cNvPr id="0" name=""/>
        <dsp:cNvSpPr/>
      </dsp:nvSpPr>
      <dsp:spPr>
        <a:xfrm>
          <a:off x="4509552" y="215152"/>
          <a:ext cx="565671" cy="565671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34000" r="-34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C1DDA-2376-4648-9DA1-E04389678144}">
      <dsp:nvSpPr>
        <dsp:cNvPr id="0" name=""/>
        <dsp:cNvSpPr/>
      </dsp:nvSpPr>
      <dsp:spPr>
        <a:xfrm>
          <a:off x="5489027" y="10339"/>
          <a:ext cx="2298911" cy="97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600" kern="1200"/>
            <a:t>Enteros: edad, cantidad de personas.</a:t>
          </a:r>
          <a:endParaRPr lang="en-US" sz="1600" kern="1200"/>
        </a:p>
      </dsp:txBody>
      <dsp:txXfrm>
        <a:off x="5489027" y="10339"/>
        <a:ext cx="2298911" cy="975295"/>
      </dsp:txXfrm>
    </dsp:sp>
    <dsp:sp modelId="{6007FAEF-65DC-481E-8292-8E2AFD7CB1F8}">
      <dsp:nvSpPr>
        <dsp:cNvPr id="0" name=""/>
        <dsp:cNvSpPr/>
      </dsp:nvSpPr>
      <dsp:spPr>
        <a:xfrm>
          <a:off x="420972" y="1744600"/>
          <a:ext cx="975295" cy="97529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BE612-935A-4E7A-80BF-DEC5986F0CB7}">
      <dsp:nvSpPr>
        <dsp:cNvPr id="0" name=""/>
        <dsp:cNvSpPr/>
      </dsp:nvSpPr>
      <dsp:spPr>
        <a:xfrm>
          <a:off x="625784" y="1949412"/>
          <a:ext cx="565671" cy="565671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26000" r="-26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25A9-F718-444F-A8A4-DAC704CC54EF}">
      <dsp:nvSpPr>
        <dsp:cNvPr id="0" name=""/>
        <dsp:cNvSpPr/>
      </dsp:nvSpPr>
      <dsp:spPr>
        <a:xfrm>
          <a:off x="1605260" y="1744600"/>
          <a:ext cx="2298911" cy="97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600" kern="1200"/>
            <a:t>Decimales: dinero, porcentajes </a:t>
          </a:r>
          <a:endParaRPr lang="en-US" sz="1600" kern="1200"/>
        </a:p>
      </dsp:txBody>
      <dsp:txXfrm>
        <a:off x="1605260" y="1744600"/>
        <a:ext cx="2298911" cy="975295"/>
      </dsp:txXfrm>
    </dsp:sp>
    <dsp:sp modelId="{2BF7ACBF-9116-403B-8581-95DD28678963}">
      <dsp:nvSpPr>
        <dsp:cNvPr id="0" name=""/>
        <dsp:cNvSpPr/>
      </dsp:nvSpPr>
      <dsp:spPr>
        <a:xfrm>
          <a:off x="4304739" y="1744600"/>
          <a:ext cx="975295" cy="97529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97AE8-F0B8-483E-874F-BBBE77D5EEBE}">
      <dsp:nvSpPr>
        <dsp:cNvPr id="0" name=""/>
        <dsp:cNvSpPr/>
      </dsp:nvSpPr>
      <dsp:spPr>
        <a:xfrm>
          <a:off x="4509552" y="1949412"/>
          <a:ext cx="565671" cy="565671"/>
        </a:xfrm>
        <a:prstGeom prst="rect">
          <a:avLst/>
        </a:prstGeom>
        <a:blipFill rotWithShape="1"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FEDA8-5065-43FC-A2A5-7D025224DD53}">
      <dsp:nvSpPr>
        <dsp:cNvPr id="0" name=""/>
        <dsp:cNvSpPr/>
      </dsp:nvSpPr>
      <dsp:spPr>
        <a:xfrm>
          <a:off x="5489027" y="1744600"/>
          <a:ext cx="2298911" cy="97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600" kern="1200"/>
            <a:t>Caracteres: letras individuales</a:t>
          </a:r>
          <a:endParaRPr lang="en-US" sz="1600" kern="1200"/>
        </a:p>
      </dsp:txBody>
      <dsp:txXfrm>
        <a:off x="5489027" y="1744600"/>
        <a:ext cx="2298911" cy="975295"/>
      </dsp:txXfrm>
    </dsp:sp>
    <dsp:sp modelId="{0447E516-158D-411B-A2B2-24338557BD39}">
      <dsp:nvSpPr>
        <dsp:cNvPr id="0" name=""/>
        <dsp:cNvSpPr/>
      </dsp:nvSpPr>
      <dsp:spPr>
        <a:xfrm>
          <a:off x="420972" y="3478860"/>
          <a:ext cx="975295" cy="97529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48F62A-1803-49CE-9F43-8571ED872C38}">
      <dsp:nvSpPr>
        <dsp:cNvPr id="0" name=""/>
        <dsp:cNvSpPr/>
      </dsp:nvSpPr>
      <dsp:spPr>
        <a:xfrm>
          <a:off x="625784" y="3683672"/>
          <a:ext cx="565671" cy="565671"/>
        </a:xfrm>
        <a:prstGeom prst="rect">
          <a:avLst/>
        </a:prstGeom>
        <a:blipFill rotWithShape="1">
          <a:blip xmlns:r="http://schemas.openxmlformats.org/officeDocument/2006/relationships" r:embed="rId6"/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F30E9-4A46-4426-8F84-D8B23689005F}">
      <dsp:nvSpPr>
        <dsp:cNvPr id="0" name=""/>
        <dsp:cNvSpPr/>
      </dsp:nvSpPr>
      <dsp:spPr>
        <a:xfrm>
          <a:off x="1605260" y="3478860"/>
          <a:ext cx="2298911" cy="97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600" kern="1200"/>
            <a:t>Cadena de Caracteres: palabras </a:t>
          </a:r>
          <a:endParaRPr lang="en-US" sz="1600" kern="1200"/>
        </a:p>
      </dsp:txBody>
      <dsp:txXfrm>
        <a:off x="1605260" y="3478860"/>
        <a:ext cx="2298911" cy="975295"/>
      </dsp:txXfrm>
    </dsp:sp>
    <dsp:sp modelId="{FA070D60-4849-4CD4-9749-B76C6F8D3E4C}">
      <dsp:nvSpPr>
        <dsp:cNvPr id="0" name=""/>
        <dsp:cNvSpPr/>
      </dsp:nvSpPr>
      <dsp:spPr>
        <a:xfrm>
          <a:off x="4304739" y="3478860"/>
          <a:ext cx="975295" cy="9752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06BA9-DB89-4E7F-B2A0-2E96A4D47043}">
      <dsp:nvSpPr>
        <dsp:cNvPr id="0" name=""/>
        <dsp:cNvSpPr/>
      </dsp:nvSpPr>
      <dsp:spPr>
        <a:xfrm>
          <a:off x="4509552" y="3683672"/>
          <a:ext cx="565671" cy="565671"/>
        </a:xfrm>
        <a:prstGeom prst="rect">
          <a:avLst/>
        </a:prstGeom>
        <a:blipFill rotWithShape="1">
          <a:blip xmlns:r="http://schemas.openxmlformats.org/officeDocument/2006/relationships" r:embed="rId7"/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E78DB-446D-4D73-B9F2-98A001763F91}">
      <dsp:nvSpPr>
        <dsp:cNvPr id="0" name=""/>
        <dsp:cNvSpPr/>
      </dsp:nvSpPr>
      <dsp:spPr>
        <a:xfrm>
          <a:off x="5489027" y="3478860"/>
          <a:ext cx="2298911" cy="97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A" sz="1600" kern="1200"/>
            <a:t>Booleano: tipo de dato lógico que solo representa dos valores, generalmente Verdadero o Falso.</a:t>
          </a:r>
          <a:endParaRPr lang="en-US" sz="1600" kern="1200"/>
        </a:p>
      </dsp:txBody>
      <dsp:txXfrm>
        <a:off x="5489027" y="3478860"/>
        <a:ext cx="2298911" cy="975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3C303-80F4-40B1-B05C-C1DEDEDFF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F7272-9279-4CAC-8077-DE53DED07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D8620F-74C6-4970-B450-99CA086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03/30/2021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86E647-E7AB-4E94-BDED-C2F6394B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8CD898-D4AE-4313-A542-ED44FFD7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1524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F6A1C-DA6E-4E43-B107-3594D36B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31C5B1-685E-4617-AD73-FA1C8AF32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2247D-59A8-47AF-8200-093AA792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03/30/2021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A4C5E6-1259-4090-BF45-A0E85223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11DFA-F9B4-4071-B15F-84ECBEA5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2513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2189F1-5F80-448E-A6C5-7C90D4D5E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3E4402-4F53-4580-8C0C-48B555B8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8F80B-06AD-4DF0-953B-A467817B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03/30/2021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360B6A-6EA4-4779-A400-7503A8E0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7C015F-C8E9-4601-BEC3-264654647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8883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A85B6-34B5-4390-83BD-B9280915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BF9412-C1EC-4F20-A990-F4F8C064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1B5211-8A24-4FA0-90E9-480C2F00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03/30/2021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6731D3-D809-4209-9B86-E5227E5E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8E1AD-C6B6-4918-AD4C-5D097395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9638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C9B62-65C4-415E-929F-649346E2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483A07-4DA9-4F4D-9A1C-DFFECD3F3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3310BF-16EB-4E12-BB08-F3C48EC2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03/30/2021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C556DE-9282-4F11-8256-735FD1D1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2F6829-BB4B-43CA-9AA1-06F3A687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07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BD4D7-8AE6-41C3-B0F4-0C7F806C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053D7-3B0F-4A1C-8C4A-43EF67DFD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4EF8CF-16AA-4106-8081-979C2A99D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ECA2A0-3444-44F7-93FC-752D77B14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03/30/2021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29D9E2-28A0-45D0-B715-0E65B725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697C9A-8331-436A-9A15-72B569A3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4329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30517-E098-435F-A054-10965D47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017B5D-6E26-4875-A5D7-DB575EFB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B086D4-F69D-4187-9BF6-879CB5280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90E567-8494-480C-90BE-D8181E22C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AF7E17-5388-451D-A2A0-39CDA13716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8B5495-133B-4572-93D8-B8215488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03/30/2021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726511-586F-4613-B9AA-BEFFC284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04D042-D516-49D8-A6A3-DE6409AF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9800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A550C-F58A-4AC8-8D8D-50040009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B8AE2A-1FE8-41D2-99E0-37537610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03/30/2021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AA8879-62BE-416E-8243-57B37986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8B43F2-72F6-4BB7-89D3-03A0DCC8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3619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53053E-EFB3-42AC-963E-A3FB0A0C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03/30/2021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262F92-8C6E-4DC0-92B5-F7F593D9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93419B-EC02-477E-879B-7AE09D35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2705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D5ED6-4052-4BB3-B089-ED2DD3C6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1E977F-B7FA-4A5F-8DE9-F6905FAC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FB692A-2A62-4457-A8DB-4F51EF255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F1D7A-E690-4DCC-88BE-9D595EFC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03/30/2021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90C686-A233-4E5B-BB8F-7EAEF83C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BD31E2-32B9-41CE-B328-A8A80218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99545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93384-323A-4E53-9292-16648267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91CB20-5BCA-4BF6-9CD8-17361E981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3BA89A-4FD8-4669-8CB8-6C4DE7AD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A5B3F1-1191-49CE-BE6F-DA7BC07F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159-56D9-4765-A881-3C84BA073B5A}" type="datetimeFigureOut">
              <a:rPr lang="es-PA" smtClean="0"/>
              <a:t>03/30/2021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731921-4409-491E-A54B-139E6C30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10947F-A73F-4975-90EF-A7EDE2BC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9131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D76ECB-7891-4252-8B51-0455A687C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B9842B-F256-4519-B399-9612940F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204908-63DC-4054-A199-36DD84435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C159-56D9-4765-A881-3C84BA073B5A}" type="datetimeFigureOut">
              <a:rPr lang="es-PA" smtClean="0"/>
              <a:t>03/30/2021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C8A44-6622-4F81-9A73-EEF9753AA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471D9-5EF7-43F4-8229-A8300371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D7E6-AE07-4353-8AB6-C263D52E463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8678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vs/older-downloads/" TargetMode="External"/><Relationship Id="rId2" Type="http://schemas.openxmlformats.org/officeDocument/2006/relationships/hyperlink" Target="https://visualstudio.microsoft.com/es/download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nOnHQRu-3Q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162886" y="2526598"/>
            <a:ext cx="6172200" cy="1302544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s-MX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Programación</a:t>
            </a:r>
            <a:br>
              <a:rPr lang="es-MX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s-MX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Clase #1: </a:t>
            </a:r>
            <a:r>
              <a:rPr lang="es-PA" sz="2800" dirty="0"/>
              <a:t>Conceptos básicos en Visual Basic .NET</a:t>
            </a:r>
            <a:endParaRPr lang="es-ES" sz="27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340374" y="972966"/>
            <a:ext cx="5535215" cy="7453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Universidad</a:t>
            </a:r>
            <a:r>
              <a:rPr lang="es-ES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Tecnológica de Panamá</a:t>
            </a:r>
            <a:br>
              <a:rPr lang="es-ES" sz="24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endParaRPr lang="es-ES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394760" y="1809050"/>
            <a:ext cx="75141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2700" dirty="0"/>
              <a:t>Facultad de Ingeniería de Sistemas Computacionales</a:t>
            </a:r>
          </a:p>
          <a:p>
            <a:pPr algn="ctr"/>
            <a:endParaRPr lang="es-ES" sz="2700" dirty="0"/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837606" y="4538502"/>
            <a:ext cx="28227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 dirty="0"/>
              <a:t>Profesor</a:t>
            </a:r>
            <a:r>
              <a:rPr lang="es-ES" dirty="0"/>
              <a:t>:  Rodrigo Yángüez</a:t>
            </a:r>
          </a:p>
          <a:p>
            <a:r>
              <a:rPr lang="es-ES" b="1" dirty="0"/>
              <a:t>Fecha</a:t>
            </a:r>
            <a:r>
              <a:rPr lang="es-ES" dirty="0"/>
              <a:t>: 30 </a:t>
            </a:r>
            <a:r>
              <a:rPr lang="es-ES"/>
              <a:t>de marzo de </a:t>
            </a:r>
            <a:r>
              <a:rPr lang="es-ES" dirty="0"/>
              <a:t>2021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85" y="1052736"/>
            <a:ext cx="5857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 descr="Inicio">
            <a:extLst>
              <a:ext uri="{FF2B5EF4-FFF2-40B4-BE49-F238E27FC236}">
                <a16:creationId xmlns:a16="http://schemas.microsoft.com/office/drawing/2014/main" id="{95DEDFBF-B03C-4603-8D64-9431947D8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415" y="972966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6FCBC-0498-4A57-B6CB-86E3D35C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Ciclos de repetición (bucles)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15E424-D581-4A63-91D1-501738D6D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dirty="0"/>
              <a:t>En ocasiones necesitamos repetir una operación determinado número de veces. Para eso existen los ciclos de repetición.</a:t>
            </a:r>
          </a:p>
          <a:p>
            <a:pPr marL="0" indent="0" algn="just">
              <a:buNone/>
            </a:pPr>
            <a:r>
              <a:rPr lang="es-PA" dirty="0"/>
              <a:t>Podemos agruparlos en 2 tipos:</a:t>
            </a:r>
          </a:p>
          <a:p>
            <a:pPr marL="0" indent="0" algn="just">
              <a:buNone/>
            </a:pPr>
            <a:r>
              <a:rPr lang="es-PA" dirty="0"/>
              <a:t>Ciclos </a:t>
            </a:r>
            <a:r>
              <a:rPr lang="es-PA" dirty="0" err="1"/>
              <a:t>For</a:t>
            </a:r>
            <a:r>
              <a:rPr lang="es-PA" dirty="0"/>
              <a:t> (Para): usaremos este ciclo cuando sabemos el número exacto de repeticiones.</a:t>
            </a:r>
          </a:p>
          <a:p>
            <a:pPr marL="0" indent="0" algn="just">
              <a:buNone/>
            </a:pPr>
            <a:r>
              <a:rPr lang="es-PA" dirty="0"/>
              <a:t>Ejemplo: escriba el nombre y cédula de los primeros 100 clientes que lleguen a un restaurante. </a:t>
            </a:r>
          </a:p>
        </p:txBody>
      </p:sp>
    </p:spTree>
    <p:extLst>
      <p:ext uri="{BB962C8B-B14F-4D97-AF65-F5344CB8AC3E}">
        <p14:creationId xmlns:p14="http://schemas.microsoft.com/office/powerpoint/2010/main" val="314944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108C4F-8015-4853-A241-E6A7A812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93" y="268724"/>
            <a:ext cx="11435777" cy="58655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dirty="0"/>
              <a:t>Ciclos </a:t>
            </a:r>
            <a:r>
              <a:rPr lang="es-PA" dirty="0" err="1"/>
              <a:t>While</a:t>
            </a:r>
            <a:r>
              <a:rPr lang="es-PA" dirty="0"/>
              <a:t> (Mientras): estos ciclos los utilizamos cuando no sabemos cuantas repeticiones ocurrirán dentro de un ciclo.</a:t>
            </a:r>
          </a:p>
          <a:p>
            <a:pPr marL="0" indent="0" algn="just">
              <a:buNone/>
            </a:pPr>
            <a:r>
              <a:rPr lang="es-PA" dirty="0"/>
              <a:t>Por ejemplo: en un cajero automático, usted puede sacar dinero las veces que quiera mientras tenga un saldo superior a 5 balboas.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7510400-B733-42BA-816C-4BA61944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494" y="3153961"/>
            <a:ext cx="294701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4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944F8-37FA-4BE5-9EAA-05C89707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Comentarios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6ECCD-819A-4AFD-9A62-7ABD5B96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600200"/>
            <a:ext cx="11718388" cy="49831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dirty="0"/>
              <a:t>Existe muchas veces la necesidad de aclarar que hicimos en ciertas partes de nuestro código ya sea para entendimiento propio o para que otra persona comprenda nuestro trabajo.</a:t>
            </a:r>
          </a:p>
          <a:p>
            <a:pPr marL="0" indent="0" algn="just">
              <a:buNone/>
            </a:pPr>
            <a:endParaRPr lang="es-PA" dirty="0"/>
          </a:p>
          <a:p>
            <a:pPr marL="0" indent="0" algn="just">
              <a:buNone/>
            </a:pPr>
            <a:r>
              <a:rPr lang="es-PA" dirty="0"/>
              <a:t>La función de los comentarios precisamente sirve para este fin. </a:t>
            </a:r>
            <a:r>
              <a:rPr lang="es-PA" dirty="0" err="1"/>
              <a:t>Vendrian</a:t>
            </a:r>
            <a:r>
              <a:rPr lang="es-PA" dirty="0"/>
              <a:t> siendo etiquetas para definir fragmentos de código. Van precedidas del signo //</a:t>
            </a:r>
          </a:p>
          <a:p>
            <a:pPr marL="0" indent="0" algn="just">
              <a:buNone/>
            </a:pPr>
            <a:endParaRPr lang="es-PA" dirty="0"/>
          </a:p>
          <a:p>
            <a:pPr marL="0" indent="0" algn="just">
              <a:buNone/>
            </a:pPr>
            <a:r>
              <a:rPr lang="es-PA" dirty="0"/>
              <a:t>Ejemplo //Este código </a:t>
            </a:r>
            <a:r>
              <a:rPr lang="es-PA" dirty="0" err="1"/>
              <a:t>cálcula</a:t>
            </a:r>
            <a:r>
              <a:rPr lang="es-PA" dirty="0"/>
              <a:t> el impuesto sobre la renta</a:t>
            </a:r>
          </a:p>
        </p:txBody>
      </p:sp>
    </p:spTree>
    <p:extLst>
      <p:ext uri="{BB962C8B-B14F-4D97-AF65-F5344CB8AC3E}">
        <p14:creationId xmlns:p14="http://schemas.microsoft.com/office/powerpoint/2010/main" val="384051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BE81A-A6F4-462D-B02A-E51BE1B5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Funciones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A64F5A-EC77-4F41-9283-9B3A9DD89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En ocasiones hay que repetir código, quizá con pequeñísimas variaciones. Por eso se inventaron las funciones: es una manera de agrupar código y evitar repetirlo en distintas partes del programa. En muchas ocasiones, estas funciones pueden tener parámetros que alteren el comportamiento.</a:t>
            </a: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276620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7F603-3010-4040-8C9B-F116BC09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A"/>
              <a:t>Entorno de Desarrollo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C997BB-D6AC-4A42-85F4-ED8889D27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780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A" sz="2000" dirty="0"/>
              <a:t>Esta es la pantalla que le saldrá cada vez que abra un proyecto nuevo.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825C26-B0C7-4C7D-8DE9-E01E2B39D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" r="16025" b="2"/>
          <a:stretch/>
        </p:blipFill>
        <p:spPr>
          <a:xfrm>
            <a:off x="5120640" y="1904281"/>
            <a:ext cx="6233160" cy="427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7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5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Conceptos Fundamentales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" t="16270" r="22119" b="24405"/>
          <a:stretch/>
        </p:blipFill>
        <p:spPr bwMode="auto">
          <a:xfrm>
            <a:off x="4038600" y="1815758"/>
            <a:ext cx="7188199" cy="322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42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PA" sz="2800"/>
              <a:t>Los objetos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A" sz="2000"/>
              <a:t>Un objeto representa un elemento de una aplicación, como una hoja de cálculo, una celda, un gráfico, un formulario o un informe.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t="17262" r="77689" b="18849"/>
          <a:stretch/>
        </p:blipFill>
        <p:spPr bwMode="auto">
          <a:xfrm>
            <a:off x="6886542" y="643467"/>
            <a:ext cx="3073211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417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BAF1561-20C4-41FD-A35F-BF2B9E72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529466" y="996722"/>
            <a:ext cx="5923488" cy="4864556"/>
          </a:xfrm>
          <a:prstGeom prst="round2SameRect">
            <a:avLst>
              <a:gd name="adj1" fmla="val 3762"/>
              <a:gd name="adj2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839DC788-B140-4F3E-A91E-CB3E70ED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57200" y="1050468"/>
            <a:ext cx="5609397" cy="4757058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18D930-0EEE-448F-ABF1-2AA3C83DA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071" y="2705800"/>
            <a:ext cx="1597456" cy="0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669CB6-5524-4BAF-9635-D4317B2B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834809"/>
            <a:ext cx="4092951" cy="30420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PA" sz="2000">
                <a:solidFill>
                  <a:schemeClr val="bg1"/>
                </a:solidFill>
              </a:rPr>
              <a:t>En el siguiente ejemplo mostramos un entorno de trabajo con 5 objetos: el encabezado, el titulo, la etiqueta, la caja de texto para escribir y el botón</a:t>
            </a:r>
          </a:p>
          <a:p>
            <a:pPr marL="0" indent="0">
              <a:buNone/>
            </a:pPr>
            <a:endParaRPr lang="es-PA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A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A" sz="20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PA" sz="200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7973E3-6B8A-4F10-B159-4CCF5F9FD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" t="13725" r="68269" b="21987"/>
          <a:stretch/>
        </p:blipFill>
        <p:spPr>
          <a:xfrm>
            <a:off x="5203767" y="1397277"/>
            <a:ext cx="6542117" cy="39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1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s-PA" sz="2800"/>
              <a:t>Propiedades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A" sz="2000"/>
              <a:t>Una propiedad es un atributo de un objeto que define una de las características del objeto, como tamaño, color, ubicación de la pantalla o un aspecto de su comportamiento, por ejemplo, si está habilitado o visible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84" t="9921" r="2948" b="17063"/>
          <a:stretch/>
        </p:blipFill>
        <p:spPr bwMode="auto">
          <a:xfrm>
            <a:off x="7107991" y="643467"/>
            <a:ext cx="2630312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7860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s-PA">
                <a:solidFill>
                  <a:srgbClr val="FFFFFF"/>
                </a:solidFill>
              </a:rPr>
              <a:t>Eventos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PA" sz="2400">
                <a:solidFill>
                  <a:srgbClr val="000000"/>
                </a:solidFill>
              </a:rPr>
              <a:t>Un evento es una acción que reconoce un objeto, como hacer clic en el mouse o presionar una tecla, y para el que puede escribir código para que responda. Los eventos se pueden producir como resultado de una acción de usuario o del código del programa, o puede que los desencadene el sistema.</a:t>
            </a:r>
          </a:p>
        </p:txBody>
      </p:sp>
    </p:spTree>
    <p:extLst>
      <p:ext uri="{BB962C8B-B14F-4D97-AF65-F5344CB8AC3E}">
        <p14:creationId xmlns:p14="http://schemas.microsoft.com/office/powerpoint/2010/main" val="202034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EAAD5-C079-46AC-AD11-9513B027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s-PA"/>
              <a:t>Lenguaje de programación 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1F047-ACAE-4DD2-A05F-60825FD1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dirty="0"/>
              <a:t>Un lenguaje de programación es un conjunto de instrucciones que le explican al procesador lo que debe realizar.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6E326E-857C-48E3-BB1D-63A8CB704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7" t="29242" r="12082" b="9850"/>
          <a:stretch/>
        </p:blipFill>
        <p:spPr>
          <a:xfrm>
            <a:off x="3791744" y="3721254"/>
            <a:ext cx="4680520" cy="229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7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961C3-B5AD-42CB-AED9-7E13DFF1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Software a Utilizar en el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6E943-4259-40AF-BAA0-C8027E326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dirty="0"/>
              <a:t>Visual Studio: 2019, 2017 o 2015. Cualquiera de estas 3 versiones.</a:t>
            </a:r>
          </a:p>
          <a:p>
            <a:pPr marL="0" indent="0" algn="just">
              <a:buNone/>
            </a:pPr>
            <a:r>
              <a:rPr lang="es-PA" dirty="0"/>
              <a:t>Descarga</a:t>
            </a:r>
          </a:p>
          <a:p>
            <a:pPr marL="0" indent="0" algn="just">
              <a:buNone/>
            </a:pPr>
            <a:r>
              <a:rPr lang="es-PA" dirty="0"/>
              <a:t>Visual Studio 2019:</a:t>
            </a:r>
          </a:p>
          <a:p>
            <a:pPr marL="0" indent="0" algn="just">
              <a:buNone/>
            </a:pPr>
            <a:r>
              <a:rPr lang="es-PA" dirty="0"/>
              <a:t> </a:t>
            </a:r>
            <a:r>
              <a:rPr lang="es-PA" dirty="0">
                <a:hlinkClick r:id="rId2"/>
              </a:rPr>
              <a:t>https://visualstudio.microsoft.com/es/downloads/</a:t>
            </a:r>
            <a:endParaRPr lang="es-PA" dirty="0"/>
          </a:p>
          <a:p>
            <a:pPr marL="0" indent="0" algn="just">
              <a:buNone/>
            </a:pPr>
            <a:r>
              <a:rPr lang="es-PA" dirty="0"/>
              <a:t>Visual Studio 2017 y 2015:</a:t>
            </a:r>
          </a:p>
          <a:p>
            <a:pPr marL="0" indent="0" algn="just">
              <a:buNone/>
            </a:pPr>
            <a:r>
              <a:rPr lang="es-PA" dirty="0"/>
              <a:t> </a:t>
            </a:r>
            <a:r>
              <a:rPr lang="es-PA" dirty="0">
                <a:hlinkClick r:id="rId3"/>
              </a:rPr>
              <a:t>https://visualstudio.microsoft.com/vs/older-downloads/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55452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41633-8D87-41B4-AEB6-40B98C6D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Instalación de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6DFED2-E7FF-4061-9C26-728CEC2C1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dirty="0"/>
              <a:t>En general es una instalación totalmente sencilla y solo requerirá que usted presione siguiente y aceptar en todo lo que se le indique. Sin embargo le dejo un tutorial en </a:t>
            </a:r>
            <a:r>
              <a:rPr lang="es-PA" dirty="0" err="1"/>
              <a:t>youtube</a:t>
            </a:r>
            <a:r>
              <a:rPr lang="es-PA" dirty="0"/>
              <a:t> para su guía:</a:t>
            </a:r>
          </a:p>
          <a:p>
            <a:pPr marL="0" indent="0" algn="just">
              <a:buNone/>
            </a:pPr>
            <a:r>
              <a:rPr lang="es-PA" dirty="0">
                <a:hlinkClick r:id="rId2"/>
              </a:rPr>
              <a:t>https://www.youtube.com/watch?v=knOnHQRu-3Q</a:t>
            </a:r>
            <a:endParaRPr lang="es-PA" dirty="0"/>
          </a:p>
          <a:p>
            <a:pPr marL="0" indent="0" algn="just">
              <a:buNone/>
            </a:pPr>
            <a:endParaRPr lang="es-PA" dirty="0"/>
          </a:p>
          <a:p>
            <a:pPr marL="0" indent="0" algn="just">
              <a:buNone/>
            </a:pPr>
            <a:r>
              <a:rPr lang="es-PA" dirty="0"/>
              <a:t>Nota: recomiendo utilizar la versión </a:t>
            </a:r>
            <a:r>
              <a:rPr lang="es-PA" dirty="0" err="1"/>
              <a:t>Comunity</a:t>
            </a:r>
            <a:r>
              <a:rPr lang="es-PA" dirty="0"/>
              <a:t>. Si el software le llega a pedir correo de activación utilice su </a:t>
            </a:r>
            <a:r>
              <a:rPr lang="es-PA"/>
              <a:t>correo institucional de la UTP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6264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ED7BA-AF15-42CE-A834-9B2AA0DA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Requisitos mínimos de instalación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9E900B-B847-472E-8BED-12FBB084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288" y="1552250"/>
            <a:ext cx="6777257" cy="46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7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CDB31F-6015-448A-968C-04A89E55D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166" y="348916"/>
            <a:ext cx="10903634" cy="62066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Todos los lenguajes de programación cuentan con </a:t>
            </a:r>
            <a:r>
              <a:rPr lang="es-PA" sz="2400" b="1" i="1" dirty="0"/>
              <a:t>palabras reservadas.</a:t>
            </a:r>
          </a:p>
          <a:p>
            <a:pPr marL="0" indent="0" algn="just">
              <a:buNone/>
            </a:pPr>
            <a:r>
              <a:rPr lang="es-PA" sz="2400" dirty="0"/>
              <a:t>Estas palabras reservadas se utilizan para funciones especificas.</a:t>
            </a:r>
          </a:p>
          <a:p>
            <a:pPr marL="0" indent="0" algn="just">
              <a:buNone/>
            </a:pPr>
            <a:r>
              <a:rPr lang="es-PA" sz="2400" dirty="0"/>
              <a:t>Ejemplo de palabras reservadas en Visual Basic:</a:t>
            </a:r>
          </a:p>
          <a:p>
            <a:pPr algn="just"/>
            <a:r>
              <a:rPr lang="es-PA" sz="2400" dirty="0" err="1"/>
              <a:t>Dim</a:t>
            </a:r>
            <a:r>
              <a:rPr lang="es-PA" sz="2400" dirty="0"/>
              <a:t> (usada en declaraciones de Variables)</a:t>
            </a:r>
          </a:p>
          <a:p>
            <a:pPr algn="just"/>
            <a:r>
              <a:rPr lang="es-PA" sz="2400" dirty="0"/>
              <a:t>As (usada para especificar tipos de datos)</a:t>
            </a:r>
          </a:p>
          <a:p>
            <a:pPr algn="just"/>
            <a:r>
              <a:rPr lang="es-PA" sz="2400" dirty="0" err="1"/>
              <a:t>If</a:t>
            </a:r>
            <a:r>
              <a:rPr lang="es-PA" sz="2400" dirty="0"/>
              <a:t> (usada para crear condicionales)</a:t>
            </a:r>
          </a:p>
          <a:p>
            <a:pPr algn="just"/>
            <a:r>
              <a:rPr lang="es-PA" sz="2400" dirty="0" err="1"/>
              <a:t>For</a:t>
            </a:r>
            <a:r>
              <a:rPr lang="es-PA" sz="2400" dirty="0"/>
              <a:t> (ciclo de </a:t>
            </a:r>
            <a:r>
              <a:rPr lang="es-PA" sz="2400" dirty="0" err="1"/>
              <a:t>repeticion</a:t>
            </a:r>
            <a:r>
              <a:rPr lang="es-PA" sz="2400" dirty="0"/>
              <a:t>)</a:t>
            </a:r>
          </a:p>
          <a:p>
            <a:pPr algn="just"/>
            <a:r>
              <a:rPr lang="es-PA" sz="2400" dirty="0" err="1"/>
              <a:t>While</a:t>
            </a:r>
            <a:r>
              <a:rPr lang="es-PA" sz="2400" dirty="0"/>
              <a:t> (ciclo de repetición)</a:t>
            </a:r>
          </a:p>
          <a:p>
            <a:pPr algn="just"/>
            <a:r>
              <a:rPr lang="es-PA" sz="2400" dirty="0" err="1"/>
              <a:t>Public</a:t>
            </a:r>
            <a:r>
              <a:rPr lang="es-PA" sz="2400" dirty="0"/>
              <a:t> (segmento de código accesible desde cualquier parte del proyecto)</a:t>
            </a:r>
          </a:p>
          <a:p>
            <a:pPr algn="just"/>
            <a:r>
              <a:rPr lang="es-PA" sz="2400" dirty="0" err="1"/>
              <a:t>Private</a:t>
            </a:r>
            <a:r>
              <a:rPr lang="es-PA" sz="2400" dirty="0"/>
              <a:t> (segmento de código accesible únicamente en su mismo módulo)</a:t>
            </a:r>
          </a:p>
          <a:p>
            <a:pPr marL="0" indent="0" algn="just">
              <a:buNone/>
            </a:pPr>
            <a:r>
              <a:rPr lang="es-PA" sz="2400" dirty="0"/>
              <a:t>Entre muchas más!!</a:t>
            </a:r>
          </a:p>
        </p:txBody>
      </p:sp>
    </p:spTree>
    <p:extLst>
      <p:ext uri="{BB962C8B-B14F-4D97-AF65-F5344CB8AC3E}">
        <p14:creationId xmlns:p14="http://schemas.microsoft.com/office/powerpoint/2010/main" val="153915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B2E17-02BA-4FF4-89AE-6914D827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Elementos principales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64C25-A58C-44E0-AE89-7E55A9BA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A" dirty="0"/>
              <a:t>Constante: un valor que nunca cambia. Por ejemplo el número </a:t>
            </a:r>
            <a:r>
              <a:rPr lang="el-GR" dirty="0"/>
              <a:t>π</a:t>
            </a:r>
            <a:r>
              <a:rPr lang="es-PA" dirty="0"/>
              <a:t>. Su valor siempre será 3.1416</a:t>
            </a:r>
          </a:p>
        </p:txBody>
      </p:sp>
      <p:pic>
        <p:nvPicPr>
          <p:cNvPr id="1026" name="Picture 2" descr="Resultado de imagen de numero pi">
            <a:extLst>
              <a:ext uri="{FF2B5EF4-FFF2-40B4-BE49-F238E27FC236}">
                <a16:creationId xmlns:a16="http://schemas.microsoft.com/office/drawing/2014/main" id="{AA45C37B-2314-41AC-9C99-834F4ACEC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3263091"/>
            <a:ext cx="5076056" cy="304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3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389E6-45D8-4B21-888B-A88686D9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Variable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8C1D64-0925-4ADF-BA43-59891B10C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116832"/>
          </a:xfrm>
        </p:spPr>
        <p:txBody>
          <a:bodyPr/>
          <a:lstStyle/>
          <a:p>
            <a:pPr marL="0" indent="0" algn="just">
              <a:buNone/>
            </a:pPr>
            <a:r>
              <a:rPr lang="es-PA" dirty="0"/>
              <a:t>Las variables se refieren a valores que si cambian durante el tiempo. Además guardan datos y nos permiten realizar operaciones con los mismos.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E193CA-B801-475E-8D0F-5423A7AB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777" y="3717033"/>
            <a:ext cx="4213473" cy="241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F4C80-EDFC-4419-B4BE-87902DA1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PA" dirty="0"/>
              <a:t>Tanto las constantes como las variables se declaran en Visual Basic de esta manera.</a:t>
            </a:r>
          </a:p>
          <a:p>
            <a:pPr marL="0" indent="0" algn="ctr">
              <a:buNone/>
            </a:pPr>
            <a:r>
              <a:rPr lang="es-PA" dirty="0" err="1">
                <a:solidFill>
                  <a:srgbClr val="0070C0"/>
                </a:solidFill>
              </a:rPr>
              <a:t>Dim</a:t>
            </a:r>
            <a:r>
              <a:rPr lang="es-PA" dirty="0"/>
              <a:t> </a:t>
            </a:r>
            <a:r>
              <a:rPr lang="es-PA" dirty="0" err="1"/>
              <a:t>NombreDeVariable</a:t>
            </a:r>
            <a:r>
              <a:rPr lang="es-PA" dirty="0">
                <a:solidFill>
                  <a:srgbClr val="0070C0"/>
                </a:solidFill>
              </a:rPr>
              <a:t> As </a:t>
            </a:r>
            <a:r>
              <a:rPr lang="es-PA" dirty="0" err="1"/>
              <a:t>TipoDeDato</a:t>
            </a:r>
            <a:endParaRPr lang="es-PA" dirty="0"/>
          </a:p>
          <a:p>
            <a:pPr marL="0" indent="0" algn="ctr">
              <a:buNone/>
            </a:pPr>
            <a:r>
              <a:rPr lang="es-PA" dirty="0"/>
              <a:t>Variable para Nombre</a:t>
            </a:r>
          </a:p>
          <a:p>
            <a:pPr marL="0" indent="0" algn="ctr">
              <a:buNone/>
            </a:pPr>
            <a:r>
              <a:rPr lang="es-PA" dirty="0" err="1">
                <a:solidFill>
                  <a:schemeClr val="accent1"/>
                </a:solidFill>
              </a:rPr>
              <a:t>Dim</a:t>
            </a:r>
            <a:r>
              <a:rPr lang="es-PA" dirty="0">
                <a:solidFill>
                  <a:schemeClr val="accent1"/>
                </a:solidFill>
              </a:rPr>
              <a:t> </a:t>
            </a:r>
            <a:r>
              <a:rPr lang="es-PA" dirty="0"/>
              <a:t>Nombre </a:t>
            </a:r>
            <a:r>
              <a:rPr lang="es-PA" dirty="0">
                <a:solidFill>
                  <a:schemeClr val="accent1"/>
                </a:solidFill>
              </a:rPr>
              <a:t>As</a:t>
            </a:r>
            <a:r>
              <a:rPr lang="es-PA" dirty="0"/>
              <a:t> </a:t>
            </a:r>
            <a:r>
              <a:rPr lang="es-PA" dirty="0" err="1"/>
              <a:t>String</a:t>
            </a:r>
            <a:r>
              <a:rPr lang="es-PA" dirty="0"/>
              <a:t> </a:t>
            </a:r>
          </a:p>
          <a:p>
            <a:pPr marL="0" indent="0" algn="ctr">
              <a:buNone/>
            </a:pPr>
            <a:r>
              <a:rPr lang="es-PA" dirty="0"/>
              <a:t>Variable para precio</a:t>
            </a:r>
          </a:p>
          <a:p>
            <a:pPr marL="0" indent="0" algn="ctr">
              <a:buNone/>
            </a:pPr>
            <a:r>
              <a:rPr lang="es-PA" dirty="0" err="1">
                <a:solidFill>
                  <a:schemeClr val="accent1"/>
                </a:solidFill>
              </a:rPr>
              <a:t>Dim</a:t>
            </a:r>
            <a:r>
              <a:rPr lang="es-PA" dirty="0">
                <a:solidFill>
                  <a:schemeClr val="accent1"/>
                </a:solidFill>
              </a:rPr>
              <a:t> </a:t>
            </a:r>
            <a:r>
              <a:rPr lang="es-PA" dirty="0"/>
              <a:t>Precio </a:t>
            </a:r>
            <a:r>
              <a:rPr lang="es-PA" dirty="0">
                <a:solidFill>
                  <a:schemeClr val="accent1"/>
                </a:solidFill>
              </a:rPr>
              <a:t>As</a:t>
            </a:r>
            <a:r>
              <a:rPr lang="es-PA" dirty="0"/>
              <a:t> Decimal</a:t>
            </a:r>
          </a:p>
          <a:p>
            <a:pPr marL="0" indent="0" algn="ctr">
              <a:buNone/>
            </a:pPr>
            <a:r>
              <a:rPr lang="es-PA" dirty="0"/>
              <a:t>Variable para cantidad </a:t>
            </a:r>
          </a:p>
          <a:p>
            <a:pPr marL="0" indent="0" algn="ctr">
              <a:buNone/>
            </a:pPr>
            <a:r>
              <a:rPr lang="es-PA" dirty="0" err="1">
                <a:solidFill>
                  <a:schemeClr val="accent1"/>
                </a:solidFill>
              </a:rPr>
              <a:t>Dim</a:t>
            </a:r>
            <a:r>
              <a:rPr lang="es-PA" dirty="0"/>
              <a:t> cantidad </a:t>
            </a:r>
            <a:r>
              <a:rPr lang="es-PA" dirty="0">
                <a:solidFill>
                  <a:schemeClr val="accent1"/>
                </a:solidFill>
              </a:rPr>
              <a:t>As</a:t>
            </a:r>
            <a:r>
              <a:rPr lang="es-PA" dirty="0"/>
              <a:t> Entero </a:t>
            </a:r>
          </a:p>
          <a:p>
            <a:pPr marL="0" indent="0" algn="ctr">
              <a:buNone/>
            </a:pPr>
            <a:endParaRPr lang="es-PA" dirty="0"/>
          </a:p>
          <a:p>
            <a:pPr marL="0" indent="0" algn="just">
              <a:buNone/>
            </a:pPr>
            <a:r>
              <a:rPr lang="es-PA" dirty="0" err="1"/>
              <a:t>Dim</a:t>
            </a:r>
            <a:r>
              <a:rPr lang="es-PA" dirty="0"/>
              <a:t> y As son palabras reservadas utilizadas SIEMPRE en las declaraciones de variables. </a:t>
            </a:r>
          </a:p>
        </p:txBody>
      </p:sp>
    </p:spTree>
    <p:extLst>
      <p:ext uri="{BB962C8B-B14F-4D97-AF65-F5344CB8AC3E}">
        <p14:creationId xmlns:p14="http://schemas.microsoft.com/office/powerpoint/2010/main" val="97660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805F49F7-1DB2-49A3-9899-33A21B0B6F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91544" y="836712"/>
          <a:ext cx="820891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167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975EE-D636-4289-8797-7EA42B7B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Operadores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362D3-351B-4523-A1AB-C3514F513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Son las operaciones que se pueden realizar con las variables y las constantes.</a:t>
            </a:r>
          </a:p>
          <a:p>
            <a:pPr marL="0" indent="0">
              <a:buNone/>
            </a:pPr>
            <a:r>
              <a:rPr lang="es-MX" dirty="0"/>
              <a:t>Dentro de los principales tipos están:</a:t>
            </a:r>
          </a:p>
          <a:p>
            <a:r>
              <a:rPr lang="es-MX" b="1" dirty="0"/>
              <a:t>Operadores aritméticos</a:t>
            </a:r>
            <a:r>
              <a:rPr lang="es-MX" dirty="0"/>
              <a:t>: suma, resta, multiplicación, división, etc.</a:t>
            </a:r>
          </a:p>
          <a:p>
            <a:r>
              <a:rPr lang="es-MX" b="1" dirty="0"/>
              <a:t>Operadores lógicos</a:t>
            </a:r>
            <a:r>
              <a:rPr lang="es-MX" dirty="0"/>
              <a:t>: mayor que, menor que, igual, etc.</a:t>
            </a:r>
          </a:p>
          <a:p>
            <a:pPr marL="0" indent="0" algn="just">
              <a:buNone/>
            </a:pP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36125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2BA2-6D2C-48B0-A3DD-5479C291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s-PA" sz="4200"/>
              <a:t>Condicionales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C0898-1D5E-4ADB-A5A3-EF7A03D74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45" y="2599509"/>
            <a:ext cx="3398174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PA" sz="2000" dirty="0"/>
              <a:t>Existen ocasiones en que se necesitan tomar decisiones en programación y estas decisiones dependen de situaciones específicas. En programación estas condiciones se representan con la sentencia IF (Si) y </a:t>
            </a:r>
            <a:r>
              <a:rPr lang="es-PA" sz="2000" dirty="0" err="1"/>
              <a:t>else</a:t>
            </a:r>
            <a:r>
              <a:rPr lang="es-PA" sz="2000" dirty="0"/>
              <a:t> (si no)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BA0737-B900-4051-9598-A46ACF33AB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56" r="40765" b="-2"/>
          <a:stretch/>
        </p:blipFill>
        <p:spPr>
          <a:xfrm>
            <a:off x="5957650" y="2484255"/>
            <a:ext cx="4368036" cy="37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36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933</Words>
  <Application>Microsoft Office PowerPoint</Application>
  <PresentationFormat>Panorámica</PresentationFormat>
  <Paragraphs>85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de Office</vt:lpstr>
      <vt:lpstr>Programación Clase #1: Conceptos básicos en Visual Basic .NET</vt:lpstr>
      <vt:lpstr>Lenguaje de programación </vt:lpstr>
      <vt:lpstr>Presentación de PowerPoint</vt:lpstr>
      <vt:lpstr>Elementos principales</vt:lpstr>
      <vt:lpstr>Variable</vt:lpstr>
      <vt:lpstr>Presentación de PowerPoint</vt:lpstr>
      <vt:lpstr>Presentación de PowerPoint</vt:lpstr>
      <vt:lpstr>Operadores </vt:lpstr>
      <vt:lpstr>Condicionales </vt:lpstr>
      <vt:lpstr>Ciclos de repetición (bucles)</vt:lpstr>
      <vt:lpstr>Presentación de PowerPoint</vt:lpstr>
      <vt:lpstr>Comentarios</vt:lpstr>
      <vt:lpstr>Funciones </vt:lpstr>
      <vt:lpstr>Entorno de Desarrollo</vt:lpstr>
      <vt:lpstr>Conceptos Fundamentales</vt:lpstr>
      <vt:lpstr>Los objetos</vt:lpstr>
      <vt:lpstr>Presentación de PowerPoint</vt:lpstr>
      <vt:lpstr>Propiedades</vt:lpstr>
      <vt:lpstr>Eventos</vt:lpstr>
      <vt:lpstr>Software a Utilizar en el curso</vt:lpstr>
      <vt:lpstr>Instalación de Visual Studio</vt:lpstr>
      <vt:lpstr>Requisitos mínimos de instalación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Clase #2: Conceptos básicos en Visual Basic .NET</dc:title>
  <dc:creator>Rodrigo Yanguez</dc:creator>
  <cp:lastModifiedBy>Rodrigo Yanguez</cp:lastModifiedBy>
  <cp:revision>8</cp:revision>
  <dcterms:created xsi:type="dcterms:W3CDTF">2020-03-24T02:27:27Z</dcterms:created>
  <dcterms:modified xsi:type="dcterms:W3CDTF">2021-03-30T16:15:20Z</dcterms:modified>
</cp:coreProperties>
</file>