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3"/>
    <p:sldId id="257" r:id="rId4"/>
    <p:sldId id="283" r:id="rId5"/>
    <p:sldId id="258" r:id="rId6"/>
    <p:sldId id="259" r:id="rId7"/>
    <p:sldId id="264" r:id="rId8"/>
    <p:sldId id="287" r:id="rId9"/>
    <p:sldId id="260" r:id="rId10"/>
    <p:sldId id="265" r:id="rId11"/>
    <p:sldId id="261" r:id="rId12"/>
    <p:sldId id="278" r:id="rId13"/>
    <p:sldId id="280" r:id="rId14"/>
    <p:sldId id="305" r:id="rId15"/>
    <p:sldId id="304" r:id="rId16"/>
    <p:sldId id="310" r:id="rId17"/>
    <p:sldId id="313" r:id="rId18"/>
    <p:sldId id="279" r:id="rId19"/>
    <p:sldId id="281" r:id="rId20"/>
    <p:sldId id="274" r:id="rId21"/>
    <p:sldId id="324" r:id="rId22"/>
    <p:sldId id="325" r:id="rId23"/>
    <p:sldId id="326" r:id="rId24"/>
    <p:sldId id="271" r:id="rId25"/>
    <p:sldId id="270" r:id="rId26"/>
    <p:sldId id="334" r:id="rId27"/>
    <p:sldId id="335" r:id="rId28"/>
    <p:sldId id="343" r:id="rId29"/>
    <p:sldId id="337" r:id="rId30"/>
    <p:sldId id="350" r:id="rId31"/>
    <p:sldId id="351" r:id="rId32"/>
    <p:sldId id="357" r:id="rId33"/>
    <p:sldId id="266" r:id="rId34"/>
    <p:sldId id="359" r:id="rId35"/>
    <p:sldId id="360" r:id="rId36"/>
    <p:sldId id="26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D35"/>
    <a:srgbClr val="0BDD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140" d="100"/>
          <a:sy n="140" d="100"/>
        </p:scale>
        <p:origin x="948" y="642"/>
      </p:cViewPr>
      <p:guideLst>
        <p:guide orient="horz" pos="2125"/>
        <p:guide pos="38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indent="-228600" fontAlgn="auto"/>
            <a:r>
              <a:rPr lang="zh-CN" altLang="en-US" sz="1200">
                <a:sym typeface="+mn-ea"/>
              </a:rPr>
              <a:t>Click to edit Master text style</a:t>
            </a:r>
            <a:endParaRPr lang="zh-CN" altLang="en-US" sz="1200" strike="noStrike" noProof="1"/>
          </a:p>
          <a:p>
            <a:pPr lvl="1" indent="-228600" fontAlgn="auto"/>
            <a:r>
              <a:rPr lang="zh-CN" altLang="en-US" sz="1200">
                <a:sym typeface="+mn-ea"/>
              </a:rPr>
              <a:t>Second level</a:t>
            </a:r>
            <a:endParaRPr lang="zh-CN" altLang="en-US" sz="1200" strike="noStrike" noProof="1"/>
          </a:p>
          <a:p>
            <a:pPr lvl="2" indent="-228600" fontAlgn="auto"/>
            <a:r>
              <a:rPr lang="zh-CN" altLang="en-US" sz="1200">
                <a:sym typeface="+mn-ea"/>
              </a:rPr>
              <a:t>Third level</a:t>
            </a:r>
            <a:endParaRPr lang="zh-CN" altLang="en-US" sz="1200" strike="noStrike" noProof="1"/>
          </a:p>
          <a:p>
            <a:pPr lvl="3" indent="-228600" fontAlgn="auto"/>
            <a:r>
              <a:rPr lang="zh-CN" altLang="en-US" sz="1200">
                <a:sym typeface="+mn-ea"/>
              </a:rPr>
              <a:t>Fourth level</a:t>
            </a:r>
            <a:endParaRPr lang="zh-CN" altLang="en-US" sz="1200" strike="noStrike" noProof="1"/>
          </a:p>
          <a:p>
            <a:pPr lvl="4" indent="-228600" fontAlgn="auto"/>
            <a:r>
              <a:rPr lang="zh-CN" altLang="en-US" sz="1200">
                <a:sym typeface="+mn-ea"/>
              </a:rPr>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lstStyle/>
          <a:p>
            <a:fld id="{092E1A55-147B-4767-A841-CDA6A944BF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5A6C4F-F852-4EF1-8536-25FFA5D5B58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Click to edit Master title style</a:t>
            </a:r>
            <a:endParaRPr lang="zh-CN" altLang="en-US" smtClean="0"/>
          </a:p>
        </p:txBody>
      </p:sp>
      <p:sp>
        <p:nvSpPr>
          <p:cNvPr id="3" name="内容占位符 2"/>
          <p:cNvSpPr>
            <a:spLocks noGrp="1"/>
          </p:cNvSpPr>
          <p:nvPr>
            <p:ph idx="1" hasCustomPrompt="1"/>
          </p:nvPr>
        </p:nvSpPr>
        <p:spPr/>
        <p:txBody>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10"/>
          </p:nvPr>
        </p:nvSpPr>
        <p:spPr/>
        <p:txBody>
          <a:bodyPr/>
          <a:lstStyle/>
          <a:p>
            <a:fld id="{092E1A55-147B-4767-A841-CDA6A944BF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5A6C4F-F852-4EF1-8536-25FFA5D5B58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E1A55-147B-4767-A841-CDA6A944BF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A6C4F-F852-4EF1-8536-25FFA5D5B5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8.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9.png"/><Relationship Id="rId7" Type="http://schemas.openxmlformats.org/officeDocument/2006/relationships/tags" Target="../tags/tag69.xml"/><Relationship Id="rId6" Type="http://schemas.openxmlformats.org/officeDocument/2006/relationships/image" Target="../media/image8.png"/><Relationship Id="rId5" Type="http://schemas.openxmlformats.org/officeDocument/2006/relationships/tags" Target="../tags/tag68.xml"/><Relationship Id="rId4" Type="http://schemas.openxmlformats.org/officeDocument/2006/relationships/image" Target="../media/image7.png"/><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slideLayout" Target="../slideLayouts/slideLayout2.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10.png"/><Relationship Id="rId2" Type="http://schemas.openxmlformats.org/officeDocument/2006/relationships/tags" Target="../tags/tag75.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emf"/><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7.xml"/><Relationship Id="rId3" Type="http://schemas.openxmlformats.org/officeDocument/2006/relationships/image" Target="../media/image15.png"/><Relationship Id="rId2" Type="http://schemas.openxmlformats.org/officeDocument/2006/relationships/tags" Target="../tags/tag96.xml"/><Relationship Id="rId1" Type="http://schemas.openxmlformats.org/officeDocument/2006/relationships/tags" Target="../tags/tag9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1" Type="http://schemas.openxmlformats.org/officeDocument/2006/relationships/slideLayout" Target="../slideLayouts/slideLayout2.xml"/><Relationship Id="rId10" Type="http://schemas.openxmlformats.org/officeDocument/2006/relationships/tags" Target="../tags/tag18.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7.xml"/><Relationship Id="rId5" Type="http://schemas.openxmlformats.org/officeDocument/2006/relationships/image" Target="../media/image17.png"/><Relationship Id="rId4" Type="http://schemas.openxmlformats.org/officeDocument/2006/relationships/tags" Target="../tags/tag106.xml"/><Relationship Id="rId3" Type="http://schemas.openxmlformats.org/officeDocument/2006/relationships/image" Target="../media/image16.png"/><Relationship Id="rId2" Type="http://schemas.openxmlformats.org/officeDocument/2006/relationships/tags" Target="../tags/tag105.xml"/><Relationship Id="rId1" Type="http://schemas.openxmlformats.org/officeDocument/2006/relationships/tags" Target="../tags/tag10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slideLayout" Target="../slideLayouts/slideLayout2.xml"/><Relationship Id="rId10" Type="http://schemas.openxmlformats.org/officeDocument/2006/relationships/tags" Target="../tags/tag28.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image" Target="../media/image1.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43.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DDD3"/>
        </a:solidFill>
        <a:effectLst/>
      </p:bgPr>
    </p:bg>
    <p:spTree>
      <p:nvGrpSpPr>
        <p:cNvPr id="1" name=""/>
        <p:cNvGrpSpPr/>
        <p:nvPr/>
      </p:nvGrpSpPr>
      <p:grpSpPr>
        <a:xfrm>
          <a:off x="0" y="0"/>
          <a:ext cx="0" cy="0"/>
          <a:chOff x="0" y="0"/>
          <a:chExt cx="0" cy="0"/>
        </a:xfrm>
      </p:grpSpPr>
      <p:grpSp>
        <p:nvGrpSpPr>
          <p:cNvPr id="817" name="组合 816"/>
          <p:cNvGrpSpPr/>
          <p:nvPr/>
        </p:nvGrpSpPr>
        <p:grpSpPr>
          <a:xfrm>
            <a:off x="-873534" y="-205687"/>
            <a:ext cx="4196230" cy="3775034"/>
            <a:chOff x="-846238" y="-205687"/>
            <a:chExt cx="4196230" cy="3775034"/>
          </a:xfrm>
        </p:grpSpPr>
        <p:sp>
          <p:nvSpPr>
            <p:cNvPr id="536" name="Freeform 5"/>
            <p:cNvSpPr/>
            <p:nvPr/>
          </p:nvSpPr>
          <p:spPr bwMode="auto">
            <a:xfrm rot="20700000">
              <a:off x="2004621" y="-6994"/>
              <a:ext cx="784225" cy="788988"/>
            </a:xfrm>
            <a:custGeom>
              <a:avLst/>
              <a:gdLst>
                <a:gd name="T0" fmla="*/ 369 w 494"/>
                <a:gd name="T1" fmla="*/ 0 h 497"/>
                <a:gd name="T2" fmla="*/ 494 w 494"/>
                <a:gd name="T3" fmla="*/ 497 h 497"/>
                <a:gd name="T4" fmla="*/ 0 w 494"/>
                <a:gd name="T5" fmla="*/ 358 h 497"/>
                <a:gd name="T6" fmla="*/ 369 w 494"/>
                <a:gd name="T7" fmla="*/ 0 h 497"/>
              </a:gdLst>
              <a:ahLst/>
              <a:cxnLst>
                <a:cxn ang="0">
                  <a:pos x="T0" y="T1"/>
                </a:cxn>
                <a:cxn ang="0">
                  <a:pos x="T2" y="T3"/>
                </a:cxn>
                <a:cxn ang="0">
                  <a:pos x="T4" y="T5"/>
                </a:cxn>
                <a:cxn ang="0">
                  <a:pos x="T6" y="T7"/>
                </a:cxn>
              </a:cxnLst>
              <a:rect l="0" t="0" r="r" b="b"/>
              <a:pathLst>
                <a:path w="494" h="497">
                  <a:moveTo>
                    <a:pt x="369" y="0"/>
                  </a:moveTo>
                  <a:lnTo>
                    <a:pt x="494" y="497"/>
                  </a:lnTo>
                  <a:lnTo>
                    <a:pt x="0" y="358"/>
                  </a:lnTo>
                  <a:lnTo>
                    <a:pt x="369"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538" name="Freeform 7"/>
            <p:cNvSpPr/>
            <p:nvPr/>
          </p:nvSpPr>
          <p:spPr bwMode="auto">
            <a:xfrm rot="20700000">
              <a:off x="2150536" y="537776"/>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539" name="Freeform 8"/>
            <p:cNvSpPr/>
            <p:nvPr/>
          </p:nvSpPr>
          <p:spPr bwMode="auto">
            <a:xfrm rot="20700000">
              <a:off x="1589309" y="688157"/>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06" name="Freeform 75"/>
            <p:cNvSpPr/>
            <p:nvPr/>
          </p:nvSpPr>
          <p:spPr bwMode="auto">
            <a:xfrm rot="20700000">
              <a:off x="2570529" y="-157990"/>
              <a:ext cx="779463" cy="788988"/>
            </a:xfrm>
            <a:custGeom>
              <a:avLst/>
              <a:gdLst>
                <a:gd name="T0" fmla="*/ 125 w 491"/>
                <a:gd name="T1" fmla="*/ 497 h 497"/>
                <a:gd name="T2" fmla="*/ 0 w 491"/>
                <a:gd name="T3" fmla="*/ 0 h 497"/>
                <a:gd name="T4" fmla="*/ 491 w 491"/>
                <a:gd name="T5" fmla="*/ 138 h 497"/>
                <a:gd name="T6" fmla="*/ 125 w 491"/>
                <a:gd name="T7" fmla="*/ 497 h 497"/>
              </a:gdLst>
              <a:ahLst/>
              <a:cxnLst>
                <a:cxn ang="0">
                  <a:pos x="T0" y="T1"/>
                </a:cxn>
                <a:cxn ang="0">
                  <a:pos x="T2" y="T3"/>
                </a:cxn>
                <a:cxn ang="0">
                  <a:pos x="T4" y="T5"/>
                </a:cxn>
                <a:cxn ang="0">
                  <a:pos x="T6" y="T7"/>
                </a:cxn>
              </a:cxnLst>
              <a:rect l="0" t="0" r="r" b="b"/>
              <a:pathLst>
                <a:path w="491" h="497">
                  <a:moveTo>
                    <a:pt x="125" y="497"/>
                  </a:moveTo>
                  <a:lnTo>
                    <a:pt x="0" y="0"/>
                  </a:lnTo>
                  <a:lnTo>
                    <a:pt x="491" y="138"/>
                  </a:lnTo>
                  <a:lnTo>
                    <a:pt x="125" y="497"/>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9" name="Freeform 78"/>
            <p:cNvSpPr/>
            <p:nvPr/>
          </p:nvSpPr>
          <p:spPr bwMode="auto">
            <a:xfrm rot="20700000">
              <a:off x="755003" y="2085084"/>
              <a:ext cx="781050" cy="784225"/>
            </a:xfrm>
            <a:custGeom>
              <a:avLst/>
              <a:gdLst>
                <a:gd name="T0" fmla="*/ 366 w 492"/>
                <a:gd name="T1" fmla="*/ 0 h 494"/>
                <a:gd name="T2" fmla="*/ 492 w 492"/>
                <a:gd name="T3" fmla="*/ 494 h 494"/>
                <a:gd name="T4" fmla="*/ 0 w 492"/>
                <a:gd name="T5" fmla="*/ 355 h 494"/>
                <a:gd name="T6" fmla="*/ 366 w 492"/>
                <a:gd name="T7" fmla="*/ 0 h 494"/>
              </a:gdLst>
              <a:ahLst/>
              <a:cxnLst>
                <a:cxn ang="0">
                  <a:pos x="T0" y="T1"/>
                </a:cxn>
                <a:cxn ang="0">
                  <a:pos x="T2" y="T3"/>
                </a:cxn>
                <a:cxn ang="0">
                  <a:pos x="T4" y="T5"/>
                </a:cxn>
                <a:cxn ang="0">
                  <a:pos x="T6" y="T7"/>
                </a:cxn>
              </a:cxnLst>
              <a:rect l="0" t="0" r="r" b="b"/>
              <a:pathLst>
                <a:path w="492" h="494">
                  <a:moveTo>
                    <a:pt x="366" y="0"/>
                  </a:moveTo>
                  <a:lnTo>
                    <a:pt x="492" y="494"/>
                  </a:lnTo>
                  <a:lnTo>
                    <a:pt x="0" y="355"/>
                  </a:lnTo>
                  <a:lnTo>
                    <a:pt x="366"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10" name="Freeform 79"/>
            <p:cNvSpPr/>
            <p:nvPr/>
          </p:nvSpPr>
          <p:spPr bwMode="auto">
            <a:xfrm rot="20700000">
              <a:off x="1169493" y="1383692"/>
              <a:ext cx="784225" cy="790575"/>
            </a:xfrm>
            <a:custGeom>
              <a:avLst/>
              <a:gdLst>
                <a:gd name="T0" fmla="*/ 369 w 494"/>
                <a:gd name="T1" fmla="*/ 0 h 498"/>
                <a:gd name="T2" fmla="*/ 494 w 494"/>
                <a:gd name="T3" fmla="*/ 498 h 498"/>
                <a:gd name="T4" fmla="*/ 0 w 494"/>
                <a:gd name="T5" fmla="*/ 359 h 498"/>
                <a:gd name="T6" fmla="*/ 369 w 494"/>
                <a:gd name="T7" fmla="*/ 0 h 498"/>
              </a:gdLst>
              <a:ahLst/>
              <a:cxnLst>
                <a:cxn ang="0">
                  <a:pos x="T0" y="T1"/>
                </a:cxn>
                <a:cxn ang="0">
                  <a:pos x="T2" y="T3"/>
                </a:cxn>
                <a:cxn ang="0">
                  <a:pos x="T4" y="T5"/>
                </a:cxn>
                <a:cxn ang="0">
                  <a:pos x="T6" y="T7"/>
                </a:cxn>
              </a:cxnLst>
              <a:rect l="0" t="0" r="r" b="b"/>
              <a:pathLst>
                <a:path w="494" h="498">
                  <a:moveTo>
                    <a:pt x="369" y="0"/>
                  </a:moveTo>
                  <a:lnTo>
                    <a:pt x="494" y="498"/>
                  </a:lnTo>
                  <a:lnTo>
                    <a:pt x="0" y="359"/>
                  </a:lnTo>
                  <a:lnTo>
                    <a:pt x="369" y="0"/>
                  </a:lnTo>
                  <a:close/>
                </a:path>
              </a:pathLst>
            </a:custGeom>
            <a:solidFill>
              <a:srgbClr val="00CCBD"/>
            </a:solidFill>
            <a:ln w="9525" cap="flat">
              <a:solidFill>
                <a:srgbClr val="1F2D35"/>
              </a:solidFill>
              <a:prstDash val="solid"/>
              <a:miter lim="800000"/>
            </a:ln>
          </p:spPr>
          <p:txBody>
            <a:bodyPr vert="horz" wrap="square" lIns="91440" tIns="45720" rIns="91440" bIns="45720" numCol="1" anchor="t" anchorCtr="0" compatLnSpc="1"/>
            <a:lstStyle/>
            <a:p>
              <a:endParaRPr lang="zh-CN" altLang="en-US"/>
            </a:p>
          </p:txBody>
        </p:sp>
        <p:sp>
          <p:nvSpPr>
            <p:cNvPr id="611" name="Freeform 80"/>
            <p:cNvSpPr/>
            <p:nvPr/>
          </p:nvSpPr>
          <p:spPr bwMode="auto">
            <a:xfrm rot="20700000">
              <a:off x="901480" y="2629363"/>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12" name="Freeform 81"/>
            <p:cNvSpPr/>
            <p:nvPr/>
          </p:nvSpPr>
          <p:spPr bwMode="auto">
            <a:xfrm rot="20700000">
              <a:off x="335572" y="2780359"/>
              <a:ext cx="785813" cy="788988"/>
            </a:xfrm>
            <a:custGeom>
              <a:avLst/>
              <a:gdLst>
                <a:gd name="T0" fmla="*/ 369 w 495"/>
                <a:gd name="T1" fmla="*/ 0 h 497"/>
                <a:gd name="T2" fmla="*/ 495 w 495"/>
                <a:gd name="T3" fmla="*/ 497 h 497"/>
                <a:gd name="T4" fmla="*/ 0 w 495"/>
                <a:gd name="T5" fmla="*/ 358 h 497"/>
                <a:gd name="T6" fmla="*/ 369 w 495"/>
                <a:gd name="T7" fmla="*/ 0 h 497"/>
              </a:gdLst>
              <a:ahLst/>
              <a:cxnLst>
                <a:cxn ang="0">
                  <a:pos x="T0" y="T1"/>
                </a:cxn>
                <a:cxn ang="0">
                  <a:pos x="T2" y="T3"/>
                </a:cxn>
                <a:cxn ang="0">
                  <a:pos x="T4" y="T5"/>
                </a:cxn>
                <a:cxn ang="0">
                  <a:pos x="T6" y="T7"/>
                </a:cxn>
              </a:cxnLst>
              <a:rect l="0" t="0" r="r" b="b"/>
              <a:pathLst>
                <a:path w="495" h="497">
                  <a:moveTo>
                    <a:pt x="369" y="0"/>
                  </a:moveTo>
                  <a:lnTo>
                    <a:pt x="495" y="497"/>
                  </a:lnTo>
                  <a:lnTo>
                    <a:pt x="0" y="358"/>
                  </a:lnTo>
                  <a:lnTo>
                    <a:pt x="369"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35" name="Freeform 104"/>
            <p:cNvSpPr/>
            <p:nvPr/>
          </p:nvSpPr>
          <p:spPr bwMode="auto">
            <a:xfrm rot="20700000">
              <a:off x="1320983" y="1934079"/>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80" name="Freeform 149"/>
            <p:cNvSpPr/>
            <p:nvPr/>
          </p:nvSpPr>
          <p:spPr bwMode="auto">
            <a:xfrm rot="20700000">
              <a:off x="1731310" y="1237787"/>
              <a:ext cx="785813" cy="785813"/>
            </a:xfrm>
            <a:custGeom>
              <a:avLst/>
              <a:gdLst>
                <a:gd name="T0" fmla="*/ 126 w 495"/>
                <a:gd name="T1" fmla="*/ 495 h 495"/>
                <a:gd name="T2" fmla="*/ 0 w 495"/>
                <a:gd name="T3" fmla="*/ 0 h 495"/>
                <a:gd name="T4" fmla="*/ 495 w 495"/>
                <a:gd name="T5" fmla="*/ 139 h 495"/>
                <a:gd name="T6" fmla="*/ 126 w 495"/>
                <a:gd name="T7" fmla="*/ 495 h 495"/>
              </a:gdLst>
              <a:ahLst/>
              <a:cxnLst>
                <a:cxn ang="0">
                  <a:pos x="T0" y="T1"/>
                </a:cxn>
                <a:cxn ang="0">
                  <a:pos x="T2" y="T3"/>
                </a:cxn>
                <a:cxn ang="0">
                  <a:pos x="T4" y="T5"/>
                </a:cxn>
                <a:cxn ang="0">
                  <a:pos x="T6" y="T7"/>
                </a:cxn>
              </a:cxnLst>
              <a:rect l="0" t="0" r="r" b="b"/>
              <a:pathLst>
                <a:path w="495" h="495">
                  <a:moveTo>
                    <a:pt x="126" y="495"/>
                  </a:moveTo>
                  <a:lnTo>
                    <a:pt x="0" y="0"/>
                  </a:lnTo>
                  <a:lnTo>
                    <a:pt x="495" y="139"/>
                  </a:lnTo>
                  <a:lnTo>
                    <a:pt x="126"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57" name="Freeform 227"/>
            <p:cNvSpPr/>
            <p:nvPr/>
          </p:nvSpPr>
          <p:spPr bwMode="auto">
            <a:xfrm rot="20700000">
              <a:off x="129945" y="-195159"/>
              <a:ext cx="785813" cy="788988"/>
            </a:xfrm>
            <a:custGeom>
              <a:avLst/>
              <a:gdLst>
                <a:gd name="T0" fmla="*/ 126 w 495"/>
                <a:gd name="T1" fmla="*/ 497 h 497"/>
                <a:gd name="T2" fmla="*/ 0 w 495"/>
                <a:gd name="T3" fmla="*/ 0 h 497"/>
                <a:gd name="T4" fmla="*/ 495 w 495"/>
                <a:gd name="T5" fmla="*/ 139 h 497"/>
                <a:gd name="T6" fmla="*/ 126 w 495"/>
                <a:gd name="T7" fmla="*/ 497 h 497"/>
              </a:gdLst>
              <a:ahLst/>
              <a:cxnLst>
                <a:cxn ang="0">
                  <a:pos x="T0" y="T1"/>
                </a:cxn>
                <a:cxn ang="0">
                  <a:pos x="T2" y="T3"/>
                </a:cxn>
                <a:cxn ang="0">
                  <a:pos x="T4" y="T5"/>
                </a:cxn>
                <a:cxn ang="0">
                  <a:pos x="T6" y="T7"/>
                </a:cxn>
              </a:cxnLst>
              <a:rect l="0" t="0" r="r" b="b"/>
              <a:pathLst>
                <a:path w="495" h="497">
                  <a:moveTo>
                    <a:pt x="126" y="497"/>
                  </a:moveTo>
                  <a:lnTo>
                    <a:pt x="0" y="0"/>
                  </a:lnTo>
                  <a:lnTo>
                    <a:pt x="495" y="139"/>
                  </a:lnTo>
                  <a:lnTo>
                    <a:pt x="126"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496" name="Freeform 366"/>
            <p:cNvSpPr/>
            <p:nvPr/>
          </p:nvSpPr>
          <p:spPr bwMode="auto">
            <a:xfrm rot="20700000">
              <a:off x="-702184" y="1201482"/>
              <a:ext cx="784225" cy="788988"/>
            </a:xfrm>
            <a:custGeom>
              <a:avLst/>
              <a:gdLst>
                <a:gd name="T0" fmla="*/ 125 w 494"/>
                <a:gd name="T1" fmla="*/ 497 h 497"/>
                <a:gd name="T2" fmla="*/ 0 w 494"/>
                <a:gd name="T3" fmla="*/ 0 h 497"/>
                <a:gd name="T4" fmla="*/ 494 w 494"/>
                <a:gd name="T5" fmla="*/ 139 h 497"/>
                <a:gd name="T6" fmla="*/ 125 w 494"/>
                <a:gd name="T7" fmla="*/ 497 h 497"/>
              </a:gdLst>
              <a:ahLst/>
              <a:cxnLst>
                <a:cxn ang="0">
                  <a:pos x="T0" y="T1"/>
                </a:cxn>
                <a:cxn ang="0">
                  <a:pos x="T2" y="T3"/>
                </a:cxn>
                <a:cxn ang="0">
                  <a:pos x="T4" y="T5"/>
                </a:cxn>
                <a:cxn ang="0">
                  <a:pos x="T6" y="T7"/>
                </a:cxn>
              </a:cxnLst>
              <a:rect l="0" t="0" r="r" b="b"/>
              <a:pathLst>
                <a:path w="494" h="497">
                  <a:moveTo>
                    <a:pt x="125" y="497"/>
                  </a:moveTo>
                  <a:lnTo>
                    <a:pt x="0" y="0"/>
                  </a:lnTo>
                  <a:lnTo>
                    <a:pt x="494" y="139"/>
                  </a:lnTo>
                  <a:lnTo>
                    <a:pt x="125" y="497"/>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497" name="Freeform 367"/>
            <p:cNvSpPr/>
            <p:nvPr/>
          </p:nvSpPr>
          <p:spPr bwMode="auto">
            <a:xfrm rot="20700000">
              <a:off x="-284519" y="504852"/>
              <a:ext cx="781050" cy="785813"/>
            </a:xfrm>
            <a:custGeom>
              <a:avLst/>
              <a:gdLst>
                <a:gd name="T0" fmla="*/ 126 w 492"/>
                <a:gd name="T1" fmla="*/ 495 h 495"/>
                <a:gd name="T2" fmla="*/ 0 w 492"/>
                <a:gd name="T3" fmla="*/ 0 h 495"/>
                <a:gd name="T4" fmla="*/ 492 w 492"/>
                <a:gd name="T5" fmla="*/ 139 h 495"/>
                <a:gd name="T6" fmla="*/ 126 w 492"/>
                <a:gd name="T7" fmla="*/ 495 h 495"/>
              </a:gdLst>
              <a:ahLst/>
              <a:cxnLst>
                <a:cxn ang="0">
                  <a:pos x="T0" y="T1"/>
                </a:cxn>
                <a:cxn ang="0">
                  <a:pos x="T2" y="T3"/>
                </a:cxn>
                <a:cxn ang="0">
                  <a:pos x="T4" y="T5"/>
                </a:cxn>
                <a:cxn ang="0">
                  <a:pos x="T6" y="T7"/>
                </a:cxn>
              </a:cxnLst>
              <a:rect l="0" t="0" r="r" b="b"/>
              <a:pathLst>
                <a:path w="492" h="495">
                  <a:moveTo>
                    <a:pt x="126" y="495"/>
                  </a:moveTo>
                  <a:lnTo>
                    <a:pt x="0" y="0"/>
                  </a:lnTo>
                  <a:lnTo>
                    <a:pt x="492" y="139"/>
                  </a:lnTo>
                  <a:lnTo>
                    <a:pt x="126" y="495"/>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392"/>
            <p:cNvSpPr/>
            <p:nvPr/>
          </p:nvSpPr>
          <p:spPr bwMode="auto">
            <a:xfrm rot="20700000">
              <a:off x="-846238" y="651495"/>
              <a:ext cx="785813" cy="788988"/>
            </a:xfrm>
            <a:custGeom>
              <a:avLst/>
              <a:gdLst>
                <a:gd name="T0" fmla="*/ 366 w 495"/>
                <a:gd name="T1" fmla="*/ 0 h 497"/>
                <a:gd name="T2" fmla="*/ 495 w 495"/>
                <a:gd name="T3" fmla="*/ 497 h 497"/>
                <a:gd name="T4" fmla="*/ 0 w 495"/>
                <a:gd name="T5" fmla="*/ 358 h 497"/>
                <a:gd name="T6" fmla="*/ 366 w 495"/>
                <a:gd name="T7" fmla="*/ 0 h 497"/>
              </a:gdLst>
              <a:ahLst/>
              <a:cxnLst>
                <a:cxn ang="0">
                  <a:pos x="T0" y="T1"/>
                </a:cxn>
                <a:cxn ang="0">
                  <a:pos x="T2" y="T3"/>
                </a:cxn>
                <a:cxn ang="0">
                  <a:pos x="T4" y="T5"/>
                </a:cxn>
                <a:cxn ang="0">
                  <a:pos x="T6" y="T7"/>
                </a:cxn>
              </a:cxnLst>
              <a:rect l="0" t="0" r="r" b="b"/>
              <a:pathLst>
                <a:path w="495" h="497">
                  <a:moveTo>
                    <a:pt x="366" y="0"/>
                  </a:moveTo>
                  <a:lnTo>
                    <a:pt x="495"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6" name="Freeform 437"/>
            <p:cNvSpPr/>
            <p:nvPr/>
          </p:nvSpPr>
          <p:spPr bwMode="auto">
            <a:xfrm rot="20700000">
              <a:off x="-846238" y="651495"/>
              <a:ext cx="785813" cy="788988"/>
            </a:xfrm>
            <a:custGeom>
              <a:avLst/>
              <a:gdLst>
                <a:gd name="T0" fmla="*/ 366 w 495"/>
                <a:gd name="T1" fmla="*/ 0 h 497"/>
                <a:gd name="T2" fmla="*/ 495 w 495"/>
                <a:gd name="T3" fmla="*/ 497 h 497"/>
                <a:gd name="T4" fmla="*/ 0 w 495"/>
                <a:gd name="T5" fmla="*/ 358 h 497"/>
                <a:gd name="T6" fmla="*/ 366 w 495"/>
                <a:gd name="T7" fmla="*/ 0 h 497"/>
              </a:gdLst>
              <a:ahLst/>
              <a:cxnLst>
                <a:cxn ang="0">
                  <a:pos x="T0" y="T1"/>
                </a:cxn>
                <a:cxn ang="0">
                  <a:pos x="T2" y="T3"/>
                </a:cxn>
                <a:cxn ang="0">
                  <a:pos x="T4" y="T5"/>
                </a:cxn>
                <a:cxn ang="0">
                  <a:pos x="T6" y="T7"/>
                </a:cxn>
              </a:cxnLst>
              <a:rect l="0" t="0" r="r" b="b"/>
              <a:pathLst>
                <a:path w="495" h="497">
                  <a:moveTo>
                    <a:pt x="366" y="0"/>
                  </a:moveTo>
                  <a:lnTo>
                    <a:pt x="495" y="497"/>
                  </a:lnTo>
                  <a:lnTo>
                    <a:pt x="0" y="358"/>
                  </a:lnTo>
                  <a:lnTo>
                    <a:pt x="366" y="0"/>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8" name="Freeform 439"/>
            <p:cNvSpPr/>
            <p:nvPr/>
          </p:nvSpPr>
          <p:spPr bwMode="auto">
            <a:xfrm rot="20700000">
              <a:off x="-680373" y="-205687"/>
              <a:ext cx="779463" cy="785813"/>
            </a:xfrm>
            <a:custGeom>
              <a:avLst/>
              <a:gdLst>
                <a:gd name="T0" fmla="*/ 125 w 491"/>
                <a:gd name="T1" fmla="*/ 495 h 495"/>
                <a:gd name="T2" fmla="*/ 0 w 491"/>
                <a:gd name="T3" fmla="*/ 0 h 495"/>
                <a:gd name="T4" fmla="*/ 491 w 491"/>
                <a:gd name="T5" fmla="*/ 139 h 495"/>
                <a:gd name="T6" fmla="*/ 125 w 491"/>
                <a:gd name="T7" fmla="*/ 495 h 495"/>
              </a:gdLst>
              <a:ahLst/>
              <a:cxnLst>
                <a:cxn ang="0">
                  <a:pos x="T0" y="T1"/>
                </a:cxn>
                <a:cxn ang="0">
                  <a:pos x="T2" y="T3"/>
                </a:cxn>
                <a:cxn ang="0">
                  <a:pos x="T4" y="T5"/>
                </a:cxn>
                <a:cxn ang="0">
                  <a:pos x="T6" y="T7"/>
                </a:cxn>
              </a:cxnLst>
              <a:rect l="0" t="0" r="r" b="b"/>
              <a:pathLst>
                <a:path w="491" h="495">
                  <a:moveTo>
                    <a:pt x="125" y="495"/>
                  </a:moveTo>
                  <a:lnTo>
                    <a:pt x="0" y="0"/>
                  </a:lnTo>
                  <a:lnTo>
                    <a:pt x="491" y="139"/>
                  </a:lnTo>
                  <a:lnTo>
                    <a:pt x="125"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9" name="Freeform 440"/>
            <p:cNvSpPr/>
            <p:nvPr/>
          </p:nvSpPr>
          <p:spPr bwMode="auto">
            <a:xfrm rot="20700000">
              <a:off x="-431201" y="-44162"/>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3" name="Freeform 444"/>
            <p:cNvSpPr/>
            <p:nvPr/>
          </p:nvSpPr>
          <p:spPr bwMode="auto">
            <a:xfrm rot="20700000">
              <a:off x="946817" y="-179895"/>
              <a:ext cx="779463" cy="784225"/>
            </a:xfrm>
            <a:custGeom>
              <a:avLst/>
              <a:gdLst>
                <a:gd name="T0" fmla="*/ 125 w 491"/>
                <a:gd name="T1" fmla="*/ 494 h 494"/>
                <a:gd name="T2" fmla="*/ 0 w 491"/>
                <a:gd name="T3" fmla="*/ 0 h 494"/>
                <a:gd name="T4" fmla="*/ 491 w 491"/>
                <a:gd name="T5" fmla="*/ 139 h 494"/>
                <a:gd name="T6" fmla="*/ 125 w 491"/>
                <a:gd name="T7" fmla="*/ 494 h 494"/>
              </a:gdLst>
              <a:ahLst/>
              <a:cxnLst>
                <a:cxn ang="0">
                  <a:pos x="T0" y="T1"/>
                </a:cxn>
                <a:cxn ang="0">
                  <a:pos x="T2" y="T3"/>
                </a:cxn>
                <a:cxn ang="0">
                  <a:pos x="T4" y="T5"/>
                </a:cxn>
                <a:cxn ang="0">
                  <a:pos x="T6" y="T7"/>
                </a:cxn>
              </a:cxnLst>
              <a:rect l="0" t="0" r="r" b="b"/>
              <a:pathLst>
                <a:path w="491" h="494">
                  <a:moveTo>
                    <a:pt x="125" y="494"/>
                  </a:moveTo>
                  <a:lnTo>
                    <a:pt x="0" y="0"/>
                  </a:lnTo>
                  <a:lnTo>
                    <a:pt x="491" y="139"/>
                  </a:lnTo>
                  <a:lnTo>
                    <a:pt x="125" y="494"/>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4" name="Freeform 445"/>
            <p:cNvSpPr/>
            <p:nvPr/>
          </p:nvSpPr>
          <p:spPr bwMode="auto">
            <a:xfrm rot="20700000">
              <a:off x="385590" y="-29515"/>
              <a:ext cx="779463" cy="784225"/>
            </a:xfrm>
            <a:custGeom>
              <a:avLst/>
              <a:gdLst>
                <a:gd name="T0" fmla="*/ 366 w 491"/>
                <a:gd name="T1" fmla="*/ 0 h 494"/>
                <a:gd name="T2" fmla="*/ 491 w 491"/>
                <a:gd name="T3" fmla="*/ 494 h 494"/>
                <a:gd name="T4" fmla="*/ 0 w 491"/>
                <a:gd name="T5" fmla="*/ 355 h 494"/>
                <a:gd name="T6" fmla="*/ 366 w 491"/>
                <a:gd name="T7" fmla="*/ 0 h 494"/>
              </a:gdLst>
              <a:ahLst/>
              <a:cxnLst>
                <a:cxn ang="0">
                  <a:pos x="T0" y="T1"/>
                </a:cxn>
                <a:cxn ang="0">
                  <a:pos x="T2" y="T3"/>
                </a:cxn>
                <a:cxn ang="0">
                  <a:pos x="T4" y="T5"/>
                </a:cxn>
                <a:cxn ang="0">
                  <a:pos x="T6" y="T7"/>
                </a:cxn>
              </a:cxnLst>
              <a:rect l="0" t="0" r="r" b="b"/>
              <a:pathLst>
                <a:path w="491" h="494">
                  <a:moveTo>
                    <a:pt x="366" y="0"/>
                  </a:moveTo>
                  <a:lnTo>
                    <a:pt x="491" y="494"/>
                  </a:lnTo>
                  <a:lnTo>
                    <a:pt x="0" y="355"/>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95" name="Line 466"/>
            <p:cNvSpPr>
              <a:spLocks noChangeShapeType="1"/>
            </p:cNvSpPr>
            <p:nvPr/>
          </p:nvSpPr>
          <p:spPr bwMode="auto">
            <a:xfrm rot="20700000" flipH="1" flipV="1">
              <a:off x="541149" y="776951"/>
              <a:ext cx="971550" cy="12700"/>
            </a:xfrm>
            <a:prstGeom prst="line">
              <a:avLst/>
            </a:prstGeom>
            <a:noFill/>
            <a:ln w="4763" cap="rnd">
              <a:solidFill>
                <a:srgbClr val="1F2D35"/>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6" name="Line 467"/>
            <p:cNvSpPr>
              <a:spLocks noChangeShapeType="1"/>
            </p:cNvSpPr>
            <p:nvPr/>
          </p:nvSpPr>
          <p:spPr bwMode="auto">
            <a:xfrm rot="20700000" flipH="1" flipV="1">
              <a:off x="548464" y="822652"/>
              <a:ext cx="971550" cy="12700"/>
            </a:xfrm>
            <a:prstGeom prst="line">
              <a:avLst/>
            </a:prstGeom>
            <a:noFill/>
            <a:ln w="4763" cap="rnd">
              <a:solidFill>
                <a:srgbClr val="1F2D35"/>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4" name="Freeform 515"/>
            <p:cNvSpPr/>
            <p:nvPr/>
          </p:nvSpPr>
          <p:spPr bwMode="auto">
            <a:xfrm rot="20700000">
              <a:off x="1758037" y="-164097"/>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6" name="Freeform 517"/>
            <p:cNvSpPr/>
            <p:nvPr/>
          </p:nvSpPr>
          <p:spPr bwMode="auto">
            <a:xfrm rot="20700000">
              <a:off x="1196194" y="-18398"/>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7" name="Freeform 518"/>
            <p:cNvSpPr/>
            <p:nvPr/>
          </p:nvSpPr>
          <p:spPr bwMode="auto">
            <a:xfrm rot="20700000">
              <a:off x="1339550" y="531054"/>
              <a:ext cx="784225" cy="784225"/>
            </a:xfrm>
            <a:custGeom>
              <a:avLst/>
              <a:gdLst>
                <a:gd name="T0" fmla="*/ 128 w 494"/>
                <a:gd name="T1" fmla="*/ 494 h 494"/>
                <a:gd name="T2" fmla="*/ 0 w 494"/>
                <a:gd name="T3" fmla="*/ 0 h 494"/>
                <a:gd name="T4" fmla="*/ 494 w 494"/>
                <a:gd name="T5" fmla="*/ 139 h 494"/>
                <a:gd name="T6" fmla="*/ 128 w 494"/>
                <a:gd name="T7" fmla="*/ 494 h 494"/>
              </a:gdLst>
              <a:ahLst/>
              <a:cxnLst>
                <a:cxn ang="0">
                  <a:pos x="T0" y="T1"/>
                </a:cxn>
                <a:cxn ang="0">
                  <a:pos x="T2" y="T3"/>
                </a:cxn>
                <a:cxn ang="0">
                  <a:pos x="T4" y="T5"/>
                </a:cxn>
                <a:cxn ang="0">
                  <a:pos x="T6" y="T7"/>
                </a:cxn>
              </a:cxnLst>
              <a:rect l="0" t="0" r="r" b="b"/>
              <a:pathLst>
                <a:path w="494" h="494">
                  <a:moveTo>
                    <a:pt x="128" y="494"/>
                  </a:moveTo>
                  <a:lnTo>
                    <a:pt x="0" y="0"/>
                  </a:lnTo>
                  <a:lnTo>
                    <a:pt x="494" y="139"/>
                  </a:lnTo>
                  <a:lnTo>
                    <a:pt x="128" y="494"/>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15" name="Freeform 586"/>
            <p:cNvSpPr/>
            <p:nvPr/>
          </p:nvSpPr>
          <p:spPr bwMode="auto">
            <a:xfrm rot="20700000">
              <a:off x="-452987" y="1366387"/>
              <a:ext cx="784225" cy="785813"/>
            </a:xfrm>
            <a:custGeom>
              <a:avLst/>
              <a:gdLst>
                <a:gd name="T0" fmla="*/ 369 w 494"/>
                <a:gd name="T1" fmla="*/ 0 h 495"/>
                <a:gd name="T2" fmla="*/ 494 w 494"/>
                <a:gd name="T3" fmla="*/ 495 h 495"/>
                <a:gd name="T4" fmla="*/ 0 w 494"/>
                <a:gd name="T5" fmla="*/ 356 h 495"/>
                <a:gd name="T6" fmla="*/ 369 w 494"/>
                <a:gd name="T7" fmla="*/ 0 h 495"/>
              </a:gdLst>
              <a:ahLst/>
              <a:cxnLst>
                <a:cxn ang="0">
                  <a:pos x="T0" y="T1"/>
                </a:cxn>
                <a:cxn ang="0">
                  <a:pos x="T2" y="T3"/>
                </a:cxn>
                <a:cxn ang="0">
                  <a:pos x="T4" y="T5"/>
                </a:cxn>
                <a:cxn ang="0">
                  <a:pos x="T6" y="T7"/>
                </a:cxn>
              </a:cxnLst>
              <a:rect l="0" t="0" r="r" b="b"/>
              <a:pathLst>
                <a:path w="494" h="495">
                  <a:moveTo>
                    <a:pt x="369" y="0"/>
                  </a:moveTo>
                  <a:lnTo>
                    <a:pt x="494" y="495"/>
                  </a:lnTo>
                  <a:lnTo>
                    <a:pt x="0" y="356"/>
                  </a:lnTo>
                  <a:lnTo>
                    <a:pt x="369" y="0"/>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316" name="Freeform 587"/>
            <p:cNvSpPr/>
            <p:nvPr/>
          </p:nvSpPr>
          <p:spPr bwMode="auto">
            <a:xfrm rot="20700000">
              <a:off x="-33787" y="666171"/>
              <a:ext cx="781050" cy="788988"/>
            </a:xfrm>
            <a:custGeom>
              <a:avLst/>
              <a:gdLst>
                <a:gd name="T0" fmla="*/ 366 w 492"/>
                <a:gd name="T1" fmla="*/ 0 h 497"/>
                <a:gd name="T2" fmla="*/ 492 w 492"/>
                <a:gd name="T3" fmla="*/ 497 h 497"/>
                <a:gd name="T4" fmla="*/ 0 w 492"/>
                <a:gd name="T5" fmla="*/ 358 h 497"/>
                <a:gd name="T6" fmla="*/ 366 w 492"/>
                <a:gd name="T7" fmla="*/ 0 h 497"/>
              </a:gdLst>
              <a:ahLst/>
              <a:cxnLst>
                <a:cxn ang="0">
                  <a:pos x="T0" y="T1"/>
                </a:cxn>
                <a:cxn ang="0">
                  <a:pos x="T2" y="T3"/>
                </a:cxn>
                <a:cxn ang="0">
                  <a:pos x="T4" y="T5"/>
                </a:cxn>
                <a:cxn ang="0">
                  <a:pos x="T6" y="T7"/>
                </a:cxn>
              </a:cxnLst>
              <a:rect l="0" t="0" r="r" b="b"/>
              <a:pathLst>
                <a:path w="492" h="497">
                  <a:moveTo>
                    <a:pt x="366" y="0"/>
                  </a:moveTo>
                  <a:lnTo>
                    <a:pt x="492" y="497"/>
                  </a:lnTo>
                  <a:lnTo>
                    <a:pt x="0" y="358"/>
                  </a:lnTo>
                  <a:lnTo>
                    <a:pt x="366"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588"/>
            <p:cNvSpPr/>
            <p:nvPr/>
          </p:nvSpPr>
          <p:spPr bwMode="auto">
            <a:xfrm rot="20700000">
              <a:off x="-306866" y="1912718"/>
              <a:ext cx="781050" cy="784225"/>
            </a:xfrm>
            <a:custGeom>
              <a:avLst/>
              <a:gdLst>
                <a:gd name="T0" fmla="*/ 126 w 492"/>
                <a:gd name="T1" fmla="*/ 494 h 494"/>
                <a:gd name="T2" fmla="*/ 0 w 492"/>
                <a:gd name="T3" fmla="*/ 0 h 494"/>
                <a:gd name="T4" fmla="*/ 492 w 492"/>
                <a:gd name="T5" fmla="*/ 139 h 494"/>
                <a:gd name="T6" fmla="*/ 126 w 492"/>
                <a:gd name="T7" fmla="*/ 494 h 494"/>
              </a:gdLst>
              <a:ahLst/>
              <a:cxnLst>
                <a:cxn ang="0">
                  <a:pos x="T0" y="T1"/>
                </a:cxn>
                <a:cxn ang="0">
                  <a:pos x="T2" y="T3"/>
                </a:cxn>
                <a:cxn ang="0">
                  <a:pos x="T4" y="T5"/>
                </a:cxn>
                <a:cxn ang="0">
                  <a:pos x="T6" y="T7"/>
                </a:cxn>
              </a:cxnLst>
              <a:rect l="0" t="0" r="r" b="b"/>
              <a:pathLst>
                <a:path w="492" h="494">
                  <a:moveTo>
                    <a:pt x="126" y="494"/>
                  </a:moveTo>
                  <a:lnTo>
                    <a:pt x="0" y="0"/>
                  </a:lnTo>
                  <a:lnTo>
                    <a:pt x="492" y="139"/>
                  </a:lnTo>
                  <a:lnTo>
                    <a:pt x="126" y="494"/>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6" name="Freeform 613"/>
            <p:cNvSpPr/>
            <p:nvPr/>
          </p:nvSpPr>
          <p:spPr bwMode="auto">
            <a:xfrm rot="20700000">
              <a:off x="112895" y="1215184"/>
              <a:ext cx="781050" cy="785813"/>
            </a:xfrm>
            <a:custGeom>
              <a:avLst/>
              <a:gdLst>
                <a:gd name="T0" fmla="*/ 125 w 492"/>
                <a:gd name="T1" fmla="*/ 495 h 495"/>
                <a:gd name="T2" fmla="*/ 0 w 492"/>
                <a:gd name="T3" fmla="*/ 0 h 495"/>
                <a:gd name="T4" fmla="*/ 492 w 492"/>
                <a:gd name="T5" fmla="*/ 139 h 495"/>
                <a:gd name="T6" fmla="*/ 125 w 492"/>
                <a:gd name="T7" fmla="*/ 495 h 495"/>
              </a:gdLst>
              <a:ahLst/>
              <a:cxnLst>
                <a:cxn ang="0">
                  <a:pos x="T0" y="T1"/>
                </a:cxn>
                <a:cxn ang="0">
                  <a:pos x="T2" y="T3"/>
                </a:cxn>
                <a:cxn ang="0">
                  <a:pos x="T4" y="T5"/>
                </a:cxn>
                <a:cxn ang="0">
                  <a:pos x="T6" y="T7"/>
                </a:cxn>
              </a:cxnLst>
              <a:rect l="0" t="0" r="r" b="b"/>
              <a:pathLst>
                <a:path w="492" h="495">
                  <a:moveTo>
                    <a:pt x="125" y="495"/>
                  </a:moveTo>
                  <a:lnTo>
                    <a:pt x="0" y="0"/>
                  </a:lnTo>
                  <a:lnTo>
                    <a:pt x="492" y="139"/>
                  </a:lnTo>
                  <a:lnTo>
                    <a:pt x="125" y="495"/>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0" name="Freeform 657"/>
            <p:cNvSpPr/>
            <p:nvPr/>
          </p:nvSpPr>
          <p:spPr bwMode="auto">
            <a:xfrm rot="20700000">
              <a:off x="112895" y="1215184"/>
              <a:ext cx="781050" cy="785813"/>
            </a:xfrm>
            <a:custGeom>
              <a:avLst/>
              <a:gdLst>
                <a:gd name="T0" fmla="*/ 125 w 492"/>
                <a:gd name="T1" fmla="*/ 495 h 495"/>
                <a:gd name="T2" fmla="*/ 0 w 492"/>
                <a:gd name="T3" fmla="*/ 0 h 495"/>
                <a:gd name="T4" fmla="*/ 492 w 492"/>
                <a:gd name="T5" fmla="*/ 139 h 495"/>
                <a:gd name="T6" fmla="*/ 125 w 492"/>
                <a:gd name="T7" fmla="*/ 495 h 495"/>
              </a:gdLst>
              <a:ahLst/>
              <a:cxnLst>
                <a:cxn ang="0">
                  <a:pos x="T0" y="T1"/>
                </a:cxn>
                <a:cxn ang="0">
                  <a:pos x="T2" y="T3"/>
                </a:cxn>
                <a:cxn ang="0">
                  <a:pos x="T4" y="T5"/>
                </a:cxn>
                <a:cxn ang="0">
                  <a:pos x="T6" y="T7"/>
                </a:cxn>
              </a:cxnLst>
              <a:rect l="0" t="0" r="r" b="b"/>
              <a:pathLst>
                <a:path w="492" h="495">
                  <a:moveTo>
                    <a:pt x="125" y="495"/>
                  </a:moveTo>
                  <a:lnTo>
                    <a:pt x="0" y="0"/>
                  </a:lnTo>
                  <a:lnTo>
                    <a:pt x="492" y="139"/>
                  </a:lnTo>
                  <a:lnTo>
                    <a:pt x="125" y="495"/>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658"/>
            <p:cNvSpPr/>
            <p:nvPr/>
          </p:nvSpPr>
          <p:spPr bwMode="auto">
            <a:xfrm rot="20700000">
              <a:off x="505941" y="1928516"/>
              <a:ext cx="779463" cy="784225"/>
            </a:xfrm>
            <a:custGeom>
              <a:avLst/>
              <a:gdLst>
                <a:gd name="T0" fmla="*/ 125 w 491"/>
                <a:gd name="T1" fmla="*/ 494 h 494"/>
                <a:gd name="T2" fmla="*/ 0 w 491"/>
                <a:gd name="T3" fmla="*/ 0 h 494"/>
                <a:gd name="T4" fmla="*/ 491 w 491"/>
                <a:gd name="T5" fmla="*/ 139 h 494"/>
                <a:gd name="T6" fmla="*/ 125 w 491"/>
                <a:gd name="T7" fmla="*/ 494 h 494"/>
              </a:gdLst>
              <a:ahLst/>
              <a:cxnLst>
                <a:cxn ang="0">
                  <a:pos x="T0" y="T1"/>
                </a:cxn>
                <a:cxn ang="0">
                  <a:pos x="T2" y="T3"/>
                </a:cxn>
                <a:cxn ang="0">
                  <a:pos x="T4" y="T5"/>
                </a:cxn>
                <a:cxn ang="0">
                  <a:pos x="T6" y="T7"/>
                </a:cxn>
              </a:cxnLst>
              <a:rect l="0" t="0" r="r" b="b"/>
              <a:pathLst>
                <a:path w="491" h="494">
                  <a:moveTo>
                    <a:pt x="125" y="494"/>
                  </a:moveTo>
                  <a:lnTo>
                    <a:pt x="0" y="0"/>
                  </a:lnTo>
                  <a:lnTo>
                    <a:pt x="491" y="139"/>
                  </a:lnTo>
                  <a:lnTo>
                    <a:pt x="125" y="494"/>
                  </a:lnTo>
                  <a:close/>
                </a:path>
              </a:pathLst>
            </a:custGeom>
            <a:solidFill>
              <a:srgbClr val="1F2D35"/>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2" name="Freeform 659"/>
            <p:cNvSpPr/>
            <p:nvPr/>
          </p:nvSpPr>
          <p:spPr bwMode="auto">
            <a:xfrm rot="20700000">
              <a:off x="925087" y="1226302"/>
              <a:ext cx="779463" cy="790575"/>
            </a:xfrm>
            <a:custGeom>
              <a:avLst/>
              <a:gdLst>
                <a:gd name="T0" fmla="*/ 125 w 491"/>
                <a:gd name="T1" fmla="*/ 498 h 498"/>
                <a:gd name="T2" fmla="*/ 0 w 491"/>
                <a:gd name="T3" fmla="*/ 0 h 498"/>
                <a:gd name="T4" fmla="*/ 491 w 491"/>
                <a:gd name="T5" fmla="*/ 139 h 498"/>
                <a:gd name="T6" fmla="*/ 125 w 491"/>
                <a:gd name="T7" fmla="*/ 498 h 498"/>
              </a:gdLst>
              <a:ahLst/>
              <a:cxnLst>
                <a:cxn ang="0">
                  <a:pos x="T0" y="T1"/>
                </a:cxn>
                <a:cxn ang="0">
                  <a:pos x="T2" y="T3"/>
                </a:cxn>
                <a:cxn ang="0">
                  <a:pos x="T4" y="T5"/>
                </a:cxn>
                <a:cxn ang="0">
                  <a:pos x="T6" y="T7"/>
                </a:cxn>
              </a:cxnLst>
              <a:rect l="0" t="0" r="r" b="b"/>
              <a:pathLst>
                <a:path w="491" h="498">
                  <a:moveTo>
                    <a:pt x="125" y="498"/>
                  </a:moveTo>
                  <a:lnTo>
                    <a:pt x="0" y="0"/>
                  </a:lnTo>
                  <a:lnTo>
                    <a:pt x="491" y="139"/>
                  </a:lnTo>
                  <a:lnTo>
                    <a:pt x="125" y="498"/>
                  </a:lnTo>
                  <a:close/>
                </a:path>
              </a:pathLst>
            </a:custGeom>
            <a:solidFill>
              <a:srgbClr val="00CCBD"/>
            </a:solidFill>
            <a:ln w="9525" cap="flat">
              <a:solidFill>
                <a:srgbClr val="1F2D35"/>
              </a:solidFill>
              <a:prstDash val="solid"/>
              <a:miter lim="800000"/>
            </a:ln>
          </p:spPr>
          <p:txBody>
            <a:bodyPr vert="horz" wrap="square" lIns="91440" tIns="45720" rIns="91440" bIns="45720" numCol="1" anchor="t" anchorCtr="0" compatLnSpc="1"/>
            <a:lstStyle/>
            <a:p>
              <a:endParaRPr lang="zh-CN" altLang="en-US"/>
            </a:p>
          </p:txBody>
        </p:sp>
        <p:sp>
          <p:nvSpPr>
            <p:cNvPr id="63" name="Freeform 660"/>
            <p:cNvSpPr/>
            <p:nvPr/>
          </p:nvSpPr>
          <p:spPr bwMode="auto">
            <a:xfrm rot="20700000">
              <a:off x="-55983" y="2073599"/>
              <a:ext cx="784225" cy="788988"/>
            </a:xfrm>
            <a:custGeom>
              <a:avLst/>
              <a:gdLst>
                <a:gd name="T0" fmla="*/ 366 w 494"/>
                <a:gd name="T1" fmla="*/ 0 h 497"/>
                <a:gd name="T2" fmla="*/ 494 w 494"/>
                <a:gd name="T3" fmla="*/ 497 h 497"/>
                <a:gd name="T4" fmla="*/ 0 w 494"/>
                <a:gd name="T5" fmla="*/ 358 h 497"/>
                <a:gd name="T6" fmla="*/ 366 w 494"/>
                <a:gd name="T7" fmla="*/ 0 h 497"/>
              </a:gdLst>
              <a:ahLst/>
              <a:cxnLst>
                <a:cxn ang="0">
                  <a:pos x="T0" y="T1"/>
                </a:cxn>
                <a:cxn ang="0">
                  <a:pos x="T2" y="T3"/>
                </a:cxn>
                <a:cxn ang="0">
                  <a:pos x="T4" y="T5"/>
                </a:cxn>
                <a:cxn ang="0">
                  <a:pos x="T6" y="T7"/>
                </a:cxn>
              </a:cxnLst>
              <a:rect l="0" t="0" r="r" b="b"/>
              <a:pathLst>
                <a:path w="494" h="497">
                  <a:moveTo>
                    <a:pt x="366" y="0"/>
                  </a:moveTo>
                  <a:lnTo>
                    <a:pt x="494" y="497"/>
                  </a:lnTo>
                  <a:lnTo>
                    <a:pt x="0" y="358"/>
                  </a:lnTo>
                  <a:lnTo>
                    <a:pt x="366" y="0"/>
                  </a:lnTo>
                  <a:close/>
                </a:path>
              </a:pathLst>
            </a:custGeom>
            <a:solidFill>
              <a:srgbClr val="0BDDD3"/>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64" name="Freeform 661"/>
            <p:cNvSpPr/>
            <p:nvPr/>
          </p:nvSpPr>
          <p:spPr bwMode="auto">
            <a:xfrm rot="20700000">
              <a:off x="91191" y="2623175"/>
              <a:ext cx="779463" cy="788988"/>
            </a:xfrm>
            <a:custGeom>
              <a:avLst/>
              <a:gdLst>
                <a:gd name="T0" fmla="*/ 125 w 491"/>
                <a:gd name="T1" fmla="*/ 497 h 497"/>
                <a:gd name="T2" fmla="*/ 0 w 491"/>
                <a:gd name="T3" fmla="*/ 0 h 497"/>
                <a:gd name="T4" fmla="*/ 491 w 491"/>
                <a:gd name="T5" fmla="*/ 139 h 497"/>
                <a:gd name="T6" fmla="*/ 125 w 491"/>
                <a:gd name="T7" fmla="*/ 497 h 497"/>
              </a:gdLst>
              <a:ahLst/>
              <a:cxnLst>
                <a:cxn ang="0">
                  <a:pos x="T0" y="T1"/>
                </a:cxn>
                <a:cxn ang="0">
                  <a:pos x="T2" y="T3"/>
                </a:cxn>
                <a:cxn ang="0">
                  <a:pos x="T4" y="T5"/>
                </a:cxn>
                <a:cxn ang="0">
                  <a:pos x="T6" y="T7"/>
                </a:cxn>
              </a:cxnLst>
              <a:rect l="0" t="0" r="r" b="b"/>
              <a:pathLst>
                <a:path w="491" h="497">
                  <a:moveTo>
                    <a:pt x="125" y="497"/>
                  </a:moveTo>
                  <a:lnTo>
                    <a:pt x="0" y="0"/>
                  </a:lnTo>
                  <a:lnTo>
                    <a:pt x="491" y="139"/>
                  </a:lnTo>
                  <a:lnTo>
                    <a:pt x="125"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87" name="Freeform 684"/>
            <p:cNvSpPr/>
            <p:nvPr/>
          </p:nvSpPr>
          <p:spPr bwMode="auto">
            <a:xfrm rot="20700000">
              <a:off x="361683" y="1376969"/>
              <a:ext cx="781050" cy="785813"/>
            </a:xfrm>
            <a:custGeom>
              <a:avLst/>
              <a:gdLst>
                <a:gd name="T0" fmla="*/ 367 w 492"/>
                <a:gd name="T1" fmla="*/ 0 h 495"/>
                <a:gd name="T2" fmla="*/ 492 w 492"/>
                <a:gd name="T3" fmla="*/ 495 h 495"/>
                <a:gd name="T4" fmla="*/ 0 w 492"/>
                <a:gd name="T5" fmla="*/ 356 h 495"/>
                <a:gd name="T6" fmla="*/ 367 w 492"/>
                <a:gd name="T7" fmla="*/ 0 h 495"/>
              </a:gdLst>
              <a:ahLst/>
              <a:cxnLst>
                <a:cxn ang="0">
                  <a:pos x="T0" y="T1"/>
                </a:cxn>
                <a:cxn ang="0">
                  <a:pos x="T2" y="T3"/>
                </a:cxn>
                <a:cxn ang="0">
                  <a:pos x="T4" y="T5"/>
                </a:cxn>
                <a:cxn ang="0">
                  <a:pos x="T6" y="T7"/>
                </a:cxn>
              </a:cxnLst>
              <a:rect l="0" t="0" r="r" b="b"/>
              <a:pathLst>
                <a:path w="492" h="495">
                  <a:moveTo>
                    <a:pt x="367" y="0"/>
                  </a:moveTo>
                  <a:lnTo>
                    <a:pt x="492" y="495"/>
                  </a:lnTo>
                  <a:lnTo>
                    <a:pt x="0" y="356"/>
                  </a:lnTo>
                  <a:lnTo>
                    <a:pt x="367"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31" name="Freeform 728"/>
            <p:cNvSpPr/>
            <p:nvPr/>
          </p:nvSpPr>
          <p:spPr bwMode="auto">
            <a:xfrm rot="20700000">
              <a:off x="361683" y="1376969"/>
              <a:ext cx="781050" cy="785813"/>
            </a:xfrm>
            <a:custGeom>
              <a:avLst/>
              <a:gdLst>
                <a:gd name="T0" fmla="*/ 367 w 492"/>
                <a:gd name="T1" fmla="*/ 0 h 495"/>
                <a:gd name="T2" fmla="*/ 492 w 492"/>
                <a:gd name="T3" fmla="*/ 495 h 495"/>
                <a:gd name="T4" fmla="*/ 0 w 492"/>
                <a:gd name="T5" fmla="*/ 356 h 495"/>
                <a:gd name="T6" fmla="*/ 367 w 492"/>
                <a:gd name="T7" fmla="*/ 0 h 495"/>
              </a:gdLst>
              <a:ahLst/>
              <a:cxnLst>
                <a:cxn ang="0">
                  <a:pos x="T0" y="T1"/>
                </a:cxn>
                <a:cxn ang="0">
                  <a:pos x="T2" y="T3"/>
                </a:cxn>
                <a:cxn ang="0">
                  <a:pos x="T4" y="T5"/>
                </a:cxn>
                <a:cxn ang="0">
                  <a:pos x="T6" y="T7"/>
                </a:cxn>
              </a:cxnLst>
              <a:rect l="0" t="0" r="r" b="b"/>
              <a:pathLst>
                <a:path w="492" h="495">
                  <a:moveTo>
                    <a:pt x="367" y="0"/>
                  </a:moveTo>
                  <a:lnTo>
                    <a:pt x="492" y="495"/>
                  </a:lnTo>
                  <a:lnTo>
                    <a:pt x="0" y="356"/>
                  </a:lnTo>
                  <a:lnTo>
                    <a:pt x="367" y="0"/>
                  </a:lnTo>
                  <a:close/>
                </a:path>
              </a:pathLst>
            </a:custGeom>
            <a:noFill/>
            <a:ln w="9525"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3" name="Freeform 730"/>
            <p:cNvSpPr/>
            <p:nvPr/>
          </p:nvSpPr>
          <p:spPr bwMode="auto">
            <a:xfrm rot="20700000">
              <a:off x="527440" y="515790"/>
              <a:ext cx="781050" cy="788988"/>
            </a:xfrm>
            <a:custGeom>
              <a:avLst/>
              <a:gdLst>
                <a:gd name="T0" fmla="*/ 126 w 492"/>
                <a:gd name="T1" fmla="*/ 497 h 497"/>
                <a:gd name="T2" fmla="*/ 0 w 492"/>
                <a:gd name="T3" fmla="*/ 0 h 497"/>
                <a:gd name="T4" fmla="*/ 492 w 492"/>
                <a:gd name="T5" fmla="*/ 139 h 497"/>
                <a:gd name="T6" fmla="*/ 126 w 492"/>
                <a:gd name="T7" fmla="*/ 497 h 497"/>
              </a:gdLst>
              <a:ahLst/>
              <a:cxnLst>
                <a:cxn ang="0">
                  <a:pos x="T0" y="T1"/>
                </a:cxn>
                <a:cxn ang="0">
                  <a:pos x="T2" y="T3"/>
                </a:cxn>
                <a:cxn ang="0">
                  <a:pos x="T4" y="T5"/>
                </a:cxn>
                <a:cxn ang="0">
                  <a:pos x="T6" y="T7"/>
                </a:cxn>
              </a:cxnLst>
              <a:rect l="0" t="0" r="r" b="b"/>
              <a:pathLst>
                <a:path w="492" h="497">
                  <a:moveTo>
                    <a:pt x="126" y="497"/>
                  </a:moveTo>
                  <a:lnTo>
                    <a:pt x="0" y="0"/>
                  </a:lnTo>
                  <a:lnTo>
                    <a:pt x="492" y="139"/>
                  </a:lnTo>
                  <a:lnTo>
                    <a:pt x="126" y="497"/>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34" name="Freeform 731"/>
            <p:cNvSpPr/>
            <p:nvPr/>
          </p:nvSpPr>
          <p:spPr bwMode="auto">
            <a:xfrm rot="20700000">
              <a:off x="778323" y="681434"/>
              <a:ext cx="784225" cy="784225"/>
            </a:xfrm>
            <a:custGeom>
              <a:avLst/>
              <a:gdLst>
                <a:gd name="T0" fmla="*/ 366 w 494"/>
                <a:gd name="T1" fmla="*/ 0 h 494"/>
                <a:gd name="T2" fmla="*/ 494 w 494"/>
                <a:gd name="T3" fmla="*/ 494 h 494"/>
                <a:gd name="T4" fmla="*/ 0 w 494"/>
                <a:gd name="T5" fmla="*/ 358 h 494"/>
                <a:gd name="T6" fmla="*/ 366 w 494"/>
                <a:gd name="T7" fmla="*/ 0 h 494"/>
              </a:gdLst>
              <a:ahLst/>
              <a:cxnLst>
                <a:cxn ang="0">
                  <a:pos x="T0" y="T1"/>
                </a:cxn>
                <a:cxn ang="0">
                  <a:pos x="T2" y="T3"/>
                </a:cxn>
                <a:cxn ang="0">
                  <a:pos x="T4" y="T5"/>
                </a:cxn>
                <a:cxn ang="0">
                  <a:pos x="T6" y="T7"/>
                </a:cxn>
              </a:cxnLst>
              <a:rect l="0" t="0" r="r" b="b"/>
              <a:pathLst>
                <a:path w="494" h="494">
                  <a:moveTo>
                    <a:pt x="366" y="0"/>
                  </a:moveTo>
                  <a:lnTo>
                    <a:pt x="494" y="494"/>
                  </a:lnTo>
                  <a:lnTo>
                    <a:pt x="0" y="358"/>
                  </a:lnTo>
                  <a:lnTo>
                    <a:pt x="366" y="0"/>
                  </a:lnTo>
                  <a:close/>
                </a:path>
              </a:pathLst>
            </a:custGeom>
            <a:solidFill>
              <a:srgbClr val="FFFFFF"/>
            </a:solidFill>
            <a:ln w="9525" cap="rnd">
              <a:solidFill>
                <a:srgbClr val="1F2D35"/>
              </a:solidFill>
              <a:prstDash val="solid"/>
              <a:round/>
            </a:ln>
          </p:spPr>
          <p:txBody>
            <a:bodyPr vert="horz" wrap="square" lIns="91440" tIns="45720" rIns="91440" bIns="45720" numCol="1" anchor="t" anchorCtr="0" compatLnSpc="1"/>
            <a:lstStyle/>
            <a:p>
              <a:endParaRPr lang="zh-CN" altLang="en-US"/>
            </a:p>
          </p:txBody>
        </p:sp>
      </p:grpSp>
      <p:grpSp>
        <p:nvGrpSpPr>
          <p:cNvPr id="810" name="组合 809"/>
          <p:cNvGrpSpPr/>
          <p:nvPr/>
        </p:nvGrpSpPr>
        <p:grpSpPr>
          <a:xfrm>
            <a:off x="7955993" y="2599896"/>
            <a:ext cx="6170578" cy="4783516"/>
            <a:chOff x="4991100" y="1439863"/>
            <a:chExt cx="7429501" cy="5759450"/>
          </a:xfrm>
        </p:grpSpPr>
        <p:sp>
          <p:nvSpPr>
            <p:cNvPr id="739"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0"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1"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742" name="Freeform 739"/>
            <p:cNvSpPr/>
            <p:nvPr/>
          </p:nvSpPr>
          <p:spPr bwMode="auto">
            <a:xfrm>
              <a:off x="4991100" y="4868863"/>
              <a:ext cx="2332038" cy="2330450"/>
            </a:xfrm>
            <a:custGeom>
              <a:avLst/>
              <a:gdLst>
                <a:gd name="T0" fmla="*/ 1070 w 1469"/>
                <a:gd name="T1" fmla="*/ 0 h 1468"/>
                <a:gd name="T2" fmla="*/ 1469 w 1469"/>
                <a:gd name="T3" fmla="*/ 1468 h 1468"/>
                <a:gd name="T4" fmla="*/ 0 w 1469"/>
                <a:gd name="T5" fmla="*/ 1081 h 1468"/>
                <a:gd name="T6" fmla="*/ 1070 w 1469"/>
                <a:gd name="T7" fmla="*/ 0 h 1468"/>
              </a:gdLst>
              <a:ahLst/>
              <a:cxnLst>
                <a:cxn ang="0">
                  <a:pos x="T0" y="T1"/>
                </a:cxn>
                <a:cxn ang="0">
                  <a:pos x="T2" y="T3"/>
                </a:cxn>
                <a:cxn ang="0">
                  <a:pos x="T4" y="T5"/>
                </a:cxn>
                <a:cxn ang="0">
                  <a:pos x="T6" y="T7"/>
                </a:cxn>
              </a:cxnLst>
              <a:rect l="0" t="0" r="r" b="b"/>
              <a:pathLst>
                <a:path w="1469" h="1468">
                  <a:moveTo>
                    <a:pt x="1070" y="0"/>
                  </a:moveTo>
                  <a:lnTo>
                    <a:pt x="1469" y="1468"/>
                  </a:lnTo>
                  <a:lnTo>
                    <a:pt x="0" y="1081"/>
                  </a:lnTo>
                  <a:lnTo>
                    <a:pt x="1070" y="0"/>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765"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809"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812" name="文本框 811"/>
          <p:cNvSpPr txBox="1"/>
          <p:nvPr/>
        </p:nvSpPr>
        <p:spPr>
          <a:xfrm>
            <a:off x="2465070" y="2569210"/>
            <a:ext cx="7296785" cy="1076325"/>
          </a:xfrm>
          <a:prstGeom prst="rect">
            <a:avLst/>
          </a:prstGeom>
          <a:noFill/>
        </p:spPr>
        <p:txBody>
          <a:bodyPr wrap="square">
            <a:spAutoFit/>
          </a:bodyPr>
          <a:lstStyle/>
          <a:p>
            <a:pPr algn="ctr">
              <a:defRPr/>
            </a:pPr>
            <a:r>
              <a:rPr lang="en-IN" altLang="en-US" sz="3200" dirty="0">
                <a:solidFill>
                  <a:srgbClr val="302A28"/>
                </a:solidFill>
                <a:latin typeface="Microsoft YaHei" panose="020B0503020204020204" pitchFamily="34" charset="-122"/>
                <a:ea typeface="Microsoft YaHei" panose="020B0503020204020204" pitchFamily="34" charset="-122"/>
              </a:rPr>
              <a:t>INTEL PRODUCTS SENTIMENTAL ANALYSIS FROM ONLINE REVIEWS</a:t>
            </a:r>
            <a:endParaRPr lang="en-IN" altLang="en-US" sz="3200" dirty="0">
              <a:solidFill>
                <a:srgbClr val="302A28"/>
              </a:solidFill>
              <a:latin typeface="Microsoft YaHei" panose="020B0503020204020204" pitchFamily="34" charset="-122"/>
              <a:ea typeface="Microsoft YaHei" panose="020B0503020204020204" pitchFamily="34" charset="-122"/>
            </a:endParaRPr>
          </a:p>
        </p:txBody>
      </p:sp>
      <p:sp>
        <p:nvSpPr>
          <p:cNvPr id="813" name="圆角矩形 812"/>
          <p:cNvSpPr/>
          <p:nvPr/>
        </p:nvSpPr>
        <p:spPr>
          <a:xfrm>
            <a:off x="2578100" y="2078355"/>
            <a:ext cx="7065645" cy="23044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4" name="矩形 813"/>
          <p:cNvSpPr>
            <a:spLocks noChangeArrowheads="1"/>
          </p:cNvSpPr>
          <p:nvPr/>
        </p:nvSpPr>
        <p:spPr bwMode="auto">
          <a:xfrm>
            <a:off x="4621859" y="3886517"/>
            <a:ext cx="2860675" cy="398780"/>
          </a:xfrm>
          <a:prstGeom prst="rect">
            <a:avLst/>
          </a:prstGeom>
          <a:solidFill>
            <a:srgbClr val="1F2D35"/>
          </a:solidFill>
          <a:ln>
            <a:noFill/>
          </a:ln>
        </p:spPr>
        <p:txBody>
          <a:bodyPr wrap="non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r>
              <a:rPr lang="en-IN" sz="2000" dirty="0">
                <a:solidFill>
                  <a:schemeClr val="bg1"/>
                </a:solidFill>
                <a:latin typeface="Microsoft YaHei" panose="020B0503020204020204" pitchFamily="34" charset="-122"/>
                <a:ea typeface="Microsoft YaHei" panose="020B0503020204020204" pitchFamily="34" charset="-122"/>
              </a:rPr>
              <a:t>JOYSH JAYARON JOSE</a:t>
            </a:r>
            <a:endParaRPr lang="en-IN" sz="20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04</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6242685" cy="95758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3200" b="1" spc="200" dirty="0" smtClean="0">
                <a:solidFill>
                  <a:srgbClr val="302A28"/>
                </a:solidFill>
                <a:latin typeface="Microsoft YaHei" panose="020B0503020204020204" pitchFamily="34" charset="-122"/>
                <a:ea typeface="Microsoft YaHei" panose="020B0503020204020204" pitchFamily="34" charset="-122"/>
              </a:rPr>
              <a:t>SEGMENTATION ANALYSIS</a:t>
            </a:r>
            <a:endParaRPr lang="en-IN" altLang="zh-CN" sz="3200" b="1" spc="200" dirty="0" smtClean="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5060950" y="2946400"/>
            <a:ext cx="6218555" cy="2245360"/>
          </a:xfrm>
          <a:prstGeom prst="rect">
            <a:avLst/>
          </a:prstGeom>
          <a:noFill/>
        </p:spPr>
        <p:txBody>
          <a:bodyPr wrap="square" rtlCol="0">
            <a:spAutoFit/>
          </a:bodyPr>
          <a:p>
            <a:r>
              <a:rPr lang="en-IN" altLang="en-US" sz="2000"/>
              <a:t>A thorough analysis using various data visualization and manipulation techniques, including statistical analysis by using text processing library, </a:t>
            </a:r>
            <a:r>
              <a:rPr lang="en-IN" altLang="en-US" sz="2000" b="1" i="1"/>
              <a:t>Regular Expression</a:t>
            </a:r>
            <a:r>
              <a:rPr lang="en-IN" altLang="en-US" sz="2000"/>
              <a:t> were performed.( Though due to limitation in knowledge &amp; technical tools, an accurate analysis could not be performed).</a:t>
            </a:r>
            <a:endParaRPr lang="en-I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4" name="MH_Entry_1"/>
          <p:cNvSpPr/>
          <p:nvPr>
            <p:custDataLst>
              <p:tags r:id="rId2"/>
            </p:custDataLst>
          </p:nvPr>
        </p:nvSpPr>
        <p:spPr>
          <a:xfrm>
            <a:off x="804545" y="226060"/>
            <a:ext cx="538924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IN" altLang="zh-CN" sz="2400" b="1" spc="200" dirty="0">
                <a:solidFill>
                  <a:srgbClr val="302A28"/>
                </a:solidFill>
                <a:latin typeface="Microsoft YaHei" panose="020B0503020204020204" pitchFamily="34" charset="-122"/>
                <a:ea typeface="Microsoft YaHei" panose="020B0503020204020204" pitchFamily="34" charset="-122"/>
                <a:sym typeface="+mn-ea"/>
              </a:rPr>
              <a:t>SEGMENTATION ANALYSIS</a:t>
            </a:r>
            <a:endParaRPr lang="zh-CN" altLang="en-US" sz="2400" b="1"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35025" y="1029335"/>
            <a:ext cx="10711815" cy="4461510"/>
          </a:xfrm>
          <a:prstGeom prst="rect">
            <a:avLst/>
          </a:prstGeom>
          <a:noFill/>
        </p:spPr>
        <p:txBody>
          <a:bodyPr wrap="square" rtlCol="0">
            <a:spAutoFit/>
          </a:bodyPr>
          <a:p>
            <a:pPr algn="ctr"/>
            <a:r>
              <a:rPr lang="en-IN" altLang="en-US" sz="2400" b="1"/>
              <a:t>TOOLS / LIBRARIES USED:</a:t>
            </a:r>
            <a:endParaRPr lang="en-IN" altLang="en-US" sz="2400" b="1"/>
          </a:p>
          <a:p>
            <a:endParaRPr lang="en-IN" altLang="en-US"/>
          </a:p>
          <a:p>
            <a:r>
              <a:rPr lang="en-IN" altLang="en-US" sz="2000" b="1"/>
              <a:t>1. Data Manipulation and Analysis</a:t>
            </a:r>
            <a:endParaRPr lang="en-IN" altLang="en-US" sz="2000" b="1"/>
          </a:p>
          <a:p>
            <a:pPr marL="285750" indent="-285750">
              <a:buFont typeface="Wingdings" panose="05000000000000000000" charset="0"/>
              <a:buChar char="v"/>
            </a:pPr>
            <a:r>
              <a:rPr lang="en-IN" altLang="en-US"/>
              <a:t>pandas</a:t>
            </a:r>
            <a:endParaRPr lang="en-IN" altLang="en-US"/>
          </a:p>
          <a:p>
            <a:pPr marL="285750" indent="-285750">
              <a:buFont typeface="Wingdings" panose="05000000000000000000" charset="0"/>
              <a:buChar char="v"/>
            </a:pPr>
            <a:r>
              <a:rPr lang="en-IN" altLang="en-US"/>
              <a:t>numpy</a:t>
            </a:r>
            <a:endParaRPr lang="en-IN" altLang="en-US"/>
          </a:p>
          <a:p>
            <a:pPr indent="0">
              <a:buFont typeface="Wingdings" panose="05000000000000000000" charset="0"/>
              <a:buNone/>
            </a:pPr>
            <a:endParaRPr lang="en-IN" altLang="en-US"/>
          </a:p>
          <a:p>
            <a:pPr indent="0">
              <a:buFont typeface="Wingdings" panose="05000000000000000000" charset="0"/>
              <a:buNone/>
            </a:pPr>
            <a:r>
              <a:rPr lang="en-IN" altLang="en-US" sz="2000" b="1"/>
              <a:t>2. Data Visualization</a:t>
            </a:r>
            <a:endParaRPr lang="en-IN" altLang="en-US" sz="2000" b="1"/>
          </a:p>
          <a:p>
            <a:pPr marL="285750" indent="-285750">
              <a:buFont typeface="Wingdings" panose="05000000000000000000" charset="0"/>
              <a:buChar char="v"/>
            </a:pPr>
            <a:r>
              <a:rPr lang="en-IN" altLang="en-US"/>
              <a:t>matplotlib.pyplot</a:t>
            </a:r>
            <a:endParaRPr lang="en-IN" altLang="en-US"/>
          </a:p>
          <a:p>
            <a:pPr marL="285750" indent="-285750">
              <a:buFont typeface="Wingdings" panose="05000000000000000000" charset="0"/>
              <a:buChar char="v"/>
            </a:pPr>
            <a:r>
              <a:rPr lang="en-IN" altLang="en-US"/>
              <a:t>seaborn</a:t>
            </a:r>
            <a:endParaRPr lang="en-IN" altLang="en-US"/>
          </a:p>
          <a:p>
            <a:pPr indent="0">
              <a:buFont typeface="Wingdings" panose="05000000000000000000" charset="0"/>
              <a:buNone/>
            </a:pPr>
            <a:endParaRPr lang="en-IN" altLang="en-US"/>
          </a:p>
          <a:p>
            <a:pPr indent="0">
              <a:buFont typeface="Wingdings" panose="05000000000000000000" charset="0"/>
              <a:buNone/>
            </a:pPr>
            <a:r>
              <a:rPr lang="en-IN" altLang="en-US" sz="2000" b="1"/>
              <a:t>3. Statistical Analysis</a:t>
            </a:r>
            <a:endParaRPr lang="en-IN" altLang="en-US" sz="2000" b="1"/>
          </a:p>
          <a:p>
            <a:pPr marL="285750" indent="-285750">
              <a:buFont typeface="Wingdings" panose="05000000000000000000" charset="0"/>
              <a:buChar char="v"/>
            </a:pPr>
            <a:r>
              <a:rPr lang="en-IN" altLang="en-US"/>
              <a:t>scipy.stats</a:t>
            </a:r>
            <a:endParaRPr lang="en-IN" altLang="en-US"/>
          </a:p>
          <a:p>
            <a:pPr indent="0">
              <a:buFont typeface="Wingdings" panose="05000000000000000000" charset="0"/>
              <a:buNone/>
            </a:pPr>
            <a:endParaRPr lang="en-IN" altLang="en-US"/>
          </a:p>
          <a:p>
            <a:pPr indent="0">
              <a:buFont typeface="Wingdings" panose="05000000000000000000" charset="0"/>
              <a:buNone/>
            </a:pPr>
            <a:r>
              <a:rPr lang="en-IN" altLang="en-US" sz="2000" b="1"/>
              <a:t>4. Text Processing</a:t>
            </a:r>
            <a:endParaRPr lang="en-IN" altLang="en-US" sz="2000" b="1"/>
          </a:p>
          <a:p>
            <a:pPr marL="285750" indent="-285750">
              <a:buFont typeface="Wingdings" panose="05000000000000000000" charset="0"/>
              <a:buChar char="v"/>
            </a:pPr>
            <a:r>
              <a:rPr lang="en-IN" altLang="en-US"/>
              <a:t>re ( Regular Expressions )</a:t>
            </a:r>
            <a:endParaRPr lang="en-I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5" name="MH_Entry_1"/>
          <p:cNvSpPr/>
          <p:nvPr>
            <p:custDataLst>
              <p:tags r:id="rId2"/>
            </p:custDataLst>
          </p:nvPr>
        </p:nvSpPr>
        <p:spPr>
          <a:xfrm>
            <a:off x="804545" y="226060"/>
            <a:ext cx="529145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IN" altLang="zh-CN" sz="2400" b="1" spc="200" dirty="0">
                <a:solidFill>
                  <a:srgbClr val="302A28"/>
                </a:solidFill>
                <a:latin typeface="Microsoft YaHei" panose="020B0503020204020204" pitchFamily="34" charset="-122"/>
                <a:ea typeface="Microsoft YaHei" panose="020B0503020204020204" pitchFamily="34" charset="-122"/>
              </a:rPr>
              <a:t>SEGMENTATION ANALYSIS</a:t>
            </a:r>
            <a:endParaRPr lang="en-IN" altLang="zh-CN" sz="2400" b="1" spc="200" dirty="0">
              <a:solidFill>
                <a:srgbClr val="302A28"/>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custDataLst>
              <p:tags r:id="rId3"/>
            </p:custDataLst>
          </p:nvPr>
        </p:nvPicPr>
        <p:blipFill>
          <a:blip r:embed="rId4"/>
          <a:srcRect l="5317" t="6721" r="6499" b="7783"/>
          <a:stretch>
            <a:fillRect/>
          </a:stretch>
        </p:blipFill>
        <p:spPr>
          <a:xfrm>
            <a:off x="2621915" y="1191895"/>
            <a:ext cx="7293610" cy="53028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4" name="MH_Entry_1"/>
          <p:cNvSpPr/>
          <p:nvPr>
            <p:custDataLst>
              <p:tags r:id="rId2"/>
            </p:custDataLst>
          </p:nvPr>
        </p:nvSpPr>
        <p:spPr>
          <a:xfrm>
            <a:off x="804545" y="226060"/>
            <a:ext cx="538924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IN" altLang="zh-CN" sz="2400" b="1" spc="200" dirty="0">
                <a:solidFill>
                  <a:srgbClr val="302A28"/>
                </a:solidFill>
                <a:latin typeface="Microsoft YaHei" panose="020B0503020204020204" pitchFamily="34" charset="-122"/>
                <a:ea typeface="Microsoft YaHei" panose="020B0503020204020204" pitchFamily="34" charset="-122"/>
                <a:sym typeface="+mn-ea"/>
              </a:rPr>
              <a:t>SEGMENTATION ANALYSIS</a:t>
            </a:r>
            <a:endParaRPr lang="zh-CN" altLang="en-US" sz="2400" b="1" spc="200" dirty="0">
              <a:solidFill>
                <a:srgbClr val="302A28"/>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35025" y="1029335"/>
            <a:ext cx="10711815" cy="5354320"/>
          </a:xfrm>
          <a:prstGeom prst="rect">
            <a:avLst/>
          </a:prstGeom>
          <a:noFill/>
        </p:spPr>
        <p:txBody>
          <a:bodyPr wrap="square" rtlCol="0">
            <a:spAutoFit/>
          </a:bodyPr>
          <a:p>
            <a:r>
              <a:rPr lang="en-IN" altLang="en-US" b="1"/>
              <a:t>I have included products that range from various cores with wide variety of models: including those with and without graphics cards or CPU overclocking.</a:t>
            </a:r>
            <a:endParaRPr lang="en-IN" altLang="en-US" b="1"/>
          </a:p>
          <a:p>
            <a:endParaRPr lang="en-IN" altLang="en-US" b="1"/>
          </a:p>
          <a:p>
            <a:r>
              <a:rPr lang="en-IN" altLang="en-US" b="1"/>
              <a:t>The code for segmentation analysis have provided major insights on each of the products including their power consumption &amp; rating as seen from the data set extracted from multiple amazon reviews.</a:t>
            </a:r>
            <a:endParaRPr lang="en-IN" altLang="en-US" b="1"/>
          </a:p>
          <a:p>
            <a:endParaRPr lang="en-IN" altLang="en-US" b="1"/>
          </a:p>
          <a:p>
            <a:r>
              <a:rPr lang="en-IN" altLang="en-US" b="1"/>
              <a:t>The graph derived by the code using matplotlib python library jhas suggested three main things. From the variety of products provided </a:t>
            </a:r>
            <a:r>
              <a:rPr lang="en-IN" altLang="en-US" b="1" i="1"/>
              <a:t>most of them had a steady rating of 4.0 or 4.8 out of 5.</a:t>
            </a:r>
            <a:r>
              <a:rPr lang="en-IN" altLang="en-US" b="1"/>
              <a:t> A considerable change in the power consumptions were also noted in which products likes i7-12700KF, i9-13900K </a:t>
            </a:r>
            <a:r>
              <a:rPr lang="en-IN" altLang="en-US" b="1" i="1"/>
              <a:t>have high power consumption of 125 W. </a:t>
            </a:r>
            <a:r>
              <a:rPr lang="en-IN" altLang="en-US" b="1"/>
              <a:t>Product such as Intel Core i9-13900K had a considerable high price of $464. This can also be seen in the latest </a:t>
            </a:r>
            <a:r>
              <a:rPr lang="en-IN" altLang="en-US" b="1" i="1"/>
              <a:t>release of INTEL product, that is i9-14900K,</a:t>
            </a:r>
            <a:r>
              <a:rPr lang="en-IN" altLang="en-US" b="1"/>
              <a:t> that has been release for a price around $500. </a:t>
            </a:r>
            <a:endParaRPr lang="en-IN" altLang="en-US" b="1"/>
          </a:p>
          <a:p>
            <a:endParaRPr lang="en-IN" altLang="en-US" b="1"/>
          </a:p>
          <a:p>
            <a:r>
              <a:rPr lang="en-IN" altLang="en-US" b="1"/>
              <a:t>A few corrections in the line plot given below:</a:t>
            </a:r>
            <a:endParaRPr lang="en-IN" altLang="en-US" b="1"/>
          </a:p>
          <a:p>
            <a:pPr marL="285750" indent="-285750">
              <a:buFont typeface="Wingdings" panose="05000000000000000000" charset="0"/>
              <a:buChar char="v"/>
            </a:pPr>
            <a:r>
              <a:rPr lang="en-IN" altLang="en-US" b="1"/>
              <a:t> The second product is </a:t>
            </a:r>
            <a:r>
              <a:rPr lang="en-IN" altLang="en-US" b="1" i="1">
                <a:sym typeface="+mn-ea"/>
              </a:rPr>
              <a:t>i9-13900K</a:t>
            </a:r>
            <a:r>
              <a:rPr lang="en-IN" altLang="en-US" b="1">
                <a:sym typeface="+mn-ea"/>
              </a:rPr>
              <a:t>, not core ( read wrong by the program ).</a:t>
            </a:r>
            <a:endParaRPr lang="en-IN" altLang="en-US" b="1">
              <a:sym typeface="+mn-ea"/>
            </a:endParaRPr>
          </a:p>
          <a:p>
            <a:pPr marL="285750" indent="-285750">
              <a:buFont typeface="Wingdings" panose="05000000000000000000" charset="0"/>
              <a:buChar char="v"/>
            </a:pPr>
            <a:r>
              <a:rPr lang="en-IN" altLang="en-US" b="1"/>
              <a:t> Where there is, i5 it is, </a:t>
            </a:r>
            <a:r>
              <a:rPr lang="en-IN" altLang="en-US" b="1" i="1"/>
              <a:t>i5-12400F.</a:t>
            </a:r>
            <a:endParaRPr lang="en-IN" altLang="en-US" b="1"/>
          </a:p>
          <a:p>
            <a:pPr marL="285750" indent="-285750">
              <a:buFont typeface="Wingdings" panose="05000000000000000000" charset="0"/>
              <a:buChar char="v"/>
            </a:pPr>
            <a:r>
              <a:rPr lang="en-IN" altLang="en-US" b="1"/>
              <a:t> Where i7 is simply written, it is </a:t>
            </a:r>
            <a:r>
              <a:rPr lang="en-IN" altLang="en-US" b="1" i="1"/>
              <a:t>i7-12700 </a:t>
            </a:r>
            <a:r>
              <a:rPr lang="en-IN" altLang="en-US" b="1"/>
              <a:t>( 12th Gen with Dodeca Core ).</a:t>
            </a:r>
            <a:endParaRPr lang="en-IN" altLang="en-US"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5" name="MH_Entry_1"/>
          <p:cNvSpPr/>
          <p:nvPr>
            <p:custDataLst>
              <p:tags r:id="rId2"/>
            </p:custDataLst>
          </p:nvPr>
        </p:nvSpPr>
        <p:spPr>
          <a:xfrm>
            <a:off x="804545" y="226060"/>
            <a:ext cx="529145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IN" altLang="zh-CN" sz="2400" b="1" spc="200" dirty="0">
                <a:solidFill>
                  <a:srgbClr val="302A28"/>
                </a:solidFill>
                <a:latin typeface="Microsoft YaHei" panose="020B0503020204020204" pitchFamily="34" charset="-122"/>
                <a:ea typeface="Microsoft YaHei" panose="020B0503020204020204" pitchFamily="34" charset="-122"/>
              </a:rPr>
              <a:t>SEGMENTATION ANALYSIS</a:t>
            </a:r>
            <a:endParaRPr lang="en-IN" altLang="zh-CN" sz="2400" b="1" spc="200" dirty="0">
              <a:solidFill>
                <a:srgbClr val="302A28"/>
              </a:solidFill>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custDataLst>
              <p:tags r:id="rId3"/>
            </p:custDataLst>
          </p:nvPr>
        </p:nvPicPr>
        <p:blipFill>
          <a:blip r:embed="rId4"/>
          <a:stretch>
            <a:fillRect/>
          </a:stretch>
        </p:blipFill>
        <p:spPr>
          <a:xfrm>
            <a:off x="1310005" y="781050"/>
            <a:ext cx="9575800" cy="5746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5</a:t>
            </a:r>
            <a:endPar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6242685" cy="123063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3200" b="1" spc="200" dirty="0" smtClean="0">
                <a:solidFill>
                  <a:srgbClr val="302A28"/>
                </a:solidFill>
                <a:latin typeface="Microsoft YaHei" panose="020B0503020204020204" pitchFamily="34" charset="-122"/>
                <a:ea typeface="Microsoft YaHei" panose="020B0503020204020204" pitchFamily="34" charset="-122"/>
              </a:rPr>
              <a:t>EXPLORATORY DATA ANALYSIS</a:t>
            </a:r>
            <a:endParaRPr lang="en-IN" altLang="zh-CN" sz="32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5</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835025" y="1029335"/>
            <a:ext cx="10711815" cy="5384800"/>
          </a:xfrm>
          <a:prstGeom prst="rect">
            <a:avLst/>
          </a:prstGeom>
          <a:noFill/>
        </p:spPr>
        <p:txBody>
          <a:bodyPr wrap="square" rtlCol="0">
            <a:spAutoFit/>
          </a:bodyPr>
          <a:p>
            <a:pPr algn="ctr"/>
            <a:r>
              <a:rPr lang="en-IN" altLang="en-US" sz="2800" b="1"/>
              <a:t>TOOLS / LIBRARIES USED:</a:t>
            </a:r>
            <a:endParaRPr lang="en-IN" altLang="en-US" sz="2800" b="1"/>
          </a:p>
          <a:p>
            <a:endParaRPr lang="en-IN" altLang="en-US" sz="2000" b="1"/>
          </a:p>
          <a:p>
            <a:r>
              <a:rPr lang="en-IN" altLang="en-US" sz="2400" b="1"/>
              <a:t>1. Data Manipulation and Analysis</a:t>
            </a:r>
            <a:endParaRPr lang="en-IN" altLang="en-US" sz="2400" b="1"/>
          </a:p>
          <a:p>
            <a:pPr marL="285750" indent="-285750">
              <a:buFont typeface="Wingdings" panose="05000000000000000000" charset="0"/>
              <a:buChar char="v"/>
            </a:pPr>
            <a:r>
              <a:rPr lang="en-IN" altLang="en-US" sz="2000" b="1"/>
              <a:t>pandas</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2. Data Visualization</a:t>
            </a:r>
            <a:endParaRPr lang="en-IN" altLang="en-US" sz="2400" b="1"/>
          </a:p>
          <a:p>
            <a:pPr marL="285750" indent="-285750">
              <a:buFont typeface="Wingdings" panose="05000000000000000000" charset="0"/>
              <a:buChar char="v"/>
            </a:pPr>
            <a:r>
              <a:rPr lang="en-IN" altLang="en-US" sz="2000" b="1"/>
              <a:t>matplotlib.pyplot</a:t>
            </a:r>
            <a:endParaRPr lang="en-IN" altLang="en-US" sz="2000" b="1"/>
          </a:p>
          <a:p>
            <a:pPr marL="285750" indent="-285750">
              <a:buFont typeface="Wingdings" panose="05000000000000000000" charset="0"/>
              <a:buChar char="v"/>
            </a:pPr>
            <a:r>
              <a:rPr lang="en-IN" altLang="en-US" sz="2000" b="1"/>
              <a:t>seaborn</a:t>
            </a:r>
            <a:endParaRPr lang="en-IN" altLang="en-US" sz="2000" b="1"/>
          </a:p>
          <a:p>
            <a:pPr marL="285750" indent="-285750">
              <a:buFont typeface="Wingdings" panose="05000000000000000000" charset="0"/>
              <a:buChar char="v"/>
            </a:pPr>
            <a:r>
              <a:rPr lang="en-IN" altLang="en-US" sz="2000" b="1"/>
              <a:t>WordCloud</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3. Text Processing and Sentiment Analysis</a:t>
            </a:r>
            <a:endParaRPr lang="en-IN" altLang="en-US" sz="2400" b="1"/>
          </a:p>
          <a:p>
            <a:pPr marL="285750" indent="-285750">
              <a:buFont typeface="Wingdings" panose="05000000000000000000" charset="0"/>
              <a:buChar char="v"/>
            </a:pPr>
            <a:r>
              <a:rPr lang="en-IN" altLang="en-US" sz="2000" b="1"/>
              <a:t>WordCloud</a:t>
            </a:r>
            <a:endParaRPr lang="en-IN" altLang="en-US" sz="2000" b="1"/>
          </a:p>
          <a:p>
            <a:pPr marL="285750" indent="-285750">
              <a:buFont typeface="Wingdings" panose="05000000000000000000" charset="0"/>
              <a:buChar char="v"/>
            </a:pPr>
            <a:r>
              <a:rPr lang="en-IN" altLang="en-US" sz="2000" b="1"/>
              <a:t>vaderSentiment.vaderSentiment</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4. Date and Time Parsing</a:t>
            </a:r>
            <a:endParaRPr lang="en-IN" altLang="en-US" sz="2400" b="1"/>
          </a:p>
          <a:p>
            <a:pPr marL="285750" indent="-285750">
              <a:buFont typeface="Wingdings" panose="05000000000000000000" charset="0"/>
              <a:buChar char="v"/>
            </a:pPr>
            <a:r>
              <a:rPr lang="en-IN" altLang="en-US" sz="2000" b="1"/>
              <a:t>dateutil.parser</a:t>
            </a:r>
            <a:endParaRPr lang="en-IN" altLang="en-US" sz="2000" b="1"/>
          </a:p>
        </p:txBody>
      </p:sp>
      <p:sp>
        <p:nvSpPr>
          <p:cNvPr id="34" name="MH_Entry_1"/>
          <p:cNvSpPr/>
          <p:nvPr>
            <p:custDataLst>
              <p:tags r:id="rId2"/>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EXPLORATORY DATA ANALYSIS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
          <p:cNvSpPr/>
          <p:nvPr>
            <p:custDataLst>
              <p:tags r:id="rId1"/>
            </p:custDataLst>
          </p:nvPr>
        </p:nvSpPr>
        <p:spPr>
          <a:xfrm>
            <a:off x="6182775" y="1576619"/>
            <a:ext cx="2613025" cy="4094163"/>
          </a:xfrm>
          <a:prstGeom prst="rect">
            <a:avLst/>
          </a:prstGeom>
          <a:solidFill>
            <a:srgbClr val="302A28"/>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矩形 4"/>
          <p:cNvSpPr/>
          <p:nvPr/>
        </p:nvSpPr>
        <p:spPr>
          <a:xfrm>
            <a:off x="3413641" y="1576619"/>
            <a:ext cx="2613025" cy="4094163"/>
          </a:xfrm>
          <a:prstGeom prst="rect">
            <a:avLst/>
          </a:prstGeom>
          <a:solidFill>
            <a:srgbClr val="0086D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6" name="文本框 35"/>
          <p:cNvSpPr txBox="1">
            <a:spLocks noChangeArrowheads="1"/>
          </p:cNvSpPr>
          <p:nvPr/>
        </p:nvSpPr>
        <p:spPr bwMode="auto">
          <a:xfrm>
            <a:off x="3389630" y="3545840"/>
            <a:ext cx="272542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The parse function from dateutil.parser is imported to handle complex date parsing tasks.A function </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a:t>
            </a: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custom_date_parser</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a:t>
            </a: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is defined to clean and parse date strings.</a:t>
            </a:r>
            <a:endPar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endParaRPr>
          </a:p>
        </p:txBody>
      </p:sp>
      <p:sp>
        <p:nvSpPr>
          <p:cNvPr id="7" name="矩形 37"/>
          <p:cNvSpPr>
            <a:spLocks noChangeArrowheads="1"/>
          </p:cNvSpPr>
          <p:nvPr/>
        </p:nvSpPr>
        <p:spPr bwMode="auto">
          <a:xfrm>
            <a:off x="2965450" y="2780030"/>
            <a:ext cx="34950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 Custom Date </a:t>
            </a:r>
            <a:endParaRPr kumimoji="0" lang="en-IN" altLang="zh-CN"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Parsing and Handling</a:t>
            </a:r>
            <a:endParaRPr kumimoji="0" lang="en-IN" altLang="zh-CN"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cxnSp>
        <p:nvCxnSpPr>
          <p:cNvPr id="8" name="直接连接符 7"/>
          <p:cNvCxnSpPr/>
          <p:nvPr/>
        </p:nvCxnSpPr>
        <p:spPr>
          <a:xfrm>
            <a:off x="3413641" y="3485429"/>
            <a:ext cx="26130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3035" y="1576619"/>
            <a:ext cx="2613025" cy="4094163"/>
          </a:xfrm>
          <a:prstGeom prst="rect">
            <a:avLst/>
          </a:prstGeom>
          <a:solidFill>
            <a:srgbClr val="302A28"/>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 name="矩形 11"/>
          <p:cNvSpPr/>
          <p:nvPr/>
        </p:nvSpPr>
        <p:spPr>
          <a:xfrm>
            <a:off x="8936469" y="1576619"/>
            <a:ext cx="2611437" cy="4094163"/>
          </a:xfrm>
          <a:prstGeom prst="rect">
            <a:avLst/>
          </a:prstGeom>
          <a:solidFill>
            <a:srgbClr val="0086D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4" name="文本框 22"/>
          <p:cNvSpPr txBox="1">
            <a:spLocks noChangeArrowheads="1"/>
          </p:cNvSpPr>
          <p:nvPr/>
        </p:nvSpPr>
        <p:spPr bwMode="auto">
          <a:xfrm>
            <a:off x="612775" y="3596005"/>
            <a:ext cx="268668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Converts the raw data </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a:t>
            </a: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(intel_data)</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a:t>
            </a: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 into a Pandas DataFrame for easier manipulation and analysis.</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Also, defines a custom function to clean and parse dates</a:t>
            </a:r>
            <a:endPar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endParaRPr>
          </a:p>
        </p:txBody>
      </p:sp>
      <p:sp>
        <p:nvSpPr>
          <p:cNvPr id="15" name="矩形 6"/>
          <p:cNvSpPr>
            <a:spLocks noChangeArrowheads="1"/>
          </p:cNvSpPr>
          <p:nvPr/>
        </p:nvSpPr>
        <p:spPr bwMode="auto">
          <a:xfrm>
            <a:off x="526415" y="2773680"/>
            <a:ext cx="27254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b="1" i="0" u="none" strike="noStrike" kern="120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Data Conversion and Cleaning</a:t>
            </a:r>
            <a:endParaRPr kumimoji="0" lang="en-IN" altLang="zh-CN" b="1" i="0" u="none" strike="noStrike" kern="120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6" name="文本框 31"/>
          <p:cNvSpPr txBox="1">
            <a:spLocks noChangeArrowheads="1"/>
          </p:cNvSpPr>
          <p:nvPr/>
        </p:nvSpPr>
        <p:spPr bwMode="auto">
          <a:xfrm>
            <a:off x="6184265" y="3609340"/>
            <a:ext cx="282956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Create histograms for Price, Power Consumption, and rating.This section </a:t>
            </a:r>
            <a:endPar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of the script focuses on visualizing</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 </a:t>
            </a: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the numeric data in the dataset by plotting histograms. </a:t>
            </a:r>
            <a:endPar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endParaRPr>
          </a:p>
        </p:txBody>
      </p:sp>
      <p:sp>
        <p:nvSpPr>
          <p:cNvPr id="17" name="矩形 32"/>
          <p:cNvSpPr>
            <a:spLocks noChangeArrowheads="1"/>
          </p:cNvSpPr>
          <p:nvPr/>
        </p:nvSpPr>
        <p:spPr bwMode="auto">
          <a:xfrm>
            <a:off x="6706352" y="2716444"/>
            <a:ext cx="155098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Plot Histograms</a:t>
            </a:r>
            <a:endParaRPr kumimoji="0" lang="zh-CN" altLang="en-US"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8" name="文本框 38"/>
          <p:cNvSpPr txBox="1">
            <a:spLocks noChangeArrowheads="1"/>
          </p:cNvSpPr>
          <p:nvPr/>
        </p:nvSpPr>
        <p:spPr bwMode="auto">
          <a:xfrm>
            <a:off x="8952230" y="3545840"/>
            <a:ext cx="269684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This section of the script performs sentiment analysis on the review texts to determine their sentiment scores</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 </a:t>
            </a: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visualize</a:t>
            </a:r>
            <a:r>
              <a:rPr kumimoji="0" lang="en-IN"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 </a:t>
            </a:r>
            <a:r>
              <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rPr>
              <a:t>these scores</a:t>
            </a:r>
            <a:endParaRPr kumimoji="0" sz="1600" b="1" i="0" u="none" strike="noStrike" kern="1200" cap="none" spc="0" normalizeH="0" baseline="0" noProof="0" dirty="0">
              <a:ln>
                <a:noFill/>
              </a:ln>
              <a:solidFill>
                <a:prstClr val="white"/>
              </a:solidFill>
              <a:effectLst/>
              <a:uLnTx/>
              <a:uFillTx/>
              <a:latin typeface="等线" panose="02010600030101010101" pitchFamily="2" charset="-122"/>
              <a:ea typeface="SimSun" panose="02010600030101010101" pitchFamily="2" charset="-122"/>
              <a:cs typeface="+mn-cs"/>
            </a:endParaRPr>
          </a:p>
        </p:txBody>
      </p:sp>
      <p:sp>
        <p:nvSpPr>
          <p:cNvPr id="19" name="矩形 40"/>
          <p:cNvSpPr>
            <a:spLocks noChangeArrowheads="1"/>
          </p:cNvSpPr>
          <p:nvPr/>
        </p:nvSpPr>
        <p:spPr bwMode="auto">
          <a:xfrm>
            <a:off x="9480346" y="2779944"/>
            <a:ext cx="15224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Sentiment Analysis</a:t>
            </a:r>
            <a:endParaRPr kumimoji="0" lang="zh-CN" altLang="en-US"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21" name="Freeform 10"/>
          <p:cNvSpPr>
            <a:spLocks noEditPoints="1"/>
          </p:cNvSpPr>
          <p:nvPr/>
        </p:nvSpPr>
        <p:spPr bwMode="auto">
          <a:xfrm>
            <a:off x="7017385" y="2174240"/>
            <a:ext cx="460375" cy="417830"/>
          </a:xfrm>
          <a:custGeom>
            <a:avLst/>
            <a:gdLst>
              <a:gd name="T0" fmla="*/ 2147483646 w 212"/>
              <a:gd name="T1" fmla="*/ 2147483646 h 212"/>
              <a:gd name="T2" fmla="*/ 2147483646 w 212"/>
              <a:gd name="T3" fmla="*/ 2147483646 h 212"/>
              <a:gd name="T4" fmla="*/ 2147483646 w 212"/>
              <a:gd name="T5" fmla="*/ 2147483646 h 212"/>
              <a:gd name="T6" fmla="*/ 2147483646 w 212"/>
              <a:gd name="T7" fmla="*/ 2147483646 h 212"/>
              <a:gd name="T8" fmla="*/ 2147483646 w 212"/>
              <a:gd name="T9" fmla="*/ 2147483646 h 212"/>
              <a:gd name="T10" fmla="*/ 2147483646 w 212"/>
              <a:gd name="T11" fmla="*/ 2147483646 h 212"/>
              <a:gd name="T12" fmla="*/ 2147483646 w 212"/>
              <a:gd name="T13" fmla="*/ 2147483646 h 212"/>
              <a:gd name="T14" fmla="*/ 2147483646 w 212"/>
              <a:gd name="T15" fmla="*/ 2147483646 h 212"/>
              <a:gd name="T16" fmla="*/ 2147483646 w 212"/>
              <a:gd name="T17" fmla="*/ 2147483646 h 212"/>
              <a:gd name="T18" fmla="*/ 2147483646 w 212"/>
              <a:gd name="T19" fmla="*/ 2147483646 h 212"/>
              <a:gd name="T20" fmla="*/ 2147483646 w 212"/>
              <a:gd name="T21" fmla="*/ 2147483646 h 212"/>
              <a:gd name="T22" fmla="*/ 2147483646 w 212"/>
              <a:gd name="T23" fmla="*/ 2147483646 h 212"/>
              <a:gd name="T24" fmla="*/ 2147483646 w 212"/>
              <a:gd name="T25" fmla="*/ 0 h 212"/>
              <a:gd name="T26" fmla="*/ 2147483646 w 212"/>
              <a:gd name="T27" fmla="*/ 2147483646 h 212"/>
              <a:gd name="T28" fmla="*/ 2147483646 w 212"/>
              <a:gd name="T29" fmla="*/ 2147483646 h 212"/>
              <a:gd name="T30" fmla="*/ 2147483646 w 212"/>
              <a:gd name="T31" fmla="*/ 2147483646 h 212"/>
              <a:gd name="T32" fmla="*/ 2147483646 w 212"/>
              <a:gd name="T33" fmla="*/ 2147483646 h 212"/>
              <a:gd name="T34" fmla="*/ 2147483646 w 212"/>
              <a:gd name="T35" fmla="*/ 2147483646 h 212"/>
              <a:gd name="T36" fmla="*/ 2147483646 w 212"/>
              <a:gd name="T37" fmla="*/ 2147483646 h 212"/>
              <a:gd name="T38" fmla="*/ 2147483646 w 212"/>
              <a:gd name="T39" fmla="*/ 2147483646 h 212"/>
              <a:gd name="T40" fmla="*/ 2147483646 w 212"/>
              <a:gd name="T41" fmla="*/ 2147483646 h 212"/>
              <a:gd name="T42" fmla="*/ 2147483646 w 212"/>
              <a:gd name="T43" fmla="*/ 2147483646 h 212"/>
              <a:gd name="T44" fmla="*/ 2147483646 w 212"/>
              <a:gd name="T45" fmla="*/ 2147483646 h 212"/>
              <a:gd name="T46" fmla="*/ 2147483646 w 212"/>
              <a:gd name="T47" fmla="*/ 2147483646 h 212"/>
              <a:gd name="T48" fmla="*/ 2147483646 w 212"/>
              <a:gd name="T49" fmla="*/ 2147483646 h 212"/>
              <a:gd name="T50" fmla="*/ 2147483646 w 212"/>
              <a:gd name="T51" fmla="*/ 2147483646 h 212"/>
              <a:gd name="T52" fmla="*/ 2147483646 w 212"/>
              <a:gd name="T53" fmla="*/ 2147483646 h 212"/>
              <a:gd name="T54" fmla="*/ 2147483646 w 212"/>
              <a:gd name="T55" fmla="*/ 2147483646 h 212"/>
              <a:gd name="T56" fmla="*/ 2147483646 w 212"/>
              <a:gd name="T57" fmla="*/ 2147483646 h 212"/>
              <a:gd name="T58" fmla="*/ 2147483646 w 212"/>
              <a:gd name="T59" fmla="*/ 2147483646 h 212"/>
              <a:gd name="T60" fmla="*/ 2147483646 w 212"/>
              <a:gd name="T61" fmla="*/ 2147483646 h 212"/>
              <a:gd name="T62" fmla="*/ 2147483646 w 212"/>
              <a:gd name="T63" fmla="*/ 2147483646 h 212"/>
              <a:gd name="T64" fmla="*/ 2147483646 w 212"/>
              <a:gd name="T65" fmla="*/ 2147483646 h 212"/>
              <a:gd name="T66" fmla="*/ 2147483646 w 212"/>
              <a:gd name="T67" fmla="*/ 2147483646 h 212"/>
              <a:gd name="T68" fmla="*/ 2147483646 w 212"/>
              <a:gd name="T69" fmla="*/ 2147483646 h 212"/>
              <a:gd name="T70" fmla="*/ 2147483646 w 212"/>
              <a:gd name="T71" fmla="*/ 2147483646 h 212"/>
              <a:gd name="T72" fmla="*/ 2147483646 w 212"/>
              <a:gd name="T73" fmla="*/ 2147483646 h 212"/>
              <a:gd name="T74" fmla="*/ 2147483646 w 212"/>
              <a:gd name="T75" fmla="*/ 2147483646 h 212"/>
              <a:gd name="T76" fmla="*/ 2147483646 w 212"/>
              <a:gd name="T77" fmla="*/ 2147483646 h 212"/>
              <a:gd name="T78" fmla="*/ 2147483646 w 212"/>
              <a:gd name="T79" fmla="*/ 2147483646 h 212"/>
              <a:gd name="T80" fmla="*/ 2147483646 w 212"/>
              <a:gd name="T81" fmla="*/ 2147483646 h 212"/>
              <a:gd name="T82" fmla="*/ 2147483646 w 212"/>
              <a:gd name="T83" fmla="*/ 2147483646 h 212"/>
              <a:gd name="T84" fmla="*/ 2147483646 w 212"/>
              <a:gd name="T85" fmla="*/ 2147483646 h 212"/>
              <a:gd name="T86" fmla="*/ 2147483646 w 212"/>
              <a:gd name="T87" fmla="*/ 2147483646 h 212"/>
              <a:gd name="T88" fmla="*/ 2147483646 w 212"/>
              <a:gd name="T89" fmla="*/ 2147483646 h 212"/>
              <a:gd name="T90" fmla="*/ 2147483646 w 212"/>
              <a:gd name="T91" fmla="*/ 2147483646 h 212"/>
              <a:gd name="T92" fmla="*/ 2147483646 w 212"/>
              <a:gd name="T93" fmla="*/ 2147483646 h 212"/>
              <a:gd name="T94" fmla="*/ 2147483646 w 212"/>
              <a:gd name="T95" fmla="*/ 2147483646 h 212"/>
              <a:gd name="T96" fmla="*/ 2147483646 w 212"/>
              <a:gd name="T97" fmla="*/ 2147483646 h 212"/>
              <a:gd name="T98" fmla="*/ 2147483646 w 212"/>
              <a:gd name="T99" fmla="*/ 2147483646 h 212"/>
              <a:gd name="T100" fmla="*/ 2147483646 w 212"/>
              <a:gd name="T101" fmla="*/ 2147483646 h 212"/>
              <a:gd name="T102" fmla="*/ 2147483646 w 212"/>
              <a:gd name="T103" fmla="*/ 2147483646 h 212"/>
              <a:gd name="T104" fmla="*/ 2147483646 w 212"/>
              <a:gd name="T105" fmla="*/ 2147483646 h 212"/>
              <a:gd name="T106" fmla="*/ 2147483646 w 212"/>
              <a:gd name="T107" fmla="*/ 2147483646 h 212"/>
              <a:gd name="T108" fmla="*/ 2147483646 w 212"/>
              <a:gd name="T109" fmla="*/ 2147483646 h 212"/>
              <a:gd name="T110" fmla="*/ 2147483646 w 212"/>
              <a:gd name="T111" fmla="*/ 2147483646 h 212"/>
              <a:gd name="T112" fmla="*/ 2147483646 w 212"/>
              <a:gd name="T113" fmla="*/ 2147483646 h 212"/>
              <a:gd name="T114" fmla="*/ 2147483646 w 212"/>
              <a:gd name="T115" fmla="*/ 2147483646 h 2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2" h="212">
                <a:moveTo>
                  <a:pt x="190" y="93"/>
                </a:moveTo>
                <a:cubicBezTo>
                  <a:pt x="190" y="89"/>
                  <a:pt x="189" y="86"/>
                  <a:pt x="188" y="82"/>
                </a:cubicBezTo>
                <a:cubicBezTo>
                  <a:pt x="205" y="67"/>
                  <a:pt x="205" y="67"/>
                  <a:pt x="205" y="67"/>
                </a:cubicBezTo>
                <a:cubicBezTo>
                  <a:pt x="202" y="60"/>
                  <a:pt x="199" y="54"/>
                  <a:pt x="195" y="48"/>
                </a:cubicBezTo>
                <a:cubicBezTo>
                  <a:pt x="173" y="53"/>
                  <a:pt x="173" y="53"/>
                  <a:pt x="173" y="53"/>
                </a:cubicBezTo>
                <a:cubicBezTo>
                  <a:pt x="170" y="50"/>
                  <a:pt x="168" y="47"/>
                  <a:pt x="165" y="44"/>
                </a:cubicBezTo>
                <a:cubicBezTo>
                  <a:pt x="172" y="23"/>
                  <a:pt x="172" y="23"/>
                  <a:pt x="172" y="23"/>
                </a:cubicBezTo>
                <a:cubicBezTo>
                  <a:pt x="169" y="21"/>
                  <a:pt x="166" y="19"/>
                  <a:pt x="163" y="17"/>
                </a:cubicBezTo>
                <a:cubicBezTo>
                  <a:pt x="160" y="15"/>
                  <a:pt x="157" y="13"/>
                  <a:pt x="154" y="12"/>
                </a:cubicBezTo>
                <a:cubicBezTo>
                  <a:pt x="138" y="27"/>
                  <a:pt x="138" y="27"/>
                  <a:pt x="138" y="27"/>
                </a:cubicBezTo>
                <a:cubicBezTo>
                  <a:pt x="134" y="26"/>
                  <a:pt x="130" y="24"/>
                  <a:pt x="127" y="23"/>
                </a:cubicBezTo>
                <a:cubicBezTo>
                  <a:pt x="122" y="1"/>
                  <a:pt x="122" y="1"/>
                  <a:pt x="122" y="1"/>
                </a:cubicBezTo>
                <a:cubicBezTo>
                  <a:pt x="115" y="0"/>
                  <a:pt x="108" y="0"/>
                  <a:pt x="101" y="0"/>
                </a:cubicBezTo>
                <a:cubicBezTo>
                  <a:pt x="94" y="22"/>
                  <a:pt x="94" y="22"/>
                  <a:pt x="94" y="22"/>
                </a:cubicBezTo>
                <a:cubicBezTo>
                  <a:pt x="90" y="23"/>
                  <a:pt x="87" y="23"/>
                  <a:pt x="83" y="24"/>
                </a:cubicBezTo>
                <a:cubicBezTo>
                  <a:pt x="68" y="8"/>
                  <a:pt x="68" y="8"/>
                  <a:pt x="68" y="8"/>
                </a:cubicBezTo>
                <a:cubicBezTo>
                  <a:pt x="61" y="10"/>
                  <a:pt x="55" y="13"/>
                  <a:pt x="49" y="17"/>
                </a:cubicBezTo>
                <a:cubicBezTo>
                  <a:pt x="54" y="39"/>
                  <a:pt x="54" y="39"/>
                  <a:pt x="54" y="39"/>
                </a:cubicBezTo>
                <a:cubicBezTo>
                  <a:pt x="51" y="42"/>
                  <a:pt x="48" y="44"/>
                  <a:pt x="45" y="47"/>
                </a:cubicBezTo>
                <a:cubicBezTo>
                  <a:pt x="24" y="40"/>
                  <a:pt x="24" y="40"/>
                  <a:pt x="24" y="40"/>
                </a:cubicBezTo>
                <a:cubicBezTo>
                  <a:pt x="22" y="43"/>
                  <a:pt x="19" y="46"/>
                  <a:pt x="17" y="49"/>
                </a:cubicBezTo>
                <a:cubicBezTo>
                  <a:pt x="15" y="52"/>
                  <a:pt x="14" y="55"/>
                  <a:pt x="12" y="58"/>
                </a:cubicBezTo>
                <a:cubicBezTo>
                  <a:pt x="28" y="75"/>
                  <a:pt x="28" y="75"/>
                  <a:pt x="28" y="75"/>
                </a:cubicBezTo>
                <a:cubicBezTo>
                  <a:pt x="27" y="78"/>
                  <a:pt x="25" y="82"/>
                  <a:pt x="24" y="86"/>
                </a:cubicBezTo>
                <a:cubicBezTo>
                  <a:pt x="2" y="90"/>
                  <a:pt x="2" y="90"/>
                  <a:pt x="2" y="90"/>
                </a:cubicBezTo>
                <a:cubicBezTo>
                  <a:pt x="1" y="97"/>
                  <a:pt x="0" y="104"/>
                  <a:pt x="1" y="111"/>
                </a:cubicBezTo>
                <a:cubicBezTo>
                  <a:pt x="23" y="118"/>
                  <a:pt x="23" y="118"/>
                  <a:pt x="23" y="118"/>
                </a:cubicBezTo>
                <a:cubicBezTo>
                  <a:pt x="24" y="122"/>
                  <a:pt x="24" y="126"/>
                  <a:pt x="25" y="129"/>
                </a:cubicBezTo>
                <a:cubicBezTo>
                  <a:pt x="8" y="145"/>
                  <a:pt x="8" y="145"/>
                  <a:pt x="8" y="145"/>
                </a:cubicBezTo>
                <a:cubicBezTo>
                  <a:pt x="11" y="151"/>
                  <a:pt x="14" y="158"/>
                  <a:pt x="18" y="164"/>
                </a:cubicBezTo>
                <a:cubicBezTo>
                  <a:pt x="40" y="158"/>
                  <a:pt x="40" y="158"/>
                  <a:pt x="40" y="158"/>
                </a:cubicBezTo>
                <a:cubicBezTo>
                  <a:pt x="43" y="161"/>
                  <a:pt x="45" y="164"/>
                  <a:pt x="48" y="167"/>
                </a:cubicBezTo>
                <a:cubicBezTo>
                  <a:pt x="41" y="189"/>
                  <a:pt x="41" y="189"/>
                  <a:pt x="41" y="189"/>
                </a:cubicBezTo>
                <a:cubicBezTo>
                  <a:pt x="44" y="191"/>
                  <a:pt x="46" y="193"/>
                  <a:pt x="49" y="195"/>
                </a:cubicBezTo>
                <a:cubicBezTo>
                  <a:pt x="52" y="197"/>
                  <a:pt x="56" y="199"/>
                  <a:pt x="59" y="200"/>
                </a:cubicBezTo>
                <a:cubicBezTo>
                  <a:pt x="76" y="184"/>
                  <a:pt x="76" y="184"/>
                  <a:pt x="76" y="184"/>
                </a:cubicBezTo>
                <a:cubicBezTo>
                  <a:pt x="79" y="186"/>
                  <a:pt x="83" y="187"/>
                  <a:pt x="87" y="188"/>
                </a:cubicBezTo>
                <a:cubicBezTo>
                  <a:pt x="91" y="210"/>
                  <a:pt x="91" y="210"/>
                  <a:pt x="91" y="210"/>
                </a:cubicBezTo>
                <a:cubicBezTo>
                  <a:pt x="98" y="212"/>
                  <a:pt x="105" y="212"/>
                  <a:pt x="112" y="211"/>
                </a:cubicBezTo>
                <a:cubicBezTo>
                  <a:pt x="119" y="189"/>
                  <a:pt x="119" y="189"/>
                  <a:pt x="119" y="189"/>
                </a:cubicBezTo>
                <a:cubicBezTo>
                  <a:pt x="123" y="189"/>
                  <a:pt x="127" y="188"/>
                  <a:pt x="130" y="187"/>
                </a:cubicBezTo>
                <a:cubicBezTo>
                  <a:pt x="146" y="204"/>
                  <a:pt x="146" y="204"/>
                  <a:pt x="146" y="204"/>
                </a:cubicBezTo>
                <a:cubicBezTo>
                  <a:pt x="152" y="201"/>
                  <a:pt x="159" y="198"/>
                  <a:pt x="165" y="194"/>
                </a:cubicBezTo>
                <a:cubicBezTo>
                  <a:pt x="159" y="172"/>
                  <a:pt x="159" y="172"/>
                  <a:pt x="159" y="172"/>
                </a:cubicBezTo>
                <a:cubicBezTo>
                  <a:pt x="162" y="169"/>
                  <a:pt x="165" y="167"/>
                  <a:pt x="168" y="164"/>
                </a:cubicBezTo>
                <a:cubicBezTo>
                  <a:pt x="189" y="171"/>
                  <a:pt x="189" y="171"/>
                  <a:pt x="189" y="171"/>
                </a:cubicBezTo>
                <a:cubicBezTo>
                  <a:pt x="191" y="169"/>
                  <a:pt x="193" y="166"/>
                  <a:pt x="195" y="163"/>
                </a:cubicBezTo>
                <a:cubicBezTo>
                  <a:pt x="197" y="160"/>
                  <a:pt x="199" y="156"/>
                  <a:pt x="201" y="153"/>
                </a:cubicBezTo>
                <a:cubicBezTo>
                  <a:pt x="185" y="137"/>
                  <a:pt x="185" y="137"/>
                  <a:pt x="185" y="137"/>
                </a:cubicBezTo>
                <a:cubicBezTo>
                  <a:pt x="187" y="133"/>
                  <a:pt x="188" y="129"/>
                  <a:pt x="189" y="126"/>
                </a:cubicBezTo>
                <a:cubicBezTo>
                  <a:pt x="211" y="121"/>
                  <a:pt x="211" y="121"/>
                  <a:pt x="211" y="121"/>
                </a:cubicBezTo>
                <a:cubicBezTo>
                  <a:pt x="212" y="114"/>
                  <a:pt x="212" y="107"/>
                  <a:pt x="212" y="100"/>
                </a:cubicBezTo>
                <a:lnTo>
                  <a:pt x="190" y="93"/>
                </a:lnTo>
                <a:close/>
                <a:moveTo>
                  <a:pt x="163" y="142"/>
                </a:moveTo>
                <a:cubicBezTo>
                  <a:pt x="143" y="174"/>
                  <a:pt x="101" y="183"/>
                  <a:pt x="70" y="163"/>
                </a:cubicBezTo>
                <a:cubicBezTo>
                  <a:pt x="38" y="143"/>
                  <a:pt x="29" y="101"/>
                  <a:pt x="49" y="70"/>
                </a:cubicBezTo>
                <a:cubicBezTo>
                  <a:pt x="70" y="38"/>
                  <a:pt x="111" y="29"/>
                  <a:pt x="143" y="49"/>
                </a:cubicBezTo>
                <a:cubicBezTo>
                  <a:pt x="174" y="69"/>
                  <a:pt x="183" y="111"/>
                  <a:pt x="163" y="1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2" name="Freeform 11"/>
          <p:cNvSpPr>
            <a:spLocks noEditPoints="1"/>
          </p:cNvSpPr>
          <p:nvPr/>
        </p:nvSpPr>
        <p:spPr bwMode="auto">
          <a:xfrm>
            <a:off x="7446010" y="2134870"/>
            <a:ext cx="381635" cy="346075"/>
          </a:xfrm>
          <a:custGeom>
            <a:avLst/>
            <a:gdLst>
              <a:gd name="T0" fmla="*/ 2147483646 w 176"/>
              <a:gd name="T1" fmla="*/ 2147483646 h 176"/>
              <a:gd name="T2" fmla="*/ 2147483646 w 176"/>
              <a:gd name="T3" fmla="*/ 2147483646 h 176"/>
              <a:gd name="T4" fmla="*/ 2147483646 w 176"/>
              <a:gd name="T5" fmla="*/ 2147483646 h 176"/>
              <a:gd name="T6" fmla="*/ 2147483646 w 176"/>
              <a:gd name="T7" fmla="*/ 2147483646 h 176"/>
              <a:gd name="T8" fmla="*/ 2147483646 w 176"/>
              <a:gd name="T9" fmla="*/ 2147483646 h 176"/>
              <a:gd name="T10" fmla="*/ 2147483646 w 176"/>
              <a:gd name="T11" fmla="*/ 2147483646 h 176"/>
              <a:gd name="T12" fmla="*/ 2147483646 w 176"/>
              <a:gd name="T13" fmla="*/ 2147483646 h 176"/>
              <a:gd name="T14" fmla="*/ 2147483646 w 176"/>
              <a:gd name="T15" fmla="*/ 2147483646 h 176"/>
              <a:gd name="T16" fmla="*/ 2147483646 w 176"/>
              <a:gd name="T17" fmla="*/ 2147483646 h 176"/>
              <a:gd name="T18" fmla="*/ 2147483646 w 176"/>
              <a:gd name="T19" fmla="*/ 2147483646 h 176"/>
              <a:gd name="T20" fmla="*/ 2147483646 w 176"/>
              <a:gd name="T21" fmla="*/ 0 h 176"/>
              <a:gd name="T22" fmla="*/ 2147483646 w 176"/>
              <a:gd name="T23" fmla="*/ 2147483646 h 176"/>
              <a:gd name="T24" fmla="*/ 2147483646 w 176"/>
              <a:gd name="T25" fmla="*/ 2147483646 h 176"/>
              <a:gd name="T26" fmla="*/ 2147483646 w 176"/>
              <a:gd name="T27" fmla="*/ 2147483646 h 176"/>
              <a:gd name="T28" fmla="*/ 2147483646 w 176"/>
              <a:gd name="T29" fmla="*/ 2147483646 h 176"/>
              <a:gd name="T30" fmla="*/ 2147483646 w 176"/>
              <a:gd name="T31" fmla="*/ 2147483646 h 176"/>
              <a:gd name="T32" fmla="*/ 2147483646 w 176"/>
              <a:gd name="T33" fmla="*/ 2147483646 h 176"/>
              <a:gd name="T34" fmla="*/ 2147483646 w 176"/>
              <a:gd name="T35" fmla="*/ 2147483646 h 176"/>
              <a:gd name="T36" fmla="*/ 2147483646 w 176"/>
              <a:gd name="T37" fmla="*/ 2147483646 h 176"/>
              <a:gd name="T38" fmla="*/ 0 w 176"/>
              <a:gd name="T39" fmla="*/ 2147483646 h 176"/>
              <a:gd name="T40" fmla="*/ 2147483646 w 176"/>
              <a:gd name="T41" fmla="*/ 2147483646 h 176"/>
              <a:gd name="T42" fmla="*/ 2147483646 w 176"/>
              <a:gd name="T43" fmla="*/ 2147483646 h 176"/>
              <a:gd name="T44" fmla="*/ 2147483646 w 176"/>
              <a:gd name="T45" fmla="*/ 2147483646 h 176"/>
              <a:gd name="T46" fmla="*/ 2147483646 w 176"/>
              <a:gd name="T47" fmla="*/ 2147483646 h 176"/>
              <a:gd name="T48" fmla="*/ 2147483646 w 176"/>
              <a:gd name="T49" fmla="*/ 2147483646 h 176"/>
              <a:gd name="T50" fmla="*/ 2147483646 w 176"/>
              <a:gd name="T51" fmla="*/ 2147483646 h 176"/>
              <a:gd name="T52" fmla="*/ 2147483646 w 176"/>
              <a:gd name="T53" fmla="*/ 2147483646 h 176"/>
              <a:gd name="T54" fmla="*/ 2147483646 w 176"/>
              <a:gd name="T55" fmla="*/ 2147483646 h 176"/>
              <a:gd name="T56" fmla="*/ 2147483646 w 176"/>
              <a:gd name="T57" fmla="*/ 2147483646 h 176"/>
              <a:gd name="T58" fmla="*/ 2147483646 w 176"/>
              <a:gd name="T59" fmla="*/ 2147483646 h 176"/>
              <a:gd name="T60" fmla="*/ 2147483646 w 176"/>
              <a:gd name="T61" fmla="*/ 2147483646 h 176"/>
              <a:gd name="T62" fmla="*/ 2147483646 w 176"/>
              <a:gd name="T63" fmla="*/ 2147483646 h 176"/>
              <a:gd name="T64" fmla="*/ 2147483646 w 176"/>
              <a:gd name="T65" fmla="*/ 2147483646 h 176"/>
              <a:gd name="T66" fmla="*/ 2147483646 w 176"/>
              <a:gd name="T67" fmla="*/ 2147483646 h 176"/>
              <a:gd name="T68" fmla="*/ 2147483646 w 176"/>
              <a:gd name="T69" fmla="*/ 2147483646 h 176"/>
              <a:gd name="T70" fmla="*/ 2147483646 w 176"/>
              <a:gd name="T71" fmla="*/ 2147483646 h 176"/>
              <a:gd name="T72" fmla="*/ 2147483646 w 176"/>
              <a:gd name="T73" fmla="*/ 2147483646 h 176"/>
              <a:gd name="T74" fmla="*/ 2147483646 w 176"/>
              <a:gd name="T75" fmla="*/ 2147483646 h 176"/>
              <a:gd name="T76" fmla="*/ 2147483646 w 176"/>
              <a:gd name="T77" fmla="*/ 2147483646 h 176"/>
              <a:gd name="T78" fmla="*/ 2147483646 w 176"/>
              <a:gd name="T79" fmla="*/ 2147483646 h 176"/>
              <a:gd name="T80" fmla="*/ 2147483646 w 176"/>
              <a:gd name="T81" fmla="*/ 2147483646 h 176"/>
              <a:gd name="T82" fmla="*/ 2147483646 w 176"/>
              <a:gd name="T83" fmla="*/ 2147483646 h 1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6" h="176">
                <a:moveTo>
                  <a:pt x="156" y="88"/>
                </a:moveTo>
                <a:cubicBezTo>
                  <a:pt x="176" y="75"/>
                  <a:pt x="176" y="75"/>
                  <a:pt x="176" y="75"/>
                </a:cubicBezTo>
                <a:cubicBezTo>
                  <a:pt x="175" y="69"/>
                  <a:pt x="174" y="64"/>
                  <a:pt x="172" y="58"/>
                </a:cubicBezTo>
                <a:cubicBezTo>
                  <a:pt x="147" y="55"/>
                  <a:pt x="147" y="55"/>
                  <a:pt x="147" y="55"/>
                </a:cubicBezTo>
                <a:cubicBezTo>
                  <a:pt x="145" y="51"/>
                  <a:pt x="142" y="47"/>
                  <a:pt x="138" y="43"/>
                </a:cubicBezTo>
                <a:cubicBezTo>
                  <a:pt x="144" y="20"/>
                  <a:pt x="144" y="20"/>
                  <a:pt x="144" y="20"/>
                </a:cubicBezTo>
                <a:cubicBezTo>
                  <a:pt x="141" y="18"/>
                  <a:pt x="139" y="16"/>
                  <a:pt x="136" y="14"/>
                </a:cubicBezTo>
                <a:cubicBezTo>
                  <a:pt x="134" y="12"/>
                  <a:pt x="131" y="11"/>
                  <a:pt x="128" y="10"/>
                </a:cubicBezTo>
                <a:cubicBezTo>
                  <a:pt x="109" y="24"/>
                  <a:pt x="109" y="24"/>
                  <a:pt x="109" y="24"/>
                </a:cubicBezTo>
                <a:cubicBezTo>
                  <a:pt x="104" y="23"/>
                  <a:pt x="99" y="22"/>
                  <a:pt x="94" y="21"/>
                </a:cubicBezTo>
                <a:cubicBezTo>
                  <a:pt x="81" y="0"/>
                  <a:pt x="81" y="0"/>
                  <a:pt x="81" y="0"/>
                </a:cubicBezTo>
                <a:cubicBezTo>
                  <a:pt x="76" y="1"/>
                  <a:pt x="70" y="2"/>
                  <a:pt x="64" y="4"/>
                </a:cubicBezTo>
                <a:cubicBezTo>
                  <a:pt x="61" y="27"/>
                  <a:pt x="61" y="27"/>
                  <a:pt x="61" y="27"/>
                </a:cubicBezTo>
                <a:cubicBezTo>
                  <a:pt x="55" y="29"/>
                  <a:pt x="50" y="33"/>
                  <a:pt x="45" y="37"/>
                </a:cubicBezTo>
                <a:cubicBezTo>
                  <a:pt x="21" y="31"/>
                  <a:pt x="21" y="31"/>
                  <a:pt x="21" y="31"/>
                </a:cubicBezTo>
                <a:cubicBezTo>
                  <a:pt x="18" y="34"/>
                  <a:pt x="16" y="38"/>
                  <a:pt x="14" y="41"/>
                </a:cubicBezTo>
                <a:cubicBezTo>
                  <a:pt x="13" y="42"/>
                  <a:pt x="13" y="43"/>
                  <a:pt x="12" y="44"/>
                </a:cubicBezTo>
                <a:cubicBezTo>
                  <a:pt x="26" y="62"/>
                  <a:pt x="26" y="62"/>
                  <a:pt x="26" y="62"/>
                </a:cubicBezTo>
                <a:cubicBezTo>
                  <a:pt x="23" y="70"/>
                  <a:pt x="22" y="77"/>
                  <a:pt x="21" y="85"/>
                </a:cubicBezTo>
                <a:cubicBezTo>
                  <a:pt x="0" y="98"/>
                  <a:pt x="0" y="98"/>
                  <a:pt x="0" y="98"/>
                </a:cubicBezTo>
                <a:cubicBezTo>
                  <a:pt x="1" y="103"/>
                  <a:pt x="1" y="107"/>
                  <a:pt x="3" y="111"/>
                </a:cubicBezTo>
                <a:cubicBezTo>
                  <a:pt x="26" y="114"/>
                  <a:pt x="26" y="114"/>
                  <a:pt x="26" y="114"/>
                </a:cubicBezTo>
                <a:cubicBezTo>
                  <a:pt x="29" y="122"/>
                  <a:pt x="34" y="130"/>
                  <a:pt x="41" y="137"/>
                </a:cubicBezTo>
                <a:cubicBezTo>
                  <a:pt x="36" y="160"/>
                  <a:pt x="36" y="160"/>
                  <a:pt x="36" y="160"/>
                </a:cubicBezTo>
                <a:cubicBezTo>
                  <a:pt x="37" y="161"/>
                  <a:pt x="39" y="163"/>
                  <a:pt x="41" y="164"/>
                </a:cubicBezTo>
                <a:cubicBezTo>
                  <a:pt x="42" y="165"/>
                  <a:pt x="44" y="166"/>
                  <a:pt x="46" y="167"/>
                </a:cubicBezTo>
                <a:cubicBezTo>
                  <a:pt x="65" y="152"/>
                  <a:pt x="65" y="152"/>
                  <a:pt x="65" y="152"/>
                </a:cubicBezTo>
                <a:cubicBezTo>
                  <a:pt x="74" y="155"/>
                  <a:pt x="83" y="157"/>
                  <a:pt x="92" y="156"/>
                </a:cubicBezTo>
                <a:cubicBezTo>
                  <a:pt x="104" y="176"/>
                  <a:pt x="104" y="176"/>
                  <a:pt x="104" y="176"/>
                </a:cubicBezTo>
                <a:cubicBezTo>
                  <a:pt x="109" y="175"/>
                  <a:pt x="113" y="174"/>
                  <a:pt x="117" y="173"/>
                </a:cubicBezTo>
                <a:cubicBezTo>
                  <a:pt x="120" y="149"/>
                  <a:pt x="120" y="149"/>
                  <a:pt x="120" y="149"/>
                </a:cubicBezTo>
                <a:cubicBezTo>
                  <a:pt x="127" y="145"/>
                  <a:pt x="133" y="140"/>
                  <a:pt x="139" y="134"/>
                </a:cubicBezTo>
                <a:cubicBezTo>
                  <a:pt x="162" y="139"/>
                  <a:pt x="162" y="139"/>
                  <a:pt x="162" y="139"/>
                </a:cubicBezTo>
                <a:cubicBezTo>
                  <a:pt x="162" y="138"/>
                  <a:pt x="163" y="138"/>
                  <a:pt x="163" y="137"/>
                </a:cubicBezTo>
                <a:cubicBezTo>
                  <a:pt x="165" y="133"/>
                  <a:pt x="167" y="130"/>
                  <a:pt x="169" y="126"/>
                </a:cubicBezTo>
                <a:cubicBezTo>
                  <a:pt x="154" y="106"/>
                  <a:pt x="154" y="106"/>
                  <a:pt x="154" y="106"/>
                </a:cubicBezTo>
                <a:cubicBezTo>
                  <a:pt x="156" y="100"/>
                  <a:pt x="156" y="94"/>
                  <a:pt x="156" y="88"/>
                </a:cubicBezTo>
                <a:close/>
                <a:moveTo>
                  <a:pt x="131" y="116"/>
                </a:moveTo>
                <a:cubicBezTo>
                  <a:pt x="116" y="140"/>
                  <a:pt x="85" y="146"/>
                  <a:pt x="61" y="131"/>
                </a:cubicBezTo>
                <a:cubicBezTo>
                  <a:pt x="38" y="116"/>
                  <a:pt x="31" y="85"/>
                  <a:pt x="46" y="61"/>
                </a:cubicBezTo>
                <a:cubicBezTo>
                  <a:pt x="61" y="38"/>
                  <a:pt x="92" y="31"/>
                  <a:pt x="116" y="46"/>
                </a:cubicBezTo>
                <a:cubicBezTo>
                  <a:pt x="140" y="61"/>
                  <a:pt x="146" y="92"/>
                  <a:pt x="131"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3" name="Freeform 12"/>
          <p:cNvSpPr>
            <a:spLocks noEditPoints="1"/>
          </p:cNvSpPr>
          <p:nvPr/>
        </p:nvSpPr>
        <p:spPr bwMode="auto">
          <a:xfrm>
            <a:off x="7428230" y="1901825"/>
            <a:ext cx="284480" cy="264795"/>
          </a:xfrm>
          <a:custGeom>
            <a:avLst/>
            <a:gdLst>
              <a:gd name="T0" fmla="*/ 2147483646 w 131"/>
              <a:gd name="T1" fmla="*/ 2147483646 h 134"/>
              <a:gd name="T2" fmla="*/ 2147483646 w 131"/>
              <a:gd name="T3" fmla="*/ 2147483646 h 134"/>
              <a:gd name="T4" fmla="*/ 2147483646 w 131"/>
              <a:gd name="T5" fmla="*/ 2147483646 h 134"/>
              <a:gd name="T6" fmla="*/ 2147483646 w 131"/>
              <a:gd name="T7" fmla="*/ 2147483646 h 134"/>
              <a:gd name="T8" fmla="*/ 2147483646 w 131"/>
              <a:gd name="T9" fmla="*/ 2147483646 h 134"/>
              <a:gd name="T10" fmla="*/ 2147483646 w 131"/>
              <a:gd name="T11" fmla="*/ 2147483646 h 134"/>
              <a:gd name="T12" fmla="*/ 2147483646 w 131"/>
              <a:gd name="T13" fmla="*/ 2147483646 h 134"/>
              <a:gd name="T14" fmla="*/ 2147483646 w 131"/>
              <a:gd name="T15" fmla="*/ 2147483646 h 134"/>
              <a:gd name="T16" fmla="*/ 2147483646 w 131"/>
              <a:gd name="T17" fmla="*/ 2147483646 h 134"/>
              <a:gd name="T18" fmla="*/ 2147483646 w 131"/>
              <a:gd name="T19" fmla="*/ 2147483646 h 134"/>
              <a:gd name="T20" fmla="*/ 2147483646 w 131"/>
              <a:gd name="T21" fmla="*/ 2147483646 h 134"/>
              <a:gd name="T22" fmla="*/ 2147483646 w 131"/>
              <a:gd name="T23" fmla="*/ 2147483646 h 134"/>
              <a:gd name="T24" fmla="*/ 2147483646 w 131"/>
              <a:gd name="T25" fmla="*/ 2147483646 h 134"/>
              <a:gd name="T26" fmla="*/ 2147483646 w 131"/>
              <a:gd name="T27" fmla="*/ 2147483646 h 134"/>
              <a:gd name="T28" fmla="*/ 2147483646 w 131"/>
              <a:gd name="T29" fmla="*/ 2147483646 h 134"/>
              <a:gd name="T30" fmla="*/ 2147483646 w 131"/>
              <a:gd name="T31" fmla="*/ 2147483646 h 134"/>
              <a:gd name="T32" fmla="*/ 2147483646 w 131"/>
              <a:gd name="T33" fmla="*/ 2147483646 h 134"/>
              <a:gd name="T34" fmla="*/ 2147483646 w 131"/>
              <a:gd name="T35" fmla="*/ 2147483646 h 134"/>
              <a:gd name="T36" fmla="*/ 2147483646 w 131"/>
              <a:gd name="T37" fmla="*/ 2147483646 h 134"/>
              <a:gd name="T38" fmla="*/ 2147483646 w 131"/>
              <a:gd name="T39" fmla="*/ 2147483646 h 134"/>
              <a:gd name="T40" fmla="*/ 2147483646 w 131"/>
              <a:gd name="T41" fmla="*/ 2147483646 h 134"/>
              <a:gd name="T42" fmla="*/ 2147483646 w 131"/>
              <a:gd name="T43" fmla="*/ 2147483646 h 134"/>
              <a:gd name="T44" fmla="*/ 2147483646 w 131"/>
              <a:gd name="T45" fmla="*/ 2147483646 h 134"/>
              <a:gd name="T46" fmla="*/ 2147483646 w 131"/>
              <a:gd name="T47" fmla="*/ 0 h 134"/>
              <a:gd name="T48" fmla="*/ 2147483646 w 131"/>
              <a:gd name="T49" fmla="*/ 2147483646 h 134"/>
              <a:gd name="T50" fmla="*/ 2147483646 w 131"/>
              <a:gd name="T51" fmla="*/ 2147483646 h 134"/>
              <a:gd name="T52" fmla="*/ 2147483646 w 131"/>
              <a:gd name="T53" fmla="*/ 2147483646 h 134"/>
              <a:gd name="T54" fmla="*/ 2147483646 w 131"/>
              <a:gd name="T55" fmla="*/ 2147483646 h 134"/>
              <a:gd name="T56" fmla="*/ 0 w 131"/>
              <a:gd name="T57" fmla="*/ 2147483646 h 134"/>
              <a:gd name="T58" fmla="*/ 2147483646 w 131"/>
              <a:gd name="T59" fmla="*/ 2147483646 h 134"/>
              <a:gd name="T60" fmla="*/ 2147483646 w 131"/>
              <a:gd name="T61" fmla="*/ 2147483646 h 134"/>
              <a:gd name="T62" fmla="*/ 2147483646 w 131"/>
              <a:gd name="T63" fmla="*/ 2147483646 h 134"/>
              <a:gd name="T64" fmla="*/ 2147483646 w 131"/>
              <a:gd name="T65" fmla="*/ 2147483646 h 134"/>
              <a:gd name="T66" fmla="*/ 2147483646 w 131"/>
              <a:gd name="T67" fmla="*/ 2147483646 h 134"/>
              <a:gd name="T68" fmla="*/ 2147483646 w 131"/>
              <a:gd name="T69" fmla="*/ 2147483646 h 134"/>
              <a:gd name="T70" fmla="*/ 2147483646 w 131"/>
              <a:gd name="T71" fmla="*/ 2147483646 h 1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1" h="134">
                <a:moveTo>
                  <a:pt x="14" y="79"/>
                </a:moveTo>
                <a:cubicBezTo>
                  <a:pt x="2" y="94"/>
                  <a:pt x="2" y="94"/>
                  <a:pt x="2" y="94"/>
                </a:cubicBezTo>
                <a:cubicBezTo>
                  <a:pt x="3" y="97"/>
                  <a:pt x="5" y="101"/>
                  <a:pt x="7" y="104"/>
                </a:cubicBezTo>
                <a:cubicBezTo>
                  <a:pt x="27" y="102"/>
                  <a:pt x="27" y="102"/>
                  <a:pt x="27" y="102"/>
                </a:cubicBezTo>
                <a:cubicBezTo>
                  <a:pt x="29" y="104"/>
                  <a:pt x="31" y="106"/>
                  <a:pt x="34" y="108"/>
                </a:cubicBezTo>
                <a:cubicBezTo>
                  <a:pt x="37" y="110"/>
                  <a:pt x="39" y="111"/>
                  <a:pt x="42" y="113"/>
                </a:cubicBezTo>
                <a:cubicBezTo>
                  <a:pt x="46" y="132"/>
                  <a:pt x="46" y="132"/>
                  <a:pt x="46" y="132"/>
                </a:cubicBezTo>
                <a:cubicBezTo>
                  <a:pt x="50" y="133"/>
                  <a:pt x="54" y="134"/>
                  <a:pt x="58" y="134"/>
                </a:cubicBezTo>
                <a:cubicBezTo>
                  <a:pt x="68" y="117"/>
                  <a:pt x="68" y="117"/>
                  <a:pt x="68" y="117"/>
                </a:cubicBezTo>
                <a:cubicBezTo>
                  <a:pt x="75" y="117"/>
                  <a:pt x="81" y="115"/>
                  <a:pt x="87" y="112"/>
                </a:cubicBezTo>
                <a:cubicBezTo>
                  <a:pt x="104" y="121"/>
                  <a:pt x="104" y="121"/>
                  <a:pt x="104" y="121"/>
                </a:cubicBezTo>
                <a:cubicBezTo>
                  <a:pt x="108" y="118"/>
                  <a:pt x="111" y="116"/>
                  <a:pt x="113" y="113"/>
                </a:cubicBezTo>
                <a:cubicBezTo>
                  <a:pt x="107" y="94"/>
                  <a:pt x="107" y="94"/>
                  <a:pt x="107" y="94"/>
                </a:cubicBezTo>
                <a:cubicBezTo>
                  <a:pt x="110" y="88"/>
                  <a:pt x="112" y="82"/>
                  <a:pt x="113" y="76"/>
                </a:cubicBezTo>
                <a:cubicBezTo>
                  <a:pt x="131" y="68"/>
                  <a:pt x="131" y="68"/>
                  <a:pt x="131" y="68"/>
                </a:cubicBezTo>
                <a:cubicBezTo>
                  <a:pt x="131" y="64"/>
                  <a:pt x="131" y="59"/>
                  <a:pt x="130" y="55"/>
                </a:cubicBezTo>
                <a:cubicBezTo>
                  <a:pt x="111" y="48"/>
                  <a:pt x="111" y="48"/>
                  <a:pt x="111" y="48"/>
                </a:cubicBezTo>
                <a:cubicBezTo>
                  <a:pt x="109" y="44"/>
                  <a:pt x="107" y="40"/>
                  <a:pt x="104" y="36"/>
                </a:cubicBezTo>
                <a:cubicBezTo>
                  <a:pt x="109" y="17"/>
                  <a:pt x="109" y="17"/>
                  <a:pt x="109" y="17"/>
                </a:cubicBezTo>
                <a:cubicBezTo>
                  <a:pt x="107" y="15"/>
                  <a:pt x="105" y="13"/>
                  <a:pt x="103" y="12"/>
                </a:cubicBezTo>
                <a:cubicBezTo>
                  <a:pt x="101" y="11"/>
                  <a:pt x="99" y="9"/>
                  <a:pt x="97" y="8"/>
                </a:cubicBezTo>
                <a:cubicBezTo>
                  <a:pt x="80" y="19"/>
                  <a:pt x="80" y="19"/>
                  <a:pt x="80" y="19"/>
                </a:cubicBezTo>
                <a:cubicBezTo>
                  <a:pt x="76" y="17"/>
                  <a:pt x="71" y="16"/>
                  <a:pt x="66" y="16"/>
                </a:cubicBezTo>
                <a:cubicBezTo>
                  <a:pt x="54" y="0"/>
                  <a:pt x="54" y="0"/>
                  <a:pt x="54" y="0"/>
                </a:cubicBezTo>
                <a:cubicBezTo>
                  <a:pt x="50" y="1"/>
                  <a:pt x="45" y="2"/>
                  <a:pt x="41" y="3"/>
                </a:cubicBezTo>
                <a:cubicBezTo>
                  <a:pt x="39" y="23"/>
                  <a:pt x="39" y="23"/>
                  <a:pt x="39" y="23"/>
                </a:cubicBezTo>
                <a:cubicBezTo>
                  <a:pt x="33" y="26"/>
                  <a:pt x="29" y="30"/>
                  <a:pt x="25" y="34"/>
                </a:cubicBezTo>
                <a:cubicBezTo>
                  <a:pt x="4" y="34"/>
                  <a:pt x="4" y="34"/>
                  <a:pt x="4" y="34"/>
                </a:cubicBezTo>
                <a:cubicBezTo>
                  <a:pt x="2" y="38"/>
                  <a:pt x="1" y="41"/>
                  <a:pt x="0" y="45"/>
                </a:cubicBezTo>
                <a:cubicBezTo>
                  <a:pt x="14" y="59"/>
                  <a:pt x="14" y="59"/>
                  <a:pt x="14" y="59"/>
                </a:cubicBezTo>
                <a:cubicBezTo>
                  <a:pt x="13" y="65"/>
                  <a:pt x="13" y="72"/>
                  <a:pt x="14" y="79"/>
                </a:cubicBezTo>
                <a:close/>
                <a:moveTo>
                  <a:pt x="32" y="45"/>
                </a:moveTo>
                <a:cubicBezTo>
                  <a:pt x="45" y="28"/>
                  <a:pt x="69" y="24"/>
                  <a:pt x="86" y="36"/>
                </a:cubicBezTo>
                <a:cubicBezTo>
                  <a:pt x="103" y="49"/>
                  <a:pt x="106" y="72"/>
                  <a:pt x="94" y="89"/>
                </a:cubicBezTo>
                <a:cubicBezTo>
                  <a:pt x="82" y="106"/>
                  <a:pt x="58" y="110"/>
                  <a:pt x="41" y="98"/>
                </a:cubicBezTo>
                <a:cubicBezTo>
                  <a:pt x="24" y="86"/>
                  <a:pt x="20" y="62"/>
                  <a:pt x="32"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4" name="任意多边形 44"/>
          <p:cNvSpPr/>
          <p:nvPr/>
        </p:nvSpPr>
        <p:spPr bwMode="auto">
          <a:xfrm>
            <a:off x="9763760" y="1824990"/>
            <a:ext cx="796290" cy="767080"/>
          </a:xfrm>
          <a:custGeom>
            <a:avLst/>
            <a:gdLst>
              <a:gd name="T0" fmla="*/ 516215 w 956752"/>
              <a:gd name="T1" fmla="*/ 952455 h 990261"/>
              <a:gd name="T2" fmla="*/ 516215 w 956752"/>
              <a:gd name="T3" fmla="*/ 990600 h 990261"/>
              <a:gd name="T4" fmla="*/ 433978 w 956752"/>
              <a:gd name="T5" fmla="*/ 971527 h 990261"/>
              <a:gd name="T6" fmla="*/ 409513 w 956752"/>
              <a:gd name="T7" fmla="*/ 896972 h 990261"/>
              <a:gd name="T8" fmla="*/ 562095 w 956752"/>
              <a:gd name="T9" fmla="*/ 916623 h 990261"/>
              <a:gd name="T10" fmla="*/ 409513 w 956752"/>
              <a:gd name="T11" fmla="*/ 936272 h 990261"/>
              <a:gd name="T12" fmla="*/ 409513 w 956752"/>
              <a:gd name="T13" fmla="*/ 896972 h 990261"/>
              <a:gd name="T14" fmla="*/ 570707 w 956752"/>
              <a:gd name="T15" fmla="*/ 844957 h 990261"/>
              <a:gd name="T16" fmla="*/ 570707 w 956752"/>
              <a:gd name="T17" fmla="*/ 884258 h 990261"/>
              <a:gd name="T18" fmla="*/ 371651 w 956752"/>
              <a:gd name="T19" fmla="*/ 864608 h 990261"/>
              <a:gd name="T20" fmla="*/ 390739 w 956752"/>
              <a:gd name="T21" fmla="*/ 794098 h 990261"/>
              <a:gd name="T22" fmla="*/ 589794 w 956752"/>
              <a:gd name="T23" fmla="*/ 813170 h 990261"/>
              <a:gd name="T24" fmla="*/ 390739 w 956752"/>
              <a:gd name="T25" fmla="*/ 832243 h 990261"/>
              <a:gd name="T26" fmla="*/ 390739 w 956752"/>
              <a:gd name="T27" fmla="*/ 794098 h 990261"/>
              <a:gd name="T28" fmla="*/ 289887 w 956752"/>
              <a:gd name="T29" fmla="*/ 678998 h 990261"/>
              <a:gd name="T30" fmla="*/ 191476 w 956752"/>
              <a:gd name="T31" fmla="*/ 820605 h 990261"/>
              <a:gd name="T32" fmla="*/ 155938 w 956752"/>
              <a:gd name="T33" fmla="*/ 785204 h 990261"/>
              <a:gd name="T34" fmla="*/ 273485 w 956752"/>
              <a:gd name="T35" fmla="*/ 670488 h 990261"/>
              <a:gd name="T36" fmla="*/ 695981 w 956752"/>
              <a:gd name="T37" fmla="*/ 676275 h 990261"/>
              <a:gd name="T38" fmla="*/ 794665 w 956752"/>
              <a:gd name="T39" fmla="*/ 820605 h 990261"/>
              <a:gd name="T40" fmla="*/ 660345 w 956752"/>
              <a:gd name="T41" fmla="*/ 708954 h 990261"/>
              <a:gd name="T42" fmla="*/ 680562 w 956752"/>
              <a:gd name="T43" fmla="*/ 670148 h 990261"/>
              <a:gd name="T44" fmla="*/ 933827 w 956752"/>
              <a:gd name="T45" fmla="*/ 478540 h 990261"/>
              <a:gd name="T46" fmla="*/ 933827 w 956752"/>
              <a:gd name="T47" fmla="*/ 528244 h 990261"/>
              <a:gd name="T48" fmla="*/ 761770 w 956752"/>
              <a:gd name="T49" fmla="*/ 503391 h 990261"/>
              <a:gd name="T50" fmla="*/ 21848 w 956752"/>
              <a:gd name="T51" fmla="*/ 478540 h 990261"/>
              <a:gd name="T52" fmla="*/ 193905 w 956752"/>
              <a:gd name="T53" fmla="*/ 503391 h 990261"/>
              <a:gd name="T54" fmla="*/ 21848 w 956752"/>
              <a:gd name="T55" fmla="*/ 528244 h 990261"/>
              <a:gd name="T56" fmla="*/ 21848 w 956752"/>
              <a:gd name="T57" fmla="*/ 478540 h 990261"/>
              <a:gd name="T58" fmla="*/ 717911 w 956752"/>
              <a:gd name="T59" fmla="*/ 476043 h 990261"/>
              <a:gd name="T60" fmla="*/ 589775 w 956752"/>
              <a:gd name="T61" fmla="*/ 768668 h 990261"/>
              <a:gd name="T62" fmla="*/ 371672 w 956752"/>
              <a:gd name="T63" fmla="*/ 689359 h 990261"/>
              <a:gd name="T64" fmla="*/ 480723 w 956752"/>
              <a:gd name="T65" fmla="*/ 238113 h 990261"/>
              <a:gd name="T66" fmla="*/ 832814 w 956752"/>
              <a:gd name="T67" fmla="*/ 150784 h 990261"/>
              <a:gd name="T68" fmla="*/ 729214 w 956752"/>
              <a:gd name="T69" fmla="*/ 290029 h 990261"/>
              <a:gd name="T70" fmla="*/ 693772 w 956752"/>
              <a:gd name="T71" fmla="*/ 254535 h 990261"/>
              <a:gd name="T72" fmla="*/ 815434 w 956752"/>
              <a:gd name="T73" fmla="*/ 142252 h 990261"/>
              <a:gd name="T74" fmla="*/ 163658 w 956752"/>
              <a:gd name="T75" fmla="*/ 148054 h 990261"/>
              <a:gd name="T76" fmla="*/ 267258 w 956752"/>
              <a:gd name="T77" fmla="*/ 287298 h 990261"/>
              <a:gd name="T78" fmla="*/ 128216 w 956752"/>
              <a:gd name="T79" fmla="*/ 183548 h 990261"/>
              <a:gd name="T80" fmla="*/ 147300 w 956752"/>
              <a:gd name="T81" fmla="*/ 142252 h 990261"/>
              <a:gd name="T82" fmla="*/ 505539 w 956752"/>
              <a:gd name="T83" fmla="*/ 21880 h 990261"/>
              <a:gd name="T84" fmla="*/ 478203 w 956752"/>
              <a:gd name="T85" fmla="*/ 194189 h 990261"/>
              <a:gd name="T86" fmla="*/ 453600 w 956752"/>
              <a:gd name="T87" fmla="*/ 21880 h 9902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56752" h="990261">
                <a:moveTo>
                  <a:pt x="442700" y="952129"/>
                </a:moveTo>
                <a:cubicBezTo>
                  <a:pt x="516797" y="952129"/>
                  <a:pt x="516797" y="952129"/>
                  <a:pt x="516797" y="952129"/>
                </a:cubicBezTo>
                <a:cubicBezTo>
                  <a:pt x="519541" y="952129"/>
                  <a:pt x="522285" y="960300"/>
                  <a:pt x="522285" y="971195"/>
                </a:cubicBezTo>
                <a:cubicBezTo>
                  <a:pt x="522285" y="979366"/>
                  <a:pt x="519541" y="990261"/>
                  <a:pt x="516797" y="990261"/>
                </a:cubicBezTo>
                <a:cubicBezTo>
                  <a:pt x="442700" y="990261"/>
                  <a:pt x="442700" y="990261"/>
                  <a:pt x="442700" y="990261"/>
                </a:cubicBezTo>
                <a:cubicBezTo>
                  <a:pt x="439956" y="990261"/>
                  <a:pt x="434467" y="979366"/>
                  <a:pt x="434467" y="971195"/>
                </a:cubicBezTo>
                <a:cubicBezTo>
                  <a:pt x="434467" y="960300"/>
                  <a:pt x="439956" y="952129"/>
                  <a:pt x="442700" y="952129"/>
                </a:cubicBezTo>
                <a:close/>
                <a:moveTo>
                  <a:pt x="409975" y="896665"/>
                </a:moveTo>
                <a:cubicBezTo>
                  <a:pt x="549090" y="896665"/>
                  <a:pt x="549090" y="896665"/>
                  <a:pt x="549090" y="896665"/>
                </a:cubicBezTo>
                <a:cubicBezTo>
                  <a:pt x="557273" y="896665"/>
                  <a:pt x="562728" y="905084"/>
                  <a:pt x="562728" y="916309"/>
                </a:cubicBezTo>
                <a:cubicBezTo>
                  <a:pt x="562728" y="927533"/>
                  <a:pt x="557273" y="935952"/>
                  <a:pt x="549090" y="935952"/>
                </a:cubicBezTo>
                <a:cubicBezTo>
                  <a:pt x="409975" y="935952"/>
                  <a:pt x="409975" y="935952"/>
                  <a:pt x="409975" y="935952"/>
                </a:cubicBezTo>
                <a:cubicBezTo>
                  <a:pt x="401792" y="935952"/>
                  <a:pt x="396336" y="927533"/>
                  <a:pt x="396336" y="916309"/>
                </a:cubicBezTo>
                <a:cubicBezTo>
                  <a:pt x="396336" y="905084"/>
                  <a:pt x="401792" y="896665"/>
                  <a:pt x="409975" y="896665"/>
                </a:cubicBezTo>
                <a:close/>
                <a:moveTo>
                  <a:pt x="391179" y="844668"/>
                </a:moveTo>
                <a:cubicBezTo>
                  <a:pt x="571350" y="844668"/>
                  <a:pt x="571350" y="844668"/>
                  <a:pt x="571350" y="844668"/>
                </a:cubicBezTo>
                <a:cubicBezTo>
                  <a:pt x="582270" y="844668"/>
                  <a:pt x="590459" y="853087"/>
                  <a:pt x="590459" y="864312"/>
                </a:cubicBezTo>
                <a:cubicBezTo>
                  <a:pt x="590459" y="875536"/>
                  <a:pt x="582270" y="883955"/>
                  <a:pt x="571350" y="883955"/>
                </a:cubicBezTo>
                <a:cubicBezTo>
                  <a:pt x="391179" y="883955"/>
                  <a:pt x="391179" y="883955"/>
                  <a:pt x="391179" y="883955"/>
                </a:cubicBezTo>
                <a:cubicBezTo>
                  <a:pt x="380260" y="883955"/>
                  <a:pt x="372070" y="875536"/>
                  <a:pt x="372070" y="864312"/>
                </a:cubicBezTo>
                <a:cubicBezTo>
                  <a:pt x="372070" y="853087"/>
                  <a:pt x="380260" y="844668"/>
                  <a:pt x="391179" y="844668"/>
                </a:cubicBezTo>
                <a:close/>
                <a:moveTo>
                  <a:pt x="391179" y="793826"/>
                </a:moveTo>
                <a:cubicBezTo>
                  <a:pt x="571350" y="793826"/>
                  <a:pt x="571350" y="793826"/>
                  <a:pt x="571350" y="793826"/>
                </a:cubicBezTo>
                <a:cubicBezTo>
                  <a:pt x="582270" y="793826"/>
                  <a:pt x="590459" y="801997"/>
                  <a:pt x="590459" y="812892"/>
                </a:cubicBezTo>
                <a:cubicBezTo>
                  <a:pt x="590459" y="823787"/>
                  <a:pt x="582270" y="831958"/>
                  <a:pt x="571350" y="831958"/>
                </a:cubicBezTo>
                <a:cubicBezTo>
                  <a:pt x="391179" y="831958"/>
                  <a:pt x="391179" y="831958"/>
                  <a:pt x="391179" y="831958"/>
                </a:cubicBezTo>
                <a:cubicBezTo>
                  <a:pt x="380260" y="831958"/>
                  <a:pt x="372070" y="823787"/>
                  <a:pt x="372070" y="812892"/>
                </a:cubicBezTo>
                <a:cubicBezTo>
                  <a:pt x="372070" y="801997"/>
                  <a:pt x="380260" y="793826"/>
                  <a:pt x="391179" y="793826"/>
                </a:cubicBezTo>
                <a:close/>
                <a:moveTo>
                  <a:pt x="273793" y="670259"/>
                </a:moveTo>
                <a:cubicBezTo>
                  <a:pt x="279951" y="670599"/>
                  <a:pt x="286109" y="673322"/>
                  <a:pt x="290214" y="678766"/>
                </a:cubicBezTo>
                <a:cubicBezTo>
                  <a:pt x="301161" y="686933"/>
                  <a:pt x="303897" y="700544"/>
                  <a:pt x="295687" y="711433"/>
                </a:cubicBezTo>
                <a:lnTo>
                  <a:pt x="191692" y="820324"/>
                </a:lnTo>
                <a:cubicBezTo>
                  <a:pt x="183482" y="828491"/>
                  <a:pt x="167061" y="828491"/>
                  <a:pt x="158851" y="817602"/>
                </a:cubicBezTo>
                <a:cubicBezTo>
                  <a:pt x="147904" y="809435"/>
                  <a:pt x="147904" y="793102"/>
                  <a:pt x="156114" y="784935"/>
                </a:cubicBezTo>
                <a:cubicBezTo>
                  <a:pt x="257373" y="676044"/>
                  <a:pt x="257373" y="676044"/>
                  <a:pt x="257373" y="676044"/>
                </a:cubicBezTo>
                <a:cubicBezTo>
                  <a:pt x="261478" y="671960"/>
                  <a:pt x="267636" y="669919"/>
                  <a:pt x="273793" y="670259"/>
                </a:cubicBezTo>
                <a:close/>
                <a:moveTo>
                  <a:pt x="681329" y="669919"/>
                </a:moveTo>
                <a:cubicBezTo>
                  <a:pt x="687160" y="669919"/>
                  <a:pt x="692649" y="671961"/>
                  <a:pt x="696765" y="676044"/>
                </a:cubicBezTo>
                <a:lnTo>
                  <a:pt x="798305" y="784935"/>
                </a:lnTo>
                <a:cubicBezTo>
                  <a:pt x="806538" y="795824"/>
                  <a:pt x="806538" y="809435"/>
                  <a:pt x="795561" y="820324"/>
                </a:cubicBezTo>
                <a:cubicBezTo>
                  <a:pt x="784584" y="828491"/>
                  <a:pt x="770862" y="828491"/>
                  <a:pt x="762629" y="820324"/>
                </a:cubicBezTo>
                <a:cubicBezTo>
                  <a:pt x="661089" y="708711"/>
                  <a:pt x="661089" y="708711"/>
                  <a:pt x="661089" y="708711"/>
                </a:cubicBezTo>
                <a:cubicBezTo>
                  <a:pt x="652856" y="700544"/>
                  <a:pt x="652856" y="686933"/>
                  <a:pt x="663834" y="676044"/>
                </a:cubicBezTo>
                <a:cubicBezTo>
                  <a:pt x="669322" y="671961"/>
                  <a:pt x="675497" y="669919"/>
                  <a:pt x="681329" y="669919"/>
                </a:cubicBezTo>
                <a:close/>
                <a:moveTo>
                  <a:pt x="784501" y="478376"/>
                </a:moveTo>
                <a:cubicBezTo>
                  <a:pt x="934879" y="478376"/>
                  <a:pt x="934879" y="478376"/>
                  <a:pt x="934879" y="478376"/>
                </a:cubicBezTo>
                <a:cubicBezTo>
                  <a:pt x="948550" y="478376"/>
                  <a:pt x="956752" y="489417"/>
                  <a:pt x="956752" y="503219"/>
                </a:cubicBezTo>
                <a:cubicBezTo>
                  <a:pt x="956752" y="517021"/>
                  <a:pt x="948550" y="528063"/>
                  <a:pt x="934879" y="528063"/>
                </a:cubicBezTo>
                <a:lnTo>
                  <a:pt x="784501" y="528063"/>
                </a:lnTo>
                <a:cubicBezTo>
                  <a:pt x="773565" y="528063"/>
                  <a:pt x="762628" y="517021"/>
                  <a:pt x="762628" y="503219"/>
                </a:cubicBezTo>
                <a:cubicBezTo>
                  <a:pt x="762628" y="489417"/>
                  <a:pt x="773565" y="478376"/>
                  <a:pt x="784501" y="478376"/>
                </a:cubicBezTo>
                <a:close/>
                <a:moveTo>
                  <a:pt x="21873" y="478376"/>
                </a:moveTo>
                <a:lnTo>
                  <a:pt x="172251" y="478376"/>
                </a:lnTo>
                <a:cubicBezTo>
                  <a:pt x="185922" y="478376"/>
                  <a:pt x="194124" y="489417"/>
                  <a:pt x="194124" y="503219"/>
                </a:cubicBezTo>
                <a:cubicBezTo>
                  <a:pt x="194124" y="517021"/>
                  <a:pt x="185922" y="528063"/>
                  <a:pt x="172251" y="528063"/>
                </a:cubicBezTo>
                <a:cubicBezTo>
                  <a:pt x="21873" y="528063"/>
                  <a:pt x="21873" y="528063"/>
                  <a:pt x="21873" y="528063"/>
                </a:cubicBezTo>
                <a:cubicBezTo>
                  <a:pt x="10936" y="528063"/>
                  <a:pt x="0" y="517021"/>
                  <a:pt x="0" y="503219"/>
                </a:cubicBezTo>
                <a:cubicBezTo>
                  <a:pt x="0" y="489417"/>
                  <a:pt x="10936" y="478376"/>
                  <a:pt x="21873" y="478376"/>
                </a:cubicBezTo>
                <a:close/>
                <a:moveTo>
                  <a:pt x="481265" y="238032"/>
                </a:moveTo>
                <a:cubicBezTo>
                  <a:pt x="612275" y="238032"/>
                  <a:pt x="718720" y="344653"/>
                  <a:pt x="718720" y="475880"/>
                </a:cubicBezTo>
                <a:cubicBezTo>
                  <a:pt x="718720" y="568832"/>
                  <a:pt x="666862" y="648114"/>
                  <a:pt x="590440" y="689123"/>
                </a:cubicBezTo>
                <a:cubicBezTo>
                  <a:pt x="590440" y="689123"/>
                  <a:pt x="590440" y="689123"/>
                  <a:pt x="590440" y="768405"/>
                </a:cubicBezTo>
                <a:cubicBezTo>
                  <a:pt x="590440" y="768405"/>
                  <a:pt x="590440" y="768405"/>
                  <a:pt x="372091" y="768405"/>
                </a:cubicBezTo>
                <a:cubicBezTo>
                  <a:pt x="372091" y="768405"/>
                  <a:pt x="372091" y="768405"/>
                  <a:pt x="372091" y="689123"/>
                </a:cubicBezTo>
                <a:cubicBezTo>
                  <a:pt x="295668" y="648114"/>
                  <a:pt x="243810" y="568832"/>
                  <a:pt x="243810" y="475880"/>
                </a:cubicBezTo>
                <a:cubicBezTo>
                  <a:pt x="243810" y="344653"/>
                  <a:pt x="350256" y="238032"/>
                  <a:pt x="481265" y="238032"/>
                </a:cubicBezTo>
                <a:close/>
                <a:moveTo>
                  <a:pt x="816353" y="142203"/>
                </a:moveTo>
                <a:cubicBezTo>
                  <a:pt x="822153" y="142544"/>
                  <a:pt x="828294" y="145274"/>
                  <a:pt x="833753" y="150732"/>
                </a:cubicBezTo>
                <a:cubicBezTo>
                  <a:pt x="841941" y="158920"/>
                  <a:pt x="844670" y="175297"/>
                  <a:pt x="836482" y="183485"/>
                </a:cubicBezTo>
                <a:lnTo>
                  <a:pt x="730036" y="289930"/>
                </a:lnTo>
                <a:cubicBezTo>
                  <a:pt x="721848" y="298118"/>
                  <a:pt x="705472" y="295389"/>
                  <a:pt x="697284" y="287200"/>
                </a:cubicBezTo>
                <a:cubicBezTo>
                  <a:pt x="686366" y="276283"/>
                  <a:pt x="686366" y="262636"/>
                  <a:pt x="694554" y="254448"/>
                </a:cubicBezTo>
                <a:cubicBezTo>
                  <a:pt x="801000" y="148003"/>
                  <a:pt x="801000" y="148003"/>
                  <a:pt x="801000" y="148003"/>
                </a:cubicBezTo>
                <a:cubicBezTo>
                  <a:pt x="805094" y="143909"/>
                  <a:pt x="810553" y="141862"/>
                  <a:pt x="816353" y="142203"/>
                </a:cubicBezTo>
                <a:close/>
                <a:moveTo>
                  <a:pt x="147466" y="142203"/>
                </a:moveTo>
                <a:cubicBezTo>
                  <a:pt x="153607" y="141862"/>
                  <a:pt x="159748" y="143909"/>
                  <a:pt x="163842" y="148003"/>
                </a:cubicBezTo>
                <a:lnTo>
                  <a:pt x="270288" y="254448"/>
                </a:lnTo>
                <a:cubicBezTo>
                  <a:pt x="278476" y="262636"/>
                  <a:pt x="278476" y="276283"/>
                  <a:pt x="267559" y="287200"/>
                </a:cubicBezTo>
                <a:cubicBezTo>
                  <a:pt x="256641" y="295389"/>
                  <a:pt x="242994" y="298118"/>
                  <a:pt x="234806" y="289930"/>
                </a:cubicBezTo>
                <a:cubicBezTo>
                  <a:pt x="128360" y="183485"/>
                  <a:pt x="128360" y="183485"/>
                  <a:pt x="128360" y="183485"/>
                </a:cubicBezTo>
                <a:cubicBezTo>
                  <a:pt x="120172" y="175297"/>
                  <a:pt x="120172" y="158920"/>
                  <a:pt x="131089" y="150732"/>
                </a:cubicBezTo>
                <a:cubicBezTo>
                  <a:pt x="135183" y="145274"/>
                  <a:pt x="141324" y="142544"/>
                  <a:pt x="147466" y="142203"/>
                </a:cubicBezTo>
                <a:close/>
                <a:moveTo>
                  <a:pt x="478742" y="0"/>
                </a:moveTo>
                <a:cubicBezTo>
                  <a:pt x="495162" y="0"/>
                  <a:pt x="506109" y="10936"/>
                  <a:pt x="506109" y="21873"/>
                </a:cubicBezTo>
                <a:lnTo>
                  <a:pt x="506109" y="172250"/>
                </a:lnTo>
                <a:cubicBezTo>
                  <a:pt x="506109" y="183186"/>
                  <a:pt x="495162" y="194123"/>
                  <a:pt x="478742" y="194123"/>
                </a:cubicBezTo>
                <a:cubicBezTo>
                  <a:pt x="465058" y="194123"/>
                  <a:pt x="454111" y="183186"/>
                  <a:pt x="454111" y="172250"/>
                </a:cubicBezTo>
                <a:cubicBezTo>
                  <a:pt x="454111" y="21873"/>
                  <a:pt x="454111" y="21873"/>
                  <a:pt x="454111" y="21873"/>
                </a:cubicBezTo>
                <a:cubicBezTo>
                  <a:pt x="454111" y="10936"/>
                  <a:pt x="465058" y="0"/>
                  <a:pt x="4787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25" name="直接连接符 24"/>
          <p:cNvCxnSpPr/>
          <p:nvPr/>
        </p:nvCxnSpPr>
        <p:spPr>
          <a:xfrm>
            <a:off x="643035" y="3485429"/>
            <a:ext cx="26130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188827" y="3485429"/>
            <a:ext cx="26114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952344" y="3485429"/>
            <a:ext cx="26114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MH_Number_1"/>
          <p:cNvSpPr/>
          <p:nvPr>
            <p:custDataLst>
              <p:tags r:id="rId2"/>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5</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4" name="MH_Entry_1"/>
          <p:cNvSpPr/>
          <p:nvPr>
            <p:custDataLst>
              <p:tags r:id="rId3"/>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lstStyle/>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EXPLORATORY DATA ANALYSIS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
        <p:nvSpPr>
          <p:cNvPr id="69" name="Oval 1"/>
          <p:cNvSpPr/>
          <p:nvPr>
            <p:custDataLst>
              <p:tags r:id="rId4"/>
            </p:custDataLst>
          </p:nvPr>
        </p:nvSpPr>
        <p:spPr>
          <a:xfrm>
            <a:off x="1488440" y="1901825"/>
            <a:ext cx="735330" cy="694690"/>
          </a:xfrm>
          <a:custGeom>
            <a:avLst/>
            <a:gdLst>
              <a:gd name="connsiteX0" fmla="*/ 241805 w 609191"/>
              <a:gd name="connsiteY0" fmla="*/ 126251 h 608274"/>
              <a:gd name="connsiteX1" fmla="*/ 37679 w 609191"/>
              <a:gd name="connsiteY1" fmla="*/ 348029 h 608274"/>
              <a:gd name="connsiteX2" fmla="*/ 260645 w 609191"/>
              <a:gd name="connsiteY2" fmla="*/ 570653 h 608274"/>
              <a:gd name="connsiteX3" fmla="*/ 482764 w 609191"/>
              <a:gd name="connsiteY3" fmla="*/ 366839 h 608274"/>
              <a:gd name="connsiteX4" fmla="*/ 373117 w 609191"/>
              <a:gd name="connsiteY4" fmla="*/ 366839 h 608274"/>
              <a:gd name="connsiteX5" fmla="*/ 260645 w 609191"/>
              <a:gd name="connsiteY5" fmla="*/ 461927 h 608274"/>
              <a:gd name="connsiteX6" fmla="*/ 146571 w 609191"/>
              <a:gd name="connsiteY6" fmla="*/ 348029 h 608274"/>
              <a:gd name="connsiteX7" fmla="*/ 241805 w 609191"/>
              <a:gd name="connsiteY7" fmla="*/ 235635 h 608274"/>
              <a:gd name="connsiteX8" fmla="*/ 260645 w 609191"/>
              <a:gd name="connsiteY8" fmla="*/ 87783 h 608274"/>
              <a:gd name="connsiteX9" fmla="*/ 279484 w 609191"/>
              <a:gd name="connsiteY9" fmla="*/ 87783 h 608274"/>
              <a:gd name="connsiteX10" fmla="*/ 279484 w 609191"/>
              <a:gd name="connsiteY10" fmla="*/ 271752 h 608274"/>
              <a:gd name="connsiteX11" fmla="*/ 260645 w 609191"/>
              <a:gd name="connsiteY11" fmla="*/ 271752 h 608274"/>
              <a:gd name="connsiteX12" fmla="*/ 184251 w 609191"/>
              <a:gd name="connsiteY12" fmla="*/ 348029 h 608274"/>
              <a:gd name="connsiteX13" fmla="*/ 260645 w 609191"/>
              <a:gd name="connsiteY13" fmla="*/ 424306 h 608274"/>
              <a:gd name="connsiteX14" fmla="*/ 337040 w 609191"/>
              <a:gd name="connsiteY14" fmla="*/ 348029 h 608274"/>
              <a:gd name="connsiteX15" fmla="*/ 337040 w 609191"/>
              <a:gd name="connsiteY15" fmla="*/ 329218 h 608274"/>
              <a:gd name="connsiteX16" fmla="*/ 521196 w 609191"/>
              <a:gd name="connsiteY16" fmla="*/ 329218 h 608274"/>
              <a:gd name="connsiteX17" fmla="*/ 521196 w 609191"/>
              <a:gd name="connsiteY17" fmla="*/ 348029 h 608274"/>
              <a:gd name="connsiteX18" fmla="*/ 260645 w 609191"/>
              <a:gd name="connsiteY18" fmla="*/ 608274 h 608274"/>
              <a:gd name="connsiteX19" fmla="*/ 0 w 609191"/>
              <a:gd name="connsiteY19" fmla="*/ 348029 h 608274"/>
              <a:gd name="connsiteX20" fmla="*/ 260645 w 609191"/>
              <a:gd name="connsiteY20" fmla="*/ 87783 h 608274"/>
              <a:gd name="connsiteX21" fmla="*/ 367364 w 609191"/>
              <a:gd name="connsiteY21" fmla="*/ 38378 h 608274"/>
              <a:gd name="connsiteX22" fmla="*/ 367364 w 609191"/>
              <a:gd name="connsiteY22" fmla="*/ 147868 h 608274"/>
              <a:gd name="connsiteX23" fmla="*/ 461099 w 609191"/>
              <a:gd name="connsiteY23" fmla="*/ 241461 h 608274"/>
              <a:gd name="connsiteX24" fmla="*/ 570661 w 609191"/>
              <a:gd name="connsiteY24" fmla="*/ 241461 h 608274"/>
              <a:gd name="connsiteX25" fmla="*/ 367364 w 609191"/>
              <a:gd name="connsiteY25" fmla="*/ 38378 h 608274"/>
              <a:gd name="connsiteX26" fmla="*/ 329681 w 609191"/>
              <a:gd name="connsiteY26" fmla="*/ 0 h 608274"/>
              <a:gd name="connsiteX27" fmla="*/ 348523 w 609191"/>
              <a:gd name="connsiteY27" fmla="*/ 0 h 608274"/>
              <a:gd name="connsiteX28" fmla="*/ 609191 w 609191"/>
              <a:gd name="connsiteY28" fmla="*/ 260274 h 608274"/>
              <a:gd name="connsiteX29" fmla="*/ 609191 w 609191"/>
              <a:gd name="connsiteY29" fmla="*/ 279086 h 608274"/>
              <a:gd name="connsiteX30" fmla="*/ 424924 w 609191"/>
              <a:gd name="connsiteY30" fmla="*/ 279086 h 608274"/>
              <a:gd name="connsiteX31" fmla="*/ 424924 w 609191"/>
              <a:gd name="connsiteY31" fmla="*/ 260274 h 608274"/>
              <a:gd name="connsiteX32" fmla="*/ 348523 w 609191"/>
              <a:gd name="connsiteY32" fmla="*/ 183988 h 608274"/>
              <a:gd name="connsiteX33" fmla="*/ 329681 w 609191"/>
              <a:gd name="connsiteY33" fmla="*/ 183988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241805" y="126251"/>
                </a:moveTo>
                <a:cubicBezTo>
                  <a:pt x="127638" y="135844"/>
                  <a:pt x="37679" y="231591"/>
                  <a:pt x="37679" y="348029"/>
                </a:cubicBezTo>
                <a:cubicBezTo>
                  <a:pt x="37679" y="470768"/>
                  <a:pt x="137717" y="570653"/>
                  <a:pt x="260645" y="570653"/>
                </a:cubicBezTo>
                <a:cubicBezTo>
                  <a:pt x="377168" y="570653"/>
                  <a:pt x="473155" y="480832"/>
                  <a:pt x="482764" y="366839"/>
                </a:cubicBezTo>
                <a:lnTo>
                  <a:pt x="373117" y="366839"/>
                </a:lnTo>
                <a:cubicBezTo>
                  <a:pt x="364169" y="420732"/>
                  <a:pt x="317069" y="461927"/>
                  <a:pt x="260645" y="461927"/>
                </a:cubicBezTo>
                <a:cubicBezTo>
                  <a:pt x="197721" y="461927"/>
                  <a:pt x="146571" y="410856"/>
                  <a:pt x="146571" y="348029"/>
                </a:cubicBezTo>
                <a:cubicBezTo>
                  <a:pt x="146571" y="291597"/>
                  <a:pt x="187830" y="244664"/>
                  <a:pt x="241805" y="235635"/>
                </a:cubicBezTo>
                <a:close/>
                <a:moveTo>
                  <a:pt x="260645" y="87783"/>
                </a:moveTo>
                <a:lnTo>
                  <a:pt x="279484" y="87783"/>
                </a:lnTo>
                <a:lnTo>
                  <a:pt x="279484" y="271752"/>
                </a:lnTo>
                <a:lnTo>
                  <a:pt x="260645" y="271752"/>
                </a:lnTo>
                <a:cubicBezTo>
                  <a:pt x="218444" y="271752"/>
                  <a:pt x="184251" y="305987"/>
                  <a:pt x="184251" y="348029"/>
                </a:cubicBezTo>
                <a:cubicBezTo>
                  <a:pt x="184251" y="390071"/>
                  <a:pt x="218444" y="424306"/>
                  <a:pt x="260645" y="424306"/>
                </a:cubicBezTo>
                <a:cubicBezTo>
                  <a:pt x="302751" y="424306"/>
                  <a:pt x="337040" y="390071"/>
                  <a:pt x="337040" y="348029"/>
                </a:cubicBezTo>
                <a:lnTo>
                  <a:pt x="337040" y="329218"/>
                </a:lnTo>
                <a:lnTo>
                  <a:pt x="521196" y="329218"/>
                </a:lnTo>
                <a:lnTo>
                  <a:pt x="521196" y="348029"/>
                </a:lnTo>
                <a:cubicBezTo>
                  <a:pt x="521196" y="491554"/>
                  <a:pt x="404297" y="608274"/>
                  <a:pt x="260645" y="608274"/>
                </a:cubicBezTo>
                <a:cubicBezTo>
                  <a:pt x="116899" y="608274"/>
                  <a:pt x="0" y="491554"/>
                  <a:pt x="0" y="348029"/>
                </a:cubicBezTo>
                <a:cubicBezTo>
                  <a:pt x="0" y="204503"/>
                  <a:pt x="116899" y="87783"/>
                  <a:pt x="260645" y="87783"/>
                </a:cubicBezTo>
                <a:close/>
                <a:moveTo>
                  <a:pt x="367364" y="38378"/>
                </a:moveTo>
                <a:lnTo>
                  <a:pt x="367364" y="147868"/>
                </a:lnTo>
                <a:cubicBezTo>
                  <a:pt x="415221" y="155863"/>
                  <a:pt x="453091" y="193677"/>
                  <a:pt x="461099" y="241461"/>
                </a:cubicBezTo>
                <a:lnTo>
                  <a:pt x="570661" y="241461"/>
                </a:lnTo>
                <a:cubicBezTo>
                  <a:pt x="561617" y="133664"/>
                  <a:pt x="475324" y="47502"/>
                  <a:pt x="367364" y="38378"/>
                </a:cubicBezTo>
                <a:close/>
                <a:moveTo>
                  <a:pt x="329681" y="0"/>
                </a:moveTo>
                <a:lnTo>
                  <a:pt x="348523" y="0"/>
                </a:lnTo>
                <a:cubicBezTo>
                  <a:pt x="492281" y="0"/>
                  <a:pt x="609191" y="116733"/>
                  <a:pt x="609191" y="260274"/>
                </a:cubicBezTo>
                <a:lnTo>
                  <a:pt x="609191" y="279086"/>
                </a:lnTo>
                <a:lnTo>
                  <a:pt x="424924" y="279086"/>
                </a:lnTo>
                <a:lnTo>
                  <a:pt x="424924" y="260274"/>
                </a:lnTo>
                <a:cubicBezTo>
                  <a:pt x="424924" y="218133"/>
                  <a:pt x="390633" y="183988"/>
                  <a:pt x="348523" y="183988"/>
                </a:cubicBezTo>
                <a:lnTo>
                  <a:pt x="329681" y="1839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useoModerno Black" pitchFamily="2" charset="0"/>
            </a:endParaRPr>
          </a:p>
        </p:txBody>
      </p:sp>
      <p:sp>
        <p:nvSpPr>
          <p:cNvPr id="71" name="Oval 1"/>
          <p:cNvSpPr/>
          <p:nvPr>
            <p:custDataLst>
              <p:tags r:id="rId5"/>
            </p:custDataLst>
          </p:nvPr>
        </p:nvSpPr>
        <p:spPr>
          <a:xfrm>
            <a:off x="4328160" y="1901825"/>
            <a:ext cx="789305" cy="651510"/>
          </a:xfrm>
          <a:custGeom>
            <a:avLst/>
            <a:gdLst>
              <a:gd name="connsiteX0" fmla="*/ 362353 w 606580"/>
              <a:gd name="connsiteY0" fmla="*/ 250084 h 548858"/>
              <a:gd name="connsiteX1" fmla="*/ 513151 w 606580"/>
              <a:gd name="connsiteY1" fmla="*/ 250084 h 548858"/>
              <a:gd name="connsiteX2" fmla="*/ 513151 w 606580"/>
              <a:gd name="connsiteY2" fmla="*/ 287907 h 548858"/>
              <a:gd name="connsiteX3" fmla="*/ 362353 w 606580"/>
              <a:gd name="connsiteY3" fmla="*/ 287907 h 548858"/>
              <a:gd name="connsiteX4" fmla="*/ 362353 w 606580"/>
              <a:gd name="connsiteY4" fmla="*/ 193349 h 548858"/>
              <a:gd name="connsiteX5" fmla="*/ 513151 w 606580"/>
              <a:gd name="connsiteY5" fmla="*/ 193349 h 548858"/>
              <a:gd name="connsiteX6" fmla="*/ 513151 w 606580"/>
              <a:gd name="connsiteY6" fmla="*/ 231172 h 548858"/>
              <a:gd name="connsiteX7" fmla="*/ 362353 w 606580"/>
              <a:gd name="connsiteY7" fmla="*/ 231172 h 548858"/>
              <a:gd name="connsiteX8" fmla="*/ 228608 w 606580"/>
              <a:gd name="connsiteY8" fmla="*/ 151254 h 548858"/>
              <a:gd name="connsiteX9" fmla="*/ 228608 w 606580"/>
              <a:gd name="connsiteY9" fmla="*/ 195378 h 548858"/>
              <a:gd name="connsiteX10" fmla="*/ 275122 w 606580"/>
              <a:gd name="connsiteY10" fmla="*/ 195378 h 548858"/>
              <a:gd name="connsiteX11" fmla="*/ 228608 w 606580"/>
              <a:gd name="connsiteY11" fmla="*/ 151254 h 548858"/>
              <a:gd name="connsiteX12" fmla="*/ 190635 w 606580"/>
              <a:gd name="connsiteY12" fmla="*/ 148843 h 548858"/>
              <a:gd name="connsiteX13" fmla="*/ 131402 w 606580"/>
              <a:gd name="connsiteY13" fmla="*/ 221611 h 548858"/>
              <a:gd name="connsiteX14" fmla="*/ 205769 w 606580"/>
              <a:gd name="connsiteY14" fmla="*/ 295862 h 548858"/>
              <a:gd name="connsiteX15" fmla="*/ 279022 w 606580"/>
              <a:gd name="connsiteY15" fmla="*/ 233291 h 548858"/>
              <a:gd name="connsiteX16" fmla="*/ 190635 w 606580"/>
              <a:gd name="connsiteY16" fmla="*/ 233291 h 548858"/>
              <a:gd name="connsiteX17" fmla="*/ 362353 w 606580"/>
              <a:gd name="connsiteY17" fmla="*/ 133086 h 548858"/>
              <a:gd name="connsiteX18" fmla="*/ 513151 w 606580"/>
              <a:gd name="connsiteY18" fmla="*/ 133086 h 548858"/>
              <a:gd name="connsiteX19" fmla="*/ 513151 w 606580"/>
              <a:gd name="connsiteY19" fmla="*/ 171050 h 548858"/>
              <a:gd name="connsiteX20" fmla="*/ 362353 w 606580"/>
              <a:gd name="connsiteY20" fmla="*/ 171050 h 548858"/>
              <a:gd name="connsiteX21" fmla="*/ 205769 w 606580"/>
              <a:gd name="connsiteY21" fmla="*/ 109447 h 548858"/>
              <a:gd name="connsiteX22" fmla="*/ 318109 w 606580"/>
              <a:gd name="connsiteY22" fmla="*/ 221611 h 548858"/>
              <a:gd name="connsiteX23" fmla="*/ 205769 w 606580"/>
              <a:gd name="connsiteY23" fmla="*/ 333775 h 548858"/>
              <a:gd name="connsiteX24" fmla="*/ 93429 w 606580"/>
              <a:gd name="connsiteY24" fmla="*/ 221611 h 548858"/>
              <a:gd name="connsiteX25" fmla="*/ 205769 w 606580"/>
              <a:gd name="connsiteY25" fmla="*/ 109447 h 548858"/>
              <a:gd name="connsiteX26" fmla="*/ 37882 w 606580"/>
              <a:gd name="connsiteY26" fmla="*/ 37913 h 548858"/>
              <a:gd name="connsiteX27" fmla="*/ 37882 w 606580"/>
              <a:gd name="connsiteY27" fmla="*/ 405363 h 548858"/>
              <a:gd name="connsiteX28" fmla="*/ 568698 w 606580"/>
              <a:gd name="connsiteY28" fmla="*/ 405363 h 548858"/>
              <a:gd name="connsiteX29" fmla="*/ 568698 w 606580"/>
              <a:gd name="connsiteY29" fmla="*/ 37913 h 548858"/>
              <a:gd name="connsiteX30" fmla="*/ 18941 w 606580"/>
              <a:gd name="connsiteY30" fmla="*/ 0 h 548858"/>
              <a:gd name="connsiteX31" fmla="*/ 587639 w 606580"/>
              <a:gd name="connsiteY31" fmla="*/ 0 h 548858"/>
              <a:gd name="connsiteX32" fmla="*/ 606580 w 606580"/>
              <a:gd name="connsiteY32" fmla="*/ 18910 h 548858"/>
              <a:gd name="connsiteX33" fmla="*/ 606580 w 606580"/>
              <a:gd name="connsiteY33" fmla="*/ 424273 h 548858"/>
              <a:gd name="connsiteX34" fmla="*/ 587639 w 606580"/>
              <a:gd name="connsiteY34" fmla="*/ 443184 h 548858"/>
              <a:gd name="connsiteX35" fmla="*/ 322277 w 606580"/>
              <a:gd name="connsiteY35" fmla="*/ 443184 h 548858"/>
              <a:gd name="connsiteX36" fmla="*/ 322277 w 606580"/>
              <a:gd name="connsiteY36" fmla="*/ 511038 h 548858"/>
              <a:gd name="connsiteX37" fmla="*/ 450223 w 606580"/>
              <a:gd name="connsiteY37" fmla="*/ 511038 h 548858"/>
              <a:gd name="connsiteX38" fmla="*/ 450223 w 606580"/>
              <a:gd name="connsiteY38" fmla="*/ 548858 h 548858"/>
              <a:gd name="connsiteX39" fmla="*/ 156357 w 606580"/>
              <a:gd name="connsiteY39" fmla="*/ 548858 h 548858"/>
              <a:gd name="connsiteX40" fmla="*/ 156357 w 606580"/>
              <a:gd name="connsiteY40" fmla="*/ 511038 h 548858"/>
              <a:gd name="connsiteX41" fmla="*/ 284395 w 606580"/>
              <a:gd name="connsiteY41" fmla="*/ 511038 h 548858"/>
              <a:gd name="connsiteX42" fmla="*/ 284395 w 606580"/>
              <a:gd name="connsiteY42" fmla="*/ 443184 h 548858"/>
              <a:gd name="connsiteX43" fmla="*/ 18941 w 606580"/>
              <a:gd name="connsiteY43" fmla="*/ 443184 h 548858"/>
              <a:gd name="connsiteX44" fmla="*/ 0 w 606580"/>
              <a:gd name="connsiteY44" fmla="*/ 424273 h 548858"/>
              <a:gd name="connsiteX45" fmla="*/ 0 w 606580"/>
              <a:gd name="connsiteY45" fmla="*/ 18910 h 548858"/>
              <a:gd name="connsiteX46" fmla="*/ 18941 w 606580"/>
              <a:gd name="connsiteY46"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580" h="548858">
                <a:moveTo>
                  <a:pt x="362353" y="250084"/>
                </a:moveTo>
                <a:lnTo>
                  <a:pt x="513151" y="250084"/>
                </a:lnTo>
                <a:lnTo>
                  <a:pt x="513151" y="287907"/>
                </a:lnTo>
                <a:lnTo>
                  <a:pt x="362353" y="287907"/>
                </a:lnTo>
                <a:close/>
                <a:moveTo>
                  <a:pt x="362353" y="193349"/>
                </a:moveTo>
                <a:lnTo>
                  <a:pt x="513151" y="193349"/>
                </a:lnTo>
                <a:lnTo>
                  <a:pt x="513151" y="231172"/>
                </a:lnTo>
                <a:lnTo>
                  <a:pt x="362353" y="231172"/>
                </a:lnTo>
                <a:close/>
                <a:moveTo>
                  <a:pt x="228608" y="151254"/>
                </a:moveTo>
                <a:lnTo>
                  <a:pt x="228608" y="195378"/>
                </a:lnTo>
                <a:lnTo>
                  <a:pt x="275122" y="195378"/>
                </a:lnTo>
                <a:cubicBezTo>
                  <a:pt x="267138" y="174428"/>
                  <a:pt x="250055" y="158206"/>
                  <a:pt x="228608" y="151254"/>
                </a:cubicBezTo>
                <a:close/>
                <a:moveTo>
                  <a:pt x="190635" y="148843"/>
                </a:moveTo>
                <a:cubicBezTo>
                  <a:pt x="156841" y="155888"/>
                  <a:pt x="131402" y="185830"/>
                  <a:pt x="131402" y="221611"/>
                </a:cubicBezTo>
                <a:cubicBezTo>
                  <a:pt x="131402" y="262583"/>
                  <a:pt x="164732" y="295862"/>
                  <a:pt x="205769" y="295862"/>
                </a:cubicBezTo>
                <a:cubicBezTo>
                  <a:pt x="242813" y="295862"/>
                  <a:pt x="273358" y="268701"/>
                  <a:pt x="279022" y="233291"/>
                </a:cubicBezTo>
                <a:lnTo>
                  <a:pt x="190635" y="233291"/>
                </a:lnTo>
                <a:close/>
                <a:moveTo>
                  <a:pt x="362353" y="133086"/>
                </a:moveTo>
                <a:lnTo>
                  <a:pt x="513151" y="133086"/>
                </a:lnTo>
                <a:lnTo>
                  <a:pt x="513151" y="171050"/>
                </a:lnTo>
                <a:lnTo>
                  <a:pt x="362353" y="171050"/>
                </a:lnTo>
                <a:close/>
                <a:moveTo>
                  <a:pt x="205769" y="109447"/>
                </a:moveTo>
                <a:cubicBezTo>
                  <a:pt x="267788" y="109447"/>
                  <a:pt x="318109" y="159689"/>
                  <a:pt x="318109" y="221611"/>
                </a:cubicBezTo>
                <a:cubicBezTo>
                  <a:pt x="318109" y="283533"/>
                  <a:pt x="267788" y="333775"/>
                  <a:pt x="205769" y="333775"/>
                </a:cubicBezTo>
                <a:cubicBezTo>
                  <a:pt x="143750" y="333775"/>
                  <a:pt x="93429" y="283533"/>
                  <a:pt x="93429" y="221611"/>
                </a:cubicBezTo>
                <a:cubicBezTo>
                  <a:pt x="93429" y="159689"/>
                  <a:pt x="143750" y="109447"/>
                  <a:pt x="205769" y="109447"/>
                </a:cubicBez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3"/>
                </a:lnTo>
                <a:cubicBezTo>
                  <a:pt x="606580" y="434656"/>
                  <a:pt x="598038" y="443184"/>
                  <a:pt x="587639" y="443184"/>
                </a:cubicBezTo>
                <a:lnTo>
                  <a:pt x="322277" y="443184"/>
                </a:lnTo>
                <a:lnTo>
                  <a:pt x="322277" y="511038"/>
                </a:lnTo>
                <a:lnTo>
                  <a:pt x="450223" y="511038"/>
                </a:lnTo>
                <a:lnTo>
                  <a:pt x="450223" y="548858"/>
                </a:lnTo>
                <a:lnTo>
                  <a:pt x="156357" y="548858"/>
                </a:lnTo>
                <a:lnTo>
                  <a:pt x="156357" y="511038"/>
                </a:lnTo>
                <a:lnTo>
                  <a:pt x="284395" y="511038"/>
                </a:lnTo>
                <a:lnTo>
                  <a:pt x="284395" y="443184"/>
                </a:lnTo>
                <a:lnTo>
                  <a:pt x="18941" y="443184"/>
                </a:lnTo>
                <a:cubicBezTo>
                  <a:pt x="8542" y="443184"/>
                  <a:pt x="0" y="434656"/>
                  <a:pt x="0" y="424273"/>
                </a:cubicBezTo>
                <a:lnTo>
                  <a:pt x="0" y="18910"/>
                </a:lnTo>
                <a:cubicBezTo>
                  <a:pt x="0" y="8528"/>
                  <a:pt x="8542" y="0"/>
                  <a:pt x="189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useoModerno Black"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8569325" y="1901209"/>
            <a:ext cx="9731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Title</a:t>
            </a:r>
            <a:endParaRPr kumimoji="0" lang="zh-CN" altLang="en-US" sz="28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0" name="文本框 10"/>
          <p:cNvSpPr txBox="1">
            <a:spLocks noChangeArrowheads="1"/>
          </p:cNvSpPr>
          <p:nvPr/>
        </p:nvSpPr>
        <p:spPr bwMode="auto">
          <a:xfrm>
            <a:off x="6808788" y="2785447"/>
            <a:ext cx="1030287"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Add title</a:t>
            </a:r>
            <a:endParaRPr kumimoji="0" lang="zh-CN" altLang="en-US" sz="28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9"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5</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4" name="MH_Entry_1"/>
          <p:cNvSpPr/>
          <p:nvPr>
            <p:custDataLst>
              <p:tags r:id="rId2"/>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EXPLORATORY DATA ANALYSIS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pic>
        <p:nvPicPr>
          <p:cNvPr id="2" name="Picture 1"/>
          <p:cNvPicPr>
            <a:picLocks noChangeAspect="1"/>
          </p:cNvPicPr>
          <p:nvPr>
            <p:custDataLst>
              <p:tags r:id="rId3"/>
            </p:custDataLst>
          </p:nvPr>
        </p:nvPicPr>
        <p:blipFill>
          <a:blip r:embed="rId4"/>
          <a:stretch>
            <a:fillRect/>
          </a:stretch>
        </p:blipFill>
        <p:spPr>
          <a:xfrm>
            <a:off x="136525" y="990600"/>
            <a:ext cx="3818255" cy="3704590"/>
          </a:xfrm>
          <a:prstGeom prst="rect">
            <a:avLst/>
          </a:prstGeom>
        </p:spPr>
      </p:pic>
      <p:pic>
        <p:nvPicPr>
          <p:cNvPr id="3" name="Picture 2"/>
          <p:cNvPicPr>
            <a:picLocks noChangeAspect="1"/>
          </p:cNvPicPr>
          <p:nvPr>
            <p:custDataLst>
              <p:tags r:id="rId5"/>
            </p:custDataLst>
          </p:nvPr>
        </p:nvPicPr>
        <p:blipFill>
          <a:blip r:embed="rId6"/>
          <a:stretch>
            <a:fillRect/>
          </a:stretch>
        </p:blipFill>
        <p:spPr>
          <a:xfrm>
            <a:off x="4186555" y="1061085"/>
            <a:ext cx="3726180" cy="3732530"/>
          </a:xfrm>
          <a:prstGeom prst="rect">
            <a:avLst/>
          </a:prstGeom>
        </p:spPr>
      </p:pic>
      <p:pic>
        <p:nvPicPr>
          <p:cNvPr id="18" name="Picture 17"/>
          <p:cNvPicPr>
            <a:picLocks noChangeAspect="1"/>
          </p:cNvPicPr>
          <p:nvPr>
            <p:custDataLst>
              <p:tags r:id="rId7"/>
            </p:custDataLst>
          </p:nvPr>
        </p:nvPicPr>
        <p:blipFill>
          <a:blip r:embed="rId8"/>
          <a:stretch>
            <a:fillRect/>
          </a:stretch>
        </p:blipFill>
        <p:spPr>
          <a:xfrm>
            <a:off x="8144510" y="1061085"/>
            <a:ext cx="3697605" cy="3516630"/>
          </a:xfrm>
          <a:prstGeom prst="rect">
            <a:avLst/>
          </a:prstGeom>
        </p:spPr>
      </p:pic>
      <p:sp>
        <p:nvSpPr>
          <p:cNvPr id="21" name="Text Box 20"/>
          <p:cNvSpPr txBox="1"/>
          <p:nvPr/>
        </p:nvSpPr>
        <p:spPr>
          <a:xfrm>
            <a:off x="654050" y="4695190"/>
            <a:ext cx="3522980" cy="1876425"/>
          </a:xfrm>
          <a:prstGeom prst="rect">
            <a:avLst/>
          </a:prstGeom>
          <a:noFill/>
        </p:spPr>
        <p:txBody>
          <a:bodyPr wrap="square" rtlCol="0">
            <a:spAutoFit/>
          </a:bodyPr>
          <a:p>
            <a:r>
              <a:rPr lang="en-IN" altLang="en-US" sz="2000" b="1"/>
              <a:t>Observation:</a:t>
            </a:r>
            <a:r>
              <a:rPr lang="en-IN" altLang="en-US" sz="1600"/>
              <a:t> Here, the observation can be made that prices of most intel products have approximate range of 100 to 200 dollars, with a few appearing to be expensive, with prices ranging above 400 dollars.</a:t>
            </a:r>
            <a:endParaRPr lang="en-IN" altLang="en-US" sz="1600"/>
          </a:p>
        </p:txBody>
      </p:sp>
      <p:cxnSp>
        <p:nvCxnSpPr>
          <p:cNvPr id="22" name="直接连接符 7"/>
          <p:cNvCxnSpPr/>
          <p:nvPr>
            <p:custDataLst>
              <p:tags r:id="rId9"/>
            </p:custDataLst>
          </p:nvPr>
        </p:nvCxnSpPr>
        <p:spPr>
          <a:xfrm flipH="1">
            <a:off x="4181613" y="1373505"/>
            <a:ext cx="1270" cy="5059680"/>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cxnSp>
        <p:nvCxnSpPr>
          <p:cNvPr id="23" name="直接连接符 7"/>
          <p:cNvCxnSpPr/>
          <p:nvPr>
            <p:custDataLst>
              <p:tags r:id="rId10"/>
            </p:custDataLst>
          </p:nvPr>
        </p:nvCxnSpPr>
        <p:spPr>
          <a:xfrm flipH="1">
            <a:off x="8058923" y="1307465"/>
            <a:ext cx="1270" cy="5059680"/>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
        <p:nvSpPr>
          <p:cNvPr id="25" name="Text Box 24"/>
          <p:cNvSpPr txBox="1"/>
          <p:nvPr>
            <p:custDataLst>
              <p:tags r:id="rId11"/>
            </p:custDataLst>
          </p:nvPr>
        </p:nvSpPr>
        <p:spPr>
          <a:xfrm>
            <a:off x="4427855" y="4793615"/>
            <a:ext cx="3386455" cy="1876425"/>
          </a:xfrm>
          <a:prstGeom prst="rect">
            <a:avLst/>
          </a:prstGeom>
          <a:noFill/>
        </p:spPr>
        <p:txBody>
          <a:bodyPr wrap="square" rtlCol="0">
            <a:spAutoFit/>
          </a:bodyPr>
          <a:p>
            <a:r>
              <a:rPr lang="en-IN" altLang="en-US" sz="2000" b="1"/>
              <a:t>Observation:</a:t>
            </a:r>
            <a:r>
              <a:rPr lang="en-IN" altLang="en-US" sz="1600"/>
              <a:t> Most intel products ranging between cores i3, i5, i7, i9 have a power consumption range between 60 - 70 W, where as a second large group of products have a power consumption ranging above 120 W.</a:t>
            </a:r>
            <a:endParaRPr lang="en-IN" altLang="en-US" sz="1600"/>
          </a:p>
        </p:txBody>
      </p:sp>
      <p:sp>
        <p:nvSpPr>
          <p:cNvPr id="26" name="Text Box 25"/>
          <p:cNvSpPr txBox="1"/>
          <p:nvPr>
            <p:custDataLst>
              <p:tags r:id="rId12"/>
            </p:custDataLst>
          </p:nvPr>
        </p:nvSpPr>
        <p:spPr>
          <a:xfrm>
            <a:off x="8144510" y="4695190"/>
            <a:ext cx="3957955" cy="1876425"/>
          </a:xfrm>
          <a:prstGeom prst="rect">
            <a:avLst/>
          </a:prstGeom>
          <a:noFill/>
        </p:spPr>
        <p:txBody>
          <a:bodyPr wrap="square" rtlCol="0">
            <a:spAutoFit/>
          </a:bodyPr>
          <a:p>
            <a:r>
              <a:rPr lang="en-IN" altLang="en-US" sz="2000" b="1"/>
              <a:t>Observation:</a:t>
            </a:r>
            <a:r>
              <a:rPr lang="en-IN" altLang="en-US" sz="1600"/>
              <a:t> From the review analysis and rating analysis, it can be said that most users have a good oppinion on  the intel products, with a few complaining on the processor speed / technical advantages other processors have over intel.</a:t>
            </a:r>
            <a:endParaRPr lang="en-I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51"/>
          <p:cNvSpPr/>
          <p:nvPr/>
        </p:nvSpPr>
        <p:spPr>
          <a:xfrm>
            <a:off x="6664960" y="1369695"/>
            <a:ext cx="5165090" cy="76200"/>
          </a:xfrm>
          <a:prstGeom prst="rect">
            <a:avLst/>
          </a:prstGeom>
          <a:solidFill>
            <a:srgbClr val="302A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0" name="Rectangle 52"/>
          <p:cNvSpPr/>
          <p:nvPr/>
        </p:nvSpPr>
        <p:spPr>
          <a:xfrm>
            <a:off x="6664960" y="6294755"/>
            <a:ext cx="5165725" cy="76200"/>
          </a:xfrm>
          <a:prstGeom prst="rect">
            <a:avLst/>
          </a:prstGeom>
          <a:solidFill>
            <a:srgbClr val="302A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2" name="TextBox 54"/>
          <p:cNvSpPr txBox="1">
            <a:spLocks noChangeArrowheads="1"/>
          </p:cNvSpPr>
          <p:nvPr/>
        </p:nvSpPr>
        <p:spPr bwMode="auto">
          <a:xfrm>
            <a:off x="7115810" y="724535"/>
            <a:ext cx="517080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3200" b="1" i="0" u="none" strike="noStrike" kern="1200" cap="none" spc="0" normalizeH="0" baseline="0" noProof="0" dirty="0" smtClean="0">
                <a:ln>
                  <a:noFill/>
                </a:ln>
                <a:solidFill>
                  <a:prstClr val="black"/>
                </a:solidFill>
                <a:effectLst/>
                <a:uLnTx/>
                <a:uFillTx/>
                <a:latin typeface="Microsoft YaHei" panose="020B0503020204020204" pitchFamily="34" charset="-122"/>
                <a:ea typeface="Microsoft YaHei" panose="020B0503020204020204" pitchFamily="34" charset="-122"/>
                <a:cs typeface="+mn-cs"/>
              </a:rPr>
              <a:t>SENTIMENT SCORE</a:t>
            </a:r>
            <a:endParaRPr kumimoji="0" lang="en-IN" altLang="zh-CN" sz="3200" b="1" i="0" u="none" strike="noStrike" kern="1200" cap="none" spc="0" normalizeH="0" baseline="0" noProof="0" dirty="0" smtClean="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61" name="TextBox 53"/>
          <p:cNvSpPr txBox="1">
            <a:spLocks noChangeArrowheads="1"/>
          </p:cNvSpPr>
          <p:nvPr/>
        </p:nvSpPr>
        <p:spPr bwMode="auto">
          <a:xfrm>
            <a:off x="6557010" y="1564640"/>
            <a:ext cx="5501640" cy="330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charset="0"/>
              <a:buChar char="v"/>
              <a:defRPr/>
            </a:pPr>
            <a:r>
              <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The sentiment score distribution graph has the x axis ranging from -0.75 to 1.00 ( these scores have been calculated using VADER python embedded library ). </a:t>
            </a:r>
            <a:endPar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charset="0"/>
              <a:buChar char="v"/>
              <a:defRPr/>
            </a:pPr>
            <a:r>
              <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A </a:t>
            </a:r>
            <a:r>
              <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lexicon-based approach</a:t>
            </a:r>
            <a:r>
              <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is used for sentiment analysis in the script. </a:t>
            </a:r>
            <a:r>
              <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The VADER sentiment analysis tool</a:t>
            </a:r>
            <a:r>
              <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from the NLTK library is used here.</a:t>
            </a:r>
            <a:endPar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charset="0"/>
              <a:buChar char="v"/>
              <a:defRPr/>
            </a:pPr>
            <a:r>
              <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Most reviews show a positive sentiment here, with a sentiment score of 1.00. While a few reviews show a very strong negative sentiment, such as those showing below -0.75 ( closer to -1 ). </a:t>
            </a:r>
            <a:r>
              <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The overall product quality is a satisfying factor for many users.</a:t>
            </a:r>
            <a:endPar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54"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5</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2" name="Picture 1"/>
          <p:cNvPicPr>
            <a:picLocks noChangeAspect="1"/>
          </p:cNvPicPr>
          <p:nvPr>
            <p:custDataLst>
              <p:tags r:id="rId2"/>
            </p:custDataLst>
          </p:nvPr>
        </p:nvPicPr>
        <p:blipFill>
          <a:blip r:embed="rId3"/>
          <a:srcRect l="3592" t="2227" r="7378" b="755"/>
          <a:stretch>
            <a:fillRect/>
          </a:stretch>
        </p:blipFill>
        <p:spPr>
          <a:xfrm>
            <a:off x="228600" y="1445895"/>
            <a:ext cx="6352540" cy="4704080"/>
          </a:xfrm>
          <a:prstGeom prst="rect">
            <a:avLst/>
          </a:prstGeom>
        </p:spPr>
      </p:pic>
      <p:sp>
        <p:nvSpPr>
          <p:cNvPr id="3" name="MH_Entry_1"/>
          <p:cNvSpPr/>
          <p:nvPr>
            <p:custDataLst>
              <p:tags r:id="rId4"/>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EXPLORATORY DATA ANALYSIS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组合 312"/>
          <p:cNvGrpSpPr/>
          <p:nvPr/>
        </p:nvGrpSpPr>
        <p:grpSpPr>
          <a:xfrm>
            <a:off x="-956344" y="1022014"/>
            <a:ext cx="6935242" cy="6969064"/>
            <a:chOff x="-956344" y="1022014"/>
            <a:chExt cx="6935242" cy="6969064"/>
          </a:xfrm>
        </p:grpSpPr>
        <p:sp>
          <p:nvSpPr>
            <p:cNvPr id="101" name="Freeform 5"/>
            <p:cNvSpPr/>
            <p:nvPr/>
          </p:nvSpPr>
          <p:spPr bwMode="auto">
            <a:xfrm>
              <a:off x="-91219" y="2106091"/>
              <a:ext cx="4733267" cy="4012329"/>
            </a:xfrm>
            <a:custGeom>
              <a:avLst/>
              <a:gdLst>
                <a:gd name="T0" fmla="*/ 754 w 2659"/>
                <a:gd name="T1" fmla="*/ 0 h 2254"/>
                <a:gd name="T2" fmla="*/ 2659 w 2659"/>
                <a:gd name="T3" fmla="*/ 2137 h 2254"/>
                <a:gd name="T4" fmla="*/ 919 w 2659"/>
                <a:gd name="T5" fmla="*/ 2254 h 2254"/>
                <a:gd name="T6" fmla="*/ 0 w 2659"/>
                <a:gd name="T7" fmla="*/ 1400 h 2254"/>
                <a:gd name="T8" fmla="*/ 754 w 2659"/>
                <a:gd name="T9" fmla="*/ 0 h 2254"/>
              </a:gdLst>
              <a:ahLst/>
              <a:cxnLst>
                <a:cxn ang="0">
                  <a:pos x="T0" y="T1"/>
                </a:cxn>
                <a:cxn ang="0">
                  <a:pos x="T2" y="T3"/>
                </a:cxn>
                <a:cxn ang="0">
                  <a:pos x="T4" y="T5"/>
                </a:cxn>
                <a:cxn ang="0">
                  <a:pos x="T6" y="T7"/>
                </a:cxn>
                <a:cxn ang="0">
                  <a:pos x="T8" y="T9"/>
                </a:cxn>
              </a:cxnLst>
              <a:rect l="0" t="0" r="r" b="b"/>
              <a:pathLst>
                <a:path w="2659" h="2254">
                  <a:moveTo>
                    <a:pt x="754" y="0"/>
                  </a:moveTo>
                  <a:lnTo>
                    <a:pt x="2659" y="2137"/>
                  </a:lnTo>
                  <a:lnTo>
                    <a:pt x="919" y="2254"/>
                  </a:lnTo>
                  <a:lnTo>
                    <a:pt x="0" y="1400"/>
                  </a:lnTo>
                  <a:lnTo>
                    <a:pt x="75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
            <p:cNvSpPr/>
            <p:nvPr/>
          </p:nvSpPr>
          <p:spPr bwMode="auto">
            <a:xfrm>
              <a:off x="508673" y="3238230"/>
              <a:ext cx="1459676" cy="1425855"/>
            </a:xfrm>
            <a:custGeom>
              <a:avLst/>
              <a:gdLst>
                <a:gd name="T0" fmla="*/ 0 w 820"/>
                <a:gd name="T1" fmla="*/ 176 h 801"/>
                <a:gd name="T2" fmla="*/ 820 w 820"/>
                <a:gd name="T3" fmla="*/ 0 h 801"/>
                <a:gd name="T4" fmla="*/ 561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1"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3" name="Freeform 7"/>
            <p:cNvSpPr/>
            <p:nvPr/>
          </p:nvSpPr>
          <p:spPr bwMode="auto">
            <a:xfrm>
              <a:off x="-495299" y="2131012"/>
              <a:ext cx="1459676" cy="1420514"/>
            </a:xfrm>
            <a:custGeom>
              <a:avLst/>
              <a:gdLst>
                <a:gd name="T0" fmla="*/ 0 w 820"/>
                <a:gd name="T1" fmla="*/ 176 h 798"/>
                <a:gd name="T2" fmla="*/ 820 w 820"/>
                <a:gd name="T3" fmla="*/ 0 h 798"/>
                <a:gd name="T4" fmla="*/ 564 w 820"/>
                <a:gd name="T5" fmla="*/ 798 h 798"/>
                <a:gd name="T6" fmla="*/ 0 w 820"/>
                <a:gd name="T7" fmla="*/ 176 h 798"/>
              </a:gdLst>
              <a:ahLst/>
              <a:cxnLst>
                <a:cxn ang="0">
                  <a:pos x="T0" y="T1"/>
                </a:cxn>
                <a:cxn ang="0">
                  <a:pos x="T2" y="T3"/>
                </a:cxn>
                <a:cxn ang="0">
                  <a:pos x="T4" y="T5"/>
                </a:cxn>
                <a:cxn ang="0">
                  <a:pos x="T6" y="T7"/>
                </a:cxn>
              </a:cxnLst>
              <a:rect l="0" t="0" r="r" b="b"/>
              <a:pathLst>
                <a:path w="820" h="798">
                  <a:moveTo>
                    <a:pt x="0" y="176"/>
                  </a:moveTo>
                  <a:lnTo>
                    <a:pt x="820"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
            <p:cNvSpPr/>
            <p:nvPr/>
          </p:nvSpPr>
          <p:spPr bwMode="auto">
            <a:xfrm>
              <a:off x="1507304" y="3238230"/>
              <a:ext cx="1465017" cy="1425855"/>
            </a:xfrm>
            <a:custGeom>
              <a:avLst/>
              <a:gdLst>
                <a:gd name="T0" fmla="*/ 823 w 823"/>
                <a:gd name="T1" fmla="*/ 625 h 801"/>
                <a:gd name="T2" fmla="*/ 0 w 823"/>
                <a:gd name="T3" fmla="*/ 801 h 801"/>
                <a:gd name="T4" fmla="*/ 259 w 823"/>
                <a:gd name="T5" fmla="*/ 0 h 801"/>
                <a:gd name="T6" fmla="*/ 823 w 823"/>
                <a:gd name="T7" fmla="*/ 625 h 801"/>
              </a:gdLst>
              <a:ahLst/>
              <a:cxnLst>
                <a:cxn ang="0">
                  <a:pos x="T0" y="T1"/>
                </a:cxn>
                <a:cxn ang="0">
                  <a:pos x="T2" y="T3"/>
                </a:cxn>
                <a:cxn ang="0">
                  <a:pos x="T4" y="T5"/>
                </a:cxn>
                <a:cxn ang="0">
                  <a:pos x="T6" y="T7"/>
                </a:cxn>
              </a:cxnLst>
              <a:rect l="0" t="0" r="r" b="b"/>
              <a:pathLst>
                <a:path w="823" h="801">
                  <a:moveTo>
                    <a:pt x="823" y="625"/>
                  </a:moveTo>
                  <a:lnTo>
                    <a:pt x="0" y="801"/>
                  </a:lnTo>
                  <a:lnTo>
                    <a:pt x="259" y="0"/>
                  </a:lnTo>
                  <a:lnTo>
                    <a:pt x="823"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5" name="Freeform 9"/>
            <p:cNvSpPr/>
            <p:nvPr/>
          </p:nvSpPr>
          <p:spPr bwMode="auto">
            <a:xfrm>
              <a:off x="1507304" y="4350787"/>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28" name="Freeform 32"/>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2" name="Freeform 76"/>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3" name="Freeform 77"/>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4" name="Freeform 78"/>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5" name="Freeform 79"/>
            <p:cNvSpPr/>
            <p:nvPr/>
          </p:nvSpPr>
          <p:spPr bwMode="auto">
            <a:xfrm>
              <a:off x="3515249" y="6565223"/>
              <a:ext cx="1459676" cy="1425855"/>
            </a:xfrm>
            <a:custGeom>
              <a:avLst/>
              <a:gdLst>
                <a:gd name="T0" fmla="*/ 0 w 820"/>
                <a:gd name="T1" fmla="*/ 176 h 801"/>
                <a:gd name="T2" fmla="*/ 820 w 820"/>
                <a:gd name="T3" fmla="*/ 0 h 801"/>
                <a:gd name="T4" fmla="*/ 563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3"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6" name="Freeform 80"/>
            <p:cNvSpPr/>
            <p:nvPr/>
          </p:nvSpPr>
          <p:spPr bwMode="auto">
            <a:xfrm>
              <a:off x="2511276" y="5458005"/>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1"/>
            <p:cNvSpPr/>
            <p:nvPr/>
          </p:nvSpPr>
          <p:spPr bwMode="auto">
            <a:xfrm>
              <a:off x="4517441" y="6565223"/>
              <a:ext cx="1461457" cy="1425855"/>
            </a:xfrm>
            <a:custGeom>
              <a:avLst/>
              <a:gdLst>
                <a:gd name="T0" fmla="*/ 821 w 821"/>
                <a:gd name="T1" fmla="*/ 625 h 801"/>
                <a:gd name="T2" fmla="*/ 0 w 821"/>
                <a:gd name="T3" fmla="*/ 801 h 801"/>
                <a:gd name="T4" fmla="*/ 257 w 821"/>
                <a:gd name="T5" fmla="*/ 0 h 801"/>
                <a:gd name="T6" fmla="*/ 821 w 821"/>
                <a:gd name="T7" fmla="*/ 625 h 801"/>
              </a:gdLst>
              <a:ahLst/>
              <a:cxnLst>
                <a:cxn ang="0">
                  <a:pos x="T0" y="T1"/>
                </a:cxn>
                <a:cxn ang="0">
                  <a:pos x="T2" y="T3"/>
                </a:cxn>
                <a:cxn ang="0">
                  <a:pos x="T4" y="T5"/>
                </a:cxn>
                <a:cxn ang="0">
                  <a:pos x="T6" y="T7"/>
                </a:cxn>
              </a:cxnLst>
              <a:rect l="0" t="0" r="r" b="b"/>
              <a:pathLst>
                <a:path w="821" h="801">
                  <a:moveTo>
                    <a:pt x="821" y="625"/>
                  </a:moveTo>
                  <a:lnTo>
                    <a:pt x="0" y="801"/>
                  </a:lnTo>
                  <a:lnTo>
                    <a:pt x="257" y="0"/>
                  </a:lnTo>
                  <a:lnTo>
                    <a:pt x="821"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01" name="Freeform 105"/>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5" name="Freeform 149"/>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 name="Freeform 150"/>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7" name="Freeform 151"/>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 name="Freeform 152"/>
            <p:cNvSpPr/>
            <p:nvPr/>
          </p:nvSpPr>
          <p:spPr bwMode="auto">
            <a:xfrm>
              <a:off x="47628" y="4664084"/>
              <a:ext cx="1459676" cy="1420514"/>
            </a:xfrm>
            <a:custGeom>
              <a:avLst/>
              <a:gdLst>
                <a:gd name="T0" fmla="*/ 0 w 820"/>
                <a:gd name="T1" fmla="*/ 174 h 798"/>
                <a:gd name="T2" fmla="*/ 820 w 820"/>
                <a:gd name="T3" fmla="*/ 0 h 798"/>
                <a:gd name="T4" fmla="*/ 563 w 820"/>
                <a:gd name="T5" fmla="*/ 798 h 798"/>
                <a:gd name="T6" fmla="*/ 0 w 820"/>
                <a:gd name="T7" fmla="*/ 174 h 798"/>
              </a:gdLst>
              <a:ahLst/>
              <a:cxnLst>
                <a:cxn ang="0">
                  <a:pos x="T0" y="T1"/>
                </a:cxn>
                <a:cxn ang="0">
                  <a:pos x="T2" y="T3"/>
                </a:cxn>
                <a:cxn ang="0">
                  <a:pos x="T4" y="T5"/>
                </a:cxn>
                <a:cxn ang="0">
                  <a:pos x="T6" y="T7"/>
                </a:cxn>
              </a:cxnLst>
              <a:rect l="0" t="0" r="r" b="b"/>
              <a:pathLst>
                <a:path w="820" h="798">
                  <a:moveTo>
                    <a:pt x="0" y="174"/>
                  </a:moveTo>
                  <a:lnTo>
                    <a:pt x="820" y="0"/>
                  </a:lnTo>
                  <a:lnTo>
                    <a:pt x="563" y="798"/>
                  </a:lnTo>
                  <a:lnTo>
                    <a:pt x="0" y="174"/>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9" name="Freeform 153"/>
            <p:cNvSpPr/>
            <p:nvPr/>
          </p:nvSpPr>
          <p:spPr bwMode="auto">
            <a:xfrm>
              <a:off x="-956344" y="3551526"/>
              <a:ext cx="1465017" cy="1422295"/>
            </a:xfrm>
            <a:custGeom>
              <a:avLst/>
              <a:gdLst>
                <a:gd name="T0" fmla="*/ 0 w 823"/>
                <a:gd name="T1" fmla="*/ 176 h 799"/>
                <a:gd name="T2" fmla="*/ 823 w 823"/>
                <a:gd name="T3" fmla="*/ 0 h 799"/>
                <a:gd name="T4" fmla="*/ 564 w 823"/>
                <a:gd name="T5" fmla="*/ 799 h 799"/>
                <a:gd name="T6" fmla="*/ 0 w 823"/>
                <a:gd name="T7" fmla="*/ 176 h 799"/>
              </a:gdLst>
              <a:ahLst/>
              <a:cxnLst>
                <a:cxn ang="0">
                  <a:pos x="T0" y="T1"/>
                </a:cxn>
                <a:cxn ang="0">
                  <a:pos x="T2" y="T3"/>
                </a:cxn>
                <a:cxn ang="0">
                  <a:pos x="T4" y="T5"/>
                </a:cxn>
                <a:cxn ang="0">
                  <a:pos x="T6" y="T7"/>
                </a:cxn>
              </a:cxnLst>
              <a:rect l="0" t="0" r="r" b="b"/>
              <a:pathLst>
                <a:path w="823" h="799">
                  <a:moveTo>
                    <a:pt x="0" y="176"/>
                  </a:moveTo>
                  <a:lnTo>
                    <a:pt x="823" y="0"/>
                  </a:lnTo>
                  <a:lnTo>
                    <a:pt x="564" y="799"/>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54"/>
            <p:cNvSpPr/>
            <p:nvPr/>
          </p:nvSpPr>
          <p:spPr bwMode="auto">
            <a:xfrm>
              <a:off x="1049821" y="4664084"/>
              <a:ext cx="1461457" cy="1420514"/>
            </a:xfrm>
            <a:custGeom>
              <a:avLst/>
              <a:gdLst>
                <a:gd name="T0" fmla="*/ 821 w 821"/>
                <a:gd name="T1" fmla="*/ 622 h 798"/>
                <a:gd name="T2" fmla="*/ 0 w 821"/>
                <a:gd name="T3" fmla="*/ 798 h 798"/>
                <a:gd name="T4" fmla="*/ 257 w 821"/>
                <a:gd name="T5" fmla="*/ 0 h 798"/>
                <a:gd name="T6" fmla="*/ 821 w 821"/>
                <a:gd name="T7" fmla="*/ 622 h 798"/>
              </a:gdLst>
              <a:ahLst/>
              <a:cxnLst>
                <a:cxn ang="0">
                  <a:pos x="T0" y="T1"/>
                </a:cxn>
                <a:cxn ang="0">
                  <a:pos x="T2" y="T3"/>
                </a:cxn>
                <a:cxn ang="0">
                  <a:pos x="T4" y="T5"/>
                </a:cxn>
                <a:cxn ang="0">
                  <a:pos x="T6" y="T7"/>
                </a:cxn>
              </a:cxnLst>
              <a:rect l="0" t="0" r="r" b="b"/>
              <a:pathLst>
                <a:path w="821" h="798">
                  <a:moveTo>
                    <a:pt x="821" y="622"/>
                  </a:moveTo>
                  <a:lnTo>
                    <a:pt x="0" y="798"/>
                  </a:lnTo>
                  <a:lnTo>
                    <a:pt x="257" y="0"/>
                  </a:lnTo>
                  <a:lnTo>
                    <a:pt x="821" y="622"/>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1" name="Freeform 155"/>
            <p:cNvSpPr/>
            <p:nvPr/>
          </p:nvSpPr>
          <p:spPr bwMode="auto">
            <a:xfrm>
              <a:off x="1049821" y="5771302"/>
              <a:ext cx="1461457" cy="1422295"/>
            </a:xfrm>
            <a:custGeom>
              <a:avLst/>
              <a:gdLst>
                <a:gd name="T0" fmla="*/ 0 w 821"/>
                <a:gd name="T1" fmla="*/ 176 h 799"/>
                <a:gd name="T2" fmla="*/ 821 w 821"/>
                <a:gd name="T3" fmla="*/ 0 h 799"/>
                <a:gd name="T4" fmla="*/ 564 w 821"/>
                <a:gd name="T5" fmla="*/ 799 h 799"/>
                <a:gd name="T6" fmla="*/ 0 w 821"/>
                <a:gd name="T7" fmla="*/ 176 h 799"/>
              </a:gdLst>
              <a:ahLst/>
              <a:cxnLst>
                <a:cxn ang="0">
                  <a:pos x="T0" y="T1"/>
                </a:cxn>
                <a:cxn ang="0">
                  <a:pos x="T2" y="T3"/>
                </a:cxn>
                <a:cxn ang="0">
                  <a:pos x="T4" y="T5"/>
                </a:cxn>
                <a:cxn ang="0">
                  <a:pos x="T6" y="T7"/>
                </a:cxn>
              </a:cxnLst>
              <a:rect l="0" t="0" r="r" b="b"/>
              <a:pathLst>
                <a:path w="821" h="799">
                  <a:moveTo>
                    <a:pt x="0" y="176"/>
                  </a:moveTo>
                  <a:lnTo>
                    <a:pt x="821" y="0"/>
                  </a:lnTo>
                  <a:lnTo>
                    <a:pt x="564" y="799"/>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4" name="Freeform 178"/>
            <p:cNvSpPr/>
            <p:nvPr/>
          </p:nvSpPr>
          <p:spPr bwMode="auto">
            <a:xfrm>
              <a:off x="47628" y="3551526"/>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 name="Freeform 223"/>
            <p:cNvSpPr/>
            <p:nvPr/>
          </p:nvSpPr>
          <p:spPr bwMode="auto">
            <a:xfrm>
              <a:off x="47628" y="3551525"/>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224"/>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 name="Freeform 225"/>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297"/>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0" name="Freeform 298"/>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03" name="矩形 302"/>
          <p:cNvSpPr/>
          <p:nvPr/>
        </p:nvSpPr>
        <p:spPr>
          <a:xfrm>
            <a:off x="2561807" y="939551"/>
            <a:ext cx="2569150" cy="1665104"/>
          </a:xfrm>
          <a:prstGeom prst="rect">
            <a:avLst/>
          </a:prstGeom>
          <a:noFill/>
          <a:ln w="57150">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SimSun" panose="02010600030101010101" pitchFamily="2" charset="-122"/>
              <a:ea typeface="SimSun" panose="02010600030101010101" pitchFamily="2" charset="-122"/>
            </a:endParaRPr>
          </a:p>
        </p:txBody>
      </p:sp>
      <p:sp>
        <p:nvSpPr>
          <p:cNvPr id="304" name="矩形 303"/>
          <p:cNvSpPr/>
          <p:nvPr/>
        </p:nvSpPr>
        <p:spPr>
          <a:xfrm>
            <a:off x="2616848" y="1517919"/>
            <a:ext cx="2458085" cy="583565"/>
          </a:xfrm>
          <a:prstGeom prst="rect">
            <a:avLst/>
          </a:prstGeom>
          <a:solidFill>
            <a:srgbClr val="1F2D35"/>
          </a:solidFill>
        </p:spPr>
        <p:txBody>
          <a:bodyPr wrap="none">
            <a:spAutoFit/>
          </a:bodyPr>
          <a:lstStyle/>
          <a:p>
            <a:r>
              <a:rPr lang="en-US" altLang="zh-CN" sz="3200" b="1" dirty="0" smtClean="0">
                <a:solidFill>
                  <a:srgbClr val="FDF9F7"/>
                </a:solidFill>
                <a:latin typeface="Microsoft YaHei" panose="020B0503020204020204" pitchFamily="34" charset="-122"/>
                <a:ea typeface="Microsoft YaHei" panose="020B0503020204020204" pitchFamily="34" charset="-122"/>
              </a:rPr>
              <a:t>CONTENTS</a:t>
            </a:r>
            <a:endParaRPr lang="zh-CN" altLang="en-US" sz="3200" b="1" dirty="0">
              <a:solidFill>
                <a:srgbClr val="FDF9F7"/>
              </a:solidFill>
              <a:latin typeface="Microsoft YaHei" panose="020B0503020204020204" pitchFamily="34" charset="-122"/>
              <a:ea typeface="Microsoft YaHei" panose="020B0503020204020204" pitchFamily="34" charset="-122"/>
            </a:endParaRPr>
          </a:p>
        </p:txBody>
      </p:sp>
      <p:sp>
        <p:nvSpPr>
          <p:cNvPr id="305" name="MH_Number_1"/>
          <p:cNvSpPr/>
          <p:nvPr>
            <p:custDataLst>
              <p:tags r:id="rId1"/>
            </p:custDataLst>
          </p:nvPr>
        </p:nvSpPr>
        <p:spPr>
          <a:xfrm>
            <a:off x="6776720" y="1892935"/>
            <a:ext cx="659765" cy="563880"/>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01</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6" name="MH_Entry_1"/>
          <p:cNvSpPr/>
          <p:nvPr>
            <p:custDataLst>
              <p:tags r:id="rId2"/>
            </p:custDataLst>
          </p:nvPr>
        </p:nvSpPr>
        <p:spPr>
          <a:xfrm>
            <a:off x="7574280" y="1892935"/>
            <a:ext cx="3183890"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IN" altLang="zh-CN" sz="2000" spc="200" dirty="0" smtClean="0">
                <a:solidFill>
                  <a:srgbClr val="302A28"/>
                </a:solidFill>
                <a:latin typeface="Microsoft YaHei" panose="020B0503020204020204" pitchFamily="34" charset="-122"/>
                <a:ea typeface="Microsoft YaHei" panose="020B0503020204020204" pitchFamily="34" charset="-122"/>
              </a:rPr>
              <a:t>OBJECTIVE</a:t>
            </a:r>
            <a:endParaRPr lang="en-IN" altLang="zh-CN" sz="20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07" name="MH_Entry_2"/>
          <p:cNvSpPr/>
          <p:nvPr>
            <p:custDataLst>
              <p:tags r:id="rId3"/>
            </p:custDataLst>
          </p:nvPr>
        </p:nvSpPr>
        <p:spPr>
          <a:xfrm>
            <a:off x="7574280" y="2745105"/>
            <a:ext cx="3183890"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IN" altLang="zh-CN" sz="2250" spc="200" dirty="0" smtClean="0">
                <a:solidFill>
                  <a:srgbClr val="302A28"/>
                </a:solidFill>
                <a:latin typeface="Microsoft YaHei" panose="020B0503020204020204" pitchFamily="34" charset="-122"/>
                <a:ea typeface="Microsoft YaHei" panose="020B0503020204020204" pitchFamily="34" charset="-122"/>
              </a:rPr>
              <a:t>REVIEW SCRAPING</a:t>
            </a:r>
            <a:endParaRPr lang="en-IN" altLang="zh-CN" sz="2250" spc="200" dirty="0" smtClean="0">
              <a:solidFill>
                <a:srgbClr val="302A28"/>
              </a:solidFill>
              <a:latin typeface="Microsoft YaHei" panose="020B0503020204020204" pitchFamily="34" charset="-122"/>
              <a:ea typeface="Microsoft YaHei" panose="020B0503020204020204" pitchFamily="34" charset="-122"/>
            </a:endParaRPr>
          </a:p>
        </p:txBody>
      </p:sp>
      <p:sp>
        <p:nvSpPr>
          <p:cNvPr id="308" name="MH_Number_2"/>
          <p:cNvSpPr/>
          <p:nvPr>
            <p:custDataLst>
              <p:tags r:id="rId4"/>
            </p:custDataLst>
          </p:nvPr>
        </p:nvSpPr>
        <p:spPr>
          <a:xfrm>
            <a:off x="6785610" y="2745105"/>
            <a:ext cx="650875" cy="563880"/>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02</a:t>
            </a:r>
            <a:endParaRPr lang="zh-C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9" name="MH_Number_1"/>
          <p:cNvSpPr/>
          <p:nvPr>
            <p:custDataLst>
              <p:tags r:id="rId5"/>
            </p:custDataLst>
          </p:nvPr>
        </p:nvSpPr>
        <p:spPr>
          <a:xfrm>
            <a:off x="6785610" y="3597275"/>
            <a:ext cx="650875" cy="563880"/>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03</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10" name="MH_Entry_1"/>
          <p:cNvSpPr/>
          <p:nvPr>
            <p:custDataLst>
              <p:tags r:id="rId6"/>
            </p:custDataLst>
          </p:nvPr>
        </p:nvSpPr>
        <p:spPr>
          <a:xfrm>
            <a:off x="7574280" y="3597275"/>
            <a:ext cx="3184525"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IN" altLang="zh-CN" sz="2000" spc="200" dirty="0" smtClean="0">
                <a:solidFill>
                  <a:srgbClr val="302A28"/>
                </a:solidFill>
                <a:latin typeface="Microsoft YaHei" panose="020B0503020204020204" pitchFamily="34" charset="-122"/>
                <a:ea typeface="Microsoft YaHei" panose="020B0503020204020204" pitchFamily="34" charset="-122"/>
              </a:rPr>
              <a:t>ML TECHNIQUES</a:t>
            </a:r>
            <a:endParaRPr lang="en-IN" altLang="zh-CN" sz="20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11" name="MH_Entry_2"/>
          <p:cNvSpPr/>
          <p:nvPr>
            <p:custDataLst>
              <p:tags r:id="rId7"/>
            </p:custDataLst>
          </p:nvPr>
        </p:nvSpPr>
        <p:spPr>
          <a:xfrm>
            <a:off x="7574280" y="4449445"/>
            <a:ext cx="3183890" cy="6673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1900" spc="200" dirty="0" smtClean="0">
                <a:solidFill>
                  <a:srgbClr val="302A28"/>
                </a:solidFill>
                <a:latin typeface="Microsoft YaHei" panose="020B0503020204020204" pitchFamily="34" charset="-122"/>
                <a:ea typeface="Microsoft YaHei" panose="020B0503020204020204" pitchFamily="34" charset="-122"/>
              </a:rPr>
              <a:t>SEGMENTATION </a:t>
            </a:r>
            <a:endParaRPr lang="en-IN" altLang="zh-CN" sz="1900" spc="200" dirty="0" smtClean="0">
              <a:solidFill>
                <a:srgbClr val="302A28"/>
              </a:solidFill>
              <a:latin typeface="Microsoft YaHei" panose="020B0503020204020204" pitchFamily="34" charset="-122"/>
              <a:ea typeface="Microsoft YaHei" panose="020B0503020204020204" pitchFamily="34" charset="-122"/>
            </a:endParaRPr>
          </a:p>
          <a:p>
            <a:pPr algn="ctr"/>
            <a:r>
              <a:rPr lang="en-IN" altLang="zh-CN" sz="1900" spc="200" dirty="0" smtClean="0">
                <a:solidFill>
                  <a:srgbClr val="302A28"/>
                </a:solidFill>
                <a:latin typeface="Microsoft YaHei" panose="020B0503020204020204" pitchFamily="34" charset="-122"/>
                <a:ea typeface="Microsoft YaHei" panose="020B0503020204020204" pitchFamily="34" charset="-122"/>
              </a:rPr>
              <a:t>ANALYSIS</a:t>
            </a:r>
            <a:endParaRPr lang="en-IN" altLang="zh-CN" sz="19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12" name="MH_Number_2"/>
          <p:cNvSpPr/>
          <p:nvPr>
            <p:custDataLst>
              <p:tags r:id="rId8"/>
            </p:custDataLst>
          </p:nvPr>
        </p:nvSpPr>
        <p:spPr>
          <a:xfrm>
            <a:off x="6786245" y="4449445"/>
            <a:ext cx="650240" cy="65849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04</a:t>
            </a:r>
            <a:endParaRPr lang="zh-C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6</a:t>
            </a:r>
            <a:endPar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6242685" cy="123063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3200" b="1" spc="200" dirty="0" smtClean="0">
                <a:solidFill>
                  <a:srgbClr val="302A28"/>
                </a:solidFill>
                <a:latin typeface="Microsoft YaHei" panose="020B0503020204020204" pitchFamily="34" charset="-122"/>
                <a:ea typeface="Microsoft YaHei" panose="020B0503020204020204" pitchFamily="34" charset="-122"/>
              </a:rPr>
              <a:t>COMPETITION SENTIMENTS</a:t>
            </a:r>
            <a:endParaRPr lang="en-IN" altLang="zh-CN" sz="32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6</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835025" y="1029335"/>
            <a:ext cx="10711815" cy="5015865"/>
          </a:xfrm>
          <a:prstGeom prst="rect">
            <a:avLst/>
          </a:prstGeom>
          <a:noFill/>
        </p:spPr>
        <p:txBody>
          <a:bodyPr wrap="square" rtlCol="0">
            <a:spAutoFit/>
          </a:bodyPr>
          <a:p>
            <a:pPr algn="ctr"/>
            <a:r>
              <a:rPr lang="en-IN" altLang="en-US" sz="2800" b="1"/>
              <a:t>TOOLS / LIBRARIES USED:</a:t>
            </a:r>
            <a:endParaRPr lang="en-IN" altLang="en-US" sz="2800" b="1"/>
          </a:p>
          <a:p>
            <a:endParaRPr lang="en-IN" altLang="en-US" sz="2000" b="1"/>
          </a:p>
          <a:p>
            <a:r>
              <a:rPr lang="en-IN" altLang="en-US" sz="2400" b="1"/>
              <a:t>1. Text Processing</a:t>
            </a:r>
            <a:endParaRPr lang="en-IN" altLang="en-US" sz="2400" b="1"/>
          </a:p>
          <a:p>
            <a:pPr marL="285750" indent="-285750">
              <a:buFont typeface="Wingdings" panose="05000000000000000000" charset="0"/>
              <a:buChar char="v"/>
            </a:pPr>
            <a:r>
              <a:rPr lang="en-IN" altLang="en-US" sz="2000" b="1"/>
              <a:t>NLTK</a:t>
            </a:r>
            <a:endParaRPr lang="en-IN" altLang="en-US" sz="2000" b="1"/>
          </a:p>
          <a:p>
            <a:pPr marL="285750" indent="-285750">
              <a:buFont typeface="Wingdings" panose="05000000000000000000" charset="0"/>
              <a:buChar char="v"/>
            </a:pPr>
            <a:r>
              <a:rPr lang="en-IN" altLang="en-US" sz="2000" b="1"/>
              <a:t>TextBlob</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2. NLP Techniques</a:t>
            </a:r>
            <a:endParaRPr lang="en-IN" altLang="en-US" sz="2400" b="1"/>
          </a:p>
          <a:p>
            <a:pPr marL="285750" indent="-285750">
              <a:buFont typeface="Wingdings" panose="05000000000000000000" charset="0"/>
              <a:buChar char="v"/>
            </a:pPr>
            <a:r>
              <a:rPr lang="en-IN" altLang="en-US" sz="2000" b="1"/>
              <a:t>Tokenization</a:t>
            </a:r>
            <a:endParaRPr lang="en-IN" altLang="en-US" sz="2000" b="1"/>
          </a:p>
          <a:p>
            <a:pPr marL="285750" indent="-285750">
              <a:buFont typeface="Wingdings" panose="05000000000000000000" charset="0"/>
              <a:buChar char="v"/>
            </a:pPr>
            <a:r>
              <a:rPr lang="en-IN" altLang="en-US" sz="2000" b="1"/>
              <a:t>Stopword Removal</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3. Data Visualization</a:t>
            </a:r>
            <a:endParaRPr lang="en-IN" altLang="en-US" sz="2400" b="1"/>
          </a:p>
          <a:p>
            <a:pPr marL="285750" indent="-285750">
              <a:buFont typeface="Wingdings" panose="05000000000000000000" charset="0"/>
              <a:buChar char="v"/>
            </a:pPr>
            <a:r>
              <a:rPr lang="en-IN" altLang="en-US" sz="2000" b="1"/>
              <a:t>matplotlib.pyplot</a:t>
            </a:r>
            <a:endParaRPr lang="en-IN" altLang="en-US" sz="2000" b="1"/>
          </a:p>
          <a:p>
            <a:pPr marL="285750" indent="-285750">
              <a:buFont typeface="Wingdings" panose="05000000000000000000" charset="0"/>
              <a:buChar char="v"/>
            </a:pPr>
            <a:r>
              <a:rPr lang="en-IN" altLang="en-US" sz="2000" b="1"/>
              <a:t>networkx</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endParaRPr lang="en-IN" altLang="en-US" sz="2000" b="1"/>
          </a:p>
        </p:txBody>
      </p:sp>
      <p:sp>
        <p:nvSpPr>
          <p:cNvPr id="34" name="MH_Entry_1"/>
          <p:cNvSpPr/>
          <p:nvPr>
            <p:custDataLst>
              <p:tags r:id="rId2"/>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COMPETITION SENTIMENTS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6</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4" name="MH_Entry_1"/>
          <p:cNvSpPr/>
          <p:nvPr>
            <p:custDataLst>
              <p:tags r:id="rId2"/>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COMPETITION SENTIMENTS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custDataLst>
              <p:tags r:id="rId3"/>
            </p:custDataLst>
          </p:nvPr>
        </p:nvPicPr>
        <p:blipFill>
          <a:blip r:embed="rId4"/>
          <a:srcRect l="3002" t="6291" r="7257" b="3135"/>
          <a:stretch>
            <a:fillRect/>
          </a:stretch>
        </p:blipFill>
        <p:spPr>
          <a:xfrm>
            <a:off x="2353310" y="808355"/>
            <a:ext cx="7642860" cy="57854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1942641" y="2300238"/>
            <a:ext cx="1203325" cy="1050925"/>
          </a:xfrm>
          <a:custGeom>
            <a:avLst/>
            <a:gdLst>
              <a:gd name="T0" fmla="*/ 0 w 714"/>
              <a:gd name="T1" fmla="*/ 617 h 617"/>
              <a:gd name="T2" fmla="*/ 355 w 714"/>
              <a:gd name="T3" fmla="*/ 0 h 617"/>
              <a:gd name="T4" fmla="*/ 714 w 714"/>
              <a:gd name="T5" fmla="*/ 617 h 617"/>
              <a:gd name="T6" fmla="*/ 0 w 714"/>
              <a:gd name="T7" fmla="*/ 617 h 617"/>
              <a:gd name="T8" fmla="*/ 0 w 714"/>
              <a:gd name="T9" fmla="*/ 617 h 617"/>
              <a:gd name="T10" fmla="*/ 0 60000 65536"/>
              <a:gd name="T11" fmla="*/ 0 60000 65536"/>
              <a:gd name="T12" fmla="*/ 0 60000 65536"/>
              <a:gd name="T13" fmla="*/ 0 60000 65536"/>
              <a:gd name="T14" fmla="*/ 0 60000 65536"/>
              <a:gd name="T15" fmla="*/ 0 w 714"/>
              <a:gd name="T16" fmla="*/ 0 h 617"/>
              <a:gd name="T17" fmla="*/ 714 w 714"/>
              <a:gd name="T18" fmla="*/ 617 h 617"/>
            </a:gdLst>
            <a:ahLst/>
            <a:cxnLst>
              <a:cxn ang="T10">
                <a:pos x="T0" y="T1"/>
              </a:cxn>
              <a:cxn ang="T11">
                <a:pos x="T2" y="T3"/>
              </a:cxn>
              <a:cxn ang="T12">
                <a:pos x="T4" y="T5"/>
              </a:cxn>
              <a:cxn ang="T13">
                <a:pos x="T6" y="T7"/>
              </a:cxn>
              <a:cxn ang="T14">
                <a:pos x="T8" y="T9"/>
              </a:cxn>
            </a:cxnLst>
            <a:rect l="T15" t="T16" r="T17" b="T18"/>
            <a:pathLst>
              <a:path w="714" h="617">
                <a:moveTo>
                  <a:pt x="0" y="617"/>
                </a:moveTo>
                <a:lnTo>
                  <a:pt x="355" y="0"/>
                </a:lnTo>
                <a:lnTo>
                  <a:pt x="714" y="617"/>
                </a:lnTo>
                <a:lnTo>
                  <a:pt x="0" y="617"/>
                </a:lnTo>
                <a:close/>
              </a:path>
            </a:pathLst>
          </a:custGeom>
          <a:solidFill>
            <a:srgbClr val="0086D1"/>
          </a:solidFill>
          <a:ln>
            <a:noFill/>
          </a:ln>
        </p:spPr>
        <p:txBody>
          <a:bodyPr tIns="180000" anchor="ctr" anchorCtr="1"/>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1</a:t>
            </a:r>
            <a:endParaRPr kumimoji="0" lang="en-US" altLang="zh-CN" sz="32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8" name="Freeform 7"/>
          <p:cNvSpPr/>
          <p:nvPr/>
        </p:nvSpPr>
        <p:spPr bwMode="auto">
          <a:xfrm>
            <a:off x="2599231" y="3487370"/>
            <a:ext cx="1193800" cy="1035050"/>
          </a:xfrm>
          <a:custGeom>
            <a:avLst/>
            <a:gdLst>
              <a:gd name="T0" fmla="*/ 0 w 709"/>
              <a:gd name="T1" fmla="*/ 2147483646 h 614"/>
              <a:gd name="T2" fmla="*/ 2147483646 w 709"/>
              <a:gd name="T3" fmla="*/ 0 h 614"/>
              <a:gd name="T4" fmla="*/ 2147483646 w 709"/>
              <a:gd name="T5" fmla="*/ 2147483646 h 614"/>
              <a:gd name="T6" fmla="*/ 0 w 709"/>
              <a:gd name="T7" fmla="*/ 2147483646 h 614"/>
              <a:gd name="T8" fmla="*/ 0 w 709"/>
              <a:gd name="T9" fmla="*/ 2147483646 h 6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9" h="614">
                <a:moveTo>
                  <a:pt x="0" y="614"/>
                </a:moveTo>
                <a:lnTo>
                  <a:pt x="355" y="0"/>
                </a:lnTo>
                <a:lnTo>
                  <a:pt x="709" y="614"/>
                </a:lnTo>
                <a:lnTo>
                  <a:pt x="0" y="614"/>
                </a:lnTo>
                <a:close/>
              </a:path>
            </a:pathLst>
          </a:custGeom>
          <a:solidFill>
            <a:schemeClr val="bg1">
              <a:lumMod val="65000"/>
            </a:schemeClr>
          </a:solidFill>
          <a:ln>
            <a:noFill/>
          </a:ln>
        </p:spPr>
        <p:txBody>
          <a:bodyPr anchor="ctr" anchorCtr="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9" name="Freeform 8"/>
          <p:cNvSpPr/>
          <p:nvPr/>
        </p:nvSpPr>
        <p:spPr bwMode="auto">
          <a:xfrm>
            <a:off x="614538" y="4678313"/>
            <a:ext cx="1790700" cy="1035050"/>
          </a:xfrm>
          <a:custGeom>
            <a:avLst/>
            <a:gdLst>
              <a:gd name="T0" fmla="*/ 2147483646 w 1063"/>
              <a:gd name="T1" fmla="*/ 0 h 615"/>
              <a:gd name="T2" fmla="*/ 0 w 1063"/>
              <a:gd name="T3" fmla="*/ 2147483646 h 615"/>
              <a:gd name="T4" fmla="*/ 2147483646 w 1063"/>
              <a:gd name="T5" fmla="*/ 2147483646 h 615"/>
              <a:gd name="T6" fmla="*/ 2147483646 w 1063"/>
              <a:gd name="T7" fmla="*/ 0 h 615"/>
              <a:gd name="T8" fmla="*/ 2147483646 w 1063"/>
              <a:gd name="T9" fmla="*/ 0 h 615"/>
              <a:gd name="T10" fmla="*/ 0 60000 65536"/>
              <a:gd name="T11" fmla="*/ 0 60000 65536"/>
              <a:gd name="T12" fmla="*/ 0 60000 65536"/>
              <a:gd name="T13" fmla="*/ 0 60000 65536"/>
              <a:gd name="T14" fmla="*/ 0 60000 65536"/>
              <a:gd name="T15" fmla="*/ 0 w 1063"/>
              <a:gd name="T16" fmla="*/ 0 h 615"/>
              <a:gd name="T17" fmla="*/ 1063 w 1063"/>
              <a:gd name="T18" fmla="*/ 615 h 615"/>
            </a:gdLst>
            <a:ahLst/>
            <a:cxnLst>
              <a:cxn ang="T10">
                <a:pos x="T0" y="T1"/>
              </a:cxn>
              <a:cxn ang="T11">
                <a:pos x="T2" y="T3"/>
              </a:cxn>
              <a:cxn ang="T12">
                <a:pos x="T4" y="T5"/>
              </a:cxn>
              <a:cxn ang="T13">
                <a:pos x="T6" y="T7"/>
              </a:cxn>
              <a:cxn ang="T14">
                <a:pos x="T8" y="T9"/>
              </a:cxn>
            </a:cxnLst>
            <a:rect l="T15" t="T16" r="T17" b="T18"/>
            <a:pathLst>
              <a:path w="1063" h="615">
                <a:moveTo>
                  <a:pt x="354" y="0"/>
                </a:moveTo>
                <a:lnTo>
                  <a:pt x="0" y="615"/>
                </a:lnTo>
                <a:lnTo>
                  <a:pt x="708" y="615"/>
                </a:lnTo>
                <a:lnTo>
                  <a:pt x="1063" y="0"/>
                </a:lnTo>
                <a:lnTo>
                  <a:pt x="354" y="0"/>
                </a:lnTo>
                <a:close/>
              </a:path>
            </a:pathLst>
          </a:custGeom>
          <a:solidFill>
            <a:srgbClr val="302A28"/>
          </a:solidFill>
          <a:ln>
            <a:noFill/>
          </a:ln>
        </p:spPr>
        <p:txBody>
          <a:bodyPr tIns="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3</a:t>
            </a:r>
            <a:endParaRPr kumimoji="0" lang="en-US" altLang="zh-CN" sz="32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0" name="Freeform 9"/>
          <p:cNvSpPr/>
          <p:nvPr/>
        </p:nvSpPr>
        <p:spPr bwMode="auto">
          <a:xfrm>
            <a:off x="1261603" y="3496895"/>
            <a:ext cx="1785938" cy="1035050"/>
          </a:xfrm>
          <a:custGeom>
            <a:avLst/>
            <a:gdLst>
              <a:gd name="T0" fmla="*/ 2147483646 w 1060"/>
              <a:gd name="T1" fmla="*/ 0 h 614"/>
              <a:gd name="T2" fmla="*/ 2147483646 w 1060"/>
              <a:gd name="T3" fmla="*/ 0 h 614"/>
              <a:gd name="T4" fmla="*/ 0 w 1060"/>
              <a:gd name="T5" fmla="*/ 2147483646 h 614"/>
              <a:gd name="T6" fmla="*/ 2147483646 w 1060"/>
              <a:gd name="T7" fmla="*/ 2147483646 h 614"/>
              <a:gd name="T8" fmla="*/ 2147483646 w 1060"/>
              <a:gd name="T9" fmla="*/ 0 h 614"/>
              <a:gd name="T10" fmla="*/ 0 60000 65536"/>
              <a:gd name="T11" fmla="*/ 0 60000 65536"/>
              <a:gd name="T12" fmla="*/ 0 60000 65536"/>
              <a:gd name="T13" fmla="*/ 0 60000 65536"/>
              <a:gd name="T14" fmla="*/ 0 60000 65536"/>
              <a:gd name="T15" fmla="*/ 0 w 1060"/>
              <a:gd name="T16" fmla="*/ 0 h 614"/>
              <a:gd name="T17" fmla="*/ 1060 w 1060"/>
              <a:gd name="T18" fmla="*/ 614 h 614"/>
            </a:gdLst>
            <a:ahLst/>
            <a:cxnLst>
              <a:cxn ang="T10">
                <a:pos x="T0" y="T1"/>
              </a:cxn>
              <a:cxn ang="T11">
                <a:pos x="T2" y="T3"/>
              </a:cxn>
              <a:cxn ang="T12">
                <a:pos x="T4" y="T5"/>
              </a:cxn>
              <a:cxn ang="T13">
                <a:pos x="T6" y="T7"/>
              </a:cxn>
              <a:cxn ang="T14">
                <a:pos x="T8" y="T9"/>
              </a:cxn>
            </a:cxnLst>
            <a:rect l="T15" t="T16" r="T17" b="T18"/>
            <a:pathLst>
              <a:path w="1060" h="614">
                <a:moveTo>
                  <a:pt x="1060" y="0"/>
                </a:moveTo>
                <a:lnTo>
                  <a:pt x="352" y="0"/>
                </a:lnTo>
                <a:lnTo>
                  <a:pt x="0" y="614"/>
                </a:lnTo>
                <a:lnTo>
                  <a:pt x="708" y="614"/>
                </a:lnTo>
                <a:lnTo>
                  <a:pt x="1060" y="0"/>
                </a:lnTo>
                <a:close/>
              </a:path>
            </a:pathLst>
          </a:custGeom>
          <a:solidFill>
            <a:schemeClr val="bg1">
              <a:lumMod val="65000"/>
            </a:schemeClr>
          </a:solidFill>
          <a:ln>
            <a:noFill/>
          </a:ln>
        </p:spPr>
        <p:txBody>
          <a:bodyPr tIns="0" anchor="ctr"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rPr>
              <a:t>2</a:t>
            </a:r>
            <a:endParaRPr kumimoji="0" lang="en-US" altLang="zh-CN" sz="3200" b="1"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2" name="Freeform 10"/>
          <p:cNvSpPr/>
          <p:nvPr/>
        </p:nvSpPr>
        <p:spPr bwMode="auto">
          <a:xfrm>
            <a:off x="1940736" y="4678313"/>
            <a:ext cx="2509837" cy="1039812"/>
          </a:xfrm>
          <a:custGeom>
            <a:avLst/>
            <a:gdLst>
              <a:gd name="T0" fmla="*/ 2147483646 w 1489"/>
              <a:gd name="T1" fmla="*/ 0 h 617"/>
              <a:gd name="T2" fmla="*/ 2147483646 w 1489"/>
              <a:gd name="T3" fmla="*/ 0 h 617"/>
              <a:gd name="T4" fmla="*/ 2147483646 w 1489"/>
              <a:gd name="T5" fmla="*/ 0 h 617"/>
              <a:gd name="T6" fmla="*/ 0 w 1489"/>
              <a:gd name="T7" fmla="*/ 2147483646 h 617"/>
              <a:gd name="T8" fmla="*/ 2147483646 w 1489"/>
              <a:gd name="T9" fmla="*/ 2147483646 h 617"/>
              <a:gd name="T10" fmla="*/ 2147483646 w 1489"/>
              <a:gd name="T11" fmla="*/ 2147483646 h 617"/>
              <a:gd name="T12" fmla="*/ 2147483646 w 1489"/>
              <a:gd name="T13" fmla="*/ 2147483646 h 617"/>
              <a:gd name="T14" fmla="*/ 2147483646 w 1489"/>
              <a:gd name="T15" fmla="*/ 0 h 6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9" h="617">
                <a:moveTo>
                  <a:pt x="1137" y="0"/>
                </a:moveTo>
                <a:lnTo>
                  <a:pt x="360" y="0"/>
                </a:lnTo>
                <a:lnTo>
                  <a:pt x="355" y="0"/>
                </a:lnTo>
                <a:lnTo>
                  <a:pt x="0" y="617"/>
                </a:lnTo>
                <a:lnTo>
                  <a:pt x="709" y="617"/>
                </a:lnTo>
                <a:lnTo>
                  <a:pt x="714" y="617"/>
                </a:lnTo>
                <a:lnTo>
                  <a:pt x="1489" y="617"/>
                </a:lnTo>
                <a:lnTo>
                  <a:pt x="1137" y="0"/>
                </a:lnTo>
                <a:close/>
              </a:path>
            </a:pathLst>
          </a:custGeom>
          <a:solidFill>
            <a:srgbClr val="302A28"/>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文本框 16"/>
          <p:cNvSpPr txBox="1">
            <a:spLocks noChangeArrowheads="1"/>
          </p:cNvSpPr>
          <p:nvPr/>
        </p:nvSpPr>
        <p:spPr bwMode="auto">
          <a:xfrm>
            <a:off x="3118485" y="2649855"/>
            <a:ext cx="907351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First, it tokenizes the </a:t>
            </a:r>
            <a:r>
              <a:rPr kumimoji="0" lang="en-IN" sz="16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text into sentences.</a:t>
            </a: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Second, it searches for </a:t>
            </a:r>
            <a:r>
              <a:rPr kumimoji="0" lang="en-IN" sz="16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sentences containing the Competitor’s name</a:t>
            </a: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Third, it extracts it &amp; their preceding sentences.</a:t>
            </a:r>
            <a:endPar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15" name="文本框 19"/>
          <p:cNvSpPr txBox="1">
            <a:spLocks noChangeArrowheads="1"/>
          </p:cNvSpPr>
          <p:nvPr/>
        </p:nvSpPr>
        <p:spPr bwMode="auto">
          <a:xfrm>
            <a:off x="3986530" y="3850640"/>
            <a:ext cx="79146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Uses TextBlob to calculate the sentiment polarity score.</a:t>
            </a: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Then, classifies sentiment as </a:t>
            </a:r>
            <a:r>
              <a:rPr kumimoji="0" lang="en-IN" sz="16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'Positive', 'Negative', or 'Neutral'</a:t>
            </a: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based on the score.</a:t>
            </a:r>
            <a:endPar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16" name="矩形 20"/>
          <p:cNvSpPr>
            <a:spLocks noChangeArrowheads="1"/>
          </p:cNvSpPr>
          <p:nvPr/>
        </p:nvSpPr>
        <p:spPr bwMode="auto">
          <a:xfrm>
            <a:off x="2940685" y="2280285"/>
            <a:ext cx="7021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sz="1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Extract Reviews containing Competitor’s names</a:t>
            </a:r>
            <a:endParaRPr kumimoji="0" lang="en-IN" altLang="zh-CN" sz="1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7" name="文本框 22"/>
          <p:cNvSpPr txBox="1">
            <a:spLocks noChangeArrowheads="1"/>
          </p:cNvSpPr>
          <p:nvPr/>
        </p:nvSpPr>
        <p:spPr bwMode="auto">
          <a:xfrm>
            <a:off x="4450715" y="4855210"/>
            <a:ext cx="757618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For each review, extracts sentences containing competitors</a:t>
            </a: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names</a:t>
            </a:r>
            <a:r>
              <a:rPr kumimoji="0"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a:t>
            </a: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Calculates sentiment scores for these sentence</a:t>
            </a: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 and </a:t>
            </a:r>
            <a:r>
              <a:rPr kumimoji="0" lang="en-IN" sz="16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stores sentiment scores for each competitor. </a:t>
            </a:r>
            <a:endParaRPr kumimoji="0" lang="en-IN" sz="16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18" name="矩形 23"/>
          <p:cNvSpPr>
            <a:spLocks noChangeArrowheads="1"/>
          </p:cNvSpPr>
          <p:nvPr/>
        </p:nvSpPr>
        <p:spPr bwMode="auto">
          <a:xfrm>
            <a:off x="4304665" y="4539615"/>
            <a:ext cx="4509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sz="1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Generate Sentiment Scores</a:t>
            </a:r>
            <a:endParaRPr kumimoji="0" lang="en-IN" altLang="zh-CN" sz="1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cxnSp>
        <p:nvCxnSpPr>
          <p:cNvPr id="19" name="直接连接符 18"/>
          <p:cNvCxnSpPr/>
          <p:nvPr/>
        </p:nvCxnSpPr>
        <p:spPr>
          <a:xfrm flipV="1">
            <a:off x="1940736" y="5684928"/>
            <a:ext cx="9709785" cy="40005"/>
          </a:xfrm>
          <a:prstGeom prst="line">
            <a:avLst/>
          </a:prstGeom>
          <a:ln w="28575">
            <a:solidFill>
              <a:srgbClr val="302A2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670351" y="4486676"/>
            <a:ext cx="8808720" cy="2222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972486" y="3321110"/>
            <a:ext cx="9170670" cy="13970"/>
          </a:xfrm>
          <a:prstGeom prst="line">
            <a:avLst/>
          </a:prstGeom>
          <a:ln w="28575">
            <a:solidFill>
              <a:srgbClr val="0086D1">
                <a:alpha val="80000"/>
              </a:srgbClr>
            </a:solidFill>
          </a:ln>
        </p:spPr>
        <p:style>
          <a:lnRef idx="1">
            <a:schemeClr val="accent1"/>
          </a:lnRef>
          <a:fillRef idx="0">
            <a:schemeClr val="accent1"/>
          </a:fillRef>
          <a:effectRef idx="0">
            <a:schemeClr val="accent1"/>
          </a:effectRef>
          <a:fontRef idx="minor">
            <a:schemeClr val="tx1"/>
          </a:fontRef>
        </p:style>
      </p:cxnSp>
      <p:sp>
        <p:nvSpPr>
          <p:cNvPr id="29" name="矩形 124"/>
          <p:cNvSpPr>
            <a:spLocks noChangeArrowheads="1"/>
          </p:cNvSpPr>
          <p:nvPr/>
        </p:nvSpPr>
        <p:spPr bwMode="auto">
          <a:xfrm>
            <a:off x="1526540" y="1006475"/>
            <a:ext cx="9615805" cy="521970"/>
          </a:xfrm>
          <a:prstGeom prst="rect">
            <a:avLst/>
          </a:prstGeom>
          <a:noFill/>
          <a:ln>
            <a:noFill/>
          </a:ln>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8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STEPS INVOLVED IN CALCULATING COMPETITION SENTIMENTS</a:t>
            </a:r>
            <a:endParaRPr kumimoji="0" lang="en-IN" sz="28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cxnSp>
        <p:nvCxnSpPr>
          <p:cNvPr id="30" name="直接连接符 29"/>
          <p:cNvCxnSpPr/>
          <p:nvPr/>
        </p:nvCxnSpPr>
        <p:spPr>
          <a:xfrm>
            <a:off x="1942211" y="1535997"/>
            <a:ext cx="8519160" cy="0"/>
          </a:xfrm>
          <a:prstGeom prst="line">
            <a:avLst/>
          </a:prstGeom>
          <a:ln>
            <a:solidFill>
              <a:srgbClr val="233352"/>
            </a:solidFill>
          </a:ln>
        </p:spPr>
        <p:style>
          <a:lnRef idx="1">
            <a:schemeClr val="accent1"/>
          </a:lnRef>
          <a:fillRef idx="0">
            <a:schemeClr val="accent1"/>
          </a:fillRef>
          <a:effectRef idx="0">
            <a:schemeClr val="accent1"/>
          </a:effectRef>
          <a:fontRef idx="minor">
            <a:schemeClr val="tx1"/>
          </a:fontRef>
        </p:style>
      </p:cxnSp>
      <p:sp>
        <p:nvSpPr>
          <p:cNvPr id="22"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6</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4672965" y="1240155"/>
            <a:ext cx="4064000" cy="368300"/>
          </a:xfrm>
          <a:prstGeom prst="rect">
            <a:avLst/>
          </a:prstGeom>
          <a:noFill/>
        </p:spPr>
        <p:txBody>
          <a:bodyPr wrap="square" rtlCol="0">
            <a:spAutoFit/>
          </a:bodyPr>
          <a:p>
            <a:endParaRPr lang="en-US"/>
          </a:p>
        </p:txBody>
      </p:sp>
      <p:sp>
        <p:nvSpPr>
          <p:cNvPr id="5" name="矩形 20"/>
          <p:cNvSpPr>
            <a:spLocks noChangeArrowheads="1"/>
          </p:cNvSpPr>
          <p:nvPr>
            <p:custDataLst>
              <p:tags r:id="rId2"/>
            </p:custDataLst>
          </p:nvPr>
        </p:nvSpPr>
        <p:spPr bwMode="auto">
          <a:xfrm>
            <a:off x="3910965" y="3487420"/>
            <a:ext cx="411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sz="1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Calculate the Sentiments</a:t>
            </a:r>
            <a:endParaRPr kumimoji="0" lang="en-IN" altLang="zh-CN" sz="1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34" name="MH_Entry_1"/>
          <p:cNvSpPr/>
          <p:nvPr>
            <p:custDataLst>
              <p:tags r:id="rId3"/>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COMPETITION SENTIMENTS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五边形 43"/>
          <p:cNvSpPr/>
          <p:nvPr/>
        </p:nvSpPr>
        <p:spPr>
          <a:xfrm>
            <a:off x="120650" y="1428750"/>
            <a:ext cx="6480175" cy="1047600"/>
          </a:xfrm>
          <a:prstGeom prst="homePlate">
            <a:avLst>
              <a:gd name="adj" fmla="val 6458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mSun" panose="02010600030101010101" pitchFamily="2" charset="-122"/>
              <a:ea typeface="SimSun" panose="02010600030101010101" pitchFamily="2" charset="-122"/>
              <a:cs typeface="+mn-cs"/>
            </a:endParaRPr>
          </a:p>
        </p:txBody>
      </p:sp>
      <p:sp>
        <p:nvSpPr>
          <p:cNvPr id="45" name="五边形 44"/>
          <p:cNvSpPr/>
          <p:nvPr/>
        </p:nvSpPr>
        <p:spPr>
          <a:xfrm>
            <a:off x="136525" y="2809240"/>
            <a:ext cx="6832600" cy="1046480"/>
          </a:xfrm>
          <a:prstGeom prst="homePlate">
            <a:avLst>
              <a:gd name="adj" fmla="val 64582"/>
            </a:avLst>
          </a:prstGeom>
          <a:solidFill>
            <a:srgbClr val="302A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mSun" panose="02010600030101010101" pitchFamily="2" charset="-122"/>
              <a:ea typeface="SimSun" panose="02010600030101010101" pitchFamily="2" charset="-122"/>
              <a:cs typeface="+mn-cs"/>
            </a:endParaRPr>
          </a:p>
        </p:txBody>
      </p:sp>
      <p:sp>
        <p:nvSpPr>
          <p:cNvPr id="47" name="五边形 46"/>
          <p:cNvSpPr/>
          <p:nvPr/>
        </p:nvSpPr>
        <p:spPr>
          <a:xfrm>
            <a:off x="136525" y="4154170"/>
            <a:ext cx="7274560" cy="1047600"/>
          </a:xfrm>
          <a:prstGeom prst="homePlate">
            <a:avLst>
              <a:gd name="adj" fmla="val 64582"/>
            </a:avLst>
          </a:prstGeom>
          <a:solidFill>
            <a:srgbClr val="0086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8" name="矩形 322"/>
          <p:cNvSpPr>
            <a:spLocks noChangeArrowheads="1"/>
          </p:cNvSpPr>
          <p:nvPr/>
        </p:nvSpPr>
        <p:spPr bwMode="auto">
          <a:xfrm>
            <a:off x="8353256" y="1643795"/>
            <a:ext cx="9671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AMD</a:t>
            </a:r>
            <a:endParaRPr kumimoji="0" lang="en-I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49" name="矩形 323"/>
          <p:cNvSpPr>
            <a:spLocks noChangeArrowheads="1"/>
          </p:cNvSpPr>
          <p:nvPr/>
        </p:nvSpPr>
        <p:spPr bwMode="auto">
          <a:xfrm>
            <a:off x="98050" y="1412655"/>
            <a:ext cx="600167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IN" sz="1800" b="1"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rPr>
              <a:t>From the given calculations and sentiment scores given, people have conducted a significant comaprison between Intel &amp; AMD / Ryzen. </a:t>
            </a:r>
            <a:endParaRPr kumimoji="0" lang="en-IN" sz="1800" b="1"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endParaRPr>
          </a:p>
        </p:txBody>
      </p:sp>
      <p:sp>
        <p:nvSpPr>
          <p:cNvPr id="50" name="矩形 324"/>
          <p:cNvSpPr>
            <a:spLocks noChangeArrowheads="1"/>
          </p:cNvSpPr>
          <p:nvPr/>
        </p:nvSpPr>
        <p:spPr bwMode="auto">
          <a:xfrm>
            <a:off x="98050" y="2865119"/>
            <a:ext cx="61150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IN" sz="1800" b="1"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rPr>
              <a:t>Ryzen has also been a subject of topic with a highest sentiment score ranging above 6.0 &amp; the lowest being -0.2 ( meaning a negative sentiment ).</a:t>
            </a:r>
            <a:endParaRPr kumimoji="0" lang="en-IN" sz="1800" b="1"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endParaRPr>
          </a:p>
        </p:txBody>
      </p:sp>
      <p:sp>
        <p:nvSpPr>
          <p:cNvPr id="51" name="矩形 325"/>
          <p:cNvSpPr>
            <a:spLocks noChangeArrowheads="1"/>
          </p:cNvSpPr>
          <p:nvPr/>
        </p:nvSpPr>
        <p:spPr bwMode="auto">
          <a:xfrm>
            <a:off x="136785" y="4188240"/>
            <a:ext cx="61150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IN" sz="1800" b="1"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rPr>
              <a:t>NVIDIA  showed a higher positive sentiment score compared to the other competitors, with a score above 0.8.</a:t>
            </a:r>
            <a:endParaRPr kumimoji="0" lang="en-IN" sz="1800" b="1"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endParaRPr>
          </a:p>
        </p:txBody>
      </p:sp>
      <p:sp>
        <p:nvSpPr>
          <p:cNvPr id="52" name="矩形 326"/>
          <p:cNvSpPr>
            <a:spLocks noChangeArrowheads="1"/>
          </p:cNvSpPr>
          <p:nvPr/>
        </p:nvSpPr>
        <p:spPr bwMode="auto">
          <a:xfrm>
            <a:off x="97790" y="5207000"/>
            <a:ext cx="59086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sz="1600" b="0"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rPr>
              <a:t>Add your words here,according to your need to draw the text box size</a:t>
            </a:r>
            <a:endParaRPr kumimoji="0" sz="1600" b="0" i="0" u="none" strike="noStrike" kern="1200" cap="none" spc="0" normalizeH="0" baseline="0" noProof="0" dirty="0">
              <a:ln>
                <a:noFill/>
              </a:ln>
              <a:solidFill>
                <a:prstClr val="white"/>
              </a:solidFill>
              <a:effectLst/>
              <a:uLnTx/>
              <a:uFillTx/>
              <a:latin typeface="SimSun" panose="02010600030101010101" pitchFamily="2" charset="-122"/>
              <a:ea typeface="SimSun" panose="02010600030101010101" pitchFamily="2" charset="-122"/>
              <a:cs typeface="+mn-cs"/>
            </a:endParaRPr>
          </a:p>
        </p:txBody>
      </p:sp>
      <p:sp>
        <p:nvSpPr>
          <p:cNvPr id="53" name="矩形 327"/>
          <p:cNvSpPr>
            <a:spLocks noChangeArrowheads="1"/>
          </p:cNvSpPr>
          <p:nvPr/>
        </p:nvSpPr>
        <p:spPr bwMode="auto">
          <a:xfrm>
            <a:off x="8646944" y="3155730"/>
            <a:ext cx="12198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24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rPr>
              <a:t>RYZEN</a:t>
            </a:r>
            <a:endParaRPr kumimoji="0" lang="en-IN" sz="24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54" name="矩形 328"/>
          <p:cNvSpPr>
            <a:spLocks noChangeArrowheads="1"/>
          </p:cNvSpPr>
          <p:nvPr/>
        </p:nvSpPr>
        <p:spPr bwMode="auto">
          <a:xfrm>
            <a:off x="9188916" y="4490818"/>
            <a:ext cx="13341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sz="24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rPr>
              <a:t>NVIDIA</a:t>
            </a:r>
            <a:endParaRPr kumimoji="0" lang="en-IN" altLang="zh-CN" sz="24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7"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6</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2" name="Picture 1"/>
          <p:cNvPicPr/>
          <p:nvPr/>
        </p:nvPicPr>
        <p:blipFill>
          <a:blip r:embed="rId2"/>
        </p:blipFill>
        <p:spPr>
          <a:xfrm>
            <a:off x="7092950" y="1447800"/>
            <a:ext cx="911225" cy="902970"/>
          </a:xfrm>
          <a:prstGeom prst="rect">
            <a:avLst/>
          </a:prstGeom>
        </p:spPr>
      </p:pic>
      <p:pic>
        <p:nvPicPr>
          <p:cNvPr id="3" name="Picture 2"/>
          <p:cNvPicPr/>
          <p:nvPr/>
        </p:nvPicPr>
        <p:blipFill>
          <a:blip r:embed="rId3"/>
        </p:blipFill>
        <p:spPr>
          <a:xfrm>
            <a:off x="8004175" y="4352925"/>
            <a:ext cx="868045" cy="848995"/>
          </a:xfrm>
          <a:prstGeom prst="rect">
            <a:avLst/>
          </a:prstGeom>
        </p:spPr>
      </p:pic>
      <p:pic>
        <p:nvPicPr>
          <p:cNvPr id="5" name="Picture 4"/>
          <p:cNvPicPr/>
          <p:nvPr/>
        </p:nvPicPr>
        <p:blipFill>
          <a:blip r:embed="rId4"/>
        </p:blipFill>
        <p:spPr>
          <a:xfrm>
            <a:off x="7207250" y="2902585"/>
            <a:ext cx="1098550" cy="953135"/>
          </a:xfrm>
          <a:prstGeom prst="rect">
            <a:avLst/>
          </a:prstGeom>
        </p:spPr>
      </p:pic>
      <p:sp>
        <p:nvSpPr>
          <p:cNvPr id="6" name="MH_Entry_1"/>
          <p:cNvSpPr/>
          <p:nvPr>
            <p:custDataLst>
              <p:tags r:id="rId5"/>
            </p:custDataLst>
          </p:nvPr>
        </p:nvSpPr>
        <p:spPr>
          <a:xfrm>
            <a:off x="804545" y="226060"/>
            <a:ext cx="5483860"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COMPETITION SENTIMENTS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7</a:t>
            </a:r>
            <a:endPar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6242685" cy="123063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3200" b="1" spc="200" dirty="0" smtClean="0">
                <a:solidFill>
                  <a:srgbClr val="302A28"/>
                </a:solidFill>
                <a:latin typeface="Microsoft YaHei" panose="020B0503020204020204" pitchFamily="34" charset="-122"/>
                <a:ea typeface="Microsoft YaHei" panose="020B0503020204020204" pitchFamily="34" charset="-122"/>
              </a:rPr>
              <a:t>USER / EXPERT FUTURE EXPECTATIONS</a:t>
            </a:r>
            <a:endParaRPr lang="en-IN" altLang="zh-CN" sz="32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7</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835025" y="1029335"/>
            <a:ext cx="10711815" cy="5323205"/>
          </a:xfrm>
          <a:prstGeom prst="rect">
            <a:avLst/>
          </a:prstGeom>
          <a:noFill/>
        </p:spPr>
        <p:txBody>
          <a:bodyPr wrap="square" rtlCol="0">
            <a:spAutoFit/>
          </a:bodyPr>
          <a:p>
            <a:pPr algn="ctr"/>
            <a:r>
              <a:rPr lang="en-IN" altLang="en-US" sz="2800" b="1"/>
              <a:t>TOOLS / LIBRARIES USED:</a:t>
            </a:r>
            <a:endParaRPr lang="en-IN" altLang="en-US" sz="2800" b="1"/>
          </a:p>
          <a:p>
            <a:endParaRPr lang="en-IN" altLang="en-US" sz="2000" b="1"/>
          </a:p>
          <a:p>
            <a:r>
              <a:rPr lang="en-IN" altLang="en-US" sz="2400" b="1"/>
              <a:t>1. Data Manipulation</a:t>
            </a:r>
            <a:endParaRPr lang="en-IN" altLang="en-US" sz="2400" b="1"/>
          </a:p>
          <a:p>
            <a:pPr marL="285750" indent="-285750">
              <a:buFont typeface="Wingdings" panose="05000000000000000000" charset="0"/>
              <a:buChar char="v"/>
            </a:pPr>
            <a:r>
              <a:rPr lang="en-IN" altLang="en-US" sz="2000" b="1"/>
              <a:t>defaultdict (from collections)</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2. Sentiment Analysis</a:t>
            </a:r>
            <a:endParaRPr lang="en-IN" altLang="en-US" sz="2400" b="1"/>
          </a:p>
          <a:p>
            <a:pPr marL="285750" indent="-285750">
              <a:buFont typeface="Wingdings" panose="05000000000000000000" charset="0"/>
              <a:buChar char="v"/>
            </a:pPr>
            <a:r>
              <a:rPr lang="en-IN" altLang="en-US" sz="2000" b="1"/>
              <a:t>SentimentIntensityAnalyzer (from NLTK)</a:t>
            </a:r>
            <a:endParaRPr lang="en-IN" altLang="en-US" sz="2000" b="1"/>
          </a:p>
          <a:p>
            <a:pPr marL="285750" indent="-285750">
              <a:buFont typeface="Wingdings" panose="05000000000000000000" charset="0"/>
              <a:buChar char="v"/>
            </a:pPr>
            <a:r>
              <a:rPr lang="en-IN" altLang="en-US" sz="2000" b="1"/>
              <a:t>VADER Lexicon (part of NLTK)</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3. Natural Language Processing (NLP)</a:t>
            </a:r>
            <a:endParaRPr lang="en-IN" altLang="en-US" sz="2000" b="1"/>
          </a:p>
          <a:p>
            <a:pPr marL="285750" indent="-285750">
              <a:buFont typeface="Wingdings" panose="05000000000000000000" charset="0"/>
              <a:buChar char="v"/>
            </a:pPr>
            <a:r>
              <a:rPr lang="en-IN" altLang="en-US" sz="2000" b="1"/>
              <a:t>NLTK (Natural Language Toolkit)</a:t>
            </a:r>
            <a:endParaRPr lang="en-IN" altLang="en-US" sz="2000" b="1"/>
          </a:p>
          <a:p>
            <a:pPr marL="285750" indent="-285750">
              <a:buFont typeface="Wingdings" panose="05000000000000000000" charset="0"/>
              <a:buChar char="v"/>
            </a:pPr>
            <a:r>
              <a:rPr lang="en-IN" altLang="en-US" sz="2000" b="1"/>
              <a:t>spaCy</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endParaRPr lang="en-IN" altLang="en-US" sz="2000" b="1"/>
          </a:p>
        </p:txBody>
      </p:sp>
      <p:sp>
        <p:nvSpPr>
          <p:cNvPr id="34" name="MH_Entry_1"/>
          <p:cNvSpPr/>
          <p:nvPr>
            <p:custDataLst>
              <p:tags r:id="rId2"/>
            </p:custDataLst>
          </p:nvPr>
        </p:nvSpPr>
        <p:spPr>
          <a:xfrm>
            <a:off x="804545" y="226060"/>
            <a:ext cx="734123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USER / EXPERT FUTURE EXPECTATIONS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7</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804545" y="826770"/>
            <a:ext cx="10711815" cy="5678170"/>
          </a:xfrm>
          <a:prstGeom prst="rect">
            <a:avLst/>
          </a:prstGeom>
          <a:noFill/>
        </p:spPr>
        <p:txBody>
          <a:bodyPr wrap="square" rtlCol="0">
            <a:spAutoFit/>
          </a:bodyPr>
          <a:p>
            <a:pPr algn="ctr">
              <a:lnSpc>
                <a:spcPct val="80000"/>
              </a:lnSpc>
            </a:pPr>
            <a:r>
              <a:rPr lang="en-IN" altLang="en-US" sz="3200" b="1"/>
              <a:t>STEPS INVOLVED:</a:t>
            </a:r>
            <a:endParaRPr lang="en-IN" altLang="en-US" sz="3200" b="1"/>
          </a:p>
          <a:p>
            <a:pPr>
              <a:lnSpc>
                <a:spcPct val="80000"/>
              </a:lnSpc>
            </a:pPr>
            <a:endParaRPr lang="en-IN" altLang="en-US" sz="2400" b="1"/>
          </a:p>
          <a:p>
            <a:pPr>
              <a:lnSpc>
                <a:spcPct val="80000"/>
              </a:lnSpc>
            </a:pPr>
            <a:r>
              <a:rPr lang="en-IN" altLang="en-US" sz="2000" b="1"/>
              <a:t>1. Define Aspect Categories:</a:t>
            </a:r>
            <a:r>
              <a:rPr lang="en-IN" altLang="en-US" sz="2800" b="1"/>
              <a:t> </a:t>
            </a:r>
            <a:r>
              <a:rPr lang="en-IN" altLang="en-US" sz="2000" b="1"/>
              <a:t>Categorize words into aspects such as ‘Product Usage’, ‘CPU Performance’</a:t>
            </a:r>
            <a:r>
              <a:rPr lang="en-IN" altLang="en-US" sz="2800" b="1"/>
              <a:t>.</a:t>
            </a:r>
            <a:endParaRPr lang="en-IN" altLang="en-US" sz="2400" b="1"/>
          </a:p>
          <a:p>
            <a:pPr indent="0">
              <a:lnSpc>
                <a:spcPct val="80000"/>
              </a:lnSpc>
              <a:buFont typeface="Wingdings" panose="05000000000000000000" charset="0"/>
              <a:buNone/>
            </a:pPr>
            <a:endParaRPr lang="en-IN" altLang="en-US" sz="2400" b="1"/>
          </a:p>
          <a:p>
            <a:pPr indent="0">
              <a:lnSpc>
                <a:spcPct val="80000"/>
              </a:lnSpc>
              <a:buFont typeface="Wingdings" panose="05000000000000000000" charset="0"/>
              <a:buNone/>
            </a:pPr>
            <a:r>
              <a:rPr lang="en-IN" altLang="en-US" sz="2000" b="1"/>
              <a:t>2. Preprocess Data: </a:t>
            </a:r>
            <a:r>
              <a:rPr lang="en-IN" altLang="en-US" sz="2000" b="1"/>
              <a:t>Clean data, remove stopwords, tokenize, perform POS tagging, and sentiment analysis.</a:t>
            </a:r>
            <a:endParaRPr lang="en-IN" altLang="en-US" sz="2000" b="1"/>
          </a:p>
          <a:p>
            <a:pPr indent="0">
              <a:lnSpc>
                <a:spcPct val="80000"/>
              </a:lnSpc>
              <a:buFont typeface="Wingdings" panose="05000000000000000000" charset="0"/>
              <a:buNone/>
            </a:pPr>
            <a:endParaRPr lang="en-IN" altLang="en-US" b="1"/>
          </a:p>
          <a:p>
            <a:pPr indent="0">
              <a:lnSpc>
                <a:spcPct val="80000"/>
              </a:lnSpc>
              <a:buFont typeface="Wingdings" panose="05000000000000000000" charset="0"/>
              <a:buNone/>
            </a:pPr>
            <a:r>
              <a:rPr lang="en-IN" altLang="en-US" sz="2000" b="1"/>
              <a:t>3. Extract Positive Sentiments: </a:t>
            </a:r>
            <a:r>
              <a:rPr lang="en-IN" altLang="en-US" sz="2000" b="1"/>
              <a:t>Identify positive reviews and compile documents from nouns and verbs.</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r>
              <a:rPr lang="en-IN" altLang="en-US" sz="2000" b="1"/>
              <a:t>4.</a:t>
            </a:r>
            <a:r>
              <a:rPr lang="en-IN" altLang="en-US" sz="2000" b="1"/>
              <a:t> Apply Topic Modeling: </a:t>
            </a:r>
            <a:r>
              <a:rPr lang="en-IN" altLang="en-US" sz="2000" b="1"/>
              <a:t>Use TF-IDF and LDA to find topics in positive reviews.</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r>
              <a:rPr lang="en-IN" altLang="en-US" sz="2000" b="1"/>
              <a:t>5.</a:t>
            </a:r>
            <a:r>
              <a:rPr lang="en-IN" altLang="en-US" sz="2000" b="1"/>
              <a:t> Visualize Results: </a:t>
            </a:r>
            <a:r>
              <a:rPr lang="en-IN" altLang="en-US" sz="2000" b="1"/>
              <a:t>Plot pie charts showing aspect distribution within each topic.</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r>
              <a:rPr lang="en-IN" altLang="en-US" sz="2000" b="1"/>
              <a:t>6.</a:t>
            </a:r>
            <a:r>
              <a:rPr lang="en-IN" altLang="en-US" sz="2000" b="1"/>
              <a:t> Analyze Specific Aspects:</a:t>
            </a:r>
            <a:r>
              <a:rPr lang="en-IN" altLang="en-US" sz="2000" b="1"/>
              <a:t> Calculate and print user expectations for specific aspect words.</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r>
              <a:rPr lang="en-IN" altLang="en-US" sz="2000" b="1"/>
              <a:t>7.</a:t>
            </a:r>
            <a:r>
              <a:rPr lang="en-IN" altLang="en-US" sz="2000" b="1"/>
              <a:t> Save Results:</a:t>
            </a:r>
            <a:r>
              <a:rPr lang="en-IN" altLang="en-US" sz="2000" b="1"/>
              <a:t> Save the analysis to an Excel file.</a:t>
            </a:r>
            <a:endParaRPr lang="en-IN" altLang="en-US" sz="2000" b="1"/>
          </a:p>
          <a:p>
            <a:pPr indent="0">
              <a:lnSpc>
                <a:spcPct val="80000"/>
              </a:lnSpc>
              <a:buFont typeface="Wingdings" panose="05000000000000000000" charset="0"/>
              <a:buNone/>
            </a:pPr>
            <a:endParaRPr lang="en-IN" altLang="en-US" sz="2000" b="1"/>
          </a:p>
        </p:txBody>
      </p:sp>
      <p:sp>
        <p:nvSpPr>
          <p:cNvPr id="3" name="MH_Entry_1"/>
          <p:cNvSpPr/>
          <p:nvPr>
            <p:custDataLst>
              <p:tags r:id="rId2"/>
            </p:custDataLst>
          </p:nvPr>
        </p:nvSpPr>
        <p:spPr>
          <a:xfrm>
            <a:off x="804545" y="226060"/>
            <a:ext cx="734123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USER / EXPERT FUTURE EXPECTATIONS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7</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3" name="Picture 2"/>
          <p:cNvPicPr>
            <a:picLocks noChangeAspect="1"/>
          </p:cNvPicPr>
          <p:nvPr>
            <p:custDataLst>
              <p:tags r:id="rId2"/>
            </p:custDataLst>
          </p:nvPr>
        </p:nvPicPr>
        <p:blipFill>
          <a:blip r:embed="rId3"/>
          <a:srcRect l="1512" t="6685" r="6050" b="3671"/>
          <a:stretch>
            <a:fillRect/>
          </a:stretch>
        </p:blipFill>
        <p:spPr>
          <a:xfrm>
            <a:off x="2033905" y="1067435"/>
            <a:ext cx="7922260" cy="5484495"/>
          </a:xfrm>
          <a:prstGeom prst="rect">
            <a:avLst/>
          </a:prstGeom>
        </p:spPr>
      </p:pic>
      <p:sp>
        <p:nvSpPr>
          <p:cNvPr id="2" name="MH_Entry_1"/>
          <p:cNvSpPr/>
          <p:nvPr>
            <p:custDataLst>
              <p:tags r:id="rId4"/>
            </p:custDataLst>
          </p:nvPr>
        </p:nvSpPr>
        <p:spPr>
          <a:xfrm>
            <a:off x="804545" y="226060"/>
            <a:ext cx="734123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USER / EXPERT FUTURE EXPECTATIONS</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8</a:t>
            </a:r>
            <a:endPar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6242685" cy="123063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3200" b="1" spc="200" dirty="0" smtClean="0">
                <a:solidFill>
                  <a:srgbClr val="302A28"/>
                </a:solidFill>
                <a:latin typeface="Microsoft YaHei" panose="020B0503020204020204" pitchFamily="34" charset="-122"/>
                <a:ea typeface="Microsoft YaHei" panose="020B0503020204020204" pitchFamily="34" charset="-122"/>
              </a:rPr>
              <a:t>KEY FEATURE EXTRACTION</a:t>
            </a:r>
            <a:endParaRPr lang="en-IN" altLang="zh-CN" sz="32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组合 312"/>
          <p:cNvGrpSpPr/>
          <p:nvPr/>
        </p:nvGrpSpPr>
        <p:grpSpPr>
          <a:xfrm>
            <a:off x="-956344" y="1022014"/>
            <a:ext cx="6935242" cy="6969064"/>
            <a:chOff x="-956344" y="1022014"/>
            <a:chExt cx="6935242" cy="6969064"/>
          </a:xfrm>
        </p:grpSpPr>
        <p:sp>
          <p:nvSpPr>
            <p:cNvPr id="101" name="Freeform 5"/>
            <p:cNvSpPr/>
            <p:nvPr/>
          </p:nvSpPr>
          <p:spPr bwMode="auto">
            <a:xfrm>
              <a:off x="-91219" y="2106091"/>
              <a:ext cx="4733267" cy="4012329"/>
            </a:xfrm>
            <a:custGeom>
              <a:avLst/>
              <a:gdLst>
                <a:gd name="T0" fmla="*/ 754 w 2659"/>
                <a:gd name="T1" fmla="*/ 0 h 2254"/>
                <a:gd name="T2" fmla="*/ 2659 w 2659"/>
                <a:gd name="T3" fmla="*/ 2137 h 2254"/>
                <a:gd name="T4" fmla="*/ 919 w 2659"/>
                <a:gd name="T5" fmla="*/ 2254 h 2254"/>
                <a:gd name="T6" fmla="*/ 0 w 2659"/>
                <a:gd name="T7" fmla="*/ 1400 h 2254"/>
                <a:gd name="T8" fmla="*/ 754 w 2659"/>
                <a:gd name="T9" fmla="*/ 0 h 2254"/>
              </a:gdLst>
              <a:ahLst/>
              <a:cxnLst>
                <a:cxn ang="0">
                  <a:pos x="T0" y="T1"/>
                </a:cxn>
                <a:cxn ang="0">
                  <a:pos x="T2" y="T3"/>
                </a:cxn>
                <a:cxn ang="0">
                  <a:pos x="T4" y="T5"/>
                </a:cxn>
                <a:cxn ang="0">
                  <a:pos x="T6" y="T7"/>
                </a:cxn>
                <a:cxn ang="0">
                  <a:pos x="T8" y="T9"/>
                </a:cxn>
              </a:cxnLst>
              <a:rect l="0" t="0" r="r" b="b"/>
              <a:pathLst>
                <a:path w="2659" h="2254">
                  <a:moveTo>
                    <a:pt x="754" y="0"/>
                  </a:moveTo>
                  <a:lnTo>
                    <a:pt x="2659" y="2137"/>
                  </a:lnTo>
                  <a:lnTo>
                    <a:pt x="919" y="2254"/>
                  </a:lnTo>
                  <a:lnTo>
                    <a:pt x="0" y="1400"/>
                  </a:lnTo>
                  <a:lnTo>
                    <a:pt x="75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
            <p:cNvSpPr/>
            <p:nvPr/>
          </p:nvSpPr>
          <p:spPr bwMode="auto">
            <a:xfrm>
              <a:off x="508673" y="3238230"/>
              <a:ext cx="1459676" cy="1425855"/>
            </a:xfrm>
            <a:custGeom>
              <a:avLst/>
              <a:gdLst>
                <a:gd name="T0" fmla="*/ 0 w 820"/>
                <a:gd name="T1" fmla="*/ 176 h 801"/>
                <a:gd name="T2" fmla="*/ 820 w 820"/>
                <a:gd name="T3" fmla="*/ 0 h 801"/>
                <a:gd name="T4" fmla="*/ 561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1"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3" name="Freeform 7"/>
            <p:cNvSpPr/>
            <p:nvPr/>
          </p:nvSpPr>
          <p:spPr bwMode="auto">
            <a:xfrm>
              <a:off x="-495299" y="2131012"/>
              <a:ext cx="1459676" cy="1420514"/>
            </a:xfrm>
            <a:custGeom>
              <a:avLst/>
              <a:gdLst>
                <a:gd name="T0" fmla="*/ 0 w 820"/>
                <a:gd name="T1" fmla="*/ 176 h 798"/>
                <a:gd name="T2" fmla="*/ 820 w 820"/>
                <a:gd name="T3" fmla="*/ 0 h 798"/>
                <a:gd name="T4" fmla="*/ 564 w 820"/>
                <a:gd name="T5" fmla="*/ 798 h 798"/>
                <a:gd name="T6" fmla="*/ 0 w 820"/>
                <a:gd name="T7" fmla="*/ 176 h 798"/>
              </a:gdLst>
              <a:ahLst/>
              <a:cxnLst>
                <a:cxn ang="0">
                  <a:pos x="T0" y="T1"/>
                </a:cxn>
                <a:cxn ang="0">
                  <a:pos x="T2" y="T3"/>
                </a:cxn>
                <a:cxn ang="0">
                  <a:pos x="T4" y="T5"/>
                </a:cxn>
                <a:cxn ang="0">
                  <a:pos x="T6" y="T7"/>
                </a:cxn>
              </a:cxnLst>
              <a:rect l="0" t="0" r="r" b="b"/>
              <a:pathLst>
                <a:path w="820" h="798">
                  <a:moveTo>
                    <a:pt x="0" y="176"/>
                  </a:moveTo>
                  <a:lnTo>
                    <a:pt x="820"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
            <p:cNvSpPr/>
            <p:nvPr/>
          </p:nvSpPr>
          <p:spPr bwMode="auto">
            <a:xfrm>
              <a:off x="1507304" y="3238230"/>
              <a:ext cx="1465017" cy="1425855"/>
            </a:xfrm>
            <a:custGeom>
              <a:avLst/>
              <a:gdLst>
                <a:gd name="T0" fmla="*/ 823 w 823"/>
                <a:gd name="T1" fmla="*/ 625 h 801"/>
                <a:gd name="T2" fmla="*/ 0 w 823"/>
                <a:gd name="T3" fmla="*/ 801 h 801"/>
                <a:gd name="T4" fmla="*/ 259 w 823"/>
                <a:gd name="T5" fmla="*/ 0 h 801"/>
                <a:gd name="T6" fmla="*/ 823 w 823"/>
                <a:gd name="T7" fmla="*/ 625 h 801"/>
              </a:gdLst>
              <a:ahLst/>
              <a:cxnLst>
                <a:cxn ang="0">
                  <a:pos x="T0" y="T1"/>
                </a:cxn>
                <a:cxn ang="0">
                  <a:pos x="T2" y="T3"/>
                </a:cxn>
                <a:cxn ang="0">
                  <a:pos x="T4" y="T5"/>
                </a:cxn>
                <a:cxn ang="0">
                  <a:pos x="T6" y="T7"/>
                </a:cxn>
              </a:cxnLst>
              <a:rect l="0" t="0" r="r" b="b"/>
              <a:pathLst>
                <a:path w="823" h="801">
                  <a:moveTo>
                    <a:pt x="823" y="625"/>
                  </a:moveTo>
                  <a:lnTo>
                    <a:pt x="0" y="801"/>
                  </a:lnTo>
                  <a:lnTo>
                    <a:pt x="259" y="0"/>
                  </a:lnTo>
                  <a:lnTo>
                    <a:pt x="823"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5" name="Freeform 9"/>
            <p:cNvSpPr/>
            <p:nvPr/>
          </p:nvSpPr>
          <p:spPr bwMode="auto">
            <a:xfrm>
              <a:off x="1507304" y="4350787"/>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28" name="Freeform 32"/>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2" name="Freeform 76"/>
            <p:cNvSpPr/>
            <p:nvPr/>
          </p:nvSpPr>
          <p:spPr bwMode="auto">
            <a:xfrm>
              <a:off x="508673" y="2131012"/>
              <a:ext cx="1459676" cy="1420514"/>
            </a:xfrm>
            <a:custGeom>
              <a:avLst/>
              <a:gdLst>
                <a:gd name="T0" fmla="*/ 820 w 820"/>
                <a:gd name="T1" fmla="*/ 622 h 798"/>
                <a:gd name="T2" fmla="*/ 0 w 820"/>
                <a:gd name="T3" fmla="*/ 798 h 798"/>
                <a:gd name="T4" fmla="*/ 256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6"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3" name="Freeform 77"/>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4" name="Freeform 78"/>
            <p:cNvSpPr/>
            <p:nvPr/>
          </p:nvSpPr>
          <p:spPr bwMode="auto">
            <a:xfrm>
              <a:off x="-495299" y="1022014"/>
              <a:ext cx="1459676" cy="1422295"/>
            </a:xfrm>
            <a:custGeom>
              <a:avLst/>
              <a:gdLst>
                <a:gd name="T0" fmla="*/ 820 w 820"/>
                <a:gd name="T1" fmla="*/ 623 h 799"/>
                <a:gd name="T2" fmla="*/ 0 w 820"/>
                <a:gd name="T3" fmla="*/ 799 h 799"/>
                <a:gd name="T4" fmla="*/ 259 w 820"/>
                <a:gd name="T5" fmla="*/ 0 h 799"/>
                <a:gd name="T6" fmla="*/ 820 w 820"/>
                <a:gd name="T7" fmla="*/ 623 h 799"/>
              </a:gdLst>
              <a:ahLst/>
              <a:cxnLst>
                <a:cxn ang="0">
                  <a:pos x="T0" y="T1"/>
                </a:cxn>
                <a:cxn ang="0">
                  <a:pos x="T2" y="T3"/>
                </a:cxn>
                <a:cxn ang="0">
                  <a:pos x="T4" y="T5"/>
                </a:cxn>
                <a:cxn ang="0">
                  <a:pos x="T6" y="T7"/>
                </a:cxn>
              </a:cxnLst>
              <a:rect l="0" t="0" r="r" b="b"/>
              <a:pathLst>
                <a:path w="820" h="799">
                  <a:moveTo>
                    <a:pt x="820" y="623"/>
                  </a:moveTo>
                  <a:lnTo>
                    <a:pt x="0" y="799"/>
                  </a:lnTo>
                  <a:lnTo>
                    <a:pt x="259" y="0"/>
                  </a:lnTo>
                  <a:lnTo>
                    <a:pt x="820" y="623"/>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5" name="Freeform 79"/>
            <p:cNvSpPr/>
            <p:nvPr/>
          </p:nvSpPr>
          <p:spPr bwMode="auto">
            <a:xfrm>
              <a:off x="3515249" y="6565223"/>
              <a:ext cx="1459676" cy="1425855"/>
            </a:xfrm>
            <a:custGeom>
              <a:avLst/>
              <a:gdLst>
                <a:gd name="T0" fmla="*/ 0 w 820"/>
                <a:gd name="T1" fmla="*/ 176 h 801"/>
                <a:gd name="T2" fmla="*/ 820 w 820"/>
                <a:gd name="T3" fmla="*/ 0 h 801"/>
                <a:gd name="T4" fmla="*/ 563 w 820"/>
                <a:gd name="T5" fmla="*/ 801 h 801"/>
                <a:gd name="T6" fmla="*/ 0 w 820"/>
                <a:gd name="T7" fmla="*/ 176 h 801"/>
              </a:gdLst>
              <a:ahLst/>
              <a:cxnLst>
                <a:cxn ang="0">
                  <a:pos x="T0" y="T1"/>
                </a:cxn>
                <a:cxn ang="0">
                  <a:pos x="T2" y="T3"/>
                </a:cxn>
                <a:cxn ang="0">
                  <a:pos x="T4" y="T5"/>
                </a:cxn>
                <a:cxn ang="0">
                  <a:pos x="T6" y="T7"/>
                </a:cxn>
              </a:cxnLst>
              <a:rect l="0" t="0" r="r" b="b"/>
              <a:pathLst>
                <a:path w="820" h="801">
                  <a:moveTo>
                    <a:pt x="0" y="176"/>
                  </a:moveTo>
                  <a:lnTo>
                    <a:pt x="820" y="0"/>
                  </a:lnTo>
                  <a:lnTo>
                    <a:pt x="563" y="801"/>
                  </a:lnTo>
                  <a:lnTo>
                    <a:pt x="0" y="176"/>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76" name="Freeform 80"/>
            <p:cNvSpPr/>
            <p:nvPr/>
          </p:nvSpPr>
          <p:spPr bwMode="auto">
            <a:xfrm>
              <a:off x="2511276" y="5458005"/>
              <a:ext cx="1465017" cy="1420514"/>
            </a:xfrm>
            <a:custGeom>
              <a:avLst/>
              <a:gdLst>
                <a:gd name="T0" fmla="*/ 0 w 823"/>
                <a:gd name="T1" fmla="*/ 176 h 798"/>
                <a:gd name="T2" fmla="*/ 823 w 823"/>
                <a:gd name="T3" fmla="*/ 0 h 798"/>
                <a:gd name="T4" fmla="*/ 564 w 823"/>
                <a:gd name="T5" fmla="*/ 798 h 798"/>
                <a:gd name="T6" fmla="*/ 0 w 823"/>
                <a:gd name="T7" fmla="*/ 176 h 798"/>
              </a:gdLst>
              <a:ahLst/>
              <a:cxnLst>
                <a:cxn ang="0">
                  <a:pos x="T0" y="T1"/>
                </a:cxn>
                <a:cxn ang="0">
                  <a:pos x="T2" y="T3"/>
                </a:cxn>
                <a:cxn ang="0">
                  <a:pos x="T4" y="T5"/>
                </a:cxn>
                <a:cxn ang="0">
                  <a:pos x="T6" y="T7"/>
                </a:cxn>
              </a:cxnLst>
              <a:rect l="0" t="0" r="r" b="b"/>
              <a:pathLst>
                <a:path w="823" h="798">
                  <a:moveTo>
                    <a:pt x="0" y="176"/>
                  </a:moveTo>
                  <a:lnTo>
                    <a:pt x="823" y="0"/>
                  </a:lnTo>
                  <a:lnTo>
                    <a:pt x="564" y="798"/>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1"/>
            <p:cNvSpPr/>
            <p:nvPr/>
          </p:nvSpPr>
          <p:spPr bwMode="auto">
            <a:xfrm>
              <a:off x="4517441" y="6565223"/>
              <a:ext cx="1461457" cy="1425855"/>
            </a:xfrm>
            <a:custGeom>
              <a:avLst/>
              <a:gdLst>
                <a:gd name="T0" fmla="*/ 821 w 821"/>
                <a:gd name="T1" fmla="*/ 625 h 801"/>
                <a:gd name="T2" fmla="*/ 0 w 821"/>
                <a:gd name="T3" fmla="*/ 801 h 801"/>
                <a:gd name="T4" fmla="*/ 257 w 821"/>
                <a:gd name="T5" fmla="*/ 0 h 801"/>
                <a:gd name="T6" fmla="*/ 821 w 821"/>
                <a:gd name="T7" fmla="*/ 625 h 801"/>
              </a:gdLst>
              <a:ahLst/>
              <a:cxnLst>
                <a:cxn ang="0">
                  <a:pos x="T0" y="T1"/>
                </a:cxn>
                <a:cxn ang="0">
                  <a:pos x="T2" y="T3"/>
                </a:cxn>
                <a:cxn ang="0">
                  <a:pos x="T4" y="T5"/>
                </a:cxn>
                <a:cxn ang="0">
                  <a:pos x="T6" y="T7"/>
                </a:cxn>
              </a:cxnLst>
              <a:rect l="0" t="0" r="r" b="b"/>
              <a:pathLst>
                <a:path w="821" h="801">
                  <a:moveTo>
                    <a:pt x="821" y="625"/>
                  </a:moveTo>
                  <a:lnTo>
                    <a:pt x="0" y="801"/>
                  </a:lnTo>
                  <a:lnTo>
                    <a:pt x="257" y="0"/>
                  </a:lnTo>
                  <a:lnTo>
                    <a:pt x="821" y="625"/>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01" name="Freeform 105"/>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5" name="Freeform 149"/>
            <p:cNvSpPr/>
            <p:nvPr/>
          </p:nvSpPr>
          <p:spPr bwMode="auto">
            <a:xfrm>
              <a:off x="3515249" y="5458005"/>
              <a:ext cx="1459676" cy="1420514"/>
            </a:xfrm>
            <a:custGeom>
              <a:avLst/>
              <a:gdLst>
                <a:gd name="T0" fmla="*/ 820 w 820"/>
                <a:gd name="T1" fmla="*/ 622 h 798"/>
                <a:gd name="T2" fmla="*/ 0 w 820"/>
                <a:gd name="T3" fmla="*/ 798 h 798"/>
                <a:gd name="T4" fmla="*/ 259 w 820"/>
                <a:gd name="T5" fmla="*/ 0 h 798"/>
                <a:gd name="T6" fmla="*/ 820 w 820"/>
                <a:gd name="T7" fmla="*/ 622 h 798"/>
              </a:gdLst>
              <a:ahLst/>
              <a:cxnLst>
                <a:cxn ang="0">
                  <a:pos x="T0" y="T1"/>
                </a:cxn>
                <a:cxn ang="0">
                  <a:pos x="T2" y="T3"/>
                </a:cxn>
                <a:cxn ang="0">
                  <a:pos x="T4" y="T5"/>
                </a:cxn>
                <a:cxn ang="0">
                  <a:pos x="T6" y="T7"/>
                </a:cxn>
              </a:cxnLst>
              <a:rect l="0" t="0" r="r" b="b"/>
              <a:pathLst>
                <a:path w="820" h="798">
                  <a:moveTo>
                    <a:pt x="820" y="622"/>
                  </a:moveTo>
                  <a:lnTo>
                    <a:pt x="0" y="798"/>
                  </a:lnTo>
                  <a:lnTo>
                    <a:pt x="259" y="0"/>
                  </a:lnTo>
                  <a:lnTo>
                    <a:pt x="820"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6" name="Freeform 150"/>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7" name="Freeform 151"/>
            <p:cNvSpPr/>
            <p:nvPr/>
          </p:nvSpPr>
          <p:spPr bwMode="auto">
            <a:xfrm>
              <a:off x="2511276" y="4350787"/>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8" name="Freeform 152"/>
            <p:cNvSpPr/>
            <p:nvPr/>
          </p:nvSpPr>
          <p:spPr bwMode="auto">
            <a:xfrm>
              <a:off x="47628" y="4664084"/>
              <a:ext cx="1459676" cy="1420514"/>
            </a:xfrm>
            <a:custGeom>
              <a:avLst/>
              <a:gdLst>
                <a:gd name="T0" fmla="*/ 0 w 820"/>
                <a:gd name="T1" fmla="*/ 174 h 798"/>
                <a:gd name="T2" fmla="*/ 820 w 820"/>
                <a:gd name="T3" fmla="*/ 0 h 798"/>
                <a:gd name="T4" fmla="*/ 563 w 820"/>
                <a:gd name="T5" fmla="*/ 798 h 798"/>
                <a:gd name="T6" fmla="*/ 0 w 820"/>
                <a:gd name="T7" fmla="*/ 174 h 798"/>
              </a:gdLst>
              <a:ahLst/>
              <a:cxnLst>
                <a:cxn ang="0">
                  <a:pos x="T0" y="T1"/>
                </a:cxn>
                <a:cxn ang="0">
                  <a:pos x="T2" y="T3"/>
                </a:cxn>
                <a:cxn ang="0">
                  <a:pos x="T4" y="T5"/>
                </a:cxn>
                <a:cxn ang="0">
                  <a:pos x="T6" y="T7"/>
                </a:cxn>
              </a:cxnLst>
              <a:rect l="0" t="0" r="r" b="b"/>
              <a:pathLst>
                <a:path w="820" h="798">
                  <a:moveTo>
                    <a:pt x="0" y="174"/>
                  </a:moveTo>
                  <a:lnTo>
                    <a:pt x="820" y="0"/>
                  </a:lnTo>
                  <a:lnTo>
                    <a:pt x="563" y="798"/>
                  </a:lnTo>
                  <a:lnTo>
                    <a:pt x="0" y="174"/>
                  </a:lnTo>
                  <a:close/>
                </a:path>
              </a:pathLst>
            </a:custGeom>
            <a:solidFill>
              <a:srgbClr val="1F2D35"/>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49" name="Freeform 153"/>
            <p:cNvSpPr/>
            <p:nvPr/>
          </p:nvSpPr>
          <p:spPr bwMode="auto">
            <a:xfrm>
              <a:off x="-956344" y="3551526"/>
              <a:ext cx="1465017" cy="1422295"/>
            </a:xfrm>
            <a:custGeom>
              <a:avLst/>
              <a:gdLst>
                <a:gd name="T0" fmla="*/ 0 w 823"/>
                <a:gd name="T1" fmla="*/ 176 h 799"/>
                <a:gd name="T2" fmla="*/ 823 w 823"/>
                <a:gd name="T3" fmla="*/ 0 h 799"/>
                <a:gd name="T4" fmla="*/ 564 w 823"/>
                <a:gd name="T5" fmla="*/ 799 h 799"/>
                <a:gd name="T6" fmla="*/ 0 w 823"/>
                <a:gd name="T7" fmla="*/ 176 h 799"/>
              </a:gdLst>
              <a:ahLst/>
              <a:cxnLst>
                <a:cxn ang="0">
                  <a:pos x="T0" y="T1"/>
                </a:cxn>
                <a:cxn ang="0">
                  <a:pos x="T2" y="T3"/>
                </a:cxn>
                <a:cxn ang="0">
                  <a:pos x="T4" y="T5"/>
                </a:cxn>
                <a:cxn ang="0">
                  <a:pos x="T6" y="T7"/>
                </a:cxn>
              </a:cxnLst>
              <a:rect l="0" t="0" r="r" b="b"/>
              <a:pathLst>
                <a:path w="823" h="799">
                  <a:moveTo>
                    <a:pt x="0" y="176"/>
                  </a:moveTo>
                  <a:lnTo>
                    <a:pt x="823" y="0"/>
                  </a:lnTo>
                  <a:lnTo>
                    <a:pt x="564" y="799"/>
                  </a:lnTo>
                  <a:lnTo>
                    <a:pt x="0" y="176"/>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54"/>
            <p:cNvSpPr/>
            <p:nvPr/>
          </p:nvSpPr>
          <p:spPr bwMode="auto">
            <a:xfrm>
              <a:off x="1049821" y="4664084"/>
              <a:ext cx="1461457" cy="1420514"/>
            </a:xfrm>
            <a:custGeom>
              <a:avLst/>
              <a:gdLst>
                <a:gd name="T0" fmla="*/ 821 w 821"/>
                <a:gd name="T1" fmla="*/ 622 h 798"/>
                <a:gd name="T2" fmla="*/ 0 w 821"/>
                <a:gd name="T3" fmla="*/ 798 h 798"/>
                <a:gd name="T4" fmla="*/ 257 w 821"/>
                <a:gd name="T5" fmla="*/ 0 h 798"/>
                <a:gd name="T6" fmla="*/ 821 w 821"/>
                <a:gd name="T7" fmla="*/ 622 h 798"/>
              </a:gdLst>
              <a:ahLst/>
              <a:cxnLst>
                <a:cxn ang="0">
                  <a:pos x="T0" y="T1"/>
                </a:cxn>
                <a:cxn ang="0">
                  <a:pos x="T2" y="T3"/>
                </a:cxn>
                <a:cxn ang="0">
                  <a:pos x="T4" y="T5"/>
                </a:cxn>
                <a:cxn ang="0">
                  <a:pos x="T6" y="T7"/>
                </a:cxn>
              </a:cxnLst>
              <a:rect l="0" t="0" r="r" b="b"/>
              <a:pathLst>
                <a:path w="821" h="798">
                  <a:moveTo>
                    <a:pt x="821" y="622"/>
                  </a:moveTo>
                  <a:lnTo>
                    <a:pt x="0" y="798"/>
                  </a:lnTo>
                  <a:lnTo>
                    <a:pt x="257" y="0"/>
                  </a:lnTo>
                  <a:lnTo>
                    <a:pt x="821" y="622"/>
                  </a:lnTo>
                  <a:close/>
                </a:path>
              </a:pathLst>
            </a:custGeom>
            <a:solidFill>
              <a:srgbClr val="0BDDD3"/>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1" name="Freeform 155"/>
            <p:cNvSpPr/>
            <p:nvPr/>
          </p:nvSpPr>
          <p:spPr bwMode="auto">
            <a:xfrm>
              <a:off x="1049821" y="5771302"/>
              <a:ext cx="1461457" cy="1422295"/>
            </a:xfrm>
            <a:custGeom>
              <a:avLst/>
              <a:gdLst>
                <a:gd name="T0" fmla="*/ 0 w 821"/>
                <a:gd name="T1" fmla="*/ 176 h 799"/>
                <a:gd name="T2" fmla="*/ 821 w 821"/>
                <a:gd name="T3" fmla="*/ 0 h 799"/>
                <a:gd name="T4" fmla="*/ 564 w 821"/>
                <a:gd name="T5" fmla="*/ 799 h 799"/>
                <a:gd name="T6" fmla="*/ 0 w 821"/>
                <a:gd name="T7" fmla="*/ 176 h 799"/>
              </a:gdLst>
              <a:ahLst/>
              <a:cxnLst>
                <a:cxn ang="0">
                  <a:pos x="T0" y="T1"/>
                </a:cxn>
                <a:cxn ang="0">
                  <a:pos x="T2" y="T3"/>
                </a:cxn>
                <a:cxn ang="0">
                  <a:pos x="T4" y="T5"/>
                </a:cxn>
                <a:cxn ang="0">
                  <a:pos x="T6" y="T7"/>
                </a:cxn>
              </a:cxnLst>
              <a:rect l="0" t="0" r="r" b="b"/>
              <a:pathLst>
                <a:path w="821" h="799">
                  <a:moveTo>
                    <a:pt x="0" y="176"/>
                  </a:moveTo>
                  <a:lnTo>
                    <a:pt x="821" y="0"/>
                  </a:lnTo>
                  <a:lnTo>
                    <a:pt x="564" y="799"/>
                  </a:lnTo>
                  <a:lnTo>
                    <a:pt x="0" y="176"/>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4" name="Freeform 178"/>
            <p:cNvSpPr/>
            <p:nvPr/>
          </p:nvSpPr>
          <p:spPr bwMode="auto">
            <a:xfrm>
              <a:off x="47628" y="3551526"/>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5" name="Freeform 223"/>
            <p:cNvSpPr/>
            <p:nvPr/>
          </p:nvSpPr>
          <p:spPr bwMode="auto">
            <a:xfrm>
              <a:off x="47628" y="3551525"/>
              <a:ext cx="1459676" cy="1422295"/>
            </a:xfrm>
            <a:custGeom>
              <a:avLst/>
              <a:gdLst>
                <a:gd name="T0" fmla="*/ 820 w 820"/>
                <a:gd name="T1" fmla="*/ 625 h 799"/>
                <a:gd name="T2" fmla="*/ 0 w 820"/>
                <a:gd name="T3" fmla="*/ 799 h 799"/>
                <a:gd name="T4" fmla="*/ 259 w 820"/>
                <a:gd name="T5" fmla="*/ 0 h 799"/>
                <a:gd name="T6" fmla="*/ 820 w 820"/>
                <a:gd name="T7" fmla="*/ 625 h 799"/>
              </a:gdLst>
              <a:ahLst/>
              <a:cxnLst>
                <a:cxn ang="0">
                  <a:pos x="T0" y="T1"/>
                </a:cxn>
                <a:cxn ang="0">
                  <a:pos x="T2" y="T3"/>
                </a:cxn>
                <a:cxn ang="0">
                  <a:pos x="T4" y="T5"/>
                </a:cxn>
                <a:cxn ang="0">
                  <a:pos x="T6" y="T7"/>
                </a:cxn>
              </a:cxnLst>
              <a:rect l="0" t="0" r="r" b="b"/>
              <a:pathLst>
                <a:path w="820" h="799">
                  <a:moveTo>
                    <a:pt x="820" y="625"/>
                  </a:moveTo>
                  <a:lnTo>
                    <a:pt x="0" y="799"/>
                  </a:lnTo>
                  <a:lnTo>
                    <a:pt x="259" y="0"/>
                  </a:lnTo>
                  <a:lnTo>
                    <a:pt x="820" y="625"/>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224"/>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27" name="Freeform 225"/>
            <p:cNvSpPr/>
            <p:nvPr/>
          </p:nvSpPr>
          <p:spPr bwMode="auto">
            <a:xfrm>
              <a:off x="-956344" y="2444308"/>
              <a:ext cx="1465017" cy="1420514"/>
            </a:xfrm>
            <a:custGeom>
              <a:avLst/>
              <a:gdLst>
                <a:gd name="T0" fmla="*/ 823 w 823"/>
                <a:gd name="T1" fmla="*/ 622 h 798"/>
                <a:gd name="T2" fmla="*/ 0 w 823"/>
                <a:gd name="T3" fmla="*/ 798 h 798"/>
                <a:gd name="T4" fmla="*/ 259 w 823"/>
                <a:gd name="T5" fmla="*/ 0 h 798"/>
                <a:gd name="T6" fmla="*/ 823 w 823"/>
                <a:gd name="T7" fmla="*/ 622 h 798"/>
              </a:gdLst>
              <a:ahLst/>
              <a:cxnLst>
                <a:cxn ang="0">
                  <a:pos x="T0" y="T1"/>
                </a:cxn>
                <a:cxn ang="0">
                  <a:pos x="T2" y="T3"/>
                </a:cxn>
                <a:cxn ang="0">
                  <a:pos x="T4" y="T5"/>
                </a:cxn>
                <a:cxn ang="0">
                  <a:pos x="T6" y="T7"/>
                </a:cxn>
              </a:cxnLst>
              <a:rect l="0" t="0" r="r" b="b"/>
              <a:pathLst>
                <a:path w="823" h="798">
                  <a:moveTo>
                    <a:pt x="823" y="622"/>
                  </a:moveTo>
                  <a:lnTo>
                    <a:pt x="0" y="798"/>
                  </a:lnTo>
                  <a:lnTo>
                    <a:pt x="259" y="0"/>
                  </a:lnTo>
                  <a:lnTo>
                    <a:pt x="823"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297"/>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solidFill>
              <a:srgbClr val="FFFFFF"/>
            </a:solidFill>
            <a:ln w="17463" cap="rnd">
              <a:solidFill>
                <a:srgbClr val="1F2D35"/>
              </a:solidFill>
              <a:prstDash val="solid"/>
              <a:round/>
            </a:ln>
          </p:spPr>
          <p:txBody>
            <a:bodyPr vert="horz" wrap="square" lIns="91440" tIns="45720" rIns="91440" bIns="45720" numCol="1" anchor="t" anchorCtr="0" compatLnSpc="1"/>
            <a:lstStyle/>
            <a:p>
              <a:endParaRPr lang="zh-CN" altLang="en-US"/>
            </a:p>
          </p:txBody>
        </p:sp>
        <p:sp>
          <p:nvSpPr>
            <p:cNvPr id="100" name="Freeform 298"/>
            <p:cNvSpPr/>
            <p:nvPr/>
          </p:nvSpPr>
          <p:spPr bwMode="auto">
            <a:xfrm>
              <a:off x="2053793" y="5771302"/>
              <a:ext cx="1461457" cy="1422295"/>
            </a:xfrm>
            <a:custGeom>
              <a:avLst/>
              <a:gdLst>
                <a:gd name="T0" fmla="*/ 821 w 821"/>
                <a:gd name="T1" fmla="*/ 622 h 799"/>
                <a:gd name="T2" fmla="*/ 0 w 821"/>
                <a:gd name="T3" fmla="*/ 799 h 799"/>
                <a:gd name="T4" fmla="*/ 257 w 821"/>
                <a:gd name="T5" fmla="*/ 0 h 799"/>
                <a:gd name="T6" fmla="*/ 821 w 821"/>
                <a:gd name="T7" fmla="*/ 622 h 799"/>
              </a:gdLst>
              <a:ahLst/>
              <a:cxnLst>
                <a:cxn ang="0">
                  <a:pos x="T0" y="T1"/>
                </a:cxn>
                <a:cxn ang="0">
                  <a:pos x="T2" y="T3"/>
                </a:cxn>
                <a:cxn ang="0">
                  <a:pos x="T4" y="T5"/>
                </a:cxn>
                <a:cxn ang="0">
                  <a:pos x="T6" y="T7"/>
                </a:cxn>
              </a:cxnLst>
              <a:rect l="0" t="0" r="r" b="b"/>
              <a:pathLst>
                <a:path w="821" h="799">
                  <a:moveTo>
                    <a:pt x="821" y="622"/>
                  </a:moveTo>
                  <a:lnTo>
                    <a:pt x="0" y="799"/>
                  </a:lnTo>
                  <a:lnTo>
                    <a:pt x="257" y="0"/>
                  </a:lnTo>
                  <a:lnTo>
                    <a:pt x="821" y="622"/>
                  </a:lnTo>
                  <a:close/>
                </a:path>
              </a:pathLst>
            </a:custGeom>
            <a:noFill/>
            <a:ln w="17463" cap="rnd">
              <a:solidFill>
                <a:srgbClr val="1F2D3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303" name="矩形 302"/>
          <p:cNvSpPr/>
          <p:nvPr/>
        </p:nvSpPr>
        <p:spPr>
          <a:xfrm>
            <a:off x="2561807" y="939551"/>
            <a:ext cx="2569150" cy="1665104"/>
          </a:xfrm>
          <a:prstGeom prst="rect">
            <a:avLst/>
          </a:prstGeom>
          <a:noFill/>
          <a:ln w="57150">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SimSun" panose="02010600030101010101" pitchFamily="2" charset="-122"/>
              <a:ea typeface="SimSun" panose="02010600030101010101" pitchFamily="2" charset="-122"/>
            </a:endParaRPr>
          </a:p>
        </p:txBody>
      </p:sp>
      <p:sp>
        <p:nvSpPr>
          <p:cNvPr id="304" name="矩形 303"/>
          <p:cNvSpPr/>
          <p:nvPr/>
        </p:nvSpPr>
        <p:spPr>
          <a:xfrm>
            <a:off x="2616848" y="1517919"/>
            <a:ext cx="2458085" cy="583565"/>
          </a:xfrm>
          <a:prstGeom prst="rect">
            <a:avLst/>
          </a:prstGeom>
          <a:solidFill>
            <a:srgbClr val="1F2D35"/>
          </a:solidFill>
        </p:spPr>
        <p:txBody>
          <a:bodyPr wrap="none">
            <a:spAutoFit/>
          </a:bodyPr>
          <a:lstStyle/>
          <a:p>
            <a:r>
              <a:rPr lang="en-US" altLang="zh-CN" sz="3200" b="1" dirty="0" smtClean="0">
                <a:solidFill>
                  <a:srgbClr val="FDF9F7"/>
                </a:solidFill>
                <a:latin typeface="Microsoft YaHei" panose="020B0503020204020204" pitchFamily="34" charset="-122"/>
                <a:ea typeface="Microsoft YaHei" panose="020B0503020204020204" pitchFamily="34" charset="-122"/>
              </a:rPr>
              <a:t>CONTENTS</a:t>
            </a:r>
            <a:endParaRPr lang="zh-CN" altLang="en-US" sz="3200" b="1" dirty="0">
              <a:solidFill>
                <a:srgbClr val="FDF9F7"/>
              </a:solidFill>
              <a:latin typeface="Microsoft YaHei" panose="020B0503020204020204" pitchFamily="34" charset="-122"/>
              <a:ea typeface="Microsoft YaHei" panose="020B0503020204020204" pitchFamily="34" charset="-122"/>
            </a:endParaRPr>
          </a:p>
        </p:txBody>
      </p:sp>
      <p:sp>
        <p:nvSpPr>
          <p:cNvPr id="305" name="MH_Number_1"/>
          <p:cNvSpPr/>
          <p:nvPr>
            <p:custDataLst>
              <p:tags r:id="rId1"/>
            </p:custDataLst>
          </p:nvPr>
        </p:nvSpPr>
        <p:spPr>
          <a:xfrm>
            <a:off x="6776720" y="1892935"/>
            <a:ext cx="659765" cy="563880"/>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5</a:t>
            </a:r>
            <a:endParaRPr lang="en-IN" altLang="en-US"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6" name="MH_Entry_1"/>
          <p:cNvSpPr/>
          <p:nvPr>
            <p:custDataLst>
              <p:tags r:id="rId2"/>
            </p:custDataLst>
          </p:nvPr>
        </p:nvSpPr>
        <p:spPr>
          <a:xfrm>
            <a:off x="7574280" y="1892935"/>
            <a:ext cx="3183890"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lnSpcReduction="10000"/>
          </a:bodyPr>
          <a:lstStyle/>
          <a:p>
            <a:pPr algn="ctr"/>
            <a:r>
              <a:rPr lang="en-IN" altLang="zh-CN" sz="2000" spc="200" dirty="0" smtClean="0">
                <a:solidFill>
                  <a:srgbClr val="302A28"/>
                </a:solidFill>
                <a:latin typeface="Microsoft YaHei" panose="020B0503020204020204" pitchFamily="34" charset="-122"/>
                <a:ea typeface="Microsoft YaHei" panose="020B0503020204020204" pitchFamily="34" charset="-122"/>
              </a:rPr>
              <a:t>EXPLORATORY DATA ANALYSIS</a:t>
            </a:r>
            <a:endParaRPr lang="en-IN" altLang="zh-CN" sz="2000" spc="200" dirty="0" smtClean="0">
              <a:solidFill>
                <a:srgbClr val="302A28"/>
              </a:solidFill>
              <a:latin typeface="Microsoft YaHei" panose="020B0503020204020204" pitchFamily="34" charset="-122"/>
              <a:ea typeface="Microsoft YaHei" panose="020B0503020204020204" pitchFamily="34" charset="-122"/>
            </a:endParaRPr>
          </a:p>
        </p:txBody>
      </p:sp>
      <p:sp>
        <p:nvSpPr>
          <p:cNvPr id="308" name="MH_Number_2"/>
          <p:cNvSpPr/>
          <p:nvPr>
            <p:custDataLst>
              <p:tags r:id="rId3"/>
            </p:custDataLst>
          </p:nvPr>
        </p:nvSpPr>
        <p:spPr>
          <a:xfrm>
            <a:off x="6785610" y="2745105"/>
            <a:ext cx="650875" cy="563880"/>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6</a:t>
            </a:r>
            <a:endParaRPr lang="en-IN" altLang="en-US" sz="2800" b="1">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09" name="MH_Number_1"/>
          <p:cNvSpPr/>
          <p:nvPr>
            <p:custDataLst>
              <p:tags r:id="rId4"/>
            </p:custDataLst>
          </p:nvPr>
        </p:nvSpPr>
        <p:spPr>
          <a:xfrm>
            <a:off x="6785610" y="3597275"/>
            <a:ext cx="650875" cy="563880"/>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7</a:t>
            </a:r>
            <a:endParaRPr lang="en-IN" altLang="en-US"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12" name="MH_Number_2"/>
          <p:cNvSpPr/>
          <p:nvPr>
            <p:custDataLst>
              <p:tags r:id="rId5"/>
            </p:custDataLst>
          </p:nvPr>
        </p:nvSpPr>
        <p:spPr>
          <a:xfrm>
            <a:off x="6786245" y="4449445"/>
            <a:ext cx="650240" cy="65849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8</a:t>
            </a:r>
            <a:endParaRPr lang="en-IN" altLang="en-US"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 name="MH_Entry_1"/>
          <p:cNvSpPr/>
          <p:nvPr>
            <p:custDataLst>
              <p:tags r:id="rId6"/>
            </p:custDataLst>
          </p:nvPr>
        </p:nvSpPr>
        <p:spPr>
          <a:xfrm>
            <a:off x="7574280" y="2745105"/>
            <a:ext cx="3183890"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lnSpcReduction="10000"/>
          </a:bodyPr>
          <a:p>
            <a:pPr algn="ctr"/>
            <a:r>
              <a:rPr lang="en-IN" altLang="zh-CN" sz="2000" spc="200" dirty="0" smtClean="0">
                <a:solidFill>
                  <a:srgbClr val="302A28"/>
                </a:solidFill>
                <a:latin typeface="Microsoft YaHei" panose="020B0503020204020204" pitchFamily="34" charset="-122"/>
                <a:ea typeface="Microsoft YaHei" panose="020B0503020204020204" pitchFamily="34" charset="-122"/>
              </a:rPr>
              <a:t>COMPETITION SENTIMENT</a:t>
            </a:r>
            <a:endParaRPr lang="en-IN" altLang="zh-CN" sz="2000" spc="200" dirty="0" smtClean="0">
              <a:solidFill>
                <a:srgbClr val="302A28"/>
              </a:solidFill>
              <a:latin typeface="Microsoft YaHei" panose="020B0503020204020204" pitchFamily="34" charset="-122"/>
              <a:ea typeface="Microsoft YaHei" panose="020B0503020204020204" pitchFamily="34" charset="-122"/>
            </a:endParaRPr>
          </a:p>
        </p:txBody>
      </p:sp>
      <p:sp>
        <p:nvSpPr>
          <p:cNvPr id="4" name="MH_Entry_1"/>
          <p:cNvSpPr/>
          <p:nvPr>
            <p:custDataLst>
              <p:tags r:id="rId7"/>
            </p:custDataLst>
          </p:nvPr>
        </p:nvSpPr>
        <p:spPr>
          <a:xfrm>
            <a:off x="7574280" y="3597275"/>
            <a:ext cx="3183890"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p>
            <a:pPr algn="ctr"/>
            <a:r>
              <a:rPr lang="en-IN" altLang="zh-CN" sz="1600" spc="200" dirty="0" smtClean="0">
                <a:solidFill>
                  <a:srgbClr val="302A28"/>
                </a:solidFill>
                <a:latin typeface="Microsoft YaHei" panose="020B0503020204020204" pitchFamily="34" charset="-122"/>
                <a:ea typeface="Microsoft YaHei" panose="020B0503020204020204" pitchFamily="34" charset="-122"/>
                <a:sym typeface="+mn-ea"/>
              </a:rPr>
              <a:t>USER / EXPERT FUTURE EXPECTATIONS</a:t>
            </a:r>
            <a:endParaRPr lang="en-IN" altLang="zh-CN" sz="1600" spc="200" dirty="0" smtClean="0">
              <a:solidFill>
                <a:srgbClr val="302A28"/>
              </a:solidFill>
              <a:latin typeface="Microsoft YaHei" panose="020B0503020204020204" pitchFamily="34" charset="-122"/>
              <a:ea typeface="Microsoft YaHei" panose="020B0503020204020204" pitchFamily="34" charset="-122"/>
              <a:sym typeface="+mn-ea"/>
            </a:endParaRPr>
          </a:p>
        </p:txBody>
      </p:sp>
      <p:sp>
        <p:nvSpPr>
          <p:cNvPr id="6" name="MH_Entry_1"/>
          <p:cNvSpPr/>
          <p:nvPr>
            <p:custDataLst>
              <p:tags r:id="rId8"/>
            </p:custDataLst>
          </p:nvPr>
        </p:nvSpPr>
        <p:spPr>
          <a:xfrm>
            <a:off x="7574280" y="4478655"/>
            <a:ext cx="3183890"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p>
            <a:pPr algn="ctr"/>
            <a:r>
              <a:rPr lang="en-IN" altLang="zh-CN" sz="2000" spc="200" dirty="0" smtClean="0">
                <a:solidFill>
                  <a:srgbClr val="302A28"/>
                </a:solidFill>
                <a:latin typeface="Microsoft YaHei" panose="020B0503020204020204" pitchFamily="34" charset="-122"/>
                <a:ea typeface="Microsoft YaHei" panose="020B0503020204020204" pitchFamily="34" charset="-122"/>
                <a:sym typeface="+mn-ea"/>
              </a:rPr>
              <a:t>KEY FEATURES</a:t>
            </a:r>
            <a:endParaRPr lang="en-IN" altLang="zh-CN" sz="2000" spc="200" dirty="0" smtClean="0">
              <a:solidFill>
                <a:srgbClr val="302A28"/>
              </a:solidFill>
              <a:latin typeface="Microsoft YaHei" panose="020B0503020204020204" pitchFamily="34" charset="-122"/>
              <a:ea typeface="Microsoft YaHei" panose="020B0503020204020204" pitchFamily="34" charset="-122"/>
              <a:sym typeface="+mn-ea"/>
            </a:endParaRPr>
          </a:p>
        </p:txBody>
      </p:sp>
      <p:sp>
        <p:nvSpPr>
          <p:cNvPr id="7" name="MH_Number_2"/>
          <p:cNvSpPr/>
          <p:nvPr>
            <p:custDataLst>
              <p:tags r:id="rId9"/>
            </p:custDataLst>
          </p:nvPr>
        </p:nvSpPr>
        <p:spPr>
          <a:xfrm>
            <a:off x="6786245" y="5396230"/>
            <a:ext cx="650240" cy="658495"/>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9</a:t>
            </a:r>
            <a:endParaRPr lang="en-IN" altLang="en-US" sz="2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8" name="MH_Entry_1"/>
          <p:cNvSpPr/>
          <p:nvPr>
            <p:custDataLst>
              <p:tags r:id="rId10"/>
            </p:custDataLst>
          </p:nvPr>
        </p:nvSpPr>
        <p:spPr>
          <a:xfrm>
            <a:off x="7574280" y="5425440"/>
            <a:ext cx="3183890" cy="6292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p>
            <a:pPr algn="ctr"/>
            <a:r>
              <a:rPr lang="en-IN" altLang="zh-CN" sz="2000" spc="200" dirty="0" smtClean="0">
                <a:solidFill>
                  <a:srgbClr val="302A28"/>
                </a:solidFill>
                <a:latin typeface="Microsoft YaHei" panose="020B0503020204020204" pitchFamily="34" charset="-122"/>
                <a:ea typeface="Microsoft YaHei" panose="020B0503020204020204" pitchFamily="34" charset="-122"/>
                <a:sym typeface="+mn-ea"/>
              </a:rPr>
              <a:t>CONCLUSION</a:t>
            </a:r>
            <a:endParaRPr lang="en-IN" altLang="zh-CN" sz="2000" spc="200" dirty="0" smtClean="0">
              <a:solidFill>
                <a:srgbClr val="302A28"/>
              </a:solidFill>
              <a:latin typeface="Microsoft YaHei" panose="020B0503020204020204" pitchFamily="34" charset="-122"/>
              <a:ea typeface="Microsoft YaHei" panose="020B0503020204020204" pitchFamily="3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8</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835025" y="1029335"/>
            <a:ext cx="10711815" cy="5323205"/>
          </a:xfrm>
          <a:prstGeom prst="rect">
            <a:avLst/>
          </a:prstGeom>
          <a:noFill/>
        </p:spPr>
        <p:txBody>
          <a:bodyPr wrap="square" rtlCol="0">
            <a:spAutoFit/>
          </a:bodyPr>
          <a:p>
            <a:pPr algn="ctr"/>
            <a:r>
              <a:rPr lang="en-IN" altLang="en-US" sz="2800" b="1"/>
              <a:t>TOOLS / LIBRARIES USED:</a:t>
            </a:r>
            <a:endParaRPr lang="en-IN" altLang="en-US" sz="2800" b="1"/>
          </a:p>
          <a:p>
            <a:endParaRPr lang="en-IN" altLang="en-US" sz="2000" b="1"/>
          </a:p>
          <a:p>
            <a:r>
              <a:rPr lang="en-IN" altLang="en-US" sz="2400" b="1"/>
              <a:t>1. Data Manipulation</a:t>
            </a:r>
            <a:endParaRPr lang="en-IN" altLang="en-US" sz="2400" b="1"/>
          </a:p>
          <a:p>
            <a:pPr marL="285750" indent="-285750">
              <a:buFont typeface="Wingdings" panose="05000000000000000000" charset="0"/>
              <a:buChar char="v"/>
            </a:pPr>
            <a:r>
              <a:rPr lang="en-IN" altLang="en-US" sz="2000" b="1"/>
              <a:t>defaultdict (from collections)</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2. Sentiment Analysis</a:t>
            </a:r>
            <a:endParaRPr lang="en-IN" altLang="en-US" sz="2400" b="1"/>
          </a:p>
          <a:p>
            <a:pPr marL="285750" indent="-285750">
              <a:buFont typeface="Wingdings" panose="05000000000000000000" charset="0"/>
              <a:buChar char="v"/>
            </a:pPr>
            <a:r>
              <a:rPr lang="en-IN" altLang="en-US" sz="2000" b="1"/>
              <a:t>SentimentIntensityAnalyzer (from NLTK)</a:t>
            </a:r>
            <a:endParaRPr lang="en-IN" altLang="en-US" sz="2000" b="1"/>
          </a:p>
          <a:p>
            <a:pPr marL="285750" indent="-285750">
              <a:buFont typeface="Wingdings" panose="05000000000000000000" charset="0"/>
              <a:buChar char="v"/>
            </a:pPr>
            <a:r>
              <a:rPr lang="en-IN" altLang="en-US" sz="2000" b="1"/>
              <a:t>VADER Lexicon (part of NLTK)</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endParaRPr lang="en-IN" altLang="en-US" sz="2000" b="1"/>
          </a:p>
          <a:p>
            <a:pPr indent="0">
              <a:buFont typeface="Wingdings" panose="05000000000000000000" charset="0"/>
              <a:buNone/>
            </a:pPr>
            <a:r>
              <a:rPr lang="en-IN" altLang="en-US" sz="2400" b="1"/>
              <a:t>3. Natural Language Processing (NLP)</a:t>
            </a:r>
            <a:endParaRPr lang="en-IN" altLang="en-US" sz="2000" b="1"/>
          </a:p>
          <a:p>
            <a:pPr marL="285750" indent="-285750">
              <a:buFont typeface="Wingdings" panose="05000000000000000000" charset="0"/>
              <a:buChar char="v"/>
            </a:pPr>
            <a:r>
              <a:rPr lang="en-IN" altLang="en-US" sz="2000" b="1"/>
              <a:t>NLTK (Natural Language Toolkit)</a:t>
            </a:r>
            <a:endParaRPr lang="en-IN" altLang="en-US" sz="2000" b="1"/>
          </a:p>
          <a:p>
            <a:pPr marL="285750" indent="-285750">
              <a:buFont typeface="Wingdings" panose="05000000000000000000" charset="0"/>
              <a:buChar char="v"/>
            </a:pPr>
            <a:r>
              <a:rPr lang="en-IN" altLang="en-US" sz="2000" b="1"/>
              <a:t>spaCy</a:t>
            </a:r>
            <a:endParaRPr lang="en-IN" altLang="en-US" sz="2000" b="1"/>
          </a:p>
          <a:p>
            <a:pPr indent="0">
              <a:buFont typeface="Wingdings" panose="05000000000000000000" charset="0"/>
              <a:buNone/>
            </a:pPr>
            <a:endParaRPr lang="en-IN" altLang="en-US" sz="2000" b="1"/>
          </a:p>
          <a:p>
            <a:pPr indent="0">
              <a:buFont typeface="Wingdings" panose="05000000000000000000" charset="0"/>
              <a:buNone/>
            </a:pPr>
            <a:endParaRPr lang="en-IN" altLang="en-US" sz="2000" b="1"/>
          </a:p>
        </p:txBody>
      </p:sp>
      <p:sp>
        <p:nvSpPr>
          <p:cNvPr id="34" name="MH_Entry_1"/>
          <p:cNvSpPr/>
          <p:nvPr>
            <p:custDataLst>
              <p:tags r:id="rId2"/>
            </p:custDataLst>
          </p:nvPr>
        </p:nvSpPr>
        <p:spPr>
          <a:xfrm>
            <a:off x="804545" y="226060"/>
            <a:ext cx="734123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KEY FEATURE EXTRACTION</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8</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804545" y="971550"/>
            <a:ext cx="10711815" cy="4915535"/>
          </a:xfrm>
          <a:prstGeom prst="rect">
            <a:avLst/>
          </a:prstGeom>
          <a:noFill/>
        </p:spPr>
        <p:txBody>
          <a:bodyPr wrap="square" rtlCol="0">
            <a:spAutoFit/>
          </a:bodyPr>
          <a:p>
            <a:pPr algn="ctr">
              <a:lnSpc>
                <a:spcPct val="80000"/>
              </a:lnSpc>
            </a:pPr>
            <a:r>
              <a:rPr lang="en-IN" altLang="en-US" sz="3200" b="1"/>
              <a:t>STEPS INVOLVED:</a:t>
            </a:r>
            <a:endParaRPr lang="en-IN" altLang="en-US" sz="3200" b="1"/>
          </a:p>
          <a:p>
            <a:pPr>
              <a:lnSpc>
                <a:spcPct val="80000"/>
              </a:lnSpc>
            </a:pPr>
            <a:endParaRPr lang="en-IN" altLang="en-US" sz="2400" b="1"/>
          </a:p>
          <a:p>
            <a:pPr>
              <a:lnSpc>
                <a:spcPct val="80000"/>
              </a:lnSpc>
            </a:pPr>
            <a:r>
              <a:rPr lang="en-IN" altLang="en-US" sz="2000" b="1"/>
              <a:t>1. Extraction of key features: T</a:t>
            </a:r>
            <a:r>
              <a:rPr lang="en-IN" altLang="en-US" b="1"/>
              <a:t>o parse and extract key details from a product name string, particularly focusing on CPU details.</a:t>
            </a:r>
            <a:endParaRPr lang="en-IN" altLang="en-US" b="1"/>
          </a:p>
          <a:p>
            <a:pPr>
              <a:lnSpc>
                <a:spcPct val="80000"/>
              </a:lnSpc>
            </a:pPr>
            <a:endParaRPr lang="en-IN" altLang="en-US" b="1"/>
          </a:p>
          <a:p>
            <a:pPr indent="0">
              <a:lnSpc>
                <a:spcPct val="80000"/>
              </a:lnSpc>
              <a:buFont typeface="Wingdings" panose="05000000000000000000" charset="0"/>
              <a:buNone/>
            </a:pPr>
            <a:r>
              <a:rPr lang="en-IN" altLang="en-US" sz="2000" b="1"/>
              <a:t>2. Sentiment Analysis: The function evaluate_sentiment uses the VADER sentiment analysis tool to evaluate the sentiment of a given text string.</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r>
              <a:rPr lang="en-IN" altLang="en-US" sz="2000" b="1"/>
              <a:t>3. Analysis Process: Analyzes its sentiment, and categorizes it as positive, negative, or neutral based on specific keywords and the sentiment score.</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r>
              <a:rPr lang="en-IN" altLang="en-US" sz="2000" b="1"/>
              <a:t>4.</a:t>
            </a:r>
            <a:r>
              <a:rPr lang="en-IN" altLang="en-US" sz="2000" b="1"/>
              <a:t> Extract the features &amp; print</a:t>
            </a:r>
            <a:r>
              <a:rPr lang="en-IN" altLang="en-US" sz="2000" b="1"/>
              <a:t>: For each product, the technical features are extracted and displayed along with sentiment analysis for each feature (excluding the model).</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r>
              <a:rPr lang="en-IN" altLang="en-US" sz="2000" b="1"/>
              <a:t>5.</a:t>
            </a:r>
            <a:r>
              <a:rPr lang="en-IN" altLang="en-US" sz="2000" b="1"/>
              <a:t> Processing Data</a:t>
            </a:r>
            <a:r>
              <a:rPr lang="en-IN" altLang="en-US" sz="2000" b="1"/>
              <a:t>: Processes a list of product data, extracts features, evaluates sentiment, and prints results, ensuring no duplicate models are processed.</a:t>
            </a:r>
            <a:endParaRPr lang="en-IN" altLang="en-US" sz="2000" b="1"/>
          </a:p>
          <a:p>
            <a:pPr indent="0">
              <a:lnSpc>
                <a:spcPct val="80000"/>
              </a:lnSpc>
              <a:buFont typeface="Wingdings" panose="05000000000000000000" charset="0"/>
              <a:buNone/>
            </a:pPr>
            <a:endParaRPr lang="en-IN" altLang="en-US" sz="2000" b="1"/>
          </a:p>
          <a:p>
            <a:pPr indent="0">
              <a:lnSpc>
                <a:spcPct val="80000"/>
              </a:lnSpc>
              <a:buFont typeface="Wingdings" panose="05000000000000000000" charset="0"/>
              <a:buNone/>
            </a:pPr>
            <a:endParaRPr lang="en-IN" altLang="en-US" sz="2000" b="1"/>
          </a:p>
        </p:txBody>
      </p:sp>
      <p:sp>
        <p:nvSpPr>
          <p:cNvPr id="3" name="MH_Entry_1"/>
          <p:cNvSpPr/>
          <p:nvPr>
            <p:custDataLst>
              <p:tags r:id="rId2"/>
            </p:custDataLst>
          </p:nvPr>
        </p:nvSpPr>
        <p:spPr>
          <a:xfrm>
            <a:off x="804545" y="226060"/>
            <a:ext cx="734123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KEY FEATURE EXTRACTION</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17"/>
          <p:cNvSpPr>
            <a:spLocks noChangeArrowheads="1"/>
          </p:cNvSpPr>
          <p:nvPr/>
        </p:nvSpPr>
        <p:spPr bwMode="auto">
          <a:xfrm>
            <a:off x="433857" y="3078844"/>
            <a:ext cx="361759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Feature extraction for </a:t>
            </a:r>
            <a:endParaRPr kumimoji="0" lang="en-IN"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Intel Core i7-12700KF</a:t>
            </a:r>
            <a:endParaRPr kumimoji="0" lang="en-IN"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0" name="矩形 124"/>
          <p:cNvSpPr>
            <a:spLocks noChangeArrowheads="1"/>
          </p:cNvSpPr>
          <p:nvPr/>
        </p:nvSpPr>
        <p:spPr bwMode="auto">
          <a:xfrm>
            <a:off x="443230" y="4072890"/>
            <a:ext cx="446913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The model successfully extracts the features from the dataset extracted &amp; showcases the features in a detailed manner along with the sentiments attacthed to it. The sentiments relate to the corresponding features, capturing the sentiment scores such that a score less than 0.5 indicates negative and more than 0.5 indicates positive.</a:t>
            </a:r>
            <a:endParaRPr kumimoji="0" lang="en-IN"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21" name="矩形 117"/>
          <p:cNvSpPr>
            <a:spLocks noChangeArrowheads="1"/>
          </p:cNvSpPr>
          <p:nvPr/>
        </p:nvSpPr>
        <p:spPr bwMode="auto">
          <a:xfrm>
            <a:off x="8091997" y="3003914"/>
            <a:ext cx="361759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lang="en-IN" altLang="zh-CN" sz="2400" b="1" noProof="0" dirty="0">
                <a:ln>
                  <a:noFill/>
                </a:ln>
                <a:solidFill>
                  <a:prstClr val="black"/>
                </a:solidFill>
                <a:effectLst/>
                <a:uLnTx/>
                <a:uFillTx/>
                <a:latin typeface="Microsoft YaHei" panose="020B0503020204020204" pitchFamily="34" charset="-122"/>
                <a:ea typeface="Microsoft YaHei" panose="020B0503020204020204" pitchFamily="34" charset="-122"/>
                <a:sym typeface="+mn-ea"/>
              </a:rPr>
              <a:t>Feature extraction for </a:t>
            </a:r>
            <a:endParaRPr kumimoji="0" lang="en-IN"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Tx/>
              <a:buNone/>
              <a:defRPr/>
            </a:pPr>
            <a:r>
              <a:rPr lang="en-IN" altLang="zh-CN" sz="2400" b="1" noProof="0" dirty="0">
                <a:ln>
                  <a:noFill/>
                </a:ln>
                <a:solidFill>
                  <a:prstClr val="black"/>
                </a:solidFill>
                <a:effectLst/>
                <a:uLnTx/>
                <a:uFillTx/>
                <a:latin typeface="Microsoft YaHei" panose="020B0503020204020204" pitchFamily="34" charset="-122"/>
                <a:ea typeface="Microsoft YaHei" panose="020B0503020204020204" pitchFamily="34" charset="-122"/>
                <a:sym typeface="+mn-ea"/>
              </a:rPr>
              <a:t>Intel Core i9-13900K</a:t>
            </a:r>
            <a:endParaRPr kumimoji="0" lang="zh-CN" altLang="en-US"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22" name="矩形 124"/>
          <p:cNvSpPr>
            <a:spLocks noChangeArrowheads="1"/>
          </p:cNvSpPr>
          <p:nvPr/>
        </p:nvSpPr>
        <p:spPr bwMode="auto">
          <a:xfrm>
            <a:off x="7381875" y="3968750"/>
            <a:ext cx="432752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defRPr/>
            </a:pPr>
            <a:r>
              <a:rPr lang="en-IN" sz="1600" b="1" noProof="0" dirty="0">
                <a:ln>
                  <a:noFill/>
                </a:ln>
                <a:solidFill>
                  <a:prstClr val="black"/>
                </a:solidFill>
                <a:effectLst/>
                <a:uLnTx/>
                <a:uFillTx/>
                <a:latin typeface="等线" panose="02010600030101010101" pitchFamily="2" charset="-122"/>
                <a:sym typeface="+mn-ea"/>
              </a:rPr>
              <a:t>The model successfully understand whethert the product has intgerated graphics or not &amp; is able to understand the sentiment score behind it. The sentiments relate to the corresponding features, capturing the sentiment scores such that a score less than 0.5 indicates negative and more than 0.5 indicates positive.</a:t>
            </a:r>
            <a:endParaRPr kumimoji="0" sz="16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14"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8</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2" name="Picture 1"/>
          <p:cNvPicPr>
            <a:picLocks noChangeAspect="1"/>
          </p:cNvPicPr>
          <p:nvPr>
            <p:custDataLst>
              <p:tags r:id="rId2"/>
            </p:custDataLst>
          </p:nvPr>
        </p:nvPicPr>
        <p:blipFill>
          <a:blip r:embed="rId3"/>
          <a:stretch>
            <a:fillRect/>
          </a:stretch>
        </p:blipFill>
        <p:spPr>
          <a:xfrm>
            <a:off x="433705" y="1264920"/>
            <a:ext cx="5013325" cy="1739265"/>
          </a:xfrm>
          <a:prstGeom prst="rect">
            <a:avLst/>
          </a:prstGeom>
        </p:spPr>
      </p:pic>
      <p:pic>
        <p:nvPicPr>
          <p:cNvPr id="3" name="Picture 2"/>
          <p:cNvPicPr>
            <a:picLocks noChangeAspect="1"/>
          </p:cNvPicPr>
          <p:nvPr>
            <p:custDataLst>
              <p:tags r:id="rId4"/>
            </p:custDataLst>
          </p:nvPr>
        </p:nvPicPr>
        <p:blipFill>
          <a:blip r:embed="rId5"/>
          <a:stretch>
            <a:fillRect/>
          </a:stretch>
        </p:blipFill>
        <p:spPr>
          <a:xfrm>
            <a:off x="6559550" y="1229995"/>
            <a:ext cx="5149850" cy="1774190"/>
          </a:xfrm>
          <a:prstGeom prst="rect">
            <a:avLst/>
          </a:prstGeom>
        </p:spPr>
      </p:pic>
      <p:sp>
        <p:nvSpPr>
          <p:cNvPr id="34" name="MH_Entry_1"/>
          <p:cNvSpPr/>
          <p:nvPr>
            <p:custDataLst>
              <p:tags r:id="rId6"/>
            </p:custDataLst>
          </p:nvPr>
        </p:nvSpPr>
        <p:spPr>
          <a:xfrm>
            <a:off x="804545" y="226060"/>
            <a:ext cx="734123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KEY FEATURE EXTRACTION</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a:t>
            </a:r>
            <a:r>
              <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9</a:t>
            </a:r>
            <a:endParaRPr lang="en-IN" altLang="en-US"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650" y="1889760"/>
            <a:ext cx="6242685" cy="1230630"/>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3200" b="1" spc="200" dirty="0" smtClean="0">
                <a:solidFill>
                  <a:srgbClr val="302A28"/>
                </a:solidFill>
                <a:latin typeface="Microsoft YaHei" panose="020B0503020204020204" pitchFamily="34" charset="-122"/>
                <a:ea typeface="Microsoft YaHei" panose="020B0503020204020204" pitchFamily="34" charset="-122"/>
              </a:rPr>
              <a:t>CONCLUSION</a:t>
            </a:r>
            <a:endParaRPr lang="en-IN" altLang="zh-CN" sz="32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9</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804545" y="1985645"/>
            <a:ext cx="10711815" cy="3046095"/>
          </a:xfrm>
          <a:prstGeom prst="rect">
            <a:avLst/>
          </a:prstGeom>
          <a:noFill/>
        </p:spPr>
        <p:txBody>
          <a:bodyPr wrap="square" rtlCol="0">
            <a:spAutoFit/>
          </a:bodyPr>
          <a:p>
            <a:pPr indent="0" algn="just">
              <a:lnSpc>
                <a:spcPct val="80000"/>
              </a:lnSpc>
              <a:buFont typeface="Wingdings" panose="05000000000000000000" charset="0"/>
              <a:buNone/>
            </a:pPr>
            <a:r>
              <a:rPr lang="en-IN" altLang="en-US" sz="2000" b="1"/>
              <a:t>The sentiment analysis, exploratory data analysis, along with a thorough segmentation analysis was conducted successfully from the data that has been scraped from various amazon review sites, on each Intel Processor core. Various embedded libraries and approaches were used as for understanding future user/ expert expectations. The dataset consists of both technical feedbacks and simple user feedbacks along with information such as Power Consumption, Rating and Reviwes which were extracted in various languages including spanish, portuguese, Japanese and English. Various competetitors were analysed and were mapped to understanding the sentiments associated with those competitors as they were mentioned.</a:t>
            </a:r>
            <a:r>
              <a:rPr lang="en-IN" altLang="en-US" sz="2000" b="1" i="1"/>
              <a:t> Namely, Ryzen , AMD, NVIDIA.</a:t>
            </a:r>
            <a:r>
              <a:rPr lang="en-IN" altLang="en-US" sz="2000" b="1"/>
              <a:t> Finally, a proper key feature extraction was conducted, where the model is able to recogonise key features such as the presence of an integrated Graphics card or the power consumption.</a:t>
            </a:r>
            <a:endParaRPr lang="en-IN" altLang="en-US" sz="2000" b="1"/>
          </a:p>
        </p:txBody>
      </p:sp>
      <p:sp>
        <p:nvSpPr>
          <p:cNvPr id="3" name="MH_Entry_1"/>
          <p:cNvSpPr/>
          <p:nvPr>
            <p:custDataLst>
              <p:tags r:id="rId2"/>
            </p:custDataLst>
          </p:nvPr>
        </p:nvSpPr>
        <p:spPr>
          <a:xfrm>
            <a:off x="804545" y="226060"/>
            <a:ext cx="7341235" cy="498475"/>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sym typeface="+mn-ea"/>
              </a:rPr>
              <a:t>CONCLUSION</a:t>
            </a:r>
            <a:endParaRPr lang="zh-CN" altLang="en-US" sz="2400" spc="200" dirty="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69018" y="-1345301"/>
            <a:ext cx="7851247" cy="7890394"/>
            <a:chOff x="6689725" y="1439863"/>
            <a:chExt cx="5730876" cy="5759450"/>
          </a:xfrm>
        </p:grpSpPr>
        <p:sp>
          <p:nvSpPr>
            <p:cNvPr id="15"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16"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17"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19"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20"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
        <p:nvSpPr>
          <p:cNvPr id="5" name="矩形 4"/>
          <p:cNvSpPr/>
          <p:nvPr/>
        </p:nvSpPr>
        <p:spPr>
          <a:xfrm>
            <a:off x="5032133" y="3412714"/>
            <a:ext cx="3474511" cy="645160"/>
          </a:xfrm>
          <a:prstGeom prst="rect">
            <a:avLst/>
          </a:prstGeom>
        </p:spPr>
        <p:txBody>
          <a:bodyPr wrap="square">
            <a:spAutoFit/>
          </a:bodyPr>
          <a:lstStyle/>
          <a:p>
            <a:pPr algn="ctr"/>
            <a:r>
              <a:rPr lang="en-US" altLang="zh-CN" sz="3600" dirty="0" smtClean="0">
                <a:solidFill>
                  <a:srgbClr val="1F2D35"/>
                </a:solidFill>
              </a:rPr>
              <a:t>THANK YOU </a:t>
            </a:r>
            <a:r>
              <a:rPr lang="en-IN" altLang="en-US" sz="3600" dirty="0" smtClean="0">
                <a:solidFill>
                  <a:srgbClr val="1F2D35"/>
                </a:solidFill>
              </a:rPr>
              <a:t>!</a:t>
            </a:r>
            <a:endParaRPr lang="en-IN" altLang="en-US" sz="3600" dirty="0" smtClean="0">
              <a:solidFill>
                <a:srgbClr val="1F2D35"/>
              </a:solidFill>
            </a:endParaRPr>
          </a:p>
        </p:txBody>
      </p:sp>
      <p:sp>
        <p:nvSpPr>
          <p:cNvPr id="6" name="圆角矩形 5"/>
          <p:cNvSpPr/>
          <p:nvPr/>
        </p:nvSpPr>
        <p:spPr>
          <a:xfrm>
            <a:off x="4870402" y="2934173"/>
            <a:ext cx="3785566" cy="1601280"/>
          </a:xfrm>
          <a:prstGeom prst="round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955993" y="2599896"/>
            <a:ext cx="6170578" cy="4783516"/>
            <a:chOff x="4991100" y="1439863"/>
            <a:chExt cx="7429501" cy="5759450"/>
          </a:xfrm>
        </p:grpSpPr>
        <p:sp>
          <p:nvSpPr>
            <p:cNvPr id="8" name="Freeform 736"/>
            <p:cNvSpPr/>
            <p:nvPr/>
          </p:nvSpPr>
          <p:spPr bwMode="auto">
            <a:xfrm>
              <a:off x="6689725" y="3155951"/>
              <a:ext cx="2335213" cy="2330450"/>
            </a:xfrm>
            <a:custGeom>
              <a:avLst/>
              <a:gdLst>
                <a:gd name="T0" fmla="*/ 1069 w 1471"/>
                <a:gd name="T1" fmla="*/ 0 h 1468"/>
                <a:gd name="T2" fmla="*/ 1471 w 1471"/>
                <a:gd name="T3" fmla="*/ 1468 h 1468"/>
                <a:gd name="T4" fmla="*/ 0 w 1471"/>
                <a:gd name="T5" fmla="*/ 1079 h 1468"/>
                <a:gd name="T6" fmla="*/ 1069 w 1471"/>
                <a:gd name="T7" fmla="*/ 0 h 1468"/>
              </a:gdLst>
              <a:ahLst/>
              <a:cxnLst>
                <a:cxn ang="0">
                  <a:pos x="T0" y="T1"/>
                </a:cxn>
                <a:cxn ang="0">
                  <a:pos x="T2" y="T3"/>
                </a:cxn>
                <a:cxn ang="0">
                  <a:pos x="T4" y="T5"/>
                </a:cxn>
                <a:cxn ang="0">
                  <a:pos x="T6" y="T7"/>
                </a:cxn>
              </a:cxnLst>
              <a:rect l="0" t="0" r="r" b="b"/>
              <a:pathLst>
                <a:path w="1471" h="1468">
                  <a:moveTo>
                    <a:pt x="1069" y="0"/>
                  </a:moveTo>
                  <a:lnTo>
                    <a:pt x="1471" y="1468"/>
                  </a:lnTo>
                  <a:lnTo>
                    <a:pt x="0" y="1079"/>
                  </a:lnTo>
                  <a:lnTo>
                    <a:pt x="1069" y="0"/>
                  </a:lnTo>
                  <a:close/>
                </a:path>
              </a:pathLst>
            </a:custGeom>
            <a:solidFill>
              <a:srgbClr val="1F2D35"/>
            </a:solidFill>
            <a:ln w="9525">
              <a:solidFill>
                <a:srgbClr val="000000"/>
              </a:solidFill>
              <a:round/>
            </a:ln>
          </p:spPr>
          <p:txBody>
            <a:bodyPr vert="horz" wrap="square" lIns="91440" tIns="45720" rIns="91440" bIns="45720" numCol="1" anchor="t" anchorCtr="0" compatLnSpc="1"/>
            <a:lstStyle/>
            <a:p>
              <a:endParaRPr lang="zh-CN" altLang="en-US"/>
            </a:p>
          </p:txBody>
        </p:sp>
        <p:sp>
          <p:nvSpPr>
            <p:cNvPr id="9" name="Freeform 737"/>
            <p:cNvSpPr/>
            <p:nvPr/>
          </p:nvSpPr>
          <p:spPr bwMode="auto">
            <a:xfrm>
              <a:off x="8386763" y="1439863"/>
              <a:ext cx="2335213" cy="2330450"/>
            </a:xfrm>
            <a:custGeom>
              <a:avLst/>
              <a:gdLst>
                <a:gd name="T0" fmla="*/ 1072 w 1471"/>
                <a:gd name="T1" fmla="*/ 0 h 1468"/>
                <a:gd name="T2" fmla="*/ 1471 w 1471"/>
                <a:gd name="T3" fmla="*/ 1468 h 1468"/>
                <a:gd name="T4" fmla="*/ 0 w 1471"/>
                <a:gd name="T5" fmla="*/ 1081 h 1468"/>
                <a:gd name="T6" fmla="*/ 1072 w 1471"/>
                <a:gd name="T7" fmla="*/ 0 h 1468"/>
              </a:gdLst>
              <a:ahLst/>
              <a:cxnLst>
                <a:cxn ang="0">
                  <a:pos x="T0" y="T1"/>
                </a:cxn>
                <a:cxn ang="0">
                  <a:pos x="T2" y="T3"/>
                </a:cxn>
                <a:cxn ang="0">
                  <a:pos x="T4" y="T5"/>
                </a:cxn>
                <a:cxn ang="0">
                  <a:pos x="T6" y="T7"/>
                </a:cxn>
              </a:cxnLst>
              <a:rect l="0" t="0" r="r" b="b"/>
              <a:pathLst>
                <a:path w="1471" h="1468">
                  <a:moveTo>
                    <a:pt x="1072" y="0"/>
                  </a:moveTo>
                  <a:lnTo>
                    <a:pt x="1471" y="1468"/>
                  </a:lnTo>
                  <a:lnTo>
                    <a:pt x="0" y="1081"/>
                  </a:lnTo>
                  <a:lnTo>
                    <a:pt x="1072" y="0"/>
                  </a:lnTo>
                  <a:close/>
                </a:path>
              </a:pathLst>
            </a:custGeom>
            <a:solidFill>
              <a:srgbClr val="00CCBD"/>
            </a:solidFill>
            <a:ln w="9525">
              <a:solidFill>
                <a:srgbClr val="000000"/>
              </a:solidFill>
              <a:round/>
            </a:ln>
          </p:spPr>
          <p:txBody>
            <a:bodyPr vert="horz" wrap="square" lIns="91440" tIns="45720" rIns="91440" bIns="45720" numCol="1" anchor="t" anchorCtr="0" compatLnSpc="1"/>
            <a:lstStyle/>
            <a:p>
              <a:endParaRPr lang="zh-CN" altLang="en-US"/>
            </a:p>
          </p:txBody>
        </p:sp>
        <p:sp>
          <p:nvSpPr>
            <p:cNvPr id="10" name="Freeform 738"/>
            <p:cNvSpPr/>
            <p:nvPr/>
          </p:nvSpPr>
          <p:spPr bwMode="auto">
            <a:xfrm>
              <a:off x="6689725" y="4868863"/>
              <a:ext cx="2335213" cy="2330450"/>
            </a:xfrm>
            <a:custGeom>
              <a:avLst/>
              <a:gdLst>
                <a:gd name="T0" fmla="*/ 399 w 1471"/>
                <a:gd name="T1" fmla="*/ 1468 h 1468"/>
                <a:gd name="T2" fmla="*/ 0 w 1471"/>
                <a:gd name="T3" fmla="*/ 0 h 1468"/>
                <a:gd name="T4" fmla="*/ 1471 w 1471"/>
                <a:gd name="T5" fmla="*/ 389 h 1468"/>
                <a:gd name="T6" fmla="*/ 399 w 1471"/>
                <a:gd name="T7" fmla="*/ 1468 h 1468"/>
              </a:gdLst>
              <a:ahLst/>
              <a:cxnLst>
                <a:cxn ang="0">
                  <a:pos x="T0" y="T1"/>
                </a:cxn>
                <a:cxn ang="0">
                  <a:pos x="T2" y="T3"/>
                </a:cxn>
                <a:cxn ang="0">
                  <a:pos x="T4" y="T5"/>
                </a:cxn>
                <a:cxn ang="0">
                  <a:pos x="T6" y="T7"/>
                </a:cxn>
              </a:cxnLst>
              <a:rect l="0" t="0" r="r" b="b"/>
              <a:pathLst>
                <a:path w="1471" h="1468">
                  <a:moveTo>
                    <a:pt x="399" y="1468"/>
                  </a:moveTo>
                  <a:lnTo>
                    <a:pt x="0" y="0"/>
                  </a:lnTo>
                  <a:lnTo>
                    <a:pt x="1471" y="389"/>
                  </a:lnTo>
                  <a:lnTo>
                    <a:pt x="399" y="1468"/>
                  </a:lnTo>
                  <a:close/>
                </a:path>
              </a:pathLst>
            </a:custGeom>
            <a:solidFill>
              <a:srgbClr val="0BDDD3"/>
            </a:solidFill>
            <a:ln w="9525">
              <a:solidFill>
                <a:srgbClr val="000000"/>
              </a:solidFill>
              <a:round/>
            </a:ln>
          </p:spPr>
          <p:txBody>
            <a:bodyPr vert="horz" wrap="square" lIns="91440" tIns="45720" rIns="91440" bIns="45720" numCol="1" anchor="t" anchorCtr="0" compatLnSpc="1"/>
            <a:lstStyle/>
            <a:p>
              <a:endParaRPr lang="zh-CN" altLang="en-US"/>
            </a:p>
          </p:txBody>
        </p:sp>
        <p:sp>
          <p:nvSpPr>
            <p:cNvPr id="11" name="Freeform 739"/>
            <p:cNvSpPr/>
            <p:nvPr/>
          </p:nvSpPr>
          <p:spPr bwMode="auto">
            <a:xfrm>
              <a:off x="4991100" y="4868863"/>
              <a:ext cx="2332038" cy="2330450"/>
            </a:xfrm>
            <a:custGeom>
              <a:avLst/>
              <a:gdLst>
                <a:gd name="T0" fmla="*/ 1070 w 1469"/>
                <a:gd name="T1" fmla="*/ 0 h 1468"/>
                <a:gd name="T2" fmla="*/ 1469 w 1469"/>
                <a:gd name="T3" fmla="*/ 1468 h 1468"/>
                <a:gd name="T4" fmla="*/ 0 w 1469"/>
                <a:gd name="T5" fmla="*/ 1081 h 1468"/>
                <a:gd name="T6" fmla="*/ 1070 w 1469"/>
                <a:gd name="T7" fmla="*/ 0 h 1468"/>
              </a:gdLst>
              <a:ahLst/>
              <a:cxnLst>
                <a:cxn ang="0">
                  <a:pos x="T0" y="T1"/>
                </a:cxn>
                <a:cxn ang="0">
                  <a:pos x="T2" y="T3"/>
                </a:cxn>
                <a:cxn ang="0">
                  <a:pos x="T4" y="T5"/>
                </a:cxn>
                <a:cxn ang="0">
                  <a:pos x="T6" y="T7"/>
                </a:cxn>
              </a:cxnLst>
              <a:rect l="0" t="0" r="r" b="b"/>
              <a:pathLst>
                <a:path w="1469" h="1468">
                  <a:moveTo>
                    <a:pt x="1070" y="0"/>
                  </a:moveTo>
                  <a:lnTo>
                    <a:pt x="1469" y="1468"/>
                  </a:lnTo>
                  <a:lnTo>
                    <a:pt x="0" y="1081"/>
                  </a:lnTo>
                  <a:lnTo>
                    <a:pt x="1070" y="0"/>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2" name="Freeform 762"/>
            <p:cNvSpPr/>
            <p:nvPr/>
          </p:nvSpPr>
          <p:spPr bwMode="auto">
            <a:xfrm>
              <a:off x="8386763" y="3155951"/>
              <a:ext cx="2335213" cy="2330450"/>
            </a:xfrm>
            <a:custGeom>
              <a:avLst/>
              <a:gdLst>
                <a:gd name="T0" fmla="*/ 402 w 1471"/>
                <a:gd name="T1" fmla="*/ 1468 h 1468"/>
                <a:gd name="T2" fmla="*/ 0 w 1471"/>
                <a:gd name="T3" fmla="*/ 0 h 1468"/>
                <a:gd name="T4" fmla="*/ 1471 w 1471"/>
                <a:gd name="T5" fmla="*/ 387 h 1468"/>
                <a:gd name="T6" fmla="*/ 402 w 1471"/>
                <a:gd name="T7" fmla="*/ 1468 h 1468"/>
              </a:gdLst>
              <a:ahLst/>
              <a:cxnLst>
                <a:cxn ang="0">
                  <a:pos x="T0" y="T1"/>
                </a:cxn>
                <a:cxn ang="0">
                  <a:pos x="T2" y="T3"/>
                </a:cxn>
                <a:cxn ang="0">
                  <a:pos x="T4" y="T5"/>
                </a:cxn>
                <a:cxn ang="0">
                  <a:pos x="T6" y="T7"/>
                </a:cxn>
              </a:cxnLst>
              <a:rect l="0" t="0" r="r" b="b"/>
              <a:pathLst>
                <a:path w="1471" h="1468">
                  <a:moveTo>
                    <a:pt x="402" y="1468"/>
                  </a:moveTo>
                  <a:lnTo>
                    <a:pt x="0" y="0"/>
                  </a:lnTo>
                  <a:lnTo>
                    <a:pt x="1471" y="387"/>
                  </a:lnTo>
                  <a:lnTo>
                    <a:pt x="402"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13" name="Freeform 806"/>
            <p:cNvSpPr/>
            <p:nvPr/>
          </p:nvSpPr>
          <p:spPr bwMode="auto">
            <a:xfrm>
              <a:off x="10088563" y="1439863"/>
              <a:ext cx="2332038" cy="2330450"/>
            </a:xfrm>
            <a:custGeom>
              <a:avLst/>
              <a:gdLst>
                <a:gd name="T0" fmla="*/ 399 w 1469"/>
                <a:gd name="T1" fmla="*/ 1468 h 1468"/>
                <a:gd name="T2" fmla="*/ 0 w 1469"/>
                <a:gd name="T3" fmla="*/ 0 h 1468"/>
                <a:gd name="T4" fmla="*/ 1469 w 1469"/>
                <a:gd name="T5" fmla="*/ 388 h 1468"/>
                <a:gd name="T6" fmla="*/ 399 w 1469"/>
                <a:gd name="T7" fmla="*/ 1468 h 1468"/>
              </a:gdLst>
              <a:ahLst/>
              <a:cxnLst>
                <a:cxn ang="0">
                  <a:pos x="T0" y="T1"/>
                </a:cxn>
                <a:cxn ang="0">
                  <a:pos x="T2" y="T3"/>
                </a:cxn>
                <a:cxn ang="0">
                  <a:pos x="T4" y="T5"/>
                </a:cxn>
                <a:cxn ang="0">
                  <a:pos x="T6" y="T7"/>
                </a:cxn>
              </a:cxnLst>
              <a:rect l="0" t="0" r="r" b="b"/>
              <a:pathLst>
                <a:path w="1469" h="1468">
                  <a:moveTo>
                    <a:pt x="399" y="1468"/>
                  </a:moveTo>
                  <a:lnTo>
                    <a:pt x="0" y="0"/>
                  </a:lnTo>
                  <a:lnTo>
                    <a:pt x="1469" y="388"/>
                  </a:lnTo>
                  <a:lnTo>
                    <a:pt x="399" y="1468"/>
                  </a:lnTo>
                  <a:close/>
                </a:path>
              </a:pathLst>
            </a:cu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706410" y="4985359"/>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01</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4400" b="1" spc="200" dirty="0">
                <a:solidFill>
                  <a:srgbClr val="302A28"/>
                </a:solidFill>
                <a:latin typeface="Microsoft YaHei" panose="020B0503020204020204" pitchFamily="34" charset="-122"/>
                <a:ea typeface="Microsoft YaHei" panose="020B0503020204020204" pitchFamily="34" charset="-122"/>
              </a:rPr>
              <a:t>OBJECTIVE</a:t>
            </a:r>
            <a:endParaRPr lang="en-IN" altLang="zh-CN" sz="4400" b="1" spc="200" dirty="0">
              <a:solidFill>
                <a:srgbClr val="302A28"/>
              </a:solidFill>
              <a:latin typeface="Microsoft YaHei" panose="020B0503020204020204" pitchFamily="34" charset="-122"/>
              <a:ea typeface="Microsoft YaHei" panose="020B0503020204020204" pitchFamily="34" charset="-122"/>
            </a:endParaRPr>
          </a:p>
        </p:txBody>
      </p:sp>
      <p:sp>
        <p:nvSpPr>
          <p:cNvPr id="234" name="矩形 52"/>
          <p:cNvSpPr>
            <a:spLocks noChangeArrowheads="1"/>
          </p:cNvSpPr>
          <p:nvPr/>
        </p:nvSpPr>
        <p:spPr bwMode="auto">
          <a:xfrm>
            <a:off x="5347970" y="3209925"/>
            <a:ext cx="5778500" cy="850265"/>
          </a:xfrm>
          <a:prstGeom prst="rect">
            <a:avLst/>
          </a:prstGeom>
          <a:noFill/>
          <a:ln>
            <a:noFill/>
          </a:ln>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sz="18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Perform the Sentiment Analysis based on online reviews</a:t>
            </a:r>
            <a:r>
              <a:rPr kumimoji="0" lang="en-IN" sz="18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Mainly focusing on these four aspects: </a:t>
            </a:r>
            <a:endParaRPr kumimoji="0" lang="en-IN" sz="18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18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18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grpSp>
        <p:nvGrpSpPr>
          <p:cNvPr id="178" name="Group 112"/>
          <p:cNvGrpSpPr/>
          <p:nvPr/>
        </p:nvGrpSpPr>
        <p:grpSpPr>
          <a:xfrm>
            <a:off x="5534660" y="4103370"/>
            <a:ext cx="416560" cy="421640"/>
            <a:chOff x="5368132" y="3540125"/>
            <a:chExt cx="465138" cy="435769"/>
          </a:xfrm>
          <a:solidFill>
            <a:schemeClr val="bg1"/>
          </a:solidFill>
        </p:grpSpPr>
        <p:sp>
          <p:nvSpPr>
            <p:cNvPr id="179" name="AutoShape 110"/>
            <p:cNvSpPr/>
            <p:nvPr>
              <p:custDataLst>
                <p:tags r:id="rId3"/>
              </p:custDataLst>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solidFill>
                <a:schemeClr val="bg2">
                  <a:lumMod val="50000"/>
                </a:schemeClr>
              </a:solid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cs typeface="+mn-cs"/>
                <a:sym typeface="Arial" panose="020B0604020202020204" pitchFamily="34" charset="0"/>
              </a:endParaRPr>
            </a:p>
          </p:txBody>
        </p:sp>
        <p:sp>
          <p:nvSpPr>
            <p:cNvPr id="180" name="AutoShape 111"/>
            <p:cNvSpPr/>
            <p:nvPr>
              <p:custDataLst>
                <p:tags r:id="rId4"/>
              </p:custDataLst>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solidFill>
                <a:schemeClr val="bg2">
                  <a:lumMod val="50000"/>
                </a:schemeClr>
              </a:solid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cs typeface="+mn-cs"/>
                <a:sym typeface="Arial" panose="020B0604020202020204" pitchFamily="34" charset="0"/>
              </a:endParaRPr>
            </a:p>
          </p:txBody>
        </p:sp>
      </p:grpSp>
      <p:sp>
        <p:nvSpPr>
          <p:cNvPr id="170" name="AutoShape 104"/>
          <p:cNvSpPr/>
          <p:nvPr>
            <p:custDataLst>
              <p:tags r:id="rId5"/>
            </p:custDataLst>
          </p:nvPr>
        </p:nvSpPr>
        <p:spPr bwMode="auto">
          <a:xfrm>
            <a:off x="7080250" y="4107180"/>
            <a:ext cx="433705" cy="454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solidFill>
              <a:schemeClr val="bg2">
                <a:lumMod val="50000"/>
              </a:schemeClr>
            </a:solid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cs typeface="+mn-cs"/>
              <a:sym typeface="Arial" panose="020B0604020202020204" pitchFamily="34" charset="0"/>
            </a:endParaRPr>
          </a:p>
        </p:txBody>
      </p:sp>
      <p:sp>
        <p:nvSpPr>
          <p:cNvPr id="3" name="Text Box 2"/>
          <p:cNvSpPr txBox="1"/>
          <p:nvPr/>
        </p:nvSpPr>
        <p:spPr>
          <a:xfrm>
            <a:off x="5073650" y="4690745"/>
            <a:ext cx="1410970" cy="645160"/>
          </a:xfrm>
          <a:prstGeom prst="rect">
            <a:avLst/>
          </a:prstGeom>
          <a:noFill/>
        </p:spPr>
        <p:txBody>
          <a:bodyPr wrap="square" rtlCol="0">
            <a:spAutoFit/>
          </a:bodyPr>
          <a:p>
            <a:pPr algn="ctr"/>
            <a:r>
              <a:rPr lang="en-IN" altLang="en-US" b="1"/>
              <a:t>POSITIVE SENTIMENTS</a:t>
            </a:r>
            <a:endParaRPr lang="en-IN" altLang="en-US" b="1"/>
          </a:p>
        </p:txBody>
      </p:sp>
      <p:sp>
        <p:nvSpPr>
          <p:cNvPr id="4" name="Text Box 3"/>
          <p:cNvSpPr txBox="1"/>
          <p:nvPr>
            <p:custDataLst>
              <p:tags r:id="rId6"/>
            </p:custDataLst>
          </p:nvPr>
        </p:nvSpPr>
        <p:spPr>
          <a:xfrm>
            <a:off x="6591300" y="4749165"/>
            <a:ext cx="1410970" cy="645160"/>
          </a:xfrm>
          <a:prstGeom prst="rect">
            <a:avLst/>
          </a:prstGeom>
          <a:noFill/>
        </p:spPr>
        <p:txBody>
          <a:bodyPr wrap="square" rtlCol="0">
            <a:spAutoFit/>
          </a:bodyPr>
          <a:p>
            <a:pPr algn="ctr"/>
            <a:r>
              <a:rPr lang="en-IN" altLang="en-US" b="1"/>
              <a:t>NEGATIVE SENTIMENTS</a:t>
            </a:r>
            <a:endParaRPr lang="en-IN" altLang="en-US" b="1"/>
          </a:p>
        </p:txBody>
      </p:sp>
      <p:sp>
        <p:nvSpPr>
          <p:cNvPr id="204" name="AutoShape 130"/>
          <p:cNvSpPr/>
          <p:nvPr>
            <p:custDataLst>
              <p:tags r:id="rId7"/>
            </p:custDataLst>
          </p:nvPr>
        </p:nvSpPr>
        <p:spPr bwMode="auto">
          <a:xfrm>
            <a:off x="8511540" y="4058920"/>
            <a:ext cx="567690" cy="465455"/>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solidFill>
              <a:schemeClr val="bg2">
                <a:lumMod val="50000"/>
              </a:schemeClr>
            </a:solid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cs typeface="+mn-cs"/>
              <a:sym typeface="Arial" panose="020B0604020202020204" pitchFamily="34" charset="0"/>
            </a:endParaRPr>
          </a:p>
        </p:txBody>
      </p:sp>
      <p:sp>
        <p:nvSpPr>
          <p:cNvPr id="5" name="Text Box 4"/>
          <p:cNvSpPr txBox="1"/>
          <p:nvPr>
            <p:custDataLst>
              <p:tags r:id="rId8"/>
            </p:custDataLst>
          </p:nvPr>
        </p:nvSpPr>
        <p:spPr>
          <a:xfrm>
            <a:off x="7639050" y="4731385"/>
            <a:ext cx="2409190" cy="645160"/>
          </a:xfrm>
          <a:prstGeom prst="rect">
            <a:avLst/>
          </a:prstGeom>
          <a:noFill/>
        </p:spPr>
        <p:txBody>
          <a:bodyPr wrap="square" rtlCol="0">
            <a:spAutoFit/>
          </a:bodyPr>
          <a:p>
            <a:pPr algn="ctr"/>
            <a:r>
              <a:rPr lang="en-IN" altLang="en-US" b="1"/>
              <a:t>USER FUTURE</a:t>
            </a:r>
            <a:br>
              <a:rPr lang="en-IN" altLang="en-US" b="1"/>
            </a:br>
            <a:r>
              <a:rPr lang="en-IN" altLang="en-US" b="1"/>
              <a:t>EXPECTATIONS</a:t>
            </a:r>
            <a:endParaRPr lang="en-IN" altLang="en-US" b="1"/>
          </a:p>
        </p:txBody>
      </p:sp>
      <p:sp>
        <p:nvSpPr>
          <p:cNvPr id="87" name="AutoShape 30"/>
          <p:cNvSpPr/>
          <p:nvPr>
            <p:custDataLst>
              <p:tags r:id="rId9"/>
            </p:custDataLst>
          </p:nvPr>
        </p:nvSpPr>
        <p:spPr bwMode="auto">
          <a:xfrm>
            <a:off x="10169525" y="4098290"/>
            <a:ext cx="342265" cy="428625"/>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solidFill>
          <a:ln>
            <a:solidFill>
              <a:schemeClr val="bg2">
                <a:lumMod val="50000"/>
              </a:schemeClr>
            </a:solid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Arial" panose="020B0604020202020204" pitchFamily="34" charset="0"/>
              <a:cs typeface="+mn-cs"/>
              <a:sym typeface="Arial" panose="020B0604020202020204" pitchFamily="34" charset="0"/>
            </a:endParaRPr>
          </a:p>
        </p:txBody>
      </p:sp>
      <p:sp>
        <p:nvSpPr>
          <p:cNvPr id="7" name="Text Box 6"/>
          <p:cNvSpPr txBox="1"/>
          <p:nvPr>
            <p:custDataLst>
              <p:tags r:id="rId10"/>
            </p:custDataLst>
          </p:nvPr>
        </p:nvSpPr>
        <p:spPr>
          <a:xfrm>
            <a:off x="9272270" y="4741545"/>
            <a:ext cx="2409190" cy="645160"/>
          </a:xfrm>
          <a:prstGeom prst="rect">
            <a:avLst/>
          </a:prstGeom>
          <a:noFill/>
        </p:spPr>
        <p:txBody>
          <a:bodyPr wrap="square" rtlCol="0">
            <a:spAutoFit/>
          </a:bodyPr>
          <a:p>
            <a:pPr algn="ctr"/>
            <a:r>
              <a:rPr lang="en-IN" altLang="en-US" b="1"/>
              <a:t>COMPETITION SENTIMENTS</a:t>
            </a:r>
            <a:endParaRPr lang="en-IN" altLang="en-US"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02</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3200" b="1" spc="200" dirty="0" smtClean="0">
                <a:solidFill>
                  <a:srgbClr val="302A28"/>
                </a:solidFill>
                <a:latin typeface="Microsoft YaHei" panose="020B0503020204020204" pitchFamily="34" charset="-122"/>
                <a:ea typeface="Microsoft YaHei" panose="020B0503020204020204" pitchFamily="34" charset="-122"/>
              </a:rPr>
              <a:t>REVIEW SCRAPING</a:t>
            </a:r>
            <a:endParaRPr lang="en-IN" altLang="zh-CN" sz="3200" b="1" spc="200" dirty="0" smtClean="0">
              <a:solidFill>
                <a:srgbClr val="302A28"/>
              </a:solidFill>
              <a:latin typeface="Microsoft YaHei" panose="020B0503020204020204" pitchFamily="34" charset="-122"/>
              <a:ea typeface="Microsoft YaHei" panose="020B0503020204020204" pitchFamily="34" charset="-122"/>
            </a:endParaRPr>
          </a:p>
        </p:txBody>
      </p:sp>
      <p:sp>
        <p:nvSpPr>
          <p:cNvPr id="234" name="矩形 52"/>
          <p:cNvSpPr>
            <a:spLocks noChangeArrowheads="1"/>
          </p:cNvSpPr>
          <p:nvPr/>
        </p:nvSpPr>
        <p:spPr bwMode="auto">
          <a:xfrm>
            <a:off x="5076748" y="3105726"/>
            <a:ext cx="4927436" cy="203009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Multiple Amazon pages on Intel products ranging from various cores such as i3, i7, i9 were visited &amp; their reviews were scraped. This was done by making sure that all methods involved were legal and ethical foir web scraping.</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17"/>
          <p:cNvSpPr>
            <a:spLocks noChangeArrowheads="1"/>
          </p:cNvSpPr>
          <p:nvPr/>
        </p:nvSpPr>
        <p:spPr bwMode="auto">
          <a:xfrm>
            <a:off x="6579259" y="1143638"/>
            <a:ext cx="2813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STEPS INVOLVED</a:t>
            </a:r>
            <a:endParaRPr kumimoji="0" lang="en-IN" altLang="zh-CN"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11" name="矩形 124"/>
          <p:cNvSpPr>
            <a:spLocks noChangeArrowheads="1"/>
          </p:cNvSpPr>
          <p:nvPr/>
        </p:nvSpPr>
        <p:spPr bwMode="auto">
          <a:xfrm>
            <a:off x="6645300" y="1816421"/>
            <a:ext cx="4055004"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charset="0"/>
              <a:buChar char="v"/>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Setting up Selenium: </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457200" algn="just" defTabSz="914400" rtl="0" eaLnBrk="1" fontAlgn="auto" latinLnBrk="0" hangingPunct="1">
              <a:lnSpc>
                <a:spcPct val="90000"/>
              </a:lnSpc>
              <a:spcBef>
                <a:spcPts val="0"/>
              </a:spcBef>
              <a:spcAft>
                <a:spcPts val="0"/>
              </a:spcAft>
              <a:buClrTx/>
              <a:buSzTx/>
              <a:buFontTx/>
              <a:buNone/>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Using the setup_driver a function which sets up a headless </a:t>
            </a: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chrome browser.</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457200" algn="just" defTabSz="914400" rtl="0" eaLnBrk="1" fontAlgn="auto" latinLnBrk="0" hangingPunct="1">
              <a:lnSpc>
                <a:spcPct val="90000"/>
              </a:lnSpc>
              <a:spcBef>
                <a:spcPts val="0"/>
              </a:spcBef>
              <a:spcAft>
                <a:spcPts val="0"/>
              </a:spcAft>
              <a:buClrTx/>
              <a:buSzTx/>
              <a:buFontTx/>
              <a:buNone/>
              <a:defRPr/>
            </a:pP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charset="0"/>
              <a:buChar char="v"/>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Opening the URL</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just" defTabSz="914400" rtl="0" eaLnBrk="1" fontAlgn="auto" latinLnBrk="0" hangingPunct="1">
              <a:lnSpc>
                <a:spcPct val="90000"/>
              </a:lnSpc>
              <a:spcBef>
                <a:spcPts val="0"/>
              </a:spcBef>
              <a:spcAft>
                <a:spcPts val="0"/>
              </a:spcAft>
              <a:buClrTx/>
              <a:buSzTx/>
              <a:buFontTx/>
              <a:buNone/>
              <a:defRPr/>
            </a:pP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charset="0"/>
              <a:buChar char="v"/>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Handling CAPTCHA</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just" defTabSz="914400" rtl="0" eaLnBrk="1" fontAlgn="auto" latinLnBrk="0" hangingPunct="1">
              <a:lnSpc>
                <a:spcPct val="90000"/>
              </a:lnSpc>
              <a:spcBef>
                <a:spcPts val="0"/>
              </a:spcBef>
              <a:spcAft>
                <a:spcPts val="0"/>
              </a:spcAft>
              <a:buClrTx/>
              <a:buSzTx/>
              <a:buFontTx/>
              <a:buNone/>
              <a:defRPr/>
            </a:pP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charset="0"/>
              <a:buChar char="v"/>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Extracting Reviews</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just" defTabSz="914400" rtl="0" eaLnBrk="1" fontAlgn="auto" latinLnBrk="0" hangingPunct="1">
              <a:lnSpc>
                <a:spcPct val="90000"/>
              </a:lnSpc>
              <a:spcBef>
                <a:spcPts val="0"/>
              </a:spcBef>
              <a:spcAft>
                <a:spcPts val="0"/>
              </a:spcAft>
              <a:buClrTx/>
              <a:buSzTx/>
              <a:buFontTx/>
              <a:buNone/>
              <a:defRPr/>
            </a:pP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charset="0"/>
              <a:buChar char="v"/>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Navigating through pages</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just" defTabSz="914400" rtl="0" eaLnBrk="1" fontAlgn="auto" latinLnBrk="0" hangingPunct="1">
              <a:lnSpc>
                <a:spcPct val="90000"/>
              </a:lnSpc>
              <a:spcBef>
                <a:spcPts val="0"/>
              </a:spcBef>
              <a:spcAft>
                <a:spcPts val="0"/>
              </a:spcAft>
              <a:buClrTx/>
              <a:buSzTx/>
              <a:buFontTx/>
              <a:buNone/>
              <a:defRPr/>
            </a:pP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charset="0"/>
              <a:buChar char="v"/>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Error Handling</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0" marR="0" lvl="0" indent="0" algn="just" defTabSz="914400" rtl="0" eaLnBrk="1" fontAlgn="auto" latinLnBrk="0" hangingPunct="1">
              <a:lnSpc>
                <a:spcPct val="90000"/>
              </a:lnSpc>
              <a:spcBef>
                <a:spcPts val="0"/>
              </a:spcBef>
              <a:spcAft>
                <a:spcPts val="0"/>
              </a:spcAft>
              <a:buClrTx/>
              <a:buSzTx/>
              <a:buFontTx/>
              <a:buNone/>
              <a:defRPr/>
            </a:pP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L="285750" marR="0" lvl="0" indent="-285750" algn="just" defTabSz="914400" rtl="0" eaLnBrk="1" fontAlgn="auto" latinLnBrk="0" hangingPunct="1">
              <a:lnSpc>
                <a:spcPct val="90000"/>
              </a:lnSpc>
              <a:spcBef>
                <a:spcPts val="0"/>
              </a:spcBef>
              <a:spcAft>
                <a:spcPts val="0"/>
              </a:spcAft>
              <a:buClrTx/>
              <a:buSzTx/>
              <a:buFont typeface="Wingdings" panose="05000000000000000000" charset="0"/>
              <a:buChar char="v"/>
              <a:defRPr/>
            </a:pPr>
            <a:r>
              <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Saving Reviews</a:t>
            </a:r>
            <a:endParaRPr kumimoji="0"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12"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7"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r>
              <a:rPr lang="en-IN" altLang="zh-CN" sz="2400" spc="200" dirty="0" smtClean="0">
                <a:solidFill>
                  <a:srgbClr val="231F20"/>
                </a:solidFill>
                <a:latin typeface="Microsoft YaHei" panose="020B0503020204020204" pitchFamily="34" charset="-122"/>
                <a:ea typeface="Microsoft YaHei" panose="020B0503020204020204" pitchFamily="34" charset="-122"/>
              </a:rPr>
              <a:t>REVIEW SCRAPING</a:t>
            </a:r>
            <a:endParaRPr lang="en-IN" altLang="zh-CN" sz="2400" spc="200" dirty="0" smtClean="0">
              <a:solidFill>
                <a:srgbClr val="231F20"/>
              </a:solidFill>
              <a:latin typeface="Microsoft YaHei" panose="020B0503020204020204" pitchFamily="34" charset="-122"/>
              <a:ea typeface="Microsoft YaHei" panose="020B0503020204020204" pitchFamily="34" charset="-122"/>
            </a:endParaRPr>
          </a:p>
        </p:txBody>
      </p:sp>
      <p:pic>
        <p:nvPicPr>
          <p:cNvPr id="3" name="Picture 2"/>
          <p:cNvPicPr>
            <a:picLocks noChangeAspect="1"/>
          </p:cNvPicPr>
          <p:nvPr>
            <p:custDataLst>
              <p:tags r:id="rId3"/>
            </p:custDataLst>
          </p:nvPr>
        </p:nvPicPr>
        <p:blipFill>
          <a:blip r:embed="rId4"/>
          <a:stretch>
            <a:fillRect/>
          </a:stretch>
        </p:blipFill>
        <p:spPr>
          <a:xfrm>
            <a:off x="1309370" y="1180465"/>
            <a:ext cx="4796790" cy="4497070"/>
          </a:xfrm>
          <a:prstGeom prst="rect">
            <a:avLst/>
          </a:prstGeom>
          <a:effectLst>
            <a:softEdge rad="31750"/>
          </a:effectLst>
        </p:spPr>
      </p:pic>
      <p:cxnSp>
        <p:nvCxnSpPr>
          <p:cNvPr id="8" name="直接连接符 7"/>
          <p:cNvCxnSpPr/>
          <p:nvPr>
            <p:custDataLst>
              <p:tags r:id="rId5"/>
            </p:custDataLst>
          </p:nvPr>
        </p:nvCxnSpPr>
        <p:spPr>
          <a:xfrm>
            <a:off x="6645413" y="1604010"/>
            <a:ext cx="2525712" cy="0"/>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17"/>
          <p:cNvSpPr>
            <a:spLocks noChangeArrowheads="1"/>
          </p:cNvSpPr>
          <p:nvPr/>
        </p:nvSpPr>
        <p:spPr bwMode="auto">
          <a:xfrm>
            <a:off x="4113554" y="671833"/>
            <a:ext cx="41522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b="1" i="0" u="none" strike="noStrike" kern="1200" cap="none" spc="0" normalizeH="0" baseline="0" noProof="0" dirty="0">
                <a:ln>
                  <a:noFill/>
                </a:ln>
                <a:solidFill>
                  <a:prstClr val="black"/>
                </a:solidFill>
                <a:effectLst/>
                <a:uLnTx/>
                <a:uFillTx/>
                <a:latin typeface="Arial Black" panose="020B0A04020102020204" charset="0"/>
                <a:ea typeface="Microsoft YaHei" panose="020B0503020204020204" pitchFamily="34" charset="-122"/>
                <a:cs typeface="Arial Black" panose="020B0A04020102020204" charset="0"/>
              </a:rPr>
              <a:t>DATASET OBTAINED</a:t>
            </a:r>
            <a:endParaRPr kumimoji="0" lang="en-IN" altLang="zh-CN" b="1" i="0" u="none" strike="noStrike" kern="1200" cap="none" spc="0" normalizeH="0" baseline="0" noProof="0" dirty="0">
              <a:ln>
                <a:noFill/>
              </a:ln>
              <a:solidFill>
                <a:prstClr val="black"/>
              </a:solidFill>
              <a:effectLst/>
              <a:uLnTx/>
              <a:uFillTx/>
              <a:latin typeface="Arial Black" panose="020B0A04020102020204" charset="0"/>
              <a:ea typeface="Microsoft YaHei" panose="020B0503020204020204" pitchFamily="34" charset="-122"/>
              <a:cs typeface="Arial Black" panose="020B0A04020102020204" charset="0"/>
            </a:endParaRPr>
          </a:p>
        </p:txBody>
      </p:sp>
      <p:sp>
        <p:nvSpPr>
          <p:cNvPr id="11" name="矩形 124"/>
          <p:cNvSpPr>
            <a:spLocks noChangeArrowheads="1"/>
          </p:cNvSpPr>
          <p:nvPr/>
        </p:nvSpPr>
        <p:spPr bwMode="auto">
          <a:xfrm>
            <a:off x="1579880" y="1221105"/>
            <a:ext cx="95345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R="0" lvl="0" indent="0" algn="just" defTabSz="914400" rtl="0" eaLnBrk="1" fontAlgn="auto" latinLnBrk="0" hangingPunct="1">
              <a:lnSpc>
                <a:spcPct val="100000"/>
              </a:lnSpc>
              <a:spcBef>
                <a:spcPts val="0"/>
              </a:spcBef>
              <a:spcAft>
                <a:spcPts val="0"/>
              </a:spcAft>
              <a:buClrTx/>
              <a:buSzTx/>
              <a:buFont typeface="Wingdings" panose="05000000000000000000"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A total of 200 reviews on Intel products ranging from core i3, i7, i9 desktop processors were obtained. Including their, price, power consumption, product name and user review. The reviews have been recorded in </a:t>
            </a:r>
            <a:r>
              <a:rPr kumimoji="0" lang="en-IN" sz="2000" b="1" i="1" u="sng"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multiple languages other than English.</a:t>
            </a: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Mainly, Portuguese,Spanish and Franch.</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indent="0" algn="just" defTabSz="914400" rtl="0" eaLnBrk="1" fontAlgn="auto" latinLnBrk="0" hangingPunct="1">
              <a:lnSpc>
                <a:spcPct val="100000"/>
              </a:lnSpc>
              <a:spcBef>
                <a:spcPts val="0"/>
              </a:spcBef>
              <a:spcAft>
                <a:spcPts val="0"/>
              </a:spcAft>
              <a:buClrTx/>
              <a:buSzTx/>
              <a:buFont typeface="Wingdings" panose="05000000000000000000" charset="0"/>
              <a:buNone/>
              <a:defRPr/>
            </a:pPr>
            <a:endPar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indent="0" algn="just" defTabSz="914400" rtl="0" eaLnBrk="1" fontAlgn="auto" latinLnBrk="0" hangingPunct="1">
              <a:lnSpc>
                <a:spcPct val="100000"/>
              </a:lnSpc>
              <a:spcBef>
                <a:spcPts val="0"/>
              </a:spcBef>
              <a:spcAft>
                <a:spcPts val="0"/>
              </a:spcAft>
              <a:buClrTx/>
              <a:buSzTx/>
              <a:buFont typeface="Wingdings" panose="05000000000000000000" charset="0"/>
              <a:buNone/>
              <a:defRPr/>
            </a:pPr>
            <a:r>
              <a:rPr kumimoji="0" lang="en-IN" sz="24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DATASET USED:</a:t>
            </a:r>
            <a:endParaRPr kumimoji="0" lang="en-IN" sz="24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12"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7"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r>
              <a:rPr lang="en-IN" altLang="zh-CN" sz="2400" spc="200" dirty="0" smtClean="0">
                <a:solidFill>
                  <a:srgbClr val="231F20"/>
                </a:solidFill>
                <a:latin typeface="Microsoft YaHei" panose="020B0503020204020204" pitchFamily="34" charset="-122"/>
                <a:ea typeface="Microsoft YaHei" panose="020B0503020204020204" pitchFamily="34" charset="-122"/>
              </a:rPr>
              <a:t>REVIEW SCRAPING</a:t>
            </a:r>
            <a:endParaRPr lang="en-IN" altLang="zh-CN" sz="2400" spc="200" dirty="0" smtClean="0">
              <a:solidFill>
                <a:srgbClr val="231F20"/>
              </a:solidFill>
              <a:latin typeface="Microsoft YaHei" panose="020B0503020204020204" pitchFamily="34" charset="-122"/>
              <a:ea typeface="Microsoft YaHei" panose="020B0503020204020204" pitchFamily="34" charset="-122"/>
            </a:endParaRPr>
          </a:p>
        </p:txBody>
      </p:sp>
      <p:cxnSp>
        <p:nvCxnSpPr>
          <p:cNvPr id="8" name="直接连接符 7"/>
          <p:cNvCxnSpPr/>
          <p:nvPr>
            <p:custDataLst>
              <p:tags r:id="rId3"/>
            </p:custDataLst>
          </p:nvPr>
        </p:nvCxnSpPr>
        <p:spPr>
          <a:xfrm flipV="1">
            <a:off x="4439423" y="1175385"/>
            <a:ext cx="3500755" cy="9525"/>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1579880" y="3497580"/>
            <a:ext cx="9617075" cy="368300"/>
          </a:xfrm>
          <a:prstGeom prst="rect">
            <a:avLst/>
          </a:prstGeom>
          <a:noFill/>
        </p:spPr>
        <p:txBody>
          <a:bodyPr wrap="square" rtlCol="0" anchor="t">
            <a:spAutoFit/>
          </a:bodyPr>
          <a:p>
            <a:r>
              <a:rPr lang="en-US"/>
              <a:t>https://drive.google.com/file/d/1cfI7XwqBJ4K3Fk9kb2eqAfCgRmC-RKFz/view?usp=sharing</a:t>
            </a:r>
            <a:endParaRPr lang="en-US"/>
          </a:p>
        </p:txBody>
      </p:sp>
      <p:sp>
        <p:nvSpPr>
          <p:cNvPr id="6" name="Text Box 5"/>
          <p:cNvSpPr txBox="1"/>
          <p:nvPr/>
        </p:nvSpPr>
        <p:spPr>
          <a:xfrm>
            <a:off x="1595755" y="3865880"/>
            <a:ext cx="6170930" cy="460375"/>
          </a:xfrm>
          <a:prstGeom prst="rect">
            <a:avLst/>
          </a:prstGeom>
          <a:noFill/>
        </p:spPr>
        <p:txBody>
          <a:bodyPr wrap="square" rtlCol="0">
            <a:spAutoFit/>
          </a:bodyPr>
          <a:p>
            <a:r>
              <a:rPr lang="en-IN" altLang="en-US" sz="2400" b="1"/>
              <a:t>CODE USED FOR WEB SCRAPING:</a:t>
            </a:r>
            <a:endParaRPr lang="en-IN" altLang="en-US" sz="2400" b="1"/>
          </a:p>
        </p:txBody>
      </p:sp>
      <p:sp>
        <p:nvSpPr>
          <p:cNvPr id="7" name="Text Box 6"/>
          <p:cNvSpPr txBox="1"/>
          <p:nvPr/>
        </p:nvSpPr>
        <p:spPr>
          <a:xfrm>
            <a:off x="1595755" y="4403090"/>
            <a:ext cx="10595610" cy="368300"/>
          </a:xfrm>
          <a:prstGeom prst="rect">
            <a:avLst/>
          </a:prstGeom>
          <a:noFill/>
        </p:spPr>
        <p:txBody>
          <a:bodyPr wrap="square" rtlCol="0" anchor="t">
            <a:spAutoFit/>
          </a:bodyPr>
          <a:p>
            <a:r>
              <a:rPr lang="en-US"/>
              <a:t>https://drive.google.com/file/d/1lS47naTyaLItP72tJszLPPEn7tw80I6L/view?usp=sharing</a:t>
            </a:r>
            <a:endParaRPr lang="en-US"/>
          </a:p>
        </p:txBody>
      </p:sp>
      <p:sp>
        <p:nvSpPr>
          <p:cNvPr id="9" name="矩形 124"/>
          <p:cNvSpPr>
            <a:spLocks noChangeArrowheads="1"/>
          </p:cNvSpPr>
          <p:nvPr>
            <p:custDataLst>
              <p:tags r:id="rId4"/>
            </p:custDataLst>
          </p:nvPr>
        </p:nvSpPr>
        <p:spPr bwMode="auto">
          <a:xfrm>
            <a:off x="1595755" y="5561330"/>
            <a:ext cx="953452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R="0" lvl="0" indent="0" algn="just" defTabSz="914400" rtl="0" eaLnBrk="1" fontAlgn="auto" latinLnBrk="0" hangingPunct="1">
              <a:lnSpc>
                <a:spcPct val="100000"/>
              </a:lnSpc>
              <a:spcBef>
                <a:spcPts val="0"/>
              </a:spcBef>
              <a:spcAft>
                <a:spcPts val="0"/>
              </a:spcAft>
              <a:buClrTx/>
              <a:buSzTx/>
              <a:buFont typeface="Wingdings" panose="05000000000000000000"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This data has been further used to gain data analysis, sentimental analysis &amp; user expectations.This has been possible through Various ML Techniques.</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
        <p:nvSpPr>
          <p:cNvPr id="233" name="MH_Entry_1"/>
          <p:cNvSpPr/>
          <p:nvPr>
            <p:custDataLst>
              <p:tags r:id="rId5"/>
            </p:custDataLst>
          </p:nvPr>
        </p:nvSpPr>
        <p:spPr>
          <a:xfrm>
            <a:off x="1715135" y="4906010"/>
            <a:ext cx="3498850" cy="438785"/>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IN" altLang="zh-CN" sz="2400" b="1" spc="200" dirty="0" smtClean="0">
                <a:solidFill>
                  <a:srgbClr val="302A28"/>
                </a:solidFill>
                <a:latin typeface="Microsoft YaHei" panose="020B0503020204020204" pitchFamily="34" charset="-122"/>
                <a:ea typeface="Microsoft YaHei" panose="020B0503020204020204" pitchFamily="34" charset="-122"/>
              </a:rPr>
              <a:t>ML TECHNIQUES</a:t>
            </a:r>
            <a:endParaRPr lang="en-IN" altLang="zh-CN" sz="2400" b="1" spc="200" dirty="0" smtClean="0">
              <a:solidFill>
                <a:srgbClr val="302A28"/>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直角三角形 230"/>
          <p:cNvSpPr/>
          <p:nvPr/>
        </p:nvSpPr>
        <p:spPr>
          <a:xfrm>
            <a:off x="0" y="1"/>
            <a:ext cx="7706528" cy="6858000"/>
          </a:xfrm>
          <a:prstGeom prst="rtTriangle">
            <a:avLst/>
          </a:prstGeom>
          <a:solidFill>
            <a:srgbClr val="0BD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5" name="组合 234"/>
          <p:cNvGrpSpPr/>
          <p:nvPr/>
        </p:nvGrpSpPr>
        <p:grpSpPr>
          <a:xfrm>
            <a:off x="7637830" y="4672304"/>
            <a:ext cx="4554170" cy="2185696"/>
            <a:chOff x="7599618" y="4557463"/>
            <a:chExt cx="4920675" cy="2361594"/>
          </a:xfrm>
        </p:grpSpPr>
        <p:sp>
          <p:nvSpPr>
            <p:cNvPr id="26" name="Freeform 5"/>
            <p:cNvSpPr/>
            <p:nvPr/>
          </p:nvSpPr>
          <p:spPr bwMode="auto">
            <a:xfrm>
              <a:off x="11378033" y="5274639"/>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11180937" y="5506860"/>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8"/>
            <p:cNvSpPr/>
            <p:nvPr/>
          </p:nvSpPr>
          <p:spPr bwMode="auto">
            <a:xfrm>
              <a:off x="10432869" y="5506860"/>
              <a:ext cx="945164" cy="714715"/>
            </a:xfrm>
            <a:custGeom>
              <a:avLst/>
              <a:gdLst>
                <a:gd name="T0" fmla="*/ 844 w 844"/>
                <a:gd name="T1" fmla="*/ 0 h 871"/>
                <a:gd name="T2" fmla="*/ 668 w 844"/>
                <a:gd name="T3" fmla="*/ 871 h 871"/>
                <a:gd name="T4" fmla="*/ 0 w 844"/>
                <a:gd name="T5" fmla="*/ 283 h 871"/>
                <a:gd name="T6" fmla="*/ 844 w 844"/>
                <a:gd name="T7" fmla="*/ 0 h 871"/>
              </a:gdLst>
              <a:ahLst/>
              <a:cxnLst>
                <a:cxn ang="0">
                  <a:pos x="T0" y="T1"/>
                </a:cxn>
                <a:cxn ang="0">
                  <a:pos x="T2" y="T3"/>
                </a:cxn>
                <a:cxn ang="0">
                  <a:pos x="T4" y="T5"/>
                </a:cxn>
                <a:cxn ang="0">
                  <a:pos x="T6" y="T7"/>
                </a:cxn>
              </a:cxnLst>
              <a:rect l="0" t="0" r="r" b="b"/>
              <a:pathLst>
                <a:path w="844" h="871">
                  <a:moveTo>
                    <a:pt x="844" y="0"/>
                  </a:moveTo>
                  <a:lnTo>
                    <a:pt x="668" y="871"/>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75" name="Freeform 54"/>
            <p:cNvSpPr/>
            <p:nvPr/>
          </p:nvSpPr>
          <p:spPr bwMode="auto">
            <a:xfrm>
              <a:off x="8543662" y="5969660"/>
              <a:ext cx="945164" cy="717176"/>
            </a:xfrm>
            <a:custGeom>
              <a:avLst/>
              <a:gdLst>
                <a:gd name="T0" fmla="*/ 844 w 844"/>
                <a:gd name="T1" fmla="*/ 0 h 874"/>
                <a:gd name="T2" fmla="*/ 668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8" y="874"/>
                  </a:lnTo>
                  <a:lnTo>
                    <a:pt x="0" y="283"/>
                  </a:lnTo>
                  <a:lnTo>
                    <a:pt x="844"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
            <p:cNvSpPr/>
            <p:nvPr/>
          </p:nvSpPr>
          <p:spPr bwMode="auto">
            <a:xfrm>
              <a:off x="9488826" y="5739081"/>
              <a:ext cx="944044" cy="714715"/>
            </a:xfrm>
            <a:custGeom>
              <a:avLst/>
              <a:gdLst>
                <a:gd name="T0" fmla="*/ 843 w 843"/>
                <a:gd name="T1" fmla="*/ 0 h 871"/>
                <a:gd name="T2" fmla="*/ 667 w 843"/>
                <a:gd name="T3" fmla="*/ 871 h 871"/>
                <a:gd name="T4" fmla="*/ 0 w 843"/>
                <a:gd name="T5" fmla="*/ 281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1"/>
                  </a:lnTo>
                  <a:lnTo>
                    <a:pt x="843"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6"/>
            <p:cNvSpPr/>
            <p:nvPr/>
          </p:nvSpPr>
          <p:spPr bwMode="auto">
            <a:xfrm>
              <a:off x="8346566" y="6201881"/>
              <a:ext cx="945164" cy="717176"/>
            </a:xfrm>
            <a:custGeom>
              <a:avLst/>
              <a:gdLst>
                <a:gd name="T0" fmla="*/ 0 w 844"/>
                <a:gd name="T1" fmla="*/ 874 h 874"/>
                <a:gd name="T2" fmla="*/ 176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6"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8"/>
            <p:cNvSpPr/>
            <p:nvPr/>
          </p:nvSpPr>
          <p:spPr bwMode="auto">
            <a:xfrm>
              <a:off x="9291730" y="5969660"/>
              <a:ext cx="944044" cy="717176"/>
            </a:xfrm>
            <a:custGeom>
              <a:avLst/>
              <a:gdLst>
                <a:gd name="T0" fmla="*/ 0 w 843"/>
                <a:gd name="T1" fmla="*/ 874 h 874"/>
                <a:gd name="T2" fmla="*/ 176 w 843"/>
                <a:gd name="T3" fmla="*/ 0 h 874"/>
                <a:gd name="T4" fmla="*/ 843 w 843"/>
                <a:gd name="T5" fmla="*/ 590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0"/>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02"/>
            <p:cNvSpPr/>
            <p:nvPr/>
          </p:nvSpPr>
          <p:spPr bwMode="auto">
            <a:xfrm>
              <a:off x="10235773" y="5739081"/>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03"/>
            <p:cNvSpPr/>
            <p:nvPr/>
          </p:nvSpPr>
          <p:spPr bwMode="auto">
            <a:xfrm>
              <a:off x="10631085" y="4789684"/>
              <a:ext cx="944044" cy="717176"/>
            </a:xfrm>
            <a:custGeom>
              <a:avLst/>
              <a:gdLst>
                <a:gd name="T0" fmla="*/ 843 w 843"/>
                <a:gd name="T1" fmla="*/ 0 h 874"/>
                <a:gd name="T2" fmla="*/ 667 w 843"/>
                <a:gd name="T3" fmla="*/ 874 h 874"/>
                <a:gd name="T4" fmla="*/ 0 w 843"/>
                <a:gd name="T5" fmla="*/ 283 h 874"/>
                <a:gd name="T6" fmla="*/ 843 w 843"/>
                <a:gd name="T7" fmla="*/ 0 h 874"/>
              </a:gdLst>
              <a:ahLst/>
              <a:cxnLst>
                <a:cxn ang="0">
                  <a:pos x="T0" y="T1"/>
                </a:cxn>
                <a:cxn ang="0">
                  <a:pos x="T2" y="T3"/>
                </a:cxn>
                <a:cxn ang="0">
                  <a:pos x="T4" y="T5"/>
                </a:cxn>
                <a:cxn ang="0">
                  <a:pos x="T6" y="T7"/>
                </a:cxn>
              </a:cxnLst>
              <a:rect l="0" t="0" r="r" b="b"/>
              <a:pathLst>
                <a:path w="843" h="874">
                  <a:moveTo>
                    <a:pt x="843" y="0"/>
                  </a:moveTo>
                  <a:lnTo>
                    <a:pt x="667" y="874"/>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04"/>
            <p:cNvSpPr/>
            <p:nvPr/>
          </p:nvSpPr>
          <p:spPr bwMode="auto">
            <a:xfrm>
              <a:off x="11575129" y="4557463"/>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05"/>
            <p:cNvSpPr/>
            <p:nvPr/>
          </p:nvSpPr>
          <p:spPr bwMode="auto">
            <a:xfrm>
              <a:off x="10432869" y="5021904"/>
              <a:ext cx="945164" cy="717176"/>
            </a:xfrm>
            <a:custGeom>
              <a:avLst/>
              <a:gdLst>
                <a:gd name="T0" fmla="*/ 0 w 844"/>
                <a:gd name="T1" fmla="*/ 874 h 874"/>
                <a:gd name="T2" fmla="*/ 177 w 844"/>
                <a:gd name="T3" fmla="*/ 0 h 874"/>
                <a:gd name="T4" fmla="*/ 844 w 844"/>
                <a:gd name="T5" fmla="*/ 591 h 874"/>
                <a:gd name="T6" fmla="*/ 0 w 844"/>
                <a:gd name="T7" fmla="*/ 874 h 874"/>
              </a:gdLst>
              <a:ahLst/>
              <a:cxnLst>
                <a:cxn ang="0">
                  <a:pos x="T0" y="T1"/>
                </a:cxn>
                <a:cxn ang="0">
                  <a:pos x="T2" y="T3"/>
                </a:cxn>
                <a:cxn ang="0">
                  <a:pos x="T4" y="T5"/>
                </a:cxn>
                <a:cxn ang="0">
                  <a:pos x="T6" y="T7"/>
                </a:cxn>
              </a:cxnLst>
              <a:rect l="0" t="0" r="r" b="b"/>
              <a:pathLst>
                <a:path w="844" h="874">
                  <a:moveTo>
                    <a:pt x="0" y="874"/>
                  </a:moveTo>
                  <a:lnTo>
                    <a:pt x="177" y="0"/>
                  </a:lnTo>
                  <a:lnTo>
                    <a:pt x="844" y="591"/>
                  </a:lnTo>
                  <a:lnTo>
                    <a:pt x="0" y="874"/>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06"/>
            <p:cNvSpPr/>
            <p:nvPr/>
          </p:nvSpPr>
          <p:spPr bwMode="auto">
            <a:xfrm>
              <a:off x="9685921" y="5021904"/>
              <a:ext cx="945164" cy="717176"/>
            </a:xfrm>
            <a:custGeom>
              <a:avLst/>
              <a:gdLst>
                <a:gd name="T0" fmla="*/ 844 w 844"/>
                <a:gd name="T1" fmla="*/ 0 h 874"/>
                <a:gd name="T2" fmla="*/ 667 w 844"/>
                <a:gd name="T3" fmla="*/ 874 h 874"/>
                <a:gd name="T4" fmla="*/ 0 w 844"/>
                <a:gd name="T5" fmla="*/ 283 h 874"/>
                <a:gd name="T6" fmla="*/ 844 w 844"/>
                <a:gd name="T7" fmla="*/ 0 h 874"/>
              </a:gdLst>
              <a:ahLst/>
              <a:cxnLst>
                <a:cxn ang="0">
                  <a:pos x="T0" y="T1"/>
                </a:cxn>
                <a:cxn ang="0">
                  <a:pos x="T2" y="T3"/>
                </a:cxn>
                <a:cxn ang="0">
                  <a:pos x="T4" y="T5"/>
                </a:cxn>
                <a:cxn ang="0">
                  <a:pos x="T6" y="T7"/>
                </a:cxn>
              </a:cxnLst>
              <a:rect l="0" t="0" r="r" b="b"/>
              <a:pathLst>
                <a:path w="844" h="874">
                  <a:moveTo>
                    <a:pt x="844" y="0"/>
                  </a:moveTo>
                  <a:lnTo>
                    <a:pt x="667" y="874"/>
                  </a:lnTo>
                  <a:lnTo>
                    <a:pt x="0" y="283"/>
                  </a:lnTo>
                  <a:lnTo>
                    <a:pt x="84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29"/>
            <p:cNvSpPr/>
            <p:nvPr/>
          </p:nvSpPr>
          <p:spPr bwMode="auto">
            <a:xfrm>
              <a:off x="11378033" y="4789684"/>
              <a:ext cx="944044" cy="717176"/>
            </a:xfrm>
            <a:custGeom>
              <a:avLst/>
              <a:gdLst>
                <a:gd name="T0" fmla="*/ 0 w 843"/>
                <a:gd name="T1" fmla="*/ 874 h 874"/>
                <a:gd name="T2" fmla="*/ 176 w 843"/>
                <a:gd name="T3" fmla="*/ 0 h 874"/>
                <a:gd name="T4" fmla="*/ 843 w 843"/>
                <a:gd name="T5" fmla="*/ 591 h 874"/>
                <a:gd name="T6" fmla="*/ 0 w 843"/>
                <a:gd name="T7" fmla="*/ 874 h 874"/>
              </a:gdLst>
              <a:ahLst/>
              <a:cxnLst>
                <a:cxn ang="0">
                  <a:pos x="T0" y="T1"/>
                </a:cxn>
                <a:cxn ang="0">
                  <a:pos x="T2" y="T3"/>
                </a:cxn>
                <a:cxn ang="0">
                  <a:pos x="T4" y="T5"/>
                </a:cxn>
                <a:cxn ang="0">
                  <a:pos x="T6" y="T7"/>
                </a:cxn>
              </a:cxnLst>
              <a:rect l="0" t="0" r="r" b="b"/>
              <a:pathLst>
                <a:path w="843" h="874">
                  <a:moveTo>
                    <a:pt x="0" y="874"/>
                  </a:moveTo>
                  <a:lnTo>
                    <a:pt x="176" y="0"/>
                  </a:lnTo>
                  <a:lnTo>
                    <a:pt x="843" y="591"/>
                  </a:lnTo>
                  <a:lnTo>
                    <a:pt x="0" y="8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74"/>
            <p:cNvSpPr/>
            <p:nvPr/>
          </p:nvSpPr>
          <p:spPr bwMode="auto">
            <a:xfrm>
              <a:off x="7796714" y="5487167"/>
              <a:ext cx="944044" cy="714715"/>
            </a:xfrm>
            <a:custGeom>
              <a:avLst/>
              <a:gdLst>
                <a:gd name="T0" fmla="*/ 843 w 843"/>
                <a:gd name="T1" fmla="*/ 0 h 871"/>
                <a:gd name="T2" fmla="*/ 667 w 843"/>
                <a:gd name="T3" fmla="*/ 871 h 871"/>
                <a:gd name="T4" fmla="*/ 0 w 843"/>
                <a:gd name="T5" fmla="*/ 283 h 871"/>
                <a:gd name="T6" fmla="*/ 843 w 843"/>
                <a:gd name="T7" fmla="*/ 0 h 871"/>
              </a:gdLst>
              <a:ahLst/>
              <a:cxnLst>
                <a:cxn ang="0">
                  <a:pos x="T0" y="T1"/>
                </a:cxn>
                <a:cxn ang="0">
                  <a:pos x="T2" y="T3"/>
                </a:cxn>
                <a:cxn ang="0">
                  <a:pos x="T4" y="T5"/>
                </a:cxn>
                <a:cxn ang="0">
                  <a:pos x="T6" y="T7"/>
                </a:cxn>
              </a:cxnLst>
              <a:rect l="0" t="0" r="r" b="b"/>
              <a:pathLst>
                <a:path w="843" h="871">
                  <a:moveTo>
                    <a:pt x="843" y="0"/>
                  </a:moveTo>
                  <a:lnTo>
                    <a:pt x="667" y="871"/>
                  </a:lnTo>
                  <a:lnTo>
                    <a:pt x="0" y="283"/>
                  </a:lnTo>
                  <a:lnTo>
                    <a:pt x="843" y="0"/>
                  </a:lnTo>
                  <a:close/>
                </a:path>
              </a:pathLst>
            </a:custGeom>
            <a:solidFill>
              <a:srgbClr val="1F2D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75"/>
            <p:cNvSpPr/>
            <p:nvPr/>
          </p:nvSpPr>
          <p:spPr bwMode="auto">
            <a:xfrm>
              <a:off x="8740758" y="5254125"/>
              <a:ext cx="945164" cy="715535"/>
            </a:xfrm>
            <a:custGeom>
              <a:avLst/>
              <a:gdLst>
                <a:gd name="T0" fmla="*/ 844 w 844"/>
                <a:gd name="T1" fmla="*/ 0 h 872"/>
                <a:gd name="T2" fmla="*/ 668 w 844"/>
                <a:gd name="T3" fmla="*/ 872 h 872"/>
                <a:gd name="T4" fmla="*/ 0 w 844"/>
                <a:gd name="T5" fmla="*/ 284 h 872"/>
                <a:gd name="T6" fmla="*/ 844 w 844"/>
                <a:gd name="T7" fmla="*/ 0 h 872"/>
              </a:gdLst>
              <a:ahLst/>
              <a:cxnLst>
                <a:cxn ang="0">
                  <a:pos x="T0" y="T1"/>
                </a:cxn>
                <a:cxn ang="0">
                  <a:pos x="T2" y="T3"/>
                </a:cxn>
                <a:cxn ang="0">
                  <a:pos x="T4" y="T5"/>
                </a:cxn>
                <a:cxn ang="0">
                  <a:pos x="T6" y="T7"/>
                </a:cxn>
              </a:cxnLst>
              <a:rect l="0" t="0" r="r" b="b"/>
              <a:pathLst>
                <a:path w="844" h="872">
                  <a:moveTo>
                    <a:pt x="844" y="0"/>
                  </a:moveTo>
                  <a:lnTo>
                    <a:pt x="668" y="872"/>
                  </a:lnTo>
                  <a:lnTo>
                    <a:pt x="0" y="284"/>
                  </a:lnTo>
                  <a:lnTo>
                    <a:pt x="844" y="0"/>
                  </a:lnTo>
                  <a:close/>
                </a:path>
              </a:pathLst>
            </a:custGeom>
            <a:solidFill>
              <a:srgbClr val="00CC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76"/>
            <p:cNvSpPr/>
            <p:nvPr/>
          </p:nvSpPr>
          <p:spPr bwMode="auto">
            <a:xfrm>
              <a:off x="7599618" y="5719387"/>
              <a:ext cx="944044" cy="714715"/>
            </a:xfrm>
            <a:custGeom>
              <a:avLst/>
              <a:gdLst>
                <a:gd name="T0" fmla="*/ 0 w 843"/>
                <a:gd name="T1" fmla="*/ 871 h 871"/>
                <a:gd name="T2" fmla="*/ 176 w 843"/>
                <a:gd name="T3" fmla="*/ 0 h 871"/>
                <a:gd name="T4" fmla="*/ 843 w 843"/>
                <a:gd name="T5" fmla="*/ 588 h 871"/>
                <a:gd name="T6" fmla="*/ 0 w 843"/>
                <a:gd name="T7" fmla="*/ 871 h 871"/>
              </a:gdLst>
              <a:ahLst/>
              <a:cxnLst>
                <a:cxn ang="0">
                  <a:pos x="T0" y="T1"/>
                </a:cxn>
                <a:cxn ang="0">
                  <a:pos x="T2" y="T3"/>
                </a:cxn>
                <a:cxn ang="0">
                  <a:pos x="T4" y="T5"/>
                </a:cxn>
                <a:cxn ang="0">
                  <a:pos x="T6" y="T7"/>
                </a:cxn>
              </a:cxnLst>
              <a:rect l="0" t="0" r="r" b="b"/>
              <a:pathLst>
                <a:path w="843" h="871">
                  <a:moveTo>
                    <a:pt x="0" y="871"/>
                  </a:moveTo>
                  <a:lnTo>
                    <a:pt x="176" y="0"/>
                  </a:lnTo>
                  <a:lnTo>
                    <a:pt x="843" y="588"/>
                  </a:lnTo>
                  <a:lnTo>
                    <a:pt x="0" y="871"/>
                  </a:lnTo>
                  <a:close/>
                </a:path>
              </a:pathLst>
            </a:custGeom>
            <a:solidFill>
              <a:srgbClr val="0BDD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8"/>
            <p:cNvSpPr/>
            <p:nvPr/>
          </p:nvSpPr>
          <p:spPr bwMode="auto">
            <a:xfrm>
              <a:off x="8543662" y="5487167"/>
              <a:ext cx="945164" cy="714715"/>
            </a:xfrm>
            <a:custGeom>
              <a:avLst/>
              <a:gdLst>
                <a:gd name="T0" fmla="*/ 0 w 844"/>
                <a:gd name="T1" fmla="*/ 871 h 871"/>
                <a:gd name="T2" fmla="*/ 176 w 844"/>
                <a:gd name="T3" fmla="*/ 0 h 871"/>
                <a:gd name="T4" fmla="*/ 844 w 844"/>
                <a:gd name="T5" fmla="*/ 588 h 871"/>
                <a:gd name="T6" fmla="*/ 0 w 844"/>
                <a:gd name="T7" fmla="*/ 871 h 871"/>
              </a:gdLst>
              <a:ahLst/>
              <a:cxnLst>
                <a:cxn ang="0">
                  <a:pos x="T0" y="T1"/>
                </a:cxn>
                <a:cxn ang="0">
                  <a:pos x="T2" y="T3"/>
                </a:cxn>
                <a:cxn ang="0">
                  <a:pos x="T4" y="T5"/>
                </a:cxn>
                <a:cxn ang="0">
                  <a:pos x="T6" y="T7"/>
                </a:cxn>
              </a:cxnLst>
              <a:rect l="0" t="0" r="r" b="b"/>
              <a:pathLst>
                <a:path w="844" h="871">
                  <a:moveTo>
                    <a:pt x="0" y="871"/>
                  </a:moveTo>
                  <a:lnTo>
                    <a:pt x="176" y="0"/>
                  </a:lnTo>
                  <a:lnTo>
                    <a:pt x="844" y="588"/>
                  </a:lnTo>
                  <a:lnTo>
                    <a:pt x="0" y="8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9488825" y="5254125"/>
              <a:ext cx="944044" cy="715535"/>
            </a:xfrm>
            <a:custGeom>
              <a:avLst/>
              <a:gdLst>
                <a:gd name="T0" fmla="*/ 0 w 843"/>
                <a:gd name="T1" fmla="*/ 872 h 872"/>
                <a:gd name="T2" fmla="*/ 176 w 843"/>
                <a:gd name="T3" fmla="*/ 0 h 872"/>
                <a:gd name="T4" fmla="*/ 843 w 843"/>
                <a:gd name="T5" fmla="*/ 591 h 872"/>
                <a:gd name="T6" fmla="*/ 0 w 843"/>
                <a:gd name="T7" fmla="*/ 872 h 872"/>
              </a:gdLst>
              <a:ahLst/>
              <a:cxnLst>
                <a:cxn ang="0">
                  <a:pos x="T0" y="T1"/>
                </a:cxn>
                <a:cxn ang="0">
                  <a:pos x="T2" y="T3"/>
                </a:cxn>
                <a:cxn ang="0">
                  <a:pos x="T4" y="T5"/>
                </a:cxn>
                <a:cxn ang="0">
                  <a:pos x="T6" y="T7"/>
                </a:cxn>
              </a:cxnLst>
              <a:rect l="0" t="0" r="r" b="b"/>
              <a:pathLst>
                <a:path w="843" h="872">
                  <a:moveTo>
                    <a:pt x="0" y="872"/>
                  </a:moveTo>
                  <a:lnTo>
                    <a:pt x="176" y="0"/>
                  </a:lnTo>
                  <a:lnTo>
                    <a:pt x="843" y="591"/>
                  </a:lnTo>
                  <a:lnTo>
                    <a:pt x="0" y="8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2" name="MH_Number_1"/>
          <p:cNvSpPr/>
          <p:nvPr>
            <p:custDataLst>
              <p:tags r:id="rId1"/>
            </p:custDataLst>
          </p:nvPr>
        </p:nvSpPr>
        <p:spPr>
          <a:xfrm>
            <a:off x="2420543" y="1891147"/>
            <a:ext cx="2509084" cy="2507388"/>
          </a:xfrm>
          <a:prstGeom prst="rect">
            <a:avLst/>
          </a:prstGeom>
          <a:solidFill>
            <a:srgbClr val="1F2D3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b="1" dirty="0" smtClean="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03</a:t>
            </a:r>
            <a:endParaRPr lang="zh-CN" altLang="en-US" sz="13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3" name="MH_Entry_1"/>
          <p:cNvSpPr/>
          <p:nvPr>
            <p:custDataLst>
              <p:tags r:id="rId2"/>
            </p:custDataLst>
          </p:nvPr>
        </p:nvSpPr>
        <p:spPr>
          <a:xfrm>
            <a:off x="5073831" y="1889556"/>
            <a:ext cx="4883310" cy="957379"/>
          </a:xfrm>
          <a:prstGeom prst="rect">
            <a:avLst/>
          </a:prstGeom>
          <a:noFill/>
          <a:ln>
            <a:solidFill>
              <a:srgbClr val="1F2D3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zh-CN" sz="4000" b="1" spc="200" dirty="0" smtClean="0">
                <a:solidFill>
                  <a:srgbClr val="302A28"/>
                </a:solidFill>
                <a:latin typeface="Microsoft YaHei" panose="020B0503020204020204" pitchFamily="34" charset="-122"/>
                <a:ea typeface="Microsoft YaHei" panose="020B0503020204020204" pitchFamily="34" charset="-122"/>
              </a:rPr>
              <a:t>ML TECHNIQUES</a:t>
            </a:r>
            <a:endParaRPr lang="en-IN" altLang="zh-CN" sz="4000" b="1" spc="200" dirty="0" smtClean="0">
              <a:solidFill>
                <a:srgbClr val="302A28"/>
              </a:solidFill>
              <a:latin typeface="Microsoft YaHei" panose="020B0503020204020204" pitchFamily="34" charset="-122"/>
              <a:ea typeface="Microsoft YaHei" panose="020B0503020204020204" pitchFamily="34" charset="-122"/>
            </a:endParaRPr>
          </a:p>
        </p:txBody>
      </p:sp>
      <p:sp>
        <p:nvSpPr>
          <p:cNvPr id="234" name="矩形 52"/>
          <p:cNvSpPr>
            <a:spLocks noChangeArrowheads="1"/>
          </p:cNvSpPr>
          <p:nvPr/>
        </p:nvSpPr>
        <p:spPr bwMode="auto">
          <a:xfrm>
            <a:off x="5076748" y="3105726"/>
            <a:ext cx="4927436" cy="119697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A variety of ML ( Machine Learning ) Techniques were used in order to achieve information on user expectations, Exploratory Data, Sentimental Analysis &amp; Sentimental Scores.</a:t>
            </a:r>
            <a:endParaRPr kumimoji="0" lang="en-IN" sz="1600" b="0"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32"/>
          <p:cNvSpPr>
            <a:spLocks noChangeArrowheads="1"/>
          </p:cNvSpPr>
          <p:nvPr/>
        </p:nvSpPr>
        <p:spPr bwMode="auto">
          <a:xfrm>
            <a:off x="6276478" y="444818"/>
            <a:ext cx="4699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TOOLS / LIBRARIES USED</a:t>
            </a:r>
            <a:endParaRPr kumimoji="0" lang="en-IN" altLang="zh-CN"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sp>
        <p:nvSpPr>
          <p:cNvPr id="7" name="矩形 133"/>
          <p:cNvSpPr>
            <a:spLocks noChangeArrowheads="1"/>
          </p:cNvSpPr>
          <p:nvPr/>
        </p:nvSpPr>
        <p:spPr bwMode="auto">
          <a:xfrm>
            <a:off x="6276479" y="1079500"/>
            <a:ext cx="5219700" cy="592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just" defTabSz="914400" rtl="0" eaLnBrk="1" fontAlgn="auto" latinLnBrk="0" hangingPunct="1">
              <a:lnSpc>
                <a:spcPct val="80000"/>
              </a:lnSpc>
              <a:spcBef>
                <a:spcPts val="1000"/>
              </a:spcBef>
              <a:spcAft>
                <a:spcPts val="0"/>
              </a:spcAft>
              <a:buClrTx/>
              <a:buSzTx/>
              <a:buFont typeface="Arial" panose="020B0604020202020204" pitchFamily="34"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Some of the tools / libraries used for performing Machine Learning Tasks:</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algn="just" defTabSz="914400" rtl="0" eaLnBrk="1" fontAlgn="auto" latinLnBrk="0" hangingPunct="1">
              <a:lnSpc>
                <a:spcPct val="80000"/>
              </a:lnSpc>
              <a:spcBef>
                <a:spcPts val="1000"/>
              </a:spcBef>
              <a:spcAft>
                <a:spcPts val="0"/>
              </a:spcAft>
              <a:buClrTx/>
              <a:buSzTx/>
              <a:buFont typeface="Wingdings" panose="05000000000000000000" charset="0"/>
              <a:buChar char="v"/>
              <a:defRPr/>
            </a:pPr>
            <a:r>
              <a:rPr kumimoji="0" lang="en-IN" sz="20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VADER</a:t>
            </a:r>
            <a:r>
              <a:rPr kumimoji="0" lang="en-IN" sz="20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endParaRPr kumimoji="0" lang="en-IN" sz="2000"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indent="0" algn="just" defTabSz="914400" rtl="0" eaLnBrk="1" fontAlgn="auto" latinLnBrk="0" hangingPunct="1">
              <a:lnSpc>
                <a:spcPct val="80000"/>
              </a:lnSpc>
              <a:spcBef>
                <a:spcPts val="1000"/>
              </a:spcBef>
              <a:spcAft>
                <a:spcPts val="0"/>
              </a:spcAft>
              <a:buClrTx/>
              <a:buSzTx/>
              <a:buFont typeface="Wingdings" panose="05000000000000000000"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Valence Aware Dictionary and sEntiment Reasoner</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algn="just" defTabSz="914400" rtl="0" eaLnBrk="1" fontAlgn="auto" latinLnBrk="0" hangingPunct="1">
              <a:lnSpc>
                <a:spcPct val="80000"/>
              </a:lnSpc>
              <a:spcBef>
                <a:spcPts val="1000"/>
              </a:spcBef>
              <a:spcAft>
                <a:spcPts val="0"/>
              </a:spcAft>
              <a:buClrTx/>
              <a:buSzTx/>
              <a:buFont typeface="Wingdings" panose="05000000000000000000" charset="0"/>
              <a:buChar char="v"/>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TextBlob</a:t>
            </a:r>
            <a:endPar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indent="0" algn="just" defTabSz="914400" rtl="0" eaLnBrk="1" fontAlgn="auto" latinLnBrk="0" hangingPunct="1">
              <a:lnSpc>
                <a:spcPct val="80000"/>
              </a:lnSpc>
              <a:spcBef>
                <a:spcPts val="1000"/>
              </a:spcBef>
              <a:spcAft>
                <a:spcPts val="0"/>
              </a:spcAft>
              <a:buClrTx/>
              <a:buSzTx/>
              <a:buFont typeface="Wingdings" panose="05000000000000000000"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TextBlob is a Python library for processing textual data.</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algn="just" defTabSz="914400" rtl="0" eaLnBrk="1" fontAlgn="auto" latinLnBrk="0" hangingPunct="1">
              <a:lnSpc>
                <a:spcPct val="80000"/>
              </a:lnSpc>
              <a:spcBef>
                <a:spcPts val="1000"/>
              </a:spcBef>
              <a:spcAft>
                <a:spcPts val="0"/>
              </a:spcAft>
              <a:buClrTx/>
              <a:buSzTx/>
              <a:buFont typeface="Wingdings" panose="05000000000000000000" charset="0"/>
              <a:buChar char="v"/>
              <a:defRPr/>
            </a:pPr>
            <a:r>
              <a:rPr kumimoji="0" lang="en-IN"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Natural Language Toolkit (NLTK)</a:t>
            </a:r>
            <a:endPar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indent="0" algn="just" defTabSz="914400" rtl="0" eaLnBrk="1" fontAlgn="auto" latinLnBrk="0" hangingPunct="1">
              <a:lnSpc>
                <a:spcPct val="80000"/>
              </a:lnSpc>
              <a:spcBef>
                <a:spcPts val="1000"/>
              </a:spcBef>
              <a:spcAft>
                <a:spcPts val="0"/>
              </a:spcAft>
              <a:buClrTx/>
              <a:buSzTx/>
              <a:buFont typeface="Wingdings" panose="05000000000000000000"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It provides tools and datasets for working with human language data</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algn="just" defTabSz="914400" rtl="0" eaLnBrk="1" fontAlgn="auto" latinLnBrk="0" hangingPunct="1">
              <a:lnSpc>
                <a:spcPct val="80000"/>
              </a:lnSpc>
              <a:spcBef>
                <a:spcPts val="1000"/>
              </a:spcBef>
              <a:spcAft>
                <a:spcPts val="0"/>
              </a:spcAft>
              <a:buClrTx/>
              <a:buSzTx/>
              <a:buFont typeface="Wingdings" panose="05000000000000000000" charset="0"/>
              <a:buChar char="v"/>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a:t>
            </a:r>
            <a:r>
              <a:rPr kumimoji="0" lang="en-IN" b="1" i="1"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spaCy </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indent="0" algn="just" defTabSz="914400" rtl="0" eaLnBrk="1" fontAlgn="auto" latinLnBrk="0" hangingPunct="1">
              <a:lnSpc>
                <a:spcPct val="80000"/>
              </a:lnSpc>
              <a:spcBef>
                <a:spcPts val="1000"/>
              </a:spcBef>
              <a:spcAft>
                <a:spcPts val="0"/>
              </a:spcAft>
              <a:buClrTx/>
              <a:buSzTx/>
              <a:buFont typeface="Wingdings" panose="05000000000000000000" charset="0"/>
              <a:buNone/>
              <a:defRPr/>
            </a:pPr>
            <a:r>
              <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rPr>
              <a:t> Popular and modern Python library for advanced Natural Language Processing (NLP)</a:t>
            </a: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a:p>
            <a:pPr marR="0" lvl="0" indent="0" algn="just" defTabSz="914400" rtl="0" eaLnBrk="1" fontAlgn="auto" latinLnBrk="0" hangingPunct="1">
              <a:lnSpc>
                <a:spcPct val="80000"/>
              </a:lnSpc>
              <a:spcBef>
                <a:spcPts val="1000"/>
              </a:spcBef>
              <a:spcAft>
                <a:spcPts val="0"/>
              </a:spcAft>
              <a:buClrTx/>
              <a:buSzTx/>
              <a:buFont typeface="Wingdings" panose="05000000000000000000" charset="0"/>
              <a:buNone/>
              <a:defRPr/>
            </a:pPr>
            <a:endParaRPr kumimoji="0" lang="en-IN" sz="2000" b="1" i="0" u="none" strike="noStrike" kern="1200" cap="none" spc="0" normalizeH="0" baseline="0" noProof="0" dirty="0">
              <a:ln>
                <a:noFill/>
              </a:ln>
              <a:solidFill>
                <a:prstClr val="black"/>
              </a:solidFill>
              <a:effectLst/>
              <a:uLnTx/>
              <a:uFillTx/>
              <a:latin typeface="等线" panose="02010600030101010101" pitchFamily="2" charset="-122"/>
              <a:ea typeface="SimSun" panose="02010600030101010101" pitchFamily="2" charset="-122"/>
              <a:cs typeface="+mn-cs"/>
            </a:endParaRPr>
          </a:p>
        </p:txBody>
      </p:sp>
      <p:cxnSp>
        <p:nvCxnSpPr>
          <p:cNvPr id="8" name="直接连接符 7"/>
          <p:cNvCxnSpPr/>
          <p:nvPr/>
        </p:nvCxnSpPr>
        <p:spPr>
          <a:xfrm>
            <a:off x="7363598" y="967105"/>
            <a:ext cx="2525712" cy="0"/>
          </a:xfrm>
          <a:prstGeom prst="line">
            <a:avLst/>
          </a:prstGeom>
          <a:ln>
            <a:solidFill>
              <a:srgbClr val="0BDDD3"/>
            </a:solidFill>
          </a:ln>
        </p:spPr>
        <p:style>
          <a:lnRef idx="1">
            <a:schemeClr val="accent1"/>
          </a:lnRef>
          <a:fillRef idx="0">
            <a:schemeClr val="accent1"/>
          </a:fillRef>
          <a:effectRef idx="0">
            <a:schemeClr val="accent1"/>
          </a:effectRef>
          <a:fontRef idx="minor">
            <a:schemeClr val="tx1"/>
          </a:fontRef>
        </p:style>
      </p:cxnSp>
      <p:sp>
        <p:nvSpPr>
          <p:cNvPr id="9" name="Rectangle 90"/>
          <p:cNvSpPr>
            <a:spLocks noChangeArrowheads="1"/>
          </p:cNvSpPr>
          <p:nvPr/>
        </p:nvSpPr>
        <p:spPr bwMode="auto">
          <a:xfrm>
            <a:off x="136525" y="133350"/>
            <a:ext cx="11922125" cy="6572250"/>
          </a:xfrm>
          <a:prstGeom prst="rect">
            <a:avLst/>
          </a:prstGeom>
          <a:noFill/>
          <a:ln w="33338" cap="rnd">
            <a:solidFill>
              <a:srgbClr val="0BDDD3"/>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MH_Number_1"/>
          <p:cNvSpPr/>
          <p:nvPr>
            <p:custDataLst>
              <p:tags r:id="rId1"/>
            </p:custDataLst>
          </p:nvPr>
        </p:nvSpPr>
        <p:spPr>
          <a:xfrm>
            <a:off x="228706" y="225903"/>
            <a:ext cx="498951" cy="498614"/>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2</a:t>
            </a:r>
            <a:endParaRPr lang="en-IN" altLang="zh-CN" sz="2800" b="1"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4" name="MH_Entry_1"/>
          <p:cNvSpPr/>
          <p:nvPr>
            <p:custDataLst>
              <p:tags r:id="rId2"/>
            </p:custDataLst>
          </p:nvPr>
        </p:nvSpPr>
        <p:spPr>
          <a:xfrm>
            <a:off x="804663" y="225903"/>
            <a:ext cx="2966018" cy="498614"/>
          </a:xfrm>
          <a:prstGeom prst="rect">
            <a:avLst/>
          </a:prstGeom>
          <a:noFill/>
          <a:ln>
            <a:solidFill>
              <a:srgbClr val="231F2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lstStyle/>
          <a:p>
            <a:pPr algn="ctr"/>
            <a:r>
              <a:rPr lang="en-IN" altLang="zh-CN" sz="2400" b="1" spc="200" dirty="0" smtClean="0">
                <a:solidFill>
                  <a:srgbClr val="231F20"/>
                </a:solidFill>
                <a:latin typeface="Microsoft YaHei" panose="020B0503020204020204" pitchFamily="34" charset="-122"/>
                <a:ea typeface="Microsoft YaHei" panose="020B0503020204020204" pitchFamily="34" charset="-122"/>
              </a:rPr>
              <a:t>ML TECHNIQUES</a:t>
            </a:r>
            <a:endParaRPr lang="en-IN" altLang="zh-CN" sz="2400" b="1" spc="200" dirty="0" smtClean="0">
              <a:solidFill>
                <a:srgbClr val="231F20"/>
              </a:solidFill>
              <a:latin typeface="Microsoft YaHei" panose="020B0503020204020204" pitchFamily="34" charset="-122"/>
              <a:ea typeface="Microsoft YaHei" panose="020B0503020204020204" pitchFamily="34" charset="-122"/>
            </a:endParaRPr>
          </a:p>
        </p:txBody>
      </p:sp>
      <p:pic>
        <p:nvPicPr>
          <p:cNvPr id="3" name="Picture 2"/>
          <p:cNvPicPr/>
          <p:nvPr/>
        </p:nvPicPr>
        <p:blipFill>
          <a:blip r:embed="rId3"/>
        </p:blipFill>
        <p:spPr>
          <a:xfrm>
            <a:off x="228600" y="967105"/>
            <a:ext cx="2633980" cy="2366645"/>
          </a:xfrm>
          <a:prstGeom prst="rect">
            <a:avLst/>
          </a:prstGeom>
        </p:spPr>
      </p:pic>
      <p:pic>
        <p:nvPicPr>
          <p:cNvPr id="4" name="Picture 3"/>
          <p:cNvPicPr/>
          <p:nvPr/>
        </p:nvPicPr>
        <p:blipFill>
          <a:blip r:embed="rId4"/>
        </p:blipFill>
        <p:spPr>
          <a:xfrm>
            <a:off x="2757805" y="911225"/>
            <a:ext cx="2232660" cy="2308860"/>
          </a:xfrm>
          <a:prstGeom prst="rect">
            <a:avLst/>
          </a:prstGeom>
        </p:spPr>
      </p:pic>
      <p:pic>
        <p:nvPicPr>
          <p:cNvPr id="5" name="Picture 4"/>
          <p:cNvPicPr/>
          <p:nvPr/>
        </p:nvPicPr>
        <p:blipFill>
          <a:blip r:embed="rId5"/>
        </p:blipFill>
        <p:spPr>
          <a:xfrm>
            <a:off x="861695" y="2965450"/>
            <a:ext cx="4473575" cy="38061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MH" val="20150429225421"/>
  <p:tag name="MH_LIBRARY" val="CONTENTS"/>
  <p:tag name="MH_TYPE" val="NUMBER"/>
  <p:tag name="ID" val="547142"/>
  <p:tag name="MH_ORDER" val="1"/>
</p:tagLst>
</file>

<file path=ppt/tags/tag10.xml><?xml version="1.0" encoding="utf-8"?>
<p:tagLst xmlns:p="http://schemas.openxmlformats.org/presentationml/2006/main">
  <p:tag name="MH" val="20150429225421"/>
  <p:tag name="MH_LIBRARY" val="CONTENTS"/>
  <p:tag name="MH_TYPE" val="ENTRY"/>
  <p:tag name="ID" val="547142"/>
  <p:tag name="MH_ORDER" val="1"/>
</p:tagLst>
</file>

<file path=ppt/tags/tag100.xml><?xml version="1.0" encoding="utf-8"?>
<p:tagLst xmlns:p="http://schemas.openxmlformats.org/presentationml/2006/main">
  <p:tag name="MH" val="20150429225421"/>
  <p:tag name="MH_LIBRARY" val="CONTENTS"/>
  <p:tag name="MH_TYPE" val="NUMBER"/>
  <p:tag name="ID" val="547142"/>
  <p:tag name="MH_ORDER" val="1"/>
</p:tagLst>
</file>

<file path=ppt/tags/tag101.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02.xml><?xml version="1.0" encoding="utf-8"?>
<p:tagLst xmlns:p="http://schemas.openxmlformats.org/presentationml/2006/main">
  <p:tag name="MH" val="20150429225421"/>
  <p:tag name="MH_LIBRARY" val="CONTENTS"/>
  <p:tag name="MH_TYPE" val="NUMBER"/>
  <p:tag name="ID" val="547142"/>
  <p:tag name="MH_ORDER" val="1"/>
</p:tagLst>
</file>

<file path=ppt/tags/tag103.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04.xml><?xml version="1.0" encoding="utf-8"?>
<p:tagLst xmlns:p="http://schemas.openxmlformats.org/presentationml/2006/main">
  <p:tag name="MH" val="20150429225421"/>
  <p:tag name="MH_LIBRARY" val="CONTENTS"/>
  <p:tag name="MH_TYPE" val="NUMBER"/>
  <p:tag name="ID" val="547142"/>
  <p:tag name="MH_ORDER" val="1"/>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08.xml><?xml version="1.0" encoding="utf-8"?>
<p:tagLst xmlns:p="http://schemas.openxmlformats.org/presentationml/2006/main">
  <p:tag name="MH" val="20150429225421"/>
  <p:tag name="MH_LIBRARY" val="CONTENTS"/>
  <p:tag name="MH_TYPE" val="NUMBER"/>
  <p:tag name="ID" val="547142"/>
  <p:tag name="MH_ORDER" val="1"/>
</p:tagLst>
</file>

<file path=ppt/tags/tag109.xml><?xml version="1.0" encoding="utf-8"?>
<p:tagLst xmlns:p="http://schemas.openxmlformats.org/presentationml/2006/main">
  <p:tag name="MH" val="20150429225421"/>
  <p:tag name="MH_LIBRARY" val="CONTENTS"/>
  <p:tag name="MH_TYPE" val="ENTRY"/>
  <p:tag name="ID" val="547142"/>
  <p:tag name="MH_ORDER" val="1"/>
</p:tagLst>
</file>

<file path=ppt/tags/tag11.xml><?xml version="1.0" encoding="utf-8"?>
<p:tagLst xmlns:p="http://schemas.openxmlformats.org/presentationml/2006/main">
  <p:tag name="MH" val="20150429225421"/>
  <p:tag name="MH_LIBRARY" val="CONTENTS"/>
  <p:tag name="MH_TYPE" val="NUMBER"/>
  <p:tag name="ID" val="547142"/>
  <p:tag name="MH_ORDER" val="2"/>
</p:tagLst>
</file>

<file path=ppt/tags/tag110.xml><?xml version="1.0" encoding="utf-8"?>
<p:tagLst xmlns:p="http://schemas.openxmlformats.org/presentationml/2006/main">
  <p:tag name="MH" val="20150429225421"/>
  <p:tag name="MH_LIBRARY" val="CONTENTS"/>
  <p:tag name="MH_TYPE" val="NUMBER"/>
  <p:tag name="ID" val="547142"/>
  <p:tag name="MH_ORDER" val="1"/>
</p:tagLst>
</file>

<file path=ppt/tags/tag111.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2.xml><?xml version="1.0" encoding="utf-8"?>
<p:tagLst xmlns:p="http://schemas.openxmlformats.org/presentationml/2006/main">
  <p:tag name="MH" val="20150429225421"/>
  <p:tag name="MH_LIBRARY" val="CONTENTS"/>
  <p:tag name="MH_TYPE" val="NUMBER"/>
  <p:tag name="ID" val="547142"/>
  <p:tag name="MH_ORDER" val="1"/>
</p:tagLst>
</file>

<file path=ppt/tags/tag13.xml><?xml version="1.0" encoding="utf-8"?>
<p:tagLst xmlns:p="http://schemas.openxmlformats.org/presentationml/2006/main">
  <p:tag name="MH" val="20150429225421"/>
  <p:tag name="MH_LIBRARY" val="CONTENTS"/>
  <p:tag name="MH_TYPE" val="NUMBER"/>
  <p:tag name="ID" val="547142"/>
  <p:tag name="MH_ORDER" val="2"/>
</p:tagLst>
</file>

<file path=ppt/tags/tag14.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5.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6.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7.xml><?xml version="1.0" encoding="utf-8"?>
<p:tagLst xmlns:p="http://schemas.openxmlformats.org/presentationml/2006/main">
  <p:tag name="MH" val="20150429225421"/>
  <p:tag name="MH_LIBRARY" val="CONTENTS"/>
  <p:tag name="MH_TYPE" val="NUMBER"/>
  <p:tag name="ID" val="547142"/>
  <p:tag name="MH_ORDER" val="2"/>
  <p:tag name="KSO_WM_BEAUTIFY_FLAG" val=""/>
</p:tagLst>
</file>

<file path=ppt/tags/tag18.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19.xml><?xml version="1.0" encoding="utf-8"?>
<p:tagLst xmlns:p="http://schemas.openxmlformats.org/presentationml/2006/main">
  <p:tag name="MH" val="20150429225421"/>
  <p:tag name="MH_LIBRARY" val="CONTENTS"/>
  <p:tag name="MH_TYPE" val="NUMBER"/>
  <p:tag name="ID" val="547142"/>
  <p:tag name="MH_ORDER" val="1"/>
</p:tagLst>
</file>

<file path=ppt/tags/tag2.xml><?xml version="1.0" encoding="utf-8"?>
<p:tagLst xmlns:p="http://schemas.openxmlformats.org/presentationml/2006/main">
  <p:tag name="MH" val="20150429225421"/>
  <p:tag name="MH_LIBRARY" val="CONTENTS"/>
  <p:tag name="MH_TYPE" val="ENTRY"/>
  <p:tag name="ID" val="547142"/>
  <p:tag name="MH_ORDER" val="1"/>
</p:tagLst>
</file>

<file path=ppt/tags/tag20.xml><?xml version="1.0" encoding="utf-8"?>
<p:tagLst xmlns:p="http://schemas.openxmlformats.org/presentationml/2006/main">
  <p:tag name="MH" val="20150429225421"/>
  <p:tag name="MH_LIBRARY" val="CONTENTS"/>
  <p:tag name="MH_TYPE" val="ENTRY"/>
  <p:tag name="ID" val="547142"/>
  <p:tag name="MH_ORDER" val="1"/>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MH" val="20150429225421"/>
  <p:tag name="MH_LIBRARY" val="CONTENTS"/>
  <p:tag name="MH_TYPE" val="NUMBER"/>
  <p:tag name="ID" val="547142"/>
  <p:tag name="MH_ORDER" val="1"/>
</p:tagLst>
</file>

<file path=ppt/tags/tag3.xml><?xml version="1.0" encoding="utf-8"?>
<p:tagLst xmlns:p="http://schemas.openxmlformats.org/presentationml/2006/main">
  <p:tag name="MH" val="20150429225421"/>
  <p:tag name="MH_LIBRARY" val="CONTENTS"/>
  <p:tag name="MH_TYPE" val="ENTRY"/>
  <p:tag name="ID" val="547142"/>
  <p:tag name="MH_ORDER" val="2"/>
</p:tagLst>
</file>

<file path=ppt/tags/tag30.xml><?xml version="1.0" encoding="utf-8"?>
<p:tagLst xmlns:p="http://schemas.openxmlformats.org/presentationml/2006/main">
  <p:tag name="MH" val="20150429225421"/>
  <p:tag name="MH_LIBRARY" val="CONTENTS"/>
  <p:tag name="MH_TYPE" val="ENTRY"/>
  <p:tag name="ID" val="547142"/>
  <p:tag name="MH_ORDER" val="1"/>
</p:tagLst>
</file>

<file path=ppt/tags/tag31.xml><?xml version="1.0" encoding="utf-8"?>
<p:tagLst xmlns:p="http://schemas.openxmlformats.org/presentationml/2006/main">
  <p:tag name="MH" val="20150429225421"/>
  <p:tag name="MH_LIBRARY" val="CONTENTS"/>
  <p:tag name="MH_TYPE" val="NUMBER"/>
  <p:tag name="ID" val="547142"/>
  <p:tag name="MH_ORDER" val="1"/>
</p:tagLst>
</file>

<file path=ppt/tags/tag32.xml><?xml version="1.0" encoding="utf-8"?>
<p:tagLst xmlns:p="http://schemas.openxmlformats.org/presentationml/2006/main">
  <p:tag name="MH" val="20150429225421"/>
  <p:tag name="MH_LIBRARY" val="CONTENTS"/>
  <p:tag name="MH_TYPE" val="ENTRY"/>
  <p:tag name="ID" val="547142"/>
  <p:tag name="MH_ORDER" val="1"/>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MH" val="20150429225421"/>
  <p:tag name="MH_LIBRARY" val="CONTENTS"/>
  <p:tag name="MH_TYPE" val="NUMBER"/>
  <p:tag name="ID" val="547142"/>
  <p:tag name="MH_ORDER" val="1"/>
</p:tagLst>
</file>

<file path=ppt/tags/tag36.xml><?xml version="1.0" encoding="utf-8"?>
<p:tagLst xmlns:p="http://schemas.openxmlformats.org/presentationml/2006/main">
  <p:tag name="MH" val="20150429225421"/>
  <p:tag name="MH_LIBRARY" val="CONTENTS"/>
  <p:tag name="MH_TYPE" val="ENTRY"/>
  <p:tag name="ID" val="547142"/>
  <p:tag name="MH_ORDER"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4.xml><?xml version="1.0" encoding="utf-8"?>
<p:tagLst xmlns:p="http://schemas.openxmlformats.org/presentationml/2006/main">
  <p:tag name="MH" val="20150429225421"/>
  <p:tag name="MH_LIBRARY" val="CONTENTS"/>
  <p:tag name="MH_TYPE" val="NUMBER"/>
  <p:tag name="ID" val="547142"/>
  <p:tag name="MH_ORDER" val="2"/>
</p:tagLst>
</file>

<file path=ppt/tags/tag40.xml><?xml version="1.0" encoding="utf-8"?>
<p:tagLst xmlns:p="http://schemas.openxmlformats.org/presentationml/2006/main">
  <p:tag name="MH" val="20150429225421"/>
  <p:tag name="MH_LIBRARY" val="CONTENTS"/>
  <p:tag name="MH_TYPE" val="NUMBER"/>
  <p:tag name="ID" val="547142"/>
  <p:tag name="MH_ORDER" val="1"/>
</p:tagLst>
</file>

<file path=ppt/tags/tag41.xml><?xml version="1.0" encoding="utf-8"?>
<p:tagLst xmlns:p="http://schemas.openxmlformats.org/presentationml/2006/main">
  <p:tag name="MH" val="20150429225421"/>
  <p:tag name="MH_LIBRARY" val="CONTENTS"/>
  <p:tag name="MH_TYPE" val="ENTRY"/>
  <p:tag name="ID" val="547142"/>
  <p:tag name="MH_ORDER" val="1"/>
</p:tagLst>
</file>

<file path=ppt/tags/tag42.xml><?xml version="1.0" encoding="utf-8"?>
<p:tagLst xmlns:p="http://schemas.openxmlformats.org/presentationml/2006/main">
  <p:tag name="MH" val="20150429225421"/>
  <p:tag name="MH_LIBRARY" val="CONTENTS"/>
  <p:tag name="MH_TYPE" val="NUMBER"/>
  <p:tag name="ID" val="547142"/>
  <p:tag name="MH_ORDER" val="1"/>
</p:tagLst>
</file>

<file path=ppt/tags/tag43.xml><?xml version="1.0" encoding="utf-8"?>
<p:tagLst xmlns:p="http://schemas.openxmlformats.org/presentationml/2006/main">
  <p:tag name="MH" val="20150429225421"/>
  <p:tag name="MH_LIBRARY" val="CONTENTS"/>
  <p:tag name="MH_TYPE" val="ENTRY"/>
  <p:tag name="ID" val="547142"/>
  <p:tag name="MH_ORDER" val="1"/>
</p:tagLst>
</file>

<file path=ppt/tags/tag44.xml><?xml version="1.0" encoding="utf-8"?>
<p:tagLst xmlns:p="http://schemas.openxmlformats.org/presentationml/2006/main">
  <p:tag name="MH" val="20150429225421"/>
  <p:tag name="MH_LIBRARY" val="CONTENTS"/>
  <p:tag name="MH_TYPE" val="NUMBER"/>
  <p:tag name="ID" val="547142"/>
  <p:tag name="MH_ORDER" val="1"/>
</p:tagLst>
</file>

<file path=ppt/tags/tag45.xml><?xml version="1.0" encoding="utf-8"?>
<p:tagLst xmlns:p="http://schemas.openxmlformats.org/presentationml/2006/main">
  <p:tag name="MH" val="20150429225421"/>
  <p:tag name="MH_LIBRARY" val="CONTENTS"/>
  <p:tag name="MH_TYPE" val="ENTRY"/>
  <p:tag name="ID" val="547142"/>
  <p:tag name="MH_ORDER" val="1"/>
</p:tagLst>
</file>

<file path=ppt/tags/tag46.xml><?xml version="1.0" encoding="utf-8"?>
<p:tagLst xmlns:p="http://schemas.openxmlformats.org/presentationml/2006/main">
  <p:tag name="MH" val="20150429225421"/>
  <p:tag name="MH_LIBRARY" val="CONTENTS"/>
  <p:tag name="MH_TYPE" val="NUMBER"/>
  <p:tag name="ID" val="547142"/>
  <p:tag name="MH_ORDER" val="1"/>
</p:tagLst>
</file>

<file path=ppt/tags/tag47.xml><?xml version="1.0" encoding="utf-8"?>
<p:tagLst xmlns:p="http://schemas.openxmlformats.org/presentationml/2006/main">
  <p:tag name="MH" val="20150429225421"/>
  <p:tag name="MH_LIBRARY" val="CONTENTS"/>
  <p:tag name="MH_TYPE" val="ENTRY"/>
  <p:tag name="ID" val="547142"/>
  <p:tag name="MH_ORDER" val="1"/>
</p:tagLst>
</file>

<file path=ppt/tags/tag48.xml><?xml version="1.0" encoding="utf-8"?>
<p:tagLst xmlns:p="http://schemas.openxmlformats.org/presentationml/2006/main">
  <p:tag name="MH" val="20150429225421"/>
  <p:tag name="MH_LIBRARY" val="CONTENTS"/>
  <p:tag name="MH_TYPE" val="NUMBER"/>
  <p:tag name="ID" val="547142"/>
  <p:tag name="MH_ORDER" val="1"/>
</p:tagLst>
</file>

<file path=ppt/tags/tag49.xml><?xml version="1.0" encoding="utf-8"?>
<p:tagLst xmlns:p="http://schemas.openxmlformats.org/presentationml/2006/main">
  <p:tag name="MH" val="20150429225421"/>
  <p:tag name="MH_LIBRARY" val="CONTENTS"/>
  <p:tag name="MH_TYPE" val="ENTRY"/>
  <p:tag name="ID" val="547142"/>
  <p:tag name="MH_ORDER" val="1"/>
</p:tagLst>
</file>

<file path=ppt/tags/tag5.xml><?xml version="1.0" encoding="utf-8"?>
<p:tagLst xmlns:p="http://schemas.openxmlformats.org/presentationml/2006/main">
  <p:tag name="MH" val="20150429225421"/>
  <p:tag name="MH_LIBRARY" val="CONTENTS"/>
  <p:tag name="MH_TYPE" val="NUMBER"/>
  <p:tag name="ID" val="547142"/>
  <p:tag name="MH_ORDER" val="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MH" val="20150429225421"/>
  <p:tag name="MH_LIBRARY" val="CONTENTS"/>
  <p:tag name="MH_TYPE" val="NUMBER"/>
  <p:tag name="ID" val="547142"/>
  <p:tag name="MH_ORDER" val="1"/>
</p:tagLst>
</file>

<file path=ppt/tags/tag52.xml><?xml version="1.0" encoding="utf-8"?>
<p:tagLst xmlns:p="http://schemas.openxmlformats.org/presentationml/2006/main">
  <p:tag name="MH" val="20150429225421"/>
  <p:tag name="MH_LIBRARY" val="CONTENTS"/>
  <p:tag name="MH_TYPE" val="ENTRY"/>
  <p:tag name="ID" val="547142"/>
  <p:tag name="MH_ORDER" val="1"/>
</p:tagLst>
</file>

<file path=ppt/tags/tag53.xml><?xml version="1.0" encoding="utf-8"?>
<p:tagLst xmlns:p="http://schemas.openxmlformats.org/presentationml/2006/main">
  <p:tag name="MH" val="20150429225421"/>
  <p:tag name="MH_LIBRARY" val="CONTENTS"/>
  <p:tag name="MH_TYPE" val="NUMBER"/>
  <p:tag name="ID" val="547142"/>
  <p:tag name="MH_ORDER" val="1"/>
</p:tagLst>
</file>

<file path=ppt/tags/tag54.xml><?xml version="1.0" encoding="utf-8"?>
<p:tagLst xmlns:p="http://schemas.openxmlformats.org/presentationml/2006/main">
  <p:tag name="MH" val="20150429225421"/>
  <p:tag name="MH_LIBRARY" val="CONTENTS"/>
  <p:tag name="MH_TYPE" val="ENTRY"/>
  <p:tag name="ID" val="547142"/>
  <p:tag name="MH_ORDER"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MH" val="20150429225421"/>
  <p:tag name="MH_LIBRARY" val="CONTENTS"/>
  <p:tag name="MH_TYPE" val="NUMBER"/>
  <p:tag name="ID" val="547142"/>
  <p:tag name="MH_ORDER" val="1"/>
</p:tagLst>
</file>

<file path=ppt/tags/tag57.xml><?xml version="1.0" encoding="utf-8"?>
<p:tagLst xmlns:p="http://schemas.openxmlformats.org/presentationml/2006/main">
  <p:tag name="MH" val="20150429225421"/>
  <p:tag name="MH_LIBRARY" val="CONTENTS"/>
  <p:tag name="MH_TYPE" val="ENTRY"/>
  <p:tag name="ID" val="547142"/>
  <p:tag name="MH_ORDER" val="1"/>
</p:tagLst>
</file>

<file path=ppt/tags/tag58.xml><?xml version="1.0" encoding="utf-8"?>
<p:tagLst xmlns:p="http://schemas.openxmlformats.org/presentationml/2006/main">
  <p:tag name="MH" val="20150429225421"/>
  <p:tag name="MH_LIBRARY" val="CONTENTS"/>
  <p:tag name="MH_TYPE" val="NUMBER"/>
  <p:tag name="ID" val="547142"/>
  <p:tag name="MH_ORDER" val="1"/>
</p:tagLst>
</file>

<file path=ppt/tags/tag59.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6.xml><?xml version="1.0" encoding="utf-8"?>
<p:tagLst xmlns:p="http://schemas.openxmlformats.org/presentationml/2006/main">
  <p:tag name="MH" val="20150429225421"/>
  <p:tag name="MH_LIBRARY" val="CONTENTS"/>
  <p:tag name="MH_TYPE" val="ENTRY"/>
  <p:tag name="ID" val="547142"/>
  <p:tag name="MH_ORDER" val="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MH" val="20150429225421"/>
  <p:tag name="MH_LIBRARY" val="CONTENTS"/>
  <p:tag name="MH_TYPE" val="NUMBER"/>
  <p:tag name="ID" val="547142"/>
  <p:tag name="MH_ORDER" val="1"/>
</p:tagLst>
</file>

<file path=ppt/tags/tag62.xml><?xml version="1.0" encoding="utf-8"?>
<p:tagLst xmlns:p="http://schemas.openxmlformats.org/presentationml/2006/main">
  <p:tag name="MH" val="20150429225421"/>
  <p:tag name="MH_LIBRARY" val="CONTENTS"/>
  <p:tag name="MH_TYPE" val="ENTRY"/>
  <p:tag name="ID" val="547142"/>
  <p:tag name="MH_ORDER"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MH" val="20150429225421"/>
  <p:tag name="MH_LIBRARY" val="CONTENTS"/>
  <p:tag name="MH_TYPE" val="NUMBER"/>
  <p:tag name="ID" val="547142"/>
  <p:tag name="MH_ORDER" val="1"/>
</p:tagLst>
</file>

<file path=ppt/tags/tag66.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MH" val="20150429225421"/>
  <p:tag name="MH_LIBRARY" val="CONTENTS"/>
  <p:tag name="MH_TYPE" val="ENTRY"/>
  <p:tag name="ID" val="547142"/>
  <p:tag name="MH_ORDER" val="2"/>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MH" val="20150429225421"/>
  <p:tag name="MH_LIBRARY" val="CONTENTS"/>
  <p:tag name="MH_TYPE" val="NUMBER"/>
  <p:tag name="ID" val="547142"/>
  <p:tag name="MH_ORDER" val="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77.xml><?xml version="1.0" encoding="utf-8"?>
<p:tagLst xmlns:p="http://schemas.openxmlformats.org/presentationml/2006/main">
  <p:tag name="MH" val="20150429225421"/>
  <p:tag name="MH_LIBRARY" val="CONTENTS"/>
  <p:tag name="MH_TYPE" val="NUMBER"/>
  <p:tag name="ID" val="547142"/>
  <p:tag name="MH_ORDER" val="1"/>
</p:tagLst>
</file>

<file path=ppt/tags/tag78.xml><?xml version="1.0" encoding="utf-8"?>
<p:tagLst xmlns:p="http://schemas.openxmlformats.org/presentationml/2006/main">
  <p:tag name="MH" val="20150429225421"/>
  <p:tag name="MH_LIBRARY" val="CONTENTS"/>
  <p:tag name="MH_TYPE" val="ENTRY"/>
  <p:tag name="ID" val="547142"/>
  <p:tag name="MH_ORDER" val="1"/>
</p:tagLst>
</file>

<file path=ppt/tags/tag79.xml><?xml version="1.0" encoding="utf-8"?>
<p:tagLst xmlns:p="http://schemas.openxmlformats.org/presentationml/2006/main">
  <p:tag name="MH" val="20150429225421"/>
  <p:tag name="MH_LIBRARY" val="CONTENTS"/>
  <p:tag name="MH_TYPE" val="NUMBER"/>
  <p:tag name="ID" val="547142"/>
  <p:tag name="MH_ORDER" val="1"/>
</p:tagLst>
</file>

<file path=ppt/tags/tag8.xml><?xml version="1.0" encoding="utf-8"?>
<p:tagLst xmlns:p="http://schemas.openxmlformats.org/presentationml/2006/main">
  <p:tag name="MH" val="20150429225421"/>
  <p:tag name="MH_LIBRARY" val="CONTENTS"/>
  <p:tag name="MH_TYPE" val="NUMBER"/>
  <p:tag name="ID" val="547142"/>
  <p:tag name="MH_ORDER" val="2"/>
</p:tagLst>
</file>

<file path=ppt/tags/tag80.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81.xml><?xml version="1.0" encoding="utf-8"?>
<p:tagLst xmlns:p="http://schemas.openxmlformats.org/presentationml/2006/main">
  <p:tag name="MH" val="20150429225421"/>
  <p:tag name="MH_LIBRARY" val="CONTENTS"/>
  <p:tag name="MH_TYPE" val="NUMBER"/>
  <p:tag name="ID" val="547142"/>
  <p:tag name="MH_ORDER" val="1"/>
</p:tagLst>
</file>

<file path=ppt/tags/tag82.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MH" val="20150429225421"/>
  <p:tag name="MH_LIBRARY" val="CONTENTS"/>
  <p:tag name="MH_TYPE" val="NUMBER"/>
  <p:tag name="ID" val="547142"/>
  <p:tag name="MH_ORDER"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87.xml><?xml version="1.0" encoding="utf-8"?>
<p:tagLst xmlns:p="http://schemas.openxmlformats.org/presentationml/2006/main">
  <p:tag name="MH" val="20150429225421"/>
  <p:tag name="MH_LIBRARY" val="CONTENTS"/>
  <p:tag name="MH_TYPE" val="NUMBER"/>
  <p:tag name="ID" val="547142"/>
  <p:tag name="MH_ORDER" val="1"/>
</p:tagLst>
</file>

<file path=ppt/tags/tag88.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89.xml><?xml version="1.0" encoding="utf-8"?>
<p:tagLst xmlns:p="http://schemas.openxmlformats.org/presentationml/2006/main">
  <p:tag name="MH" val="20150429225421"/>
  <p:tag name="MH_LIBRARY" val="CONTENTS"/>
  <p:tag name="MH_TYPE" val="NUMBER"/>
  <p:tag name="ID" val="547142"/>
  <p:tag name="MH_ORDER" val="1"/>
</p:tagLst>
</file>

<file path=ppt/tags/tag9.xml><?xml version="1.0" encoding="utf-8"?>
<p:tagLst xmlns:p="http://schemas.openxmlformats.org/presentationml/2006/main">
  <p:tag name="MH" val="20150429225421"/>
  <p:tag name="MH_LIBRARY" val="CONTENTS"/>
  <p:tag name="MH_TYPE" val="NUMBER"/>
  <p:tag name="ID" val="547142"/>
  <p:tag name="MH_ORDER" val="1"/>
</p:tagLst>
</file>

<file path=ppt/tags/tag90.xml><?xml version="1.0" encoding="utf-8"?>
<p:tagLst xmlns:p="http://schemas.openxmlformats.org/presentationml/2006/main">
  <p:tag name="MH" val="20150429225421"/>
  <p:tag name="MH_LIBRARY" val="CONTENTS"/>
  <p:tag name="MH_TYPE" val="ENTRY"/>
  <p:tag name="ID" val="547142"/>
  <p:tag name="MH_ORDER" val="1"/>
</p:tagLst>
</file>

<file path=ppt/tags/tag91.xml><?xml version="1.0" encoding="utf-8"?>
<p:tagLst xmlns:p="http://schemas.openxmlformats.org/presentationml/2006/main">
  <p:tag name="MH" val="20150429225421"/>
  <p:tag name="MH_LIBRARY" val="CONTENTS"/>
  <p:tag name="MH_TYPE" val="NUMBER"/>
  <p:tag name="ID" val="547142"/>
  <p:tag name="MH_ORDER" val="1"/>
</p:tagLst>
</file>

<file path=ppt/tags/tag92.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93.xml><?xml version="1.0" encoding="utf-8"?>
<p:tagLst xmlns:p="http://schemas.openxmlformats.org/presentationml/2006/main">
  <p:tag name="MH" val="20150429225421"/>
  <p:tag name="MH_LIBRARY" val="CONTENTS"/>
  <p:tag name="MH_TYPE" val="NUMBER"/>
  <p:tag name="ID" val="547142"/>
  <p:tag name="MH_ORDER" val="1"/>
</p:tagLst>
</file>

<file path=ppt/tags/tag94.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95.xml><?xml version="1.0" encoding="utf-8"?>
<p:tagLst xmlns:p="http://schemas.openxmlformats.org/presentationml/2006/main">
  <p:tag name="MH" val="20150429225421"/>
  <p:tag name="MH_LIBRARY" val="CONTENTS"/>
  <p:tag name="MH_TYPE" val="NUMBER"/>
  <p:tag name="ID" val="547142"/>
  <p:tag name="MH_ORDER" val="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MH" val="20150429225421"/>
  <p:tag name="MH_LIBRARY" val="CONTENTS"/>
  <p:tag name="MH_TYPE" val="ENTRY"/>
  <p:tag name="ID" val="547142"/>
  <p:tag name="MH_ORDER" val="1"/>
  <p:tag name="KSO_WM_BEAUTIFY_FLAG" val=""/>
</p:tagLst>
</file>

<file path=ppt/tags/tag98.xml><?xml version="1.0" encoding="utf-8"?>
<p:tagLst xmlns:p="http://schemas.openxmlformats.org/presentationml/2006/main">
  <p:tag name="MH" val="20150429225421"/>
  <p:tag name="MH_LIBRARY" val="CONTENTS"/>
  <p:tag name="MH_TYPE" val="NUMBER"/>
  <p:tag name="ID" val="547142"/>
  <p:tag name="MH_ORDER" val="1"/>
</p:tagLst>
</file>

<file path=ppt/tags/tag99.xml><?xml version="1.0" encoding="utf-8"?>
<p:tagLst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11354</Words>
  <Application>WPS Presentation</Application>
  <PresentationFormat>宽屏</PresentationFormat>
  <Paragraphs>442</Paragraphs>
  <Slides>35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Microsoft YaHei</vt:lpstr>
      <vt:lpstr>Calibri</vt:lpstr>
      <vt:lpstr>Times New Roman</vt:lpstr>
      <vt:lpstr>等线</vt:lpstr>
      <vt:lpstr>Wingdings</vt:lpstr>
      <vt:lpstr>Arial Black</vt:lpstr>
      <vt:lpstr>Arial Unicode MS</vt:lpstr>
      <vt:lpstr>等线 Light</vt:lpstr>
      <vt:lpstr>MuseoModerno Black</vt:lpstr>
      <vt:lpstr>Segoe Print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xiaofan Zhou</dc:creator>
  <cp:lastModifiedBy>joysh</cp:lastModifiedBy>
  <cp:revision>28</cp:revision>
  <dcterms:created xsi:type="dcterms:W3CDTF">2016-01-03T06:14:00Z</dcterms:created>
  <dcterms:modified xsi:type="dcterms:W3CDTF">2024-07-03T13:12:17Z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3E8B22A8608543B7B9DFEF5FB6F29347_13</vt:lpwstr>
  </property>
</Properties>
</file>