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s/slide38.xml" ContentType="application/vnd.openxmlformats-officedocument.presentationml.slide+xml"/>
  <Override PartName="/ppt/slides/slide47.xml" ContentType="application/vnd.openxmlformats-officedocument.presentationml.slide+xml"/>
  <Override PartName="/ppt/slides/slide5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s/slide36.xml" ContentType="application/vnd.openxmlformats-officedocument.presentationml.slide+xml"/>
  <Override PartName="/ppt/slides/slide45.xml" ContentType="application/vnd.openxmlformats-officedocument.presentationml.slide+xml"/>
  <Override PartName="/ppt/slides/slide5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25.xml" ContentType="application/vnd.openxmlformats-officedocument.presentationml.slide+xml"/>
  <Override PartName="/ppt/slides/slide34.xml" ContentType="application/vnd.openxmlformats-officedocument.presentationml.slide+xml"/>
  <Override PartName="/ppt/slides/slide43.xml" ContentType="application/vnd.openxmlformats-officedocument.presentationml.slide+xml"/>
  <Override PartName="/ppt/slides/slide5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slides/slide32.xml" ContentType="application/vnd.openxmlformats-officedocument.presentationml.slide+xml"/>
  <Override PartName="/ppt/slides/slide41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4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s/slide39.xml" ContentType="application/vnd.openxmlformats-officedocument.presentationml.slide+xml"/>
  <Override PartName="/ppt/slides/slide4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slides/slide37.xml" ContentType="application/vnd.openxmlformats-officedocument.presentationml.slide+xml"/>
  <Override PartName="/ppt/slides/slide46.xml" ContentType="application/vnd.openxmlformats-officedocument.presentationml.slide+xml"/>
  <Override PartName="/ppt/slides/slide55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Override PartName="/ppt/slides/slide33.xml" ContentType="application/vnd.openxmlformats-officedocument.presentationml.slide+xml"/>
  <Override PartName="/ppt/slides/slide35.xml" ContentType="application/vnd.openxmlformats-officedocument.presentationml.slide+xml"/>
  <Override PartName="/ppt/slides/slide44.xml" ContentType="application/vnd.openxmlformats-officedocument.presentationml.slide+xml"/>
  <Override PartName="/ppt/slides/slide53.xml" ContentType="application/vnd.openxmlformats-officedocument.presentationml.slide+xml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s/slide31.xml" ContentType="application/vnd.openxmlformats-officedocument.presentationml.slide+xml"/>
  <Override PartName="/ppt/slides/slide42.xml" ContentType="application/vnd.openxmlformats-officedocument.presentationml.slide+xml"/>
  <Override PartName="/ppt/slides/slide51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s/slide4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77" r:id="rId1"/>
  </p:sldMasterIdLst>
  <p:notesMasterIdLst>
    <p:notesMasterId r:id="rId58"/>
  </p:notesMasterIdLst>
  <p:sldIdLst>
    <p:sldId id="257" r:id="rId2"/>
    <p:sldId id="259" r:id="rId3"/>
    <p:sldId id="260" r:id="rId4"/>
    <p:sldId id="277" r:id="rId5"/>
    <p:sldId id="261" r:id="rId6"/>
    <p:sldId id="262" r:id="rId7"/>
    <p:sldId id="268" r:id="rId8"/>
    <p:sldId id="269" r:id="rId9"/>
    <p:sldId id="271" r:id="rId10"/>
    <p:sldId id="272" r:id="rId11"/>
    <p:sldId id="276" r:id="rId12"/>
    <p:sldId id="278" r:id="rId13"/>
    <p:sldId id="279" r:id="rId14"/>
    <p:sldId id="280" r:id="rId15"/>
    <p:sldId id="281" r:id="rId16"/>
    <p:sldId id="283" r:id="rId17"/>
    <p:sldId id="284" r:id="rId18"/>
    <p:sldId id="266" r:id="rId19"/>
    <p:sldId id="267" r:id="rId20"/>
    <p:sldId id="270" r:id="rId21"/>
    <p:sldId id="273" r:id="rId22"/>
    <p:sldId id="274" r:id="rId23"/>
    <p:sldId id="275" r:id="rId24"/>
    <p:sldId id="287" r:id="rId25"/>
    <p:sldId id="288" r:id="rId26"/>
    <p:sldId id="289" r:id="rId27"/>
    <p:sldId id="290" r:id="rId28"/>
    <p:sldId id="291" r:id="rId29"/>
    <p:sldId id="292" r:id="rId30"/>
    <p:sldId id="293" r:id="rId31"/>
    <p:sldId id="294" r:id="rId32"/>
    <p:sldId id="295" r:id="rId33"/>
    <p:sldId id="296" r:id="rId34"/>
    <p:sldId id="297" r:id="rId35"/>
    <p:sldId id="298" r:id="rId36"/>
    <p:sldId id="299" r:id="rId37"/>
    <p:sldId id="300" r:id="rId38"/>
    <p:sldId id="301" r:id="rId39"/>
    <p:sldId id="302" r:id="rId40"/>
    <p:sldId id="303" r:id="rId41"/>
    <p:sldId id="304" r:id="rId42"/>
    <p:sldId id="305" r:id="rId43"/>
    <p:sldId id="306" r:id="rId44"/>
    <p:sldId id="312" r:id="rId45"/>
    <p:sldId id="313" r:id="rId46"/>
    <p:sldId id="314" r:id="rId47"/>
    <p:sldId id="315" r:id="rId48"/>
    <p:sldId id="316" r:id="rId49"/>
    <p:sldId id="317" r:id="rId50"/>
    <p:sldId id="318" r:id="rId51"/>
    <p:sldId id="321" r:id="rId52"/>
    <p:sldId id="319" r:id="rId53"/>
    <p:sldId id="322" r:id="rId54"/>
    <p:sldId id="323" r:id="rId55"/>
    <p:sldId id="324" r:id="rId56"/>
    <p:sldId id="325" r:id="rId5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accent4">
        <a:lumMod val="50000"/>
      </a:schemeClr>
    </p:penClr>
    <p:extLst>
      <p:ext uri="{EC167BDD-8182-4AB7-AECC-EB403E3ABB37}">
        <p14:laserClr xmlns:p14="http://schemas.microsoft.com/office/powerpoint/2010/main" xmlns="">
          <a:srgbClr val="00FF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DDDDDD"/>
    <a:srgbClr val="393939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 horzBarState="maximized">
    <p:restoredLeft sz="17282" autoAdjust="0"/>
    <p:restoredTop sz="94291" autoAdjust="0"/>
  </p:normalViewPr>
  <p:slideViewPr>
    <p:cSldViewPr snapToGrid="0">
      <p:cViewPr varScale="1">
        <p:scale>
          <a:sx n="78" d="100"/>
          <a:sy n="78" d="100"/>
        </p:scale>
        <p:origin x="-102" y="-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55" d="100"/>
          <a:sy n="55" d="100"/>
        </p:scale>
        <p:origin x="2880" y="90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BBBF-796B-4269-9103-B98965A01879}" type="datetimeFigureOut">
              <a:rPr lang="en-IN" smtClean="0"/>
              <a:pPr/>
              <a:t>12-03-2025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F1723FC-A7A2-4135-B593-D0D510A2B3C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3088983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F1723FC-A7A2-4135-B593-D0D510A2B3CE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66677931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6131698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88832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26430354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6579824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xmlns="" val="3426489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019161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68391672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959142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945812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192231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5962156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158881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4844527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8374183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027876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546984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smtClean="0"/>
              <a:pPr/>
              <a:t>3/12/2025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613046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214" y="371063"/>
            <a:ext cx="8408038" cy="755372"/>
          </a:xfrm>
        </p:spPr>
        <p:txBody>
          <a:bodyPr>
            <a:normAutofit fontScale="90000"/>
          </a:bodyPr>
          <a:lstStyle/>
          <a:p>
            <a:r>
              <a:rPr lang="en-IN" dirty="0"/>
              <a:t>            </a:t>
            </a:r>
            <a:r>
              <a:rPr lang="en-IN" dirty="0">
                <a:solidFill>
                  <a:schemeClr val="accent3"/>
                </a:solidFill>
              </a:rPr>
              <a:t>Introduction To Python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078" y="1219201"/>
            <a:ext cx="9563351" cy="43524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What is Python?</a:t>
            </a:r>
          </a:p>
          <a:p>
            <a:pPr marL="0" indent="0">
              <a:buNone/>
            </a:pPr>
            <a:r>
              <a:rPr lang="en-US" dirty="0"/>
              <a:t>Python is a popular programming language. It was created by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Guido van Rossum, and released in 1991.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It is used for: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web development (server-side),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software development,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mathematics,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system scripting.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IN" u="sn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xmlns="" id="{E379B432-6761-481A-917F-3FFA0A273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41272" y="2093844"/>
            <a:ext cx="4132815" cy="23058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499001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8554" y="278296"/>
            <a:ext cx="7525760" cy="1060173"/>
          </a:xfrm>
        </p:spPr>
        <p:txBody>
          <a:bodyPr>
            <a:normAutofit fontScale="90000"/>
          </a:bodyPr>
          <a:lstStyle/>
          <a:p>
            <a:r>
              <a:rPr lang="en-IN" dirty="0"/>
              <a:t/>
            </a:r>
            <a:br>
              <a:rPr lang="en-IN" dirty="0"/>
            </a:br>
            <a:r>
              <a:rPr lang="en-IN" dirty="0"/>
              <a:t>                  </a:t>
            </a:r>
            <a:r>
              <a:rPr lang="en-IN" sz="3100" dirty="0"/>
              <a:t>Python Comments</a:t>
            </a:r>
            <a:r>
              <a:rPr lang="en-IN" dirty="0"/>
              <a:t/>
            </a:r>
            <a:br>
              <a:rPr lang="en-IN" dirty="0"/>
            </a:b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552" y="1219201"/>
            <a:ext cx="8596669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pPr marL="0" indent="0">
              <a:buNone/>
            </a:pPr>
            <a:r>
              <a:rPr lang="en-US" dirty="0"/>
              <a:t>Comments can be placed at the end of a line, and Python will ignore the rest of the line: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print("Hello, World!") #This is a comment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858825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95130"/>
          </a:xfrm>
        </p:spPr>
        <p:txBody>
          <a:bodyPr>
            <a:normAutofit fontScale="90000"/>
          </a:bodyPr>
          <a:lstStyle/>
          <a:p>
            <a:r>
              <a:rPr lang="en-IN" dirty="0"/>
              <a:t>Variables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04730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dons not have a declare any type of variable</a:t>
            </a:r>
          </a:p>
          <a:p>
            <a:pPr marL="0" indent="0">
              <a:buNone/>
            </a:pPr>
            <a:r>
              <a:rPr lang="en-US" dirty="0"/>
              <a:t>This is handled internally according to the type of value ascend to the value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Name=“CADD”</a:t>
            </a:r>
          </a:p>
          <a:p>
            <a:pPr marL="0" indent="0">
              <a:buNone/>
            </a:pPr>
            <a:r>
              <a:rPr lang="en-US" dirty="0"/>
              <a:t>Age=23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4002137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xmlns="" id="{84D6028C-8F54-4696-8DC5-1EE70B23723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74423" y="742122"/>
            <a:ext cx="6614203" cy="728869"/>
          </a:xfrm>
        </p:spPr>
        <p:txBody>
          <a:bodyPr>
            <a:normAutofit/>
          </a:bodyPr>
          <a:lstStyle/>
          <a:p>
            <a:pPr algn="l"/>
            <a:r>
              <a:rPr lang="en-US" sz="4000" dirty="0"/>
              <a:t>            Python modes</a:t>
            </a:r>
            <a:endParaRPr lang="en-IN" sz="4000" dirty="0"/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xmlns="" id="{3675EF13-BA7E-4146-AB43-163724B42A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4424" y="1709530"/>
            <a:ext cx="8637072" cy="3750366"/>
          </a:xfrm>
        </p:spPr>
        <p:txBody>
          <a:bodyPr>
            <a:normAutofit/>
          </a:bodyPr>
          <a:lstStyle/>
          <a:p>
            <a:pPr marL="342900" indent="-342900" algn="just">
              <a:buAutoNum type="arabicPeriod"/>
            </a:pPr>
            <a:r>
              <a:rPr lang="en-US" dirty="0"/>
              <a:t>Script mode(IDCE (PYTHON 3.5 32BIT))</a:t>
            </a:r>
          </a:p>
          <a:p>
            <a:pPr marL="342900" indent="-342900" algn="just">
              <a:buAutoNum type="arabicPeriod"/>
            </a:pPr>
            <a:r>
              <a:rPr lang="en-US" dirty="0"/>
              <a:t>SHELL MODE (PYTHON 3.5 32 BIT))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205666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D108B3-6A43-4033-AD02-717A4277A8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96348"/>
            <a:ext cx="8413657" cy="795130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PYTHON AS A CALCULATER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9294AFD-90C7-4D0F-B28E-502A0BAFDA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NUMBER:</a:t>
            </a:r>
          </a:p>
          <a:p>
            <a:pPr marL="0" indent="0">
              <a:buNone/>
            </a:pPr>
            <a:r>
              <a:rPr lang="en-US" dirty="0"/>
              <a:t>2+2</a:t>
            </a:r>
          </a:p>
          <a:p>
            <a:pPr marL="0" indent="0">
              <a:buNone/>
            </a:pPr>
            <a:r>
              <a:rPr lang="en-US" dirty="0"/>
              <a:t>50_5*6</a:t>
            </a:r>
          </a:p>
          <a:p>
            <a:pPr marL="0" indent="0">
              <a:buNone/>
            </a:pPr>
            <a:r>
              <a:rPr lang="en-US" dirty="0"/>
              <a:t>(50-5*6)</a:t>
            </a:r>
          </a:p>
          <a:p>
            <a:pPr marL="0" indent="0">
              <a:buNone/>
            </a:pPr>
            <a:r>
              <a:rPr lang="en-US" dirty="0"/>
              <a:t>8/6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99950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C8360C1-5FB5-4120-B68E-43F6968211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503584"/>
            <a:ext cx="7764301" cy="82163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STRING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E596989-B9CC-457E-8F69-14F01BC42C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4316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name=“python”</a:t>
            </a:r>
          </a:p>
          <a:p>
            <a:pPr marL="0" indent="0">
              <a:buNone/>
            </a:pPr>
            <a:r>
              <a:rPr lang="en-US" dirty="0"/>
              <a:t>Print(name)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/>
            </a:r>
            <a:br>
              <a:rPr lang="en-US" dirty="0"/>
            </a:br>
            <a:r>
              <a:rPr lang="en-IN" dirty="0"/>
              <a:t>python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1025950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2137B6-FBEB-45EC-8B15-ED4586E437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768626"/>
            <a:ext cx="7592023" cy="53008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  List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A6A4634-E230-445F-B795-FB2AC1AA8D0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798" y="160788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number=[1,2,3]</a:t>
            </a:r>
          </a:p>
          <a:p>
            <a:pPr marL="0" indent="0">
              <a:buNone/>
            </a:pPr>
            <a:r>
              <a:rPr lang="en-US" dirty="0"/>
              <a:t>Print(number)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[1,2,3]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97587076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610A855-B602-452B-9670-6A27BB7C5B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0763" y="477078"/>
            <a:ext cx="7811690" cy="636104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                      Key words in python</a:t>
            </a: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xmlns="" id="{E5984378-B6AA-45A1-936E-F860B7B1D28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1934588585"/>
              </p:ext>
            </p:extLst>
          </p:nvPr>
        </p:nvGraphicFramePr>
        <p:xfrm>
          <a:off x="629944" y="1339851"/>
          <a:ext cx="9291635" cy="4178297"/>
        </p:xfrm>
        <a:graphic>
          <a:graphicData uri="http://schemas.openxmlformats.org/drawingml/2006/table">
            <a:tbl>
              <a:tblPr firstRow="1" firstCol="1" lastCol="1" bandRow="1">
                <a:tableStyleId>{5C22544A-7EE6-4342-B048-85BDC9FD1C3A}</a:tableStyleId>
              </a:tblPr>
              <a:tblGrid>
                <a:gridCol w="1858327">
                  <a:extLst>
                    <a:ext uri="{9D8B030D-6E8A-4147-A177-3AD203B41FA5}">
                      <a16:colId xmlns:a16="http://schemas.microsoft.com/office/drawing/2014/main" xmlns="" val="3588538648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xmlns="" val="2734028158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xmlns="" val="3243329233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xmlns="" val="2666661679"/>
                    </a:ext>
                  </a:extLst>
                </a:gridCol>
                <a:gridCol w="1858327">
                  <a:extLst>
                    <a:ext uri="{9D8B030D-6E8A-4147-A177-3AD203B41FA5}">
                      <a16:colId xmlns:a16="http://schemas.microsoft.com/office/drawing/2014/main" xmlns="" val="2953941675"/>
                    </a:ext>
                  </a:extLst>
                </a:gridCol>
              </a:tblGrid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False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And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As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17482187"/>
                  </a:ext>
                </a:extLst>
              </a:tr>
              <a:tr h="719825">
                <a:tc>
                  <a:txBody>
                    <a:bodyPr/>
                    <a:lstStyle/>
                    <a:p>
                      <a:r>
                        <a:rPr lang="en-US" dirty="0"/>
                        <a:t>Assert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Break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Continue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Def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84916836"/>
                  </a:ext>
                </a:extLst>
              </a:tr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Del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Else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Except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Finally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3363818530"/>
                  </a:ext>
                </a:extLst>
              </a:tr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For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From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Global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If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Import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01010190"/>
                  </a:ext>
                </a:extLst>
              </a:tr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In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Lambda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Nonlocal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1008596463"/>
                  </a:ext>
                </a:extLst>
              </a:tr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Or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Pass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raise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try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217433518"/>
                  </a:ext>
                </a:extLst>
              </a:tr>
              <a:tr h="576412">
                <a:tc>
                  <a:txBody>
                    <a:bodyPr/>
                    <a:lstStyle/>
                    <a:p>
                      <a:r>
                        <a:rPr lang="en-US" dirty="0"/>
                        <a:t>while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with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yield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xmlns="" val="42307450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xmlns="" val="40874851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6868E62-3544-4F4F-B586-6B7CB8DBB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49206" y="609600"/>
            <a:ext cx="7824796" cy="689113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    The print statements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A1979CC-E102-47EA-9F5D-5C3F0BBFAE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5996" y="1470991"/>
            <a:ext cx="9291215" cy="418910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statement in python is used for creating  variables or for displaying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x1+2+3\</a:t>
            </a:r>
          </a:p>
          <a:p>
            <a:pPr marL="0" indent="0">
              <a:buNone/>
            </a:pPr>
            <a:r>
              <a:rPr lang="en-US" dirty="0"/>
              <a:t>4+5+6+\</a:t>
            </a:r>
          </a:p>
          <a:p>
            <a:pPr marL="0" indent="0">
              <a:buNone/>
            </a:pPr>
            <a:r>
              <a:rPr lang="en-US" dirty="0"/>
              <a:t>7+8+9\4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Not output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1661057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55374"/>
          </a:xfrm>
        </p:spPr>
        <p:txBody>
          <a:bodyPr>
            <a:normAutofit fontScale="90000"/>
          </a:bodyPr>
          <a:lstStyle/>
          <a:p>
            <a:r>
              <a:rPr lang="en-IN" sz="3100" dirty="0"/>
              <a:t>                       Python Indentation</a:t>
            </a:r>
            <a:r>
              <a:rPr lang="en-IN" dirty="0"/>
              <a:t/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242391"/>
            <a:ext cx="8596668" cy="4373217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Indentation refers to the spaces at the beginning of a code line.</a:t>
            </a:r>
          </a:p>
          <a:p>
            <a:pPr marL="0" indent="0">
              <a:buNone/>
            </a:pPr>
            <a:r>
              <a:rPr lang="en-US" dirty="0"/>
              <a:t>Where in other programming languages the indentation in code is for readability only, the indentation in Python is very important.</a:t>
            </a:r>
          </a:p>
          <a:p>
            <a:pPr marL="0" indent="0">
              <a:buNone/>
            </a:pPr>
            <a:r>
              <a:rPr lang="en-US" dirty="0"/>
              <a:t>Python uses indentation to indicate a block of code.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 print("Five is greater than two!")</a:t>
            </a:r>
            <a:endParaRPr lang="en-IN" dirty="0"/>
          </a:p>
          <a:p>
            <a:pPr marL="0" indent="0">
              <a:buNone/>
            </a:pPr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 print("Five is greater than two!")</a:t>
            </a:r>
            <a:endParaRPr lang="en-IN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five is greater than two!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five is greater than two!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6196454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50829" y="636589"/>
            <a:ext cx="8596668" cy="498233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The number of spaces is up to you as a programmer, the most common use is four, but it has to be at least one.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if 5&gt; 2: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    print("five is greater than two!")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 output:</a:t>
            </a:r>
          </a:p>
          <a:p>
            <a:pPr marL="0" indent="0">
              <a:buNone/>
            </a:pPr>
            <a:r>
              <a:rPr lang="en-US" dirty="0">
                <a:solidFill>
                  <a:schemeClr val="tx1"/>
                </a:solidFill>
              </a:rPr>
              <a:t>five is greater than two!</a:t>
            </a:r>
          </a:p>
        </p:txBody>
      </p:sp>
    </p:spTree>
    <p:extLst>
      <p:ext uri="{BB962C8B-B14F-4D97-AF65-F5344CB8AC3E}">
        <p14:creationId xmlns:p14="http://schemas.microsoft.com/office/powerpoint/2010/main" xmlns="" val="2915223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02365"/>
          </a:xfrm>
        </p:spPr>
        <p:txBody>
          <a:bodyPr>
            <a:normAutofit fontScale="90000"/>
          </a:bodyPr>
          <a:lstStyle/>
          <a:p>
            <a:r>
              <a:rPr lang="en-IN" dirty="0"/>
              <a:t>What can Python do?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311965"/>
            <a:ext cx="8596668" cy="3880773"/>
          </a:xfrm>
        </p:spPr>
        <p:txBody>
          <a:bodyPr/>
          <a:lstStyle/>
          <a:p>
            <a:pPr marL="0" indent="0" algn="just">
              <a:buNone/>
            </a:pPr>
            <a:r>
              <a:rPr lang="en-US" dirty="0"/>
              <a:t>Python can be used on a server to create web applications.</a:t>
            </a:r>
          </a:p>
          <a:p>
            <a:pPr marL="0" indent="0" algn="just">
              <a:buNone/>
            </a:pPr>
            <a:r>
              <a:rPr lang="en-US" dirty="0"/>
              <a:t>Python can be used alongside software to create workflows.</a:t>
            </a:r>
          </a:p>
          <a:p>
            <a:pPr marL="0" indent="0" algn="just">
              <a:buNone/>
            </a:pPr>
            <a:r>
              <a:rPr lang="en-US" dirty="0"/>
              <a:t>connect to database systems. It can also read and modify files.</a:t>
            </a:r>
          </a:p>
          <a:p>
            <a:pPr marL="0" indent="0" algn="just">
              <a:buNone/>
            </a:pPr>
            <a:r>
              <a:rPr lang="en-US" dirty="0"/>
              <a:t>Python can be used to handle big data and perform complex mathematics.</a:t>
            </a:r>
          </a:p>
          <a:p>
            <a:pPr marL="0" indent="0" algn="just">
              <a:buNone/>
            </a:pPr>
            <a:r>
              <a:rPr lang="en-US" dirty="0"/>
              <a:t>Python can be used for rapid prototyping, or for production-ready software development.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8852747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4743" y="689114"/>
            <a:ext cx="7822423" cy="782055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Comments in python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81" y="1622704"/>
            <a:ext cx="9291215" cy="361259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has commenting capability for the purpose of in-code documentation.</a:t>
            </a:r>
          </a:p>
          <a:p>
            <a:pPr marL="0" indent="0">
              <a:buNone/>
            </a:pPr>
            <a:r>
              <a:rPr lang="en-US" dirty="0"/>
              <a:t>Comments start with a #, and Python will render the rest of the line as a comment: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Comments in Python:</a:t>
            </a:r>
          </a:p>
          <a:p>
            <a:pPr marL="0" indent="0">
              <a:buNone/>
            </a:pPr>
            <a:r>
              <a:rPr lang="en-US" dirty="0"/>
              <a:t>#This is a comment.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8106051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FF8167-F3CD-4087-8283-A49D14056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8138" y="609600"/>
            <a:ext cx="8425863" cy="78263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Single line comment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40258" y="1704181"/>
            <a:ext cx="9291637" cy="34496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comment does not have to be text that explains the code, it can also be used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#print("Hello, World!")</a:t>
            </a:r>
            <a:br>
              <a:rPr lang="en-US" dirty="0"/>
            </a:br>
            <a:r>
              <a:rPr lang="en-US" dirty="0"/>
              <a:t>print("Cheers, Mate!") #prevent Python from executing code: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35165362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1"/>
            <a:ext cx="8596668" cy="803870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Multiline Comments</a:t>
            </a:r>
            <a:br>
              <a:rPr lang="en-IN" dirty="0"/>
            </a:br>
            <a:endParaRPr lang="en-IN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>
          <a:xfrm>
            <a:off x="677334" y="1563757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</a:t>
            </a:r>
          </a:p>
          <a:p>
            <a:pPr marL="0" indent="0">
              <a:buNone/>
            </a:pPr>
            <a:r>
              <a:rPr lang="en-US" dirty="0"/>
              <a:t>#This is a comment</a:t>
            </a:r>
            <a:br>
              <a:rPr lang="en-US" dirty="0"/>
            </a:br>
            <a:r>
              <a:rPr lang="en-US" dirty="0"/>
              <a:t>#written in</a:t>
            </a:r>
            <a:br>
              <a:rPr lang="en-US" dirty="0"/>
            </a:br>
            <a:r>
              <a:rPr lang="en-US" dirty="0"/>
              <a:t>#more than just one line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8213313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4081" y="543824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"""</a:t>
            </a:r>
            <a:br>
              <a:rPr lang="en-US" dirty="0"/>
            </a:br>
            <a:r>
              <a:rPr lang="en-US" dirty="0"/>
              <a:t>This is a comment</a:t>
            </a:r>
            <a:br>
              <a:rPr lang="en-US" dirty="0"/>
            </a:br>
            <a:r>
              <a:rPr lang="en-US" dirty="0"/>
              <a:t>written in</a:t>
            </a:r>
            <a:br>
              <a:rPr lang="en-US" dirty="0"/>
            </a:br>
            <a:r>
              <a:rPr lang="en-US" dirty="0"/>
              <a:t>more than just one line</a:t>
            </a:r>
            <a:br>
              <a:rPr lang="en-US" dirty="0"/>
            </a:br>
            <a:r>
              <a:rPr lang="en-US" dirty="0"/>
              <a:t>"""</a:t>
            </a:r>
            <a:br>
              <a:rPr lang="en-US" dirty="0"/>
            </a:br>
            <a:r>
              <a:rPr lang="en-US" dirty="0"/>
              <a:t>print("Hello, World!")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45813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83F6254-5D1D-4DFB-AD91-D6BDE4BBC8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61391"/>
          </a:xfrm>
        </p:spPr>
        <p:txBody>
          <a:bodyPr/>
          <a:lstStyle/>
          <a:p>
            <a:r>
              <a:rPr lang="en-US" dirty="0"/>
              <a:t>                           Docstring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4BAFB6-1426-40B9-9797-EE4BD8D411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780161"/>
            <a:ext cx="8715937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A python docstring is a string used to document a python module ,class ,function, or  more method so programmers can understand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Def python(x):</a:t>
            </a:r>
          </a:p>
          <a:p>
            <a:pPr marL="0" indent="0">
              <a:buNone/>
            </a:pPr>
            <a:r>
              <a:rPr lang="en-US" dirty="0"/>
              <a:t>’’’takes in a n,returns the square of n ’’’</a:t>
            </a:r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2134490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78C8E05-5A56-4A7A-94E7-545E592B55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029" y="587465"/>
            <a:ext cx="8596668" cy="901148"/>
          </a:xfrm>
        </p:spPr>
        <p:txBody>
          <a:bodyPr>
            <a:normAutofit/>
          </a:bodyPr>
          <a:lstStyle/>
          <a:p>
            <a:r>
              <a:rPr lang="en-US" sz="2800" dirty="0"/>
              <a:t>               Python Data structure &amp; data types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423225B-873F-4FAC-9DA6-3B5E2AF16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944778"/>
          </a:xfrm>
        </p:spPr>
        <p:txBody>
          <a:bodyPr/>
          <a:lstStyle/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number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 String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List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Tuple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Set</a:t>
            </a: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/>
              <a:t>dictionary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2447308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AAF6CC4-E742-44E0-95F7-D4F75908D0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0099" y="629479"/>
            <a:ext cx="7923327" cy="682486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Number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58EA75E-CFE3-4C6A-9076-3A3BD9F00A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70100" y="1417983"/>
            <a:ext cx="8334144" cy="391200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Integers, floating point number  and complex number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Y=123</a:t>
            </a:r>
          </a:p>
          <a:p>
            <a:pPr marL="0" indent="0">
              <a:buNone/>
            </a:pPr>
            <a:r>
              <a:rPr lang="en-IN" dirty="0"/>
              <a:t>Type(y)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STRING</a:t>
            </a:r>
            <a:r>
              <a:rPr lang="en-IN" dirty="0"/>
              <a:t>:</a:t>
            </a:r>
          </a:p>
          <a:p>
            <a:pPr marL="0" indent="0">
              <a:buNone/>
            </a:pPr>
            <a:r>
              <a:rPr lang="en-IN" dirty="0"/>
              <a:t>  Arrays of bytes representing Unicode characters.</a:t>
            </a:r>
          </a:p>
          <a:p>
            <a:pPr marL="0" indent="0">
              <a:buNone/>
            </a:pPr>
            <a:r>
              <a:rPr lang="en-IN" dirty="0"/>
              <a:t>  X=“my name is python”</a:t>
            </a:r>
          </a:p>
          <a:p>
            <a:pPr marL="0" indent="0">
              <a:buNone/>
            </a:pPr>
            <a:r>
              <a:rPr lang="en-IN" dirty="0"/>
              <a:t>  Type(x)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43720984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35B0FE8-C778-44A8-85D3-2D70F2C352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28870"/>
          </a:xfrm>
        </p:spPr>
        <p:txBody>
          <a:bodyPr/>
          <a:lstStyle/>
          <a:p>
            <a:r>
              <a:rPr lang="en-US" dirty="0"/>
              <a:t>                             list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CA5D59-3177-4314-9F05-2FD71BE4B2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Lists are used to store multiple items in a single variable </a:t>
            </a:r>
          </a:p>
          <a:p>
            <a:pPr marL="0" indent="0">
              <a:buNone/>
            </a:pPr>
            <a:r>
              <a:rPr lang="en-US" dirty="0"/>
              <a:t>Lists are one of 4built in data types in python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l=[1,2,3,4,]</a:t>
            </a:r>
          </a:p>
          <a:p>
            <a:pPr marL="0" indent="0">
              <a:buNone/>
            </a:pPr>
            <a:r>
              <a:rPr lang="en-US" dirty="0"/>
              <a:t>Type(l)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TUPLES:</a:t>
            </a:r>
          </a:p>
          <a:p>
            <a:pPr marL="0" indent="0">
              <a:buNone/>
            </a:pPr>
            <a:r>
              <a:rPr lang="en-IN" dirty="0"/>
              <a:t>Tuples are used to store multiple items in a single variable </a:t>
            </a:r>
          </a:p>
        </p:txBody>
      </p:sp>
    </p:spTree>
    <p:extLst>
      <p:ext uri="{BB962C8B-B14F-4D97-AF65-F5344CB8AC3E}">
        <p14:creationId xmlns:p14="http://schemas.microsoft.com/office/powerpoint/2010/main" xmlns="" val="146786294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071DDE8-9016-4ECB-84E5-6BE261394E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0392" y="543340"/>
            <a:ext cx="9291215" cy="494951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A=(5,4,3)</a:t>
            </a:r>
          </a:p>
          <a:p>
            <a:pPr marL="0" indent="0">
              <a:buNone/>
            </a:pPr>
            <a:r>
              <a:rPr lang="en-US" dirty="0"/>
              <a:t>Type(a)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SETS:</a:t>
            </a:r>
          </a:p>
          <a:p>
            <a:pPr marL="0" indent="0">
              <a:buNone/>
            </a:pPr>
            <a:r>
              <a:rPr lang="en-US" dirty="0"/>
              <a:t>A set is a collection  of unique data. This, element of a set cannot be duplication .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Z={1,2,3,4,5}</a:t>
            </a:r>
          </a:p>
          <a:p>
            <a:pPr marL="0" indent="0">
              <a:buNone/>
            </a:pPr>
            <a:r>
              <a:rPr lang="en-US" dirty="0"/>
              <a:t>Type(z)</a:t>
            </a: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81188806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BE3065-BE95-44A7-859C-3E394302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6517" y="631107"/>
            <a:ext cx="8596668" cy="821635"/>
          </a:xfrm>
        </p:spPr>
        <p:txBody>
          <a:bodyPr/>
          <a:lstStyle/>
          <a:p>
            <a:r>
              <a:rPr lang="en-US" dirty="0">
                <a:solidFill>
                  <a:schemeClr val="accent1">
                    <a:lumMod val="75000"/>
                  </a:schemeClr>
                </a:solidFill>
              </a:rPr>
              <a:t>                       Dictionaries:</a:t>
            </a:r>
            <a:endParaRPr lang="en-IN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387FCB1-744C-4912-B0B2-2618F8BE2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08" y="1850308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Dictionary  are used to store data values in key value pairs </a:t>
            </a:r>
          </a:p>
          <a:p>
            <a:pPr marL="0" indent="0">
              <a:buNone/>
            </a:pPr>
            <a:r>
              <a:rPr lang="en-US" dirty="0"/>
              <a:t>First create a variable name which will be the name of the dictionary then assign the variable to an empty set of curly braces,{}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indent="0">
              <a:buNone/>
            </a:pPr>
            <a:r>
              <a:rPr lang="en-US" dirty="0"/>
              <a:t>Numbers={1: ”one”,  2: ”two”, 3: ”three”}</a:t>
            </a:r>
          </a:p>
          <a:p>
            <a:pPr marL="0" indent="0">
              <a:buNone/>
            </a:pPr>
            <a:r>
              <a:rPr lang="en-US" dirty="0"/>
              <a:t>Type(numbers)</a:t>
            </a:r>
          </a:p>
          <a:p>
            <a:pPr marL="0" indent="0">
              <a:buNone/>
            </a:pPr>
            <a:endParaRPr lang="en-US" dirty="0">
              <a:solidFill>
                <a:schemeClr val="tx1">
                  <a:lumMod val="50000"/>
                </a:schemeClr>
              </a:solidFill>
            </a:endParaRPr>
          </a:p>
          <a:p>
            <a:endParaRPr lang="en-US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dirty="0">
              <a:solidFill>
                <a:srgbClr val="FF0000"/>
              </a:solidFill>
            </a:endParaRPr>
          </a:p>
          <a:p>
            <a:endParaRPr lang="en-US" dirty="0">
              <a:solidFill>
                <a:srgbClr val="DDDDDD"/>
              </a:solidFill>
            </a:endParaRP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783705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7181" y="835062"/>
            <a:ext cx="8599097" cy="583096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  Why Python?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17181" y="1597456"/>
            <a:ext cx="9291215" cy="413393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works on different platforms (Windows, Mac, Linux, Raspberry Pi, etc.)</a:t>
            </a:r>
          </a:p>
          <a:p>
            <a:pPr marL="0" indent="0">
              <a:buNone/>
            </a:pPr>
            <a:r>
              <a:rPr lang="en-US" dirty="0"/>
              <a:t>Python has a simple syntax similar to the English language.</a:t>
            </a:r>
          </a:p>
          <a:p>
            <a:pPr marL="0" indent="0">
              <a:buNone/>
            </a:pPr>
            <a:r>
              <a:rPr lang="en-US" dirty="0"/>
              <a:t>Python has syntax that allows developers to write programs with fewer lines than some other programming languages.</a:t>
            </a:r>
          </a:p>
          <a:p>
            <a:pPr marL="0" indent="0">
              <a:buNone/>
            </a:pPr>
            <a:r>
              <a:rPr lang="en-US" dirty="0"/>
              <a:t>Python runs on an interpreter system, meaning that code can be executed as soon as it is written. This means that prototyping can be very quick.</a:t>
            </a:r>
          </a:p>
          <a:p>
            <a:pPr marL="0" indent="0">
              <a:buNone/>
            </a:pPr>
            <a:r>
              <a:rPr lang="en-US" dirty="0"/>
              <a:t>Python can be treated in a procedural way, an object-oriented way or a functional way.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4635712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E40DA71-89A8-42D2-B904-A73065A02C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1316" y="583095"/>
            <a:ext cx="8596668" cy="755374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              Variables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6122800-17A8-4FAE-8258-CCC72E8716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8551" y="1643269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Python does not have to declare any type of the variable.</a:t>
            </a:r>
          </a:p>
          <a:p>
            <a:pPr marL="0" indent="0">
              <a:buNone/>
            </a:pPr>
            <a:r>
              <a:rPr lang="en-US" dirty="0"/>
              <a:t>This is handled internally according to the type of value assigned to the variable 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name=“python”</a:t>
            </a:r>
          </a:p>
          <a:p>
            <a:pPr marL="0" indent="0">
              <a:buNone/>
            </a:pPr>
            <a:r>
              <a:rPr lang="en-US" dirty="0"/>
              <a:t>age=44</a:t>
            </a:r>
          </a:p>
          <a:p>
            <a:endParaRPr lang="en-US" dirty="0">
              <a:solidFill>
                <a:srgbClr val="C0000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6688989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83F82A3-643F-45D9-ADA8-FE1D7C5B7F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308" y="649356"/>
            <a:ext cx="8596668" cy="702365"/>
          </a:xfrm>
        </p:spPr>
        <p:txBody>
          <a:bodyPr/>
          <a:lstStyle/>
          <a:p>
            <a:r>
              <a:rPr lang="en-US" dirty="0"/>
              <a:t>                operators in python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2A56D6-BAF5-4CF6-825D-6676623BC6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7334" y="1846422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LIST OF OPERATORS: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ARITHMETIC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RELATIONAL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LOGICAL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BITWISE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ASSIGNMENT OPERATORS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SPECIAL OPERATORS</a:t>
            </a:r>
          </a:p>
          <a:p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42455087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F4B9993-7D8D-460F-9DEF-B764867E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0660" y="609600"/>
            <a:ext cx="8150087" cy="874643"/>
          </a:xfrm>
        </p:spPr>
        <p:txBody>
          <a:bodyPr/>
          <a:lstStyle/>
          <a:p>
            <a:r>
              <a:rPr lang="en-US" dirty="0"/>
              <a:t>              Arithmetic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74D0843-7B35-4981-8ABE-55B4ECF3BE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2608" y="1749287"/>
            <a:ext cx="9291215" cy="390799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An operator that performs arithmetic operations on groups and number 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Addition: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 </a:t>
            </a:r>
            <a:r>
              <a:rPr lang="en-US" dirty="0"/>
              <a:t>a=1+2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3 //output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Subtraction: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 </a:t>
            </a:r>
            <a:r>
              <a:rPr lang="en-IN" dirty="0"/>
              <a:t>a=1-3</a:t>
            </a:r>
          </a:p>
          <a:p>
            <a:pPr marL="0" indent="0">
              <a:buNone/>
            </a:pP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/>
              <a:t>-2 //output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38686340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0DF102D-78C6-4D18-B7E9-34FC111974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3583" y="699053"/>
            <a:ext cx="8971722" cy="48006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Division:</a:t>
            </a:r>
          </a:p>
          <a:p>
            <a:pPr marL="0" indent="0">
              <a:buNone/>
            </a:pPr>
            <a:r>
              <a:rPr lang="en-US" dirty="0"/>
              <a:t>a=1/2</a:t>
            </a:r>
          </a:p>
          <a:p>
            <a:pPr marL="0" indent="0">
              <a:buNone/>
            </a:pPr>
            <a:r>
              <a:rPr lang="en-US" dirty="0"/>
              <a:t>a</a:t>
            </a:r>
          </a:p>
          <a:p>
            <a:pPr marL="0" indent="0">
              <a:buNone/>
            </a:pPr>
            <a:r>
              <a:rPr lang="en-US" dirty="0"/>
              <a:t>0.5 //output</a:t>
            </a:r>
          </a:p>
          <a:p>
            <a:pPr marL="0" indent="0">
              <a:buNone/>
            </a:pPr>
            <a:r>
              <a:rPr lang="en-US" dirty="0">
                <a:solidFill>
                  <a:srgbClr val="C00000"/>
                </a:solidFill>
              </a:rPr>
              <a:t>Floor division:</a:t>
            </a:r>
          </a:p>
          <a:p>
            <a:pPr marL="0" indent="0">
              <a:buNone/>
            </a:pPr>
            <a:r>
              <a:rPr lang="pt-BR" dirty="0"/>
              <a:t> a=1//2</a:t>
            </a:r>
          </a:p>
          <a:p>
            <a:pPr marL="0" indent="0">
              <a:buNone/>
            </a:pPr>
            <a:r>
              <a:rPr lang="pt-BR" dirty="0"/>
              <a:t> a</a:t>
            </a:r>
          </a:p>
          <a:p>
            <a:pPr marL="0" indent="0">
              <a:buNone/>
            </a:pPr>
            <a:r>
              <a:rPr lang="pt-BR" dirty="0"/>
              <a:t>0 //output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Modulus:</a:t>
            </a:r>
          </a:p>
          <a:p>
            <a:pPr marL="0" indent="0">
              <a:buNone/>
            </a:pPr>
            <a:r>
              <a:rPr lang="en-US" dirty="0"/>
              <a:t>a=1%2</a:t>
            </a:r>
          </a:p>
          <a:p>
            <a:pPr marL="0" indent="0">
              <a:buNone/>
            </a:pPr>
            <a:r>
              <a:rPr lang="en-US" dirty="0"/>
              <a:t> a</a:t>
            </a:r>
          </a:p>
          <a:p>
            <a:pPr marL="0" indent="0">
              <a:buNone/>
            </a:pPr>
            <a:r>
              <a:rPr lang="en-US" dirty="0"/>
              <a:t>1 //output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33524594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4000"/>
    </mc:Choice>
    <mc:Fallback>
      <p:transition advTm="4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947AAE49-9E20-4B32-B074-5D00F784F8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57" y="781880"/>
            <a:ext cx="8726091" cy="487679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Multiplication:</a:t>
            </a:r>
          </a:p>
          <a:p>
            <a:pPr marL="0" indent="0">
              <a:buNone/>
            </a:pPr>
            <a:r>
              <a:rPr lang="en-IN" dirty="0"/>
              <a:t>a=1*2</a:t>
            </a:r>
          </a:p>
          <a:p>
            <a:pPr marL="0" indent="0">
              <a:buNone/>
            </a:pPr>
            <a:r>
              <a:rPr lang="en-IN" dirty="0"/>
              <a:t> a</a:t>
            </a:r>
          </a:p>
          <a:p>
            <a:pPr marL="0" indent="0">
              <a:buNone/>
            </a:pPr>
            <a:r>
              <a:rPr lang="en-IN" dirty="0"/>
              <a:t>2 //output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Exponent form:</a:t>
            </a:r>
          </a:p>
          <a:p>
            <a:pPr marL="0" indent="0">
              <a:buNone/>
            </a:pPr>
            <a:r>
              <a:rPr lang="en-US" dirty="0"/>
              <a:t> a=1**2</a:t>
            </a:r>
          </a:p>
          <a:p>
            <a:pPr marL="0" indent="0">
              <a:buNone/>
            </a:pPr>
            <a:r>
              <a:rPr lang="pt-BR" dirty="0"/>
              <a:t>a=1**2</a:t>
            </a:r>
          </a:p>
          <a:p>
            <a:pPr marL="0" indent="0">
              <a:buNone/>
            </a:pPr>
            <a:r>
              <a:rPr lang="pt-BR" dirty="0"/>
              <a:t> a</a:t>
            </a:r>
          </a:p>
          <a:p>
            <a:pPr marL="0" indent="0">
              <a:buNone/>
            </a:pPr>
            <a:r>
              <a:rPr lang="pt-BR" dirty="0"/>
              <a:t>1 //output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3307580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EB2609C-B210-4A6F-A64E-21272A689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46921" y="92765"/>
            <a:ext cx="7602029" cy="83488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RELATIONAL OPERATORS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7D4E74C-51A9-4D0D-B051-AF1842843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6921" y="834887"/>
            <a:ext cx="8375375" cy="506233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Comparison operators are used to compare two values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Equal:</a:t>
            </a:r>
          </a:p>
          <a:p>
            <a:pPr marL="0" indent="0">
              <a:buNone/>
            </a:pPr>
            <a:r>
              <a:rPr lang="en-US" dirty="0"/>
              <a:t>2==2</a:t>
            </a:r>
          </a:p>
          <a:p>
            <a:pPr marL="0" indent="0">
              <a:buNone/>
            </a:pPr>
            <a:r>
              <a:rPr lang="en-US" dirty="0"/>
              <a:t>True //output</a:t>
            </a:r>
          </a:p>
          <a:p>
            <a:pPr marL="0" indent="0">
              <a:buNone/>
            </a:pPr>
            <a:r>
              <a:rPr lang="en-US" dirty="0"/>
              <a:t>2==3</a:t>
            </a:r>
          </a:p>
          <a:p>
            <a:pPr marL="0" indent="0">
              <a:buNone/>
            </a:pPr>
            <a:r>
              <a:rPr lang="en-US" dirty="0"/>
              <a:t>False //output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equal:</a:t>
            </a:r>
          </a:p>
          <a:p>
            <a:pPr marL="0" indent="0">
              <a:buNone/>
            </a:pPr>
            <a:r>
              <a:rPr lang="en-IN" dirty="0"/>
              <a:t>2!=2</a:t>
            </a:r>
          </a:p>
          <a:p>
            <a:pPr marL="0" indent="0">
              <a:buNone/>
            </a:pPr>
            <a:r>
              <a:rPr lang="en-IN" dirty="0"/>
              <a:t>False //output</a:t>
            </a:r>
          </a:p>
          <a:p>
            <a:pPr marL="0" indent="0">
              <a:buNone/>
            </a:pPr>
            <a:r>
              <a:rPr lang="en-IN" dirty="0"/>
              <a:t>3!=2</a:t>
            </a:r>
          </a:p>
          <a:p>
            <a:pPr marL="0" indent="0">
              <a:buNone/>
            </a:pPr>
            <a:r>
              <a:rPr lang="en-IN" dirty="0"/>
              <a:t>True //output</a:t>
            </a:r>
          </a:p>
          <a:p>
            <a:pPr marL="0" indent="0">
              <a:buNone/>
            </a:pPr>
            <a:endParaRPr lang="en-IN" dirty="0"/>
          </a:p>
          <a:p>
            <a:endParaRPr lang="en-IN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4374042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xmlns="" Requires="p14">
      <p:transition p14:dur="10" advTm="4000"/>
    </mc:Choice>
    <mc:Fallback>
      <p:transition advTm="4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B90A85-A4D3-4192-8A6D-D1153D7CAE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21634"/>
            <a:ext cx="7983969" cy="501045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Less than: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2&lt;3</a:t>
            </a:r>
          </a:p>
          <a:p>
            <a:pPr marL="0" indent="0">
              <a:buNone/>
            </a:pPr>
            <a:r>
              <a:rPr lang="en-US" dirty="0"/>
              <a:t>True  //output</a:t>
            </a:r>
          </a:p>
          <a:p>
            <a:pPr marL="0" indent="0">
              <a:buNone/>
            </a:pPr>
            <a:r>
              <a:rPr lang="en-US" dirty="0"/>
              <a:t>3&lt;2</a:t>
            </a:r>
          </a:p>
          <a:p>
            <a:pPr marL="0" indent="0">
              <a:buNone/>
            </a:pPr>
            <a:r>
              <a:rPr lang="en-US" dirty="0"/>
              <a:t>False //output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Greater than:</a:t>
            </a:r>
          </a:p>
          <a:p>
            <a:pPr marL="0" indent="0">
              <a:buNone/>
            </a:pPr>
            <a:r>
              <a:rPr lang="en-IN" dirty="0"/>
              <a:t>2&gt;3</a:t>
            </a:r>
          </a:p>
          <a:p>
            <a:pPr marL="0" indent="0">
              <a:buNone/>
            </a:pPr>
            <a:r>
              <a:rPr lang="en-IN" dirty="0"/>
              <a:t>False  //output</a:t>
            </a:r>
          </a:p>
          <a:p>
            <a:pPr marL="0" indent="0">
              <a:buNone/>
            </a:pPr>
            <a:r>
              <a:rPr lang="en-IN" dirty="0"/>
              <a:t>3&gt;2</a:t>
            </a:r>
          </a:p>
          <a:p>
            <a:pPr marL="0" indent="0">
              <a:buNone/>
            </a:pPr>
            <a:r>
              <a:rPr lang="en-IN" dirty="0"/>
              <a:t>True //output</a:t>
            </a:r>
          </a:p>
        </p:txBody>
      </p:sp>
    </p:spTree>
    <p:extLst>
      <p:ext uri="{BB962C8B-B14F-4D97-AF65-F5344CB8AC3E}">
        <p14:creationId xmlns:p14="http://schemas.microsoft.com/office/powerpoint/2010/main" xmlns="" val="77283426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ABF3A45-8D51-4AF3-807F-AFD44854C2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046921"/>
            <a:ext cx="7824943" cy="463826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Less than equal:</a:t>
            </a:r>
          </a:p>
          <a:p>
            <a:pPr marL="0" indent="0">
              <a:buNone/>
            </a:pPr>
            <a:r>
              <a:rPr lang="en-IN" dirty="0"/>
              <a:t>2&lt;=2</a:t>
            </a:r>
          </a:p>
          <a:p>
            <a:pPr marL="0" indent="0">
              <a:buNone/>
            </a:pPr>
            <a:r>
              <a:rPr lang="en-IN" dirty="0"/>
              <a:t>True //output</a:t>
            </a:r>
          </a:p>
          <a:p>
            <a:pPr marL="0" indent="0">
              <a:buNone/>
            </a:pPr>
            <a:r>
              <a:rPr lang="en-IN" dirty="0"/>
              <a:t>3&lt;=2</a:t>
            </a:r>
          </a:p>
          <a:p>
            <a:pPr marL="0" indent="0">
              <a:buNone/>
            </a:pPr>
            <a:r>
              <a:rPr lang="en-IN" dirty="0"/>
              <a:t>False //output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Greater than equal:</a:t>
            </a:r>
          </a:p>
          <a:p>
            <a:pPr marL="0" indent="0">
              <a:buNone/>
            </a:pPr>
            <a:r>
              <a:rPr lang="da-DK" dirty="0"/>
              <a:t>2&gt;=3</a:t>
            </a:r>
          </a:p>
          <a:p>
            <a:pPr marL="0" indent="0">
              <a:buNone/>
            </a:pPr>
            <a:r>
              <a:rPr lang="da-DK" dirty="0"/>
              <a:t>False</a:t>
            </a:r>
            <a:r>
              <a:rPr lang="en-IN" dirty="0"/>
              <a:t> //output</a:t>
            </a:r>
            <a:endParaRPr lang="da-DK" dirty="0"/>
          </a:p>
          <a:p>
            <a:pPr marL="0" indent="0">
              <a:buNone/>
            </a:pPr>
            <a:r>
              <a:rPr lang="da-DK" dirty="0"/>
              <a:t>3&gt;=2</a:t>
            </a:r>
          </a:p>
          <a:p>
            <a:pPr marL="0" indent="0">
              <a:buNone/>
            </a:pPr>
            <a:r>
              <a:rPr lang="da-DK" dirty="0"/>
              <a:t>True</a:t>
            </a:r>
            <a:r>
              <a:rPr lang="en-IN" dirty="0"/>
              <a:t> //output</a:t>
            </a:r>
            <a:endParaRPr lang="da-DK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72884508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4750E56-4D4A-4084-90B5-858B021B48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9458" y="420801"/>
            <a:ext cx="8169500" cy="665877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 Logical operator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9F03BF9-883F-4B14-B29A-EFC1B1C88FE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9457" y="1507480"/>
            <a:ext cx="7785187" cy="4929719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/>
              <a:t>Logical operators are used to combine conditional statements</a:t>
            </a:r>
          </a:p>
          <a:p>
            <a:pPr marL="0" indent="0">
              <a:buNone/>
            </a:pPr>
            <a:r>
              <a:rPr lang="en-US" dirty="0"/>
              <a:t>t  </a:t>
            </a:r>
            <a:r>
              <a:rPr lang="en-US" dirty="0" err="1"/>
              <a:t>t</a:t>
            </a:r>
            <a:r>
              <a:rPr lang="en-US" dirty="0"/>
              <a:t>  =t</a:t>
            </a:r>
          </a:p>
          <a:p>
            <a:pPr marL="0" indent="0">
              <a:buNone/>
            </a:pPr>
            <a:r>
              <a:rPr lang="en-US" dirty="0"/>
              <a:t>f  t=f</a:t>
            </a:r>
          </a:p>
          <a:p>
            <a:pPr marL="0" indent="0">
              <a:buNone/>
            </a:pPr>
            <a:r>
              <a:rPr lang="en-US" dirty="0"/>
              <a:t>t  f=f</a:t>
            </a:r>
          </a:p>
          <a:p>
            <a:pPr marL="0" indent="0">
              <a:buNone/>
            </a:pPr>
            <a:r>
              <a:rPr lang="en-US" dirty="0"/>
              <a:t>f  f=f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AND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/>
              <a:t>NOT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AND:</a:t>
            </a:r>
          </a:p>
          <a:p>
            <a:pPr marL="0" indent="0">
              <a:buNone/>
            </a:pPr>
            <a:r>
              <a:rPr lang="en-IN" dirty="0"/>
              <a:t>(2&lt;3) and(4&lt;5)</a:t>
            </a:r>
          </a:p>
          <a:p>
            <a:pPr marL="0" indent="0">
              <a:buNone/>
            </a:pPr>
            <a:r>
              <a:rPr lang="en-IN" dirty="0"/>
              <a:t>True</a:t>
            </a:r>
          </a:p>
          <a:p>
            <a:pPr marL="0" indent="0">
              <a:buNone/>
            </a:pPr>
            <a:r>
              <a:rPr lang="en-IN" dirty="0"/>
              <a:t>(2&lt;3) and(4&lt;2)</a:t>
            </a:r>
          </a:p>
          <a:p>
            <a:pPr marL="0" indent="0">
              <a:buNone/>
            </a:pPr>
            <a:r>
              <a:rPr lang="en-IN" dirty="0"/>
              <a:t>False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60674800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45605D3A-7AA1-4F17-BE77-58A5546039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09" y="659295"/>
            <a:ext cx="8447795" cy="495962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OR:</a:t>
            </a:r>
          </a:p>
          <a:p>
            <a:pPr marL="0" indent="0">
              <a:buNone/>
            </a:pPr>
            <a:r>
              <a:rPr lang="en-US" dirty="0"/>
              <a:t>(2&lt;3) or(4&lt;2)</a:t>
            </a:r>
          </a:p>
          <a:p>
            <a:pPr marL="0" indent="0">
              <a:buNone/>
            </a:pPr>
            <a:r>
              <a:rPr lang="en-US" dirty="0"/>
              <a:t>True</a:t>
            </a:r>
            <a:r>
              <a:rPr lang="en-IN" dirty="0"/>
              <a:t> //output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(2&lt;2) or(4&lt;2)</a:t>
            </a:r>
          </a:p>
          <a:p>
            <a:pPr marL="0" indent="0">
              <a:buNone/>
            </a:pPr>
            <a:r>
              <a:rPr lang="en-US" dirty="0"/>
              <a:t>False</a:t>
            </a:r>
            <a:r>
              <a:rPr lang="en-IN" dirty="0"/>
              <a:t> //output</a:t>
            </a:r>
            <a:endParaRPr lang="en-US" dirty="0"/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NOT:</a:t>
            </a:r>
          </a:p>
          <a:p>
            <a:pPr marL="0" indent="0">
              <a:buNone/>
            </a:pPr>
            <a:r>
              <a:rPr lang="en-IN" dirty="0">
                <a:solidFill>
                  <a:schemeClr val="tx1"/>
                </a:solidFill>
              </a:rPr>
              <a:t>X=7</a:t>
            </a:r>
          </a:p>
          <a:p>
            <a:pPr marL="0" indent="0">
              <a:buNone/>
            </a:pPr>
            <a:r>
              <a:rPr lang="en-US" dirty="0"/>
              <a:t>print(not(x&gt;3 and x&lt;10))</a:t>
            </a:r>
          </a:p>
          <a:p>
            <a:pPr marL="0" indent="0">
              <a:buNone/>
            </a:pPr>
            <a:r>
              <a:rPr lang="en-US" dirty="0"/>
              <a:t>False //output</a:t>
            </a:r>
          </a:p>
          <a:p>
            <a:pPr marL="0" indent="0">
              <a:buNone/>
            </a:pPr>
            <a:r>
              <a:rPr lang="en-US" dirty="0"/>
              <a:t>x=6</a:t>
            </a:r>
          </a:p>
          <a:p>
            <a:pPr marL="0" indent="0">
              <a:buNone/>
            </a:pPr>
            <a:r>
              <a:rPr lang="en-US" dirty="0"/>
              <a:t>print(not(x&gt;7 and x&lt;3))</a:t>
            </a:r>
          </a:p>
          <a:p>
            <a:pPr marL="0" indent="0">
              <a:buNone/>
            </a:pPr>
            <a:r>
              <a:rPr lang="en-US" dirty="0"/>
              <a:t>True //output</a:t>
            </a:r>
          </a:p>
          <a:p>
            <a:endParaRPr lang="en-IN" dirty="0">
              <a:solidFill>
                <a:srgbClr val="FF0000"/>
              </a:solidFill>
            </a:endParaRPr>
          </a:p>
          <a:p>
            <a:endParaRPr lang="en-IN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8793750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2DCDBC7-1558-4286-A3E5-E456959948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185530"/>
            <a:ext cx="9291215" cy="5804453"/>
          </a:xfrm>
        </p:spPr>
        <p:txBody>
          <a:bodyPr/>
          <a:lstStyle/>
          <a:p>
            <a:pPr>
              <a:buFont typeface="Courier New" panose="02070309020205020404" pitchFamily="49" charset="0"/>
              <a:buChar char="o"/>
            </a:pPr>
            <a:r>
              <a:rPr lang="en-US" u="sng" dirty="0">
                <a:solidFill>
                  <a:schemeClr val="accent1"/>
                </a:solidFill>
              </a:rPr>
              <a:t>PYTHON FEATURES</a:t>
            </a:r>
            <a:endParaRPr lang="en-IN" u="sng" dirty="0">
              <a:solidFill>
                <a:schemeClr val="accent1"/>
              </a:solidFill>
            </a:endParaRPr>
          </a:p>
          <a:p>
            <a:pPr>
              <a:buFont typeface="Courier New" panose="02070309020205020404" pitchFamily="49" charset="0"/>
              <a:buChar char="o"/>
            </a:pPr>
            <a:r>
              <a:rPr lang="en-IN" dirty="0"/>
              <a:t>1 Simple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2 Open source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3 GUI programming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4 Large standard library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5 Expressive language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6 Object oriented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7 Interpreted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8 Platform independent</a:t>
            </a:r>
          </a:p>
          <a:p>
            <a:pPr algn="just">
              <a:buFont typeface="Courier New" panose="02070309020205020404" pitchFamily="49" charset="0"/>
              <a:buChar char="o"/>
            </a:pPr>
            <a:r>
              <a:rPr lang="en-IN" dirty="0"/>
              <a:t>9 High level</a:t>
            </a:r>
          </a:p>
          <a:p>
            <a:pPr>
              <a:buFont typeface="Courier New" panose="02070309020205020404" pitchFamily="49" charset="0"/>
              <a:buChar char="o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18465447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B71DCA9-E739-4352-9C3B-C3C4FA1025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494" y="291549"/>
            <a:ext cx="7758682" cy="821635"/>
          </a:xfrm>
        </p:spPr>
        <p:txBody>
          <a:bodyPr/>
          <a:lstStyle/>
          <a:p>
            <a:r>
              <a:rPr lang="en-US" dirty="0"/>
              <a:t>                 Bitwise operators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C9859D2-7C98-4D7E-B4E1-A5299FC5C4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2711" y="1325217"/>
            <a:ext cx="8593568" cy="404836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Bitwise operators are used to compare (binary number)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AND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NOT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XOR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RIGHT SHIFT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LEFT SHIFT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88810204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CA3FD2A6-3477-4ABF-8064-5AE6ABB833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80" y="940904"/>
            <a:ext cx="7891204" cy="45254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AND</a:t>
            </a:r>
          </a:p>
          <a:p>
            <a:pPr marL="0" indent="0">
              <a:buNone/>
            </a:pPr>
            <a:r>
              <a:rPr lang="en-US" dirty="0"/>
              <a:t>10&amp;7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OR</a:t>
            </a:r>
          </a:p>
          <a:p>
            <a:pPr marL="0" indent="0">
              <a:buNone/>
            </a:pPr>
            <a:r>
              <a:rPr lang="en-US" dirty="0"/>
              <a:t>10/7</a:t>
            </a:r>
          </a:p>
          <a:p>
            <a:pPr marL="0" indent="0">
              <a:buNone/>
            </a:pPr>
            <a:r>
              <a:rPr lang="en-US" dirty="0"/>
              <a:t>1.4285714285714286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XOR</a:t>
            </a:r>
          </a:p>
          <a:p>
            <a:pPr marL="0" indent="0">
              <a:buNone/>
            </a:pPr>
            <a:r>
              <a:rPr lang="en-US" dirty="0"/>
              <a:t>10^7</a:t>
            </a:r>
          </a:p>
          <a:p>
            <a:pPr marL="0" indent="0">
              <a:buNone/>
            </a:pPr>
            <a:r>
              <a:rPr lang="en-US" dirty="0"/>
              <a:t>13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50521582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5C3B9D9-4717-42FD-86A1-06EE93598C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1579" y="861391"/>
            <a:ext cx="7546647" cy="4604954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LEFT SHIFT:</a:t>
            </a:r>
          </a:p>
          <a:p>
            <a:pPr marL="0" indent="0">
              <a:buNone/>
            </a:pPr>
            <a:r>
              <a:rPr lang="en-US" dirty="0"/>
              <a:t>10&lt;&lt;2</a:t>
            </a:r>
          </a:p>
          <a:p>
            <a:pPr marL="0" indent="0">
              <a:buNone/>
            </a:pPr>
            <a:r>
              <a:rPr lang="en-US" dirty="0"/>
              <a:t>40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RIGHT SHIFT:</a:t>
            </a:r>
          </a:p>
          <a:p>
            <a:pPr marL="0" indent="0">
              <a:buNone/>
            </a:pPr>
            <a:r>
              <a:rPr lang="en-US" dirty="0"/>
              <a:t>10&gt;&gt;2</a:t>
            </a:r>
          </a:p>
          <a:p>
            <a:pPr marL="0" indent="0">
              <a:buNone/>
            </a:pPr>
            <a:r>
              <a:rPr lang="en-US" dirty="0"/>
              <a:t>2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86896879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18183AA-FAB2-493B-BE32-79274B0FF1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0918" y="437321"/>
            <a:ext cx="7877951" cy="675862"/>
          </a:xfrm>
        </p:spPr>
        <p:txBody>
          <a:bodyPr>
            <a:normAutofit/>
          </a:bodyPr>
          <a:lstStyle/>
          <a:p>
            <a:r>
              <a:rPr lang="en-US" dirty="0"/>
              <a:t>                Assignment operator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5E1734D6-87C4-4985-89DF-AD726D9D3B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0918" y="1113183"/>
            <a:ext cx="8142995" cy="511534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Assigns the value of its right hand operand to a variable a property or an indexer element given by its left hand operand.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+,-,*,/,%,//,**,&amp;,!,^,&gt;&gt;,&lt;&lt;,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1)ASSIGN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A+ 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C=a+b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465949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62DFDE05-C679-4C33-8F8F-6143400ED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27903" y="198784"/>
            <a:ext cx="4488654" cy="52606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3)Add and assign: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A+B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C=a+b</a:t>
            </a:r>
          </a:p>
          <a:p>
            <a:pPr marL="0" indent="0">
              <a:buNone/>
            </a:pPr>
            <a:r>
              <a:rPr lang="en-US" dirty="0"/>
              <a:t>Print(c)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8</a:t>
            </a:r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E3ADC8C5-0063-4BBF-BF30-123198D691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54209" y="198784"/>
            <a:ext cx="4488654" cy="526069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3)Subtract and assign: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A-B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A=3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r>
              <a:rPr lang="en-IN" dirty="0"/>
              <a:t>A-b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-2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53142548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55060A-2C9D-4595-B4BD-C630364FA0F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487424" y="182880"/>
            <a:ext cx="3932716" cy="5978957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4)Multiply and assign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A*B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A*b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15</a:t>
            </a:r>
          </a:p>
          <a:p>
            <a:endParaRPr lang="en-IN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6391FC44-0BAF-4490-98B8-FC786E3D41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724053" y="185530"/>
            <a:ext cx="4095808" cy="527394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5)Divide and assign</a:t>
            </a:r>
            <a:r>
              <a:rPr lang="en-US" dirty="0"/>
              <a:t>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A/=B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a/b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0.6</a:t>
            </a:r>
          </a:p>
        </p:txBody>
      </p:sp>
    </p:spTree>
    <p:extLst>
      <p:ext uri="{BB962C8B-B14F-4D97-AF65-F5344CB8AC3E}">
        <p14:creationId xmlns:p14="http://schemas.microsoft.com/office/powerpoint/2010/main" xmlns="" val="94090698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A8F1AE5-1DCB-4B94-9049-0EDD5FECC7F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5209" y="238542"/>
            <a:ext cx="3601748" cy="52474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6)Modulus and assign: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A%b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A%b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5D775069-1B0D-4289-A746-8A6A07B162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4123" y="238542"/>
            <a:ext cx="3963286" cy="5247438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7)</a:t>
            </a:r>
            <a:r>
              <a:rPr lang="en-IN" dirty="0">
                <a:solidFill>
                  <a:srgbClr val="FF0000"/>
                </a:solidFill>
              </a:rPr>
              <a:t> divide(floor)and assign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A//B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A=3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r>
              <a:rPr lang="en-IN" dirty="0"/>
              <a:t>A//b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xmlns="" val="7023158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B7DF160-B7D5-4FAA-8FAD-CE40B6DA99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32931" y="450574"/>
            <a:ext cx="3230686" cy="5154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8) exponent and assign: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A**B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A**b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243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869B4BE-3A3C-4FBD-9D0E-2C019E64AE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412088" y="450574"/>
            <a:ext cx="3817512" cy="5154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9)</a:t>
            </a:r>
            <a:r>
              <a:rPr lang="en-IN" dirty="0">
                <a:solidFill>
                  <a:srgbClr val="FF0000"/>
                </a:solidFill>
              </a:rPr>
              <a:t> bitwise &amp; and assign: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A&amp;B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A=3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r>
              <a:rPr lang="en-IN" dirty="0"/>
              <a:t>A&amp;b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xmlns="" val="338186891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1EC43A80-FCEC-4140-8328-C7F7AE5A2D2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58218" y="264433"/>
            <a:ext cx="3787278" cy="51944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10) bitwise or and assign: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A/B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</a:t>
            </a:r>
            <a:r>
              <a:rPr lang="en-IN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A=3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r>
              <a:rPr lang="en-IN" dirty="0"/>
              <a:t>A/b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0.6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E3C0F4AE-6814-4307-AEEE-F2AC85BC6F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55427" y="264433"/>
            <a:ext cx="4488654" cy="5194430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11)bitwise XOR and assign:</a:t>
            </a: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A^B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A^b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6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04812742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23F954A-B670-4BB2-9232-C4446A2CBE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3418" y="463216"/>
            <a:ext cx="4488654" cy="5154673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12) bitwise right shift and assign: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</a:t>
            </a:r>
            <a:r>
              <a:rPr lang="en-US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US" dirty="0"/>
              <a:t>A&gt;&gt;B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/>
              <a:t>A=3</a:t>
            </a:r>
          </a:p>
          <a:p>
            <a:pPr marL="0" indent="0">
              <a:buNone/>
            </a:pPr>
            <a:r>
              <a:rPr lang="en-US" dirty="0"/>
              <a:t>B=5</a:t>
            </a:r>
          </a:p>
          <a:p>
            <a:pPr marL="0" indent="0">
              <a:buNone/>
            </a:pPr>
            <a:r>
              <a:rPr lang="en-US" dirty="0"/>
              <a:t>A&gt;&gt;b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0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39EB7F50-836D-4F77-8C9A-DF4FFF07E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93863" y="304190"/>
            <a:ext cx="3804260" cy="5021541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13)</a:t>
            </a:r>
            <a:r>
              <a:rPr lang="en-IN" dirty="0">
                <a:solidFill>
                  <a:srgbClr val="FF0000"/>
                </a:solidFill>
              </a:rPr>
              <a:t> bitwise left shift and assign: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IN" dirty="0"/>
              <a:t>A&lt;&lt;B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Example</a:t>
            </a:r>
            <a:r>
              <a:rPr lang="en-IN" dirty="0">
                <a:solidFill>
                  <a:srgbClr val="FFFF00"/>
                </a:solidFill>
              </a:rPr>
              <a:t>:</a:t>
            </a:r>
          </a:p>
          <a:p>
            <a:pPr marL="0" indent="0">
              <a:buNone/>
            </a:pPr>
            <a:r>
              <a:rPr lang="en-IN" dirty="0"/>
              <a:t>A=3</a:t>
            </a:r>
          </a:p>
          <a:p>
            <a:pPr marL="0" indent="0">
              <a:buNone/>
            </a:pPr>
            <a:r>
              <a:rPr lang="en-IN" dirty="0"/>
              <a:t>B=5</a:t>
            </a:r>
          </a:p>
          <a:p>
            <a:pPr marL="0" indent="0">
              <a:buNone/>
            </a:pPr>
            <a:r>
              <a:rPr lang="en-IN" dirty="0"/>
              <a:t>A&lt;&lt;b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96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52680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890736" cy="940904"/>
          </a:xfrm>
        </p:spPr>
        <p:txBody>
          <a:bodyPr>
            <a:normAutofit fontScale="90000"/>
          </a:bodyPr>
          <a:lstStyle/>
          <a:p>
            <a:r>
              <a:rPr lang="en-US" dirty="0"/>
              <a:t>Python Syntax compared to other programming languages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829284"/>
            <a:ext cx="8596668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was designed for readability, and has some similarities to the English language with influence from mathematics.</a:t>
            </a:r>
          </a:p>
          <a:p>
            <a:pPr marL="0" indent="0">
              <a:buNone/>
            </a:pPr>
            <a:r>
              <a:rPr lang="en-US" dirty="0"/>
              <a:t>Python uses new lines to complete a command, as opposed to other programming languages which often use semicolons or parentheses.</a:t>
            </a:r>
          </a:p>
          <a:p>
            <a:pPr marL="0" indent="0">
              <a:buNone/>
            </a:pPr>
            <a:r>
              <a:rPr lang="en-US" dirty="0"/>
              <a:t>Python relies on indentation, using whitespace, to define scope; such as the scope of loops, functions and classes. Other programming languages often use curly-brackets for this purpose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IN" dirty="0"/>
              <a:t>print("Hello, World!")</a:t>
            </a: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2608141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xmlns="" id="{1687D291-4FCE-4CC1-B441-65EF861E18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7410" y="583096"/>
            <a:ext cx="6904382" cy="669323"/>
          </a:xfrm>
        </p:spPr>
        <p:txBody>
          <a:bodyPr/>
          <a:lstStyle/>
          <a:p>
            <a:r>
              <a:rPr lang="en-US" dirty="0"/>
              <a:t>    special operators in python</a:t>
            </a:r>
            <a:endParaRPr lang="en-IN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xmlns="" id="{D8089815-029B-4B9B-8FE5-7E6D53C0EA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7410" y="1351722"/>
            <a:ext cx="8136834" cy="429370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Python offers some special operators like identity operator and the membership operator.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IDENTITY OPERATOR</a:t>
            </a:r>
          </a:p>
          <a:p>
            <a:pPr marL="457200" indent="-457200">
              <a:buFont typeface="+mj-lt"/>
              <a:buAutoNum type="arabicPeriod"/>
            </a:pPr>
            <a:r>
              <a:rPr lang="en-US" dirty="0">
                <a:solidFill>
                  <a:srgbClr val="FF0000"/>
                </a:solidFill>
              </a:rPr>
              <a:t>MEMBERSHIP OPERATOR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not:</a:t>
            </a:r>
          </a:p>
          <a:p>
            <a:pPr marL="0" indent="0">
              <a:buNone/>
            </a:pPr>
            <a:r>
              <a:rPr lang="en-US" dirty="0"/>
              <a:t>x=[“apple”,”banana”]</a:t>
            </a:r>
          </a:p>
          <a:p>
            <a:pPr marL="0" indent="0">
              <a:buNone/>
            </a:pPr>
            <a:r>
              <a:rPr lang="en-US" dirty="0"/>
              <a:t>y=[“apple”,”banana”]</a:t>
            </a:r>
          </a:p>
          <a:p>
            <a:pPr marL="0" indent="0">
              <a:buNone/>
            </a:pPr>
            <a:r>
              <a:rPr lang="en-US" dirty="0"/>
              <a:t>z=x</a:t>
            </a:r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81757473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DE4A92F-649D-496E-AB91-C3DD23930DC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40754" y="769194"/>
            <a:ext cx="8643154" cy="4227444"/>
          </a:xfrm>
        </p:spPr>
        <p:txBody>
          <a:bodyPr/>
          <a:lstStyle/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 is z)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 is y)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Print(x==y)</a:t>
            </a:r>
          </a:p>
          <a:p>
            <a:pPr algn="just"/>
            <a:r>
              <a:rPr lang="en-US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Output: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 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False</a:t>
            </a:r>
          </a:p>
          <a:p>
            <a:pPr algn="just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965814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xmlns="" id="{8B8787A6-E2CD-463F-8EC3-66562D0B39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77487" y="449355"/>
            <a:ext cx="4038183" cy="5075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Is not:</a:t>
            </a:r>
          </a:p>
          <a:p>
            <a:pPr marL="0" indent="0">
              <a:buNone/>
            </a:pPr>
            <a:r>
              <a:rPr lang="en-US" dirty="0"/>
              <a:t>x=[“apple”,”banana”]</a:t>
            </a:r>
          </a:p>
          <a:p>
            <a:pPr marL="0" indent="0">
              <a:buNone/>
            </a:pPr>
            <a:r>
              <a:rPr lang="en-US" dirty="0"/>
              <a:t>y=[“apple”,”banana”]</a:t>
            </a:r>
          </a:p>
          <a:p>
            <a:pPr marL="0" indent="0">
              <a:buNone/>
            </a:pPr>
            <a:r>
              <a:rPr lang="en-US" dirty="0"/>
              <a:t>z=x</a:t>
            </a:r>
          </a:p>
          <a:p>
            <a:pPr marL="0" indent="0">
              <a:buNone/>
            </a:pPr>
            <a:r>
              <a:rPr lang="en-US" dirty="0"/>
              <a:t>Print(x is not z)</a:t>
            </a:r>
          </a:p>
          <a:p>
            <a:pPr marL="0" indent="0">
              <a:buNone/>
            </a:pPr>
            <a:r>
              <a:rPr lang="en-US" dirty="0"/>
              <a:t>Print(x is not y)</a:t>
            </a:r>
          </a:p>
          <a:p>
            <a:pPr marL="0" indent="0">
              <a:buNone/>
            </a:pPr>
            <a:r>
              <a:rPr lang="en-US" dirty="0"/>
              <a:t>Print(x!=y)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/>
              <a:t>false</a:t>
            </a:r>
          </a:p>
          <a:p>
            <a:endParaRPr lang="en-US" dirty="0">
              <a:solidFill>
                <a:srgbClr val="FFFF00"/>
              </a:solidFill>
            </a:endParaRPr>
          </a:p>
          <a:p>
            <a:endParaRPr lang="en-US" dirty="0"/>
          </a:p>
          <a:p>
            <a:endParaRPr lang="en-IN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197AB601-FA8B-46D3-BC20-E2DDA56D1F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915670" y="449356"/>
            <a:ext cx="4488654" cy="507515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Membership operators: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In</a:t>
            </a:r>
          </a:p>
          <a:p>
            <a:pPr marL="0" indent="0">
              <a:buNone/>
            </a:pPr>
            <a:r>
              <a:rPr lang="en-US" dirty="0"/>
              <a:t>x=[“apple ”, “banana”]</a:t>
            </a:r>
          </a:p>
          <a:p>
            <a:pPr marL="0" indent="0">
              <a:buNone/>
            </a:pPr>
            <a:r>
              <a:rPr lang="en-US" dirty="0"/>
              <a:t>print(“banana ”in  x)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true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Not in</a:t>
            </a:r>
          </a:p>
          <a:p>
            <a:pPr marL="0" indent="0">
              <a:buNone/>
            </a:pPr>
            <a:r>
              <a:rPr lang="en-US" dirty="0"/>
              <a:t>x=[“apple”,”banana”]</a:t>
            </a:r>
          </a:p>
          <a:p>
            <a:pPr marL="0" indent="0">
              <a:buNone/>
            </a:pPr>
            <a:r>
              <a:rPr lang="en-US" dirty="0"/>
              <a:t>Print(“pineapple” not in x)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</a:p>
          <a:p>
            <a:pPr marL="0" indent="0">
              <a:buNone/>
            </a:pPr>
            <a:r>
              <a:rPr lang="en-US" dirty="0"/>
              <a:t>true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4501331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54FC939-3E2C-440C-B146-C52B0DE1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360" y="463825"/>
            <a:ext cx="7936579" cy="742123"/>
          </a:xfrm>
        </p:spPr>
        <p:txBody>
          <a:bodyPr>
            <a:normAutofit/>
          </a:bodyPr>
          <a:lstStyle/>
          <a:p>
            <a:r>
              <a:rPr lang="en-US" sz="2800" dirty="0"/>
              <a:t>           Simple Input &amp; output </a:t>
            </a:r>
            <a:endParaRPr lang="en-IN" sz="28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FE19152D-4C52-46BE-A08C-F5A94DEAD2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30344" y="1348409"/>
            <a:ext cx="7366736" cy="41611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 using print() function</a:t>
            </a:r>
          </a:p>
          <a:p>
            <a:pPr marL="0" indent="0">
              <a:buNone/>
            </a:pPr>
            <a:r>
              <a:rPr lang="en-US" dirty="0"/>
              <a:t>1) output function</a:t>
            </a:r>
          </a:p>
          <a:p>
            <a:pPr marL="0" indent="0">
              <a:buNone/>
            </a:pPr>
            <a:r>
              <a:rPr lang="en-US" dirty="0"/>
              <a:t>2)</a:t>
            </a:r>
            <a:r>
              <a:rPr lang="en-IN" dirty="0"/>
              <a:t> output format</a:t>
            </a:r>
          </a:p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Output function:</a:t>
            </a:r>
          </a:p>
          <a:p>
            <a:pPr marL="0" indent="0">
              <a:buNone/>
            </a:pPr>
            <a:r>
              <a:rPr lang="en-IN" dirty="0"/>
              <a:t>Print()</a:t>
            </a:r>
          </a:p>
          <a:p>
            <a:endParaRPr lang="en-IN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400862309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FC5E3EC-FA04-448D-96AD-271421A4D09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21950" y="781878"/>
            <a:ext cx="7787164" cy="4942682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 text.py</a:t>
            </a:r>
          </a:p>
          <a:p>
            <a:pPr marL="0" indent="0">
              <a:buNone/>
            </a:pPr>
            <a:r>
              <a:rPr lang="en-US" dirty="0"/>
              <a:t>Print(‘hello livewire’)</a:t>
            </a:r>
          </a:p>
          <a:p>
            <a:pPr marL="0" indent="0">
              <a:buNone/>
            </a:pPr>
            <a:r>
              <a:rPr lang="en-US" dirty="0"/>
              <a:t>A=5</a:t>
            </a:r>
          </a:p>
          <a:p>
            <a:pPr marL="0" indent="0">
              <a:buNone/>
            </a:pPr>
            <a:r>
              <a:rPr lang="en-US" dirty="0"/>
              <a:t>Print(‘the value of a is’, A)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 function:</a:t>
            </a:r>
          </a:p>
          <a:p>
            <a:pPr marL="0" indent="0">
              <a:buNone/>
            </a:pPr>
            <a:r>
              <a:rPr lang="en-US" dirty="0"/>
              <a:t>Print()</a:t>
            </a:r>
          </a:p>
        </p:txBody>
      </p:sp>
    </p:spTree>
    <p:extLst>
      <p:ext uri="{BB962C8B-B14F-4D97-AF65-F5344CB8AC3E}">
        <p14:creationId xmlns:p14="http://schemas.microsoft.com/office/powerpoint/2010/main" xmlns="" val="1665131718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43745" y="278297"/>
            <a:ext cx="8852046" cy="6038136"/>
          </a:xfrm>
        </p:spPr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Symbol names:</a:t>
            </a:r>
          </a:p>
          <a:p>
            <a:pPr marL="0" indent="0">
              <a:buNone/>
            </a:pPr>
            <a:r>
              <a:rPr lang="en-US" dirty="0"/>
              <a:t>Comma(,)</a:t>
            </a:r>
          </a:p>
          <a:p>
            <a:pPr marL="0" indent="0">
              <a:buNone/>
            </a:pPr>
            <a:r>
              <a:rPr lang="en-US" dirty="0"/>
              <a:t>Full stop(.)</a:t>
            </a:r>
          </a:p>
          <a:p>
            <a:pPr marL="0" indent="0">
              <a:buNone/>
            </a:pPr>
            <a:r>
              <a:rPr lang="en-US" dirty="0"/>
              <a:t>Slash(/)</a:t>
            </a:r>
          </a:p>
          <a:p>
            <a:pPr marL="0" indent="0">
              <a:buNone/>
            </a:pPr>
            <a:r>
              <a:rPr lang="en-US" dirty="0"/>
              <a:t>Semicolon(;)</a:t>
            </a:r>
          </a:p>
          <a:p>
            <a:pPr marL="0" indent="0">
              <a:buNone/>
            </a:pPr>
            <a:r>
              <a:rPr lang="en-US" dirty="0"/>
              <a:t>Quotation mark(“”)</a:t>
            </a:r>
          </a:p>
          <a:p>
            <a:pPr marL="0" indent="0">
              <a:buNone/>
            </a:pPr>
            <a:r>
              <a:rPr lang="en-US" dirty="0"/>
              <a:t>Question mark(?)</a:t>
            </a:r>
          </a:p>
          <a:p>
            <a:pPr marL="0" indent="0">
              <a:buNone/>
            </a:pPr>
            <a:r>
              <a:rPr lang="en-US" dirty="0"/>
              <a:t>Parentheses()</a:t>
            </a:r>
          </a:p>
          <a:p>
            <a:pPr marL="0" indent="0">
              <a:buNone/>
            </a:pPr>
            <a:r>
              <a:rPr lang="en-US" dirty="0"/>
              <a:t>Hyphen(_)</a:t>
            </a:r>
          </a:p>
          <a:p>
            <a:pPr marL="0" indent="0">
              <a:buNone/>
            </a:pPr>
            <a:r>
              <a:rPr lang="en-US" dirty="0"/>
              <a:t>Exclamation mark(…)</a:t>
            </a:r>
          </a:p>
          <a:p>
            <a:pPr marL="0" indent="0">
              <a:buNone/>
            </a:pPr>
            <a:r>
              <a:rPr lang="en-US" dirty="0"/>
              <a:t>Colon(:)</a:t>
            </a:r>
          </a:p>
          <a:p>
            <a:pPr marL="0" indent="0">
              <a:buNone/>
            </a:pPr>
            <a:r>
              <a:rPr lang="en-US" dirty="0"/>
              <a:t>Square bracket([])</a:t>
            </a:r>
          </a:p>
          <a:p>
            <a:pPr marL="0" indent="0">
              <a:buNone/>
            </a:pPr>
            <a:r>
              <a:rPr lang="en-US" dirty="0"/>
              <a:t>Curly brackets({})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26051066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626301"/>
            <a:ext cx="8267883" cy="4846847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Percent(%)</a:t>
            </a:r>
          </a:p>
          <a:p>
            <a:pPr marL="0" indent="0">
              <a:buNone/>
            </a:pPr>
            <a:r>
              <a:rPr lang="en-US" dirty="0"/>
              <a:t>And(&amp;)</a:t>
            </a:r>
          </a:p>
          <a:p>
            <a:pPr marL="0" indent="0">
              <a:buNone/>
            </a:pPr>
            <a:r>
              <a:rPr lang="en-US" dirty="0"/>
              <a:t>Greater than(&gt;)</a:t>
            </a:r>
          </a:p>
          <a:p>
            <a:pPr marL="0" indent="0">
              <a:buNone/>
            </a:pPr>
            <a:r>
              <a:rPr lang="en-US" dirty="0"/>
              <a:t>Less than(&lt;)</a:t>
            </a:r>
          </a:p>
          <a:p>
            <a:pPr marL="0" indent="0">
              <a:buNone/>
            </a:pPr>
            <a:r>
              <a:rPr lang="en-US" dirty="0"/>
              <a:t>At the rate sing(@)</a:t>
            </a:r>
          </a:p>
          <a:p>
            <a:pPr marL="0" indent="0">
              <a:buNone/>
            </a:pPr>
            <a:r>
              <a:rPr lang="en-US" dirty="0"/>
              <a:t>Equal(=)</a:t>
            </a:r>
          </a:p>
          <a:p>
            <a:pPr marL="0" indent="0">
              <a:buNone/>
            </a:pPr>
            <a:r>
              <a:rPr lang="en-US" dirty="0"/>
              <a:t>Hash(#)</a:t>
            </a:r>
          </a:p>
          <a:p>
            <a:pPr marL="0" indent="0">
              <a:buNone/>
            </a:pPr>
            <a:r>
              <a:rPr lang="en-US" dirty="0"/>
              <a:t>Underscore(_)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1078023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6604" y="530087"/>
            <a:ext cx="7393240" cy="675861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Python Syntax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rgbClr val="FF0000"/>
                </a:solidFill>
              </a:rPr>
              <a:t>Execute Python Syntax:</a:t>
            </a:r>
          </a:p>
          <a:p>
            <a:pPr marL="0" indent="0">
              <a:buNone/>
            </a:pPr>
            <a:r>
              <a:rPr lang="en-US" dirty="0"/>
              <a:t>As we learned in the previous page, Python syntax can be executed by writing directly in the Command Line: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</a:p>
          <a:p>
            <a:pPr marL="0" indent="0">
              <a:buNone/>
            </a:pPr>
            <a:r>
              <a:rPr lang="en-US" dirty="0"/>
              <a:t> print("Hello, World!")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Output: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Hello, World!</a:t>
            </a:r>
            <a:endParaRPr lang="en-IN" u="sng" dirty="0"/>
          </a:p>
        </p:txBody>
      </p:sp>
    </p:spTree>
    <p:extLst>
      <p:ext uri="{BB962C8B-B14F-4D97-AF65-F5344CB8AC3E}">
        <p14:creationId xmlns:p14="http://schemas.microsoft.com/office/powerpoint/2010/main" xmlns="" val="1836052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2534" y="570328"/>
            <a:ext cx="8596668" cy="4889568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You have to use the same number of spaces in the same block of code, otherwise Python will give you an error: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 Error:</a:t>
            </a:r>
          </a:p>
          <a:p>
            <a:pPr marL="0" indent="0">
              <a:buNone/>
            </a:pPr>
            <a:r>
              <a:rPr lang="en-US" dirty="0"/>
              <a:t>if 5 &gt; 2:</a:t>
            </a:r>
            <a:br>
              <a:rPr lang="en-US" dirty="0"/>
            </a:br>
            <a:r>
              <a:rPr lang="en-US" dirty="0"/>
              <a:t> print("Five is greater than two!")</a:t>
            </a:r>
            <a:br>
              <a:rPr lang="en-US" dirty="0"/>
            </a:br>
            <a:r>
              <a:rPr lang="en-US" dirty="0"/>
              <a:t>        print("Five is greater than two!")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5586613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397564"/>
            <a:ext cx="8596668" cy="795131"/>
          </a:xfrm>
        </p:spPr>
        <p:txBody>
          <a:bodyPr>
            <a:normAutofit fontScale="90000"/>
          </a:bodyPr>
          <a:lstStyle/>
          <a:p>
            <a:pPr algn="ctr"/>
            <a:r>
              <a:rPr lang="en-IN" dirty="0"/>
              <a:t>Python basic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IN" dirty="0">
                <a:solidFill>
                  <a:schemeClr val="accent3"/>
                </a:solidFill>
              </a:rPr>
              <a:t>Python Variables</a:t>
            </a:r>
            <a:endParaRPr lang="en-US" dirty="0">
              <a:solidFill>
                <a:schemeClr val="accent3"/>
              </a:solidFill>
            </a:endParaRPr>
          </a:p>
          <a:p>
            <a:pPr marL="0" indent="0">
              <a:buNone/>
            </a:pPr>
            <a:r>
              <a:rPr lang="en-US" dirty="0"/>
              <a:t>In Python, variables are created when you assign a value to it: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Example:</a:t>
            </a:r>
          </a:p>
          <a:p>
            <a:pPr marL="0" indent="0">
              <a:buNone/>
            </a:pPr>
            <a:r>
              <a:rPr lang="en-IN" dirty="0"/>
              <a:t>Variables in Python: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SYNTAX:</a:t>
            </a:r>
            <a:endParaRPr lang="en-IN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n-US" dirty="0"/>
              <a:t>x = 5</a:t>
            </a:r>
            <a:br>
              <a:rPr lang="en-US" dirty="0"/>
            </a:br>
            <a:r>
              <a:rPr lang="en-US" dirty="0"/>
              <a:t>y = "Hello, World!"</a:t>
            </a:r>
            <a:endParaRPr lang="en-US" dirty="0">
              <a:solidFill>
                <a:srgbClr val="C00000"/>
              </a:solidFill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26218866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082353" cy="879013"/>
          </a:xfrm>
        </p:spPr>
        <p:txBody>
          <a:bodyPr>
            <a:normAutofit fontScale="90000"/>
          </a:bodyPr>
          <a:lstStyle/>
          <a:p>
            <a:r>
              <a:rPr lang="en-IN" dirty="0"/>
              <a:t>                 Python Comments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88613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Comments can be used to explain Python code.</a:t>
            </a:r>
          </a:p>
          <a:p>
            <a:pPr marL="0" indent="0">
              <a:buNone/>
            </a:pPr>
            <a:r>
              <a:rPr lang="en-US" dirty="0"/>
              <a:t>Comments can be used to make the code more readable.</a:t>
            </a:r>
          </a:p>
          <a:p>
            <a:pPr marL="0" indent="0">
              <a:buNone/>
            </a:pPr>
            <a:r>
              <a:rPr lang="en-US" dirty="0"/>
              <a:t>Comments can be used to prevent execution when testing code.</a:t>
            </a:r>
          </a:p>
          <a:p>
            <a:pPr marL="0" indent="0">
              <a:buNone/>
            </a:pPr>
            <a:r>
              <a:rPr lang="en-US" dirty="0"/>
              <a:t/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xmlns="" val="396416388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5109</TotalTime>
  <Words>1854</Words>
  <Application>Microsoft Office PowerPoint</Application>
  <PresentationFormat>Custom</PresentationFormat>
  <Paragraphs>535</Paragraphs>
  <Slides>56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56</vt:i4>
      </vt:variant>
    </vt:vector>
  </HeadingPairs>
  <TitlesOfParts>
    <vt:vector size="57" baseType="lpstr">
      <vt:lpstr>Facet</vt:lpstr>
      <vt:lpstr>            Introduction To Python </vt:lpstr>
      <vt:lpstr>What can Python do? </vt:lpstr>
      <vt:lpstr>                   Why Python? </vt:lpstr>
      <vt:lpstr>Slide 4</vt:lpstr>
      <vt:lpstr>Python Syntax compared to other programming languages </vt:lpstr>
      <vt:lpstr>               Python Syntax </vt:lpstr>
      <vt:lpstr>Slide 7</vt:lpstr>
      <vt:lpstr>Python basic </vt:lpstr>
      <vt:lpstr>                 Python Comments </vt:lpstr>
      <vt:lpstr>                   Python Comments  </vt:lpstr>
      <vt:lpstr>Variables </vt:lpstr>
      <vt:lpstr>            Python modes</vt:lpstr>
      <vt:lpstr>           PYTHON AS A CALCULATER </vt:lpstr>
      <vt:lpstr>                     STRING </vt:lpstr>
      <vt:lpstr>                            List </vt:lpstr>
      <vt:lpstr>                      Key words in python </vt:lpstr>
      <vt:lpstr>                   The print statements</vt:lpstr>
      <vt:lpstr>                       Python Indentation </vt:lpstr>
      <vt:lpstr>Slide 19</vt:lpstr>
      <vt:lpstr>                Comments in python </vt:lpstr>
      <vt:lpstr>                    Single line comment </vt:lpstr>
      <vt:lpstr>                   Multiline Comments </vt:lpstr>
      <vt:lpstr>Slide 23</vt:lpstr>
      <vt:lpstr>                           Docstring </vt:lpstr>
      <vt:lpstr>               Python Data structure &amp; data types </vt:lpstr>
      <vt:lpstr>                         Number </vt:lpstr>
      <vt:lpstr>                             list</vt:lpstr>
      <vt:lpstr>Slide 28</vt:lpstr>
      <vt:lpstr>                       Dictionaries:</vt:lpstr>
      <vt:lpstr>                          Variables </vt:lpstr>
      <vt:lpstr>                operators in python</vt:lpstr>
      <vt:lpstr>              Arithmetic operators</vt:lpstr>
      <vt:lpstr>Slide 33</vt:lpstr>
      <vt:lpstr>Slide 34</vt:lpstr>
      <vt:lpstr>            RELATIONAL OPERATORS </vt:lpstr>
      <vt:lpstr>Slide 36</vt:lpstr>
      <vt:lpstr>Slide 37</vt:lpstr>
      <vt:lpstr>            Logical operator </vt:lpstr>
      <vt:lpstr>Slide 39</vt:lpstr>
      <vt:lpstr>                 Bitwise operators</vt:lpstr>
      <vt:lpstr>Slide 41</vt:lpstr>
      <vt:lpstr>Slide 42</vt:lpstr>
      <vt:lpstr>                Assignment operator</vt:lpstr>
      <vt:lpstr>Slide 44</vt:lpstr>
      <vt:lpstr>Slide 45</vt:lpstr>
      <vt:lpstr>Slide 46</vt:lpstr>
      <vt:lpstr>Slide 47</vt:lpstr>
      <vt:lpstr>Slide 48</vt:lpstr>
      <vt:lpstr>Slide 49</vt:lpstr>
      <vt:lpstr>    special operators in python</vt:lpstr>
      <vt:lpstr>Slide 51</vt:lpstr>
      <vt:lpstr>Slide 52</vt:lpstr>
      <vt:lpstr>           Simple Input &amp; output </vt:lpstr>
      <vt:lpstr>Slide 54</vt:lpstr>
      <vt:lpstr>Slide 55</vt:lpstr>
      <vt:lpstr>Slide 56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python</dc:title>
  <dc:creator>Admin</dc:creator>
  <cp:lastModifiedBy>SANGEETHA ISAI</cp:lastModifiedBy>
  <cp:revision>220</cp:revision>
  <dcterms:created xsi:type="dcterms:W3CDTF">2023-03-11T09:36:23Z</dcterms:created>
  <dcterms:modified xsi:type="dcterms:W3CDTF">2025-03-13T04:19:38Z</dcterms:modified>
</cp:coreProperties>
</file>