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0" r:id="rId1"/>
  </p:sldMasterIdLst>
  <p:sldIdLst>
    <p:sldId id="261" r:id="rId2"/>
    <p:sldId id="263" r:id="rId3"/>
    <p:sldId id="328" r:id="rId4"/>
    <p:sldId id="329" r:id="rId5"/>
    <p:sldId id="330" r:id="rId6"/>
    <p:sldId id="331" r:id="rId7"/>
    <p:sldId id="332" r:id="rId8"/>
    <p:sldId id="266" r:id="rId9"/>
    <p:sldId id="267" r:id="rId10"/>
    <p:sldId id="268" r:id="rId11"/>
    <p:sldId id="269" r:id="rId12"/>
    <p:sldId id="270" r:id="rId13"/>
    <p:sldId id="271" r:id="rId14"/>
    <p:sldId id="272" r:id="rId15"/>
    <p:sldId id="257" r:id="rId16"/>
    <p:sldId id="258" r:id="rId17"/>
    <p:sldId id="259" r:id="rId18"/>
    <p:sldId id="260" r:id="rId19"/>
    <p:sldId id="262" r:id="rId20"/>
    <p:sldId id="265" r:id="rId21"/>
    <p:sldId id="264" r:id="rId22"/>
    <p:sldId id="273" r:id="rId23"/>
    <p:sldId id="274" r:id="rId24"/>
    <p:sldId id="275" r:id="rId25"/>
    <p:sldId id="276" r:id="rId26"/>
    <p:sldId id="277" r:id="rId27"/>
    <p:sldId id="278" r:id="rId28"/>
    <p:sldId id="279" r:id="rId29"/>
    <p:sldId id="280" r:id="rId30"/>
    <p:sldId id="281" r:id="rId31"/>
    <p:sldId id="282" r:id="rId32"/>
    <p:sldId id="283" r:id="rId33"/>
    <p:sldId id="335" r:id="rId34"/>
    <p:sldId id="337" r:id="rId35"/>
    <p:sldId id="336" r:id="rId36"/>
    <p:sldId id="284" r:id="rId37"/>
    <p:sldId id="285" r:id="rId38"/>
    <p:sldId id="286" r:id="rId39"/>
    <p:sldId id="327" r:id="rId40"/>
    <p:sldId id="287" r:id="rId41"/>
    <p:sldId id="323" r:id="rId42"/>
    <p:sldId id="324" r:id="rId43"/>
    <p:sldId id="325" r:id="rId44"/>
    <p:sldId id="288" r:id="rId45"/>
    <p:sldId id="289" r:id="rId46"/>
    <p:sldId id="290" r:id="rId47"/>
    <p:sldId id="326" r:id="rId48"/>
    <p:sldId id="291" r:id="rId49"/>
    <p:sldId id="292" r:id="rId50"/>
    <p:sldId id="293" r:id="rId51"/>
    <p:sldId id="294" r:id="rId52"/>
    <p:sldId id="295" r:id="rId53"/>
    <p:sldId id="296" r:id="rId54"/>
    <p:sldId id="311" r:id="rId55"/>
    <p:sldId id="297" r:id="rId56"/>
    <p:sldId id="298" r:id="rId57"/>
    <p:sldId id="299" r:id="rId58"/>
    <p:sldId id="300" r:id="rId59"/>
    <p:sldId id="301" r:id="rId60"/>
    <p:sldId id="302" r:id="rId61"/>
    <p:sldId id="306" r:id="rId62"/>
    <p:sldId id="303" r:id="rId63"/>
    <p:sldId id="304" r:id="rId64"/>
    <p:sldId id="305" r:id="rId65"/>
    <p:sldId id="309" r:id="rId66"/>
    <p:sldId id="307" r:id="rId67"/>
    <p:sldId id="308" r:id="rId68"/>
    <p:sldId id="312" r:id="rId69"/>
    <p:sldId id="313" r:id="rId70"/>
    <p:sldId id="314" r:id="rId71"/>
    <p:sldId id="315" r:id="rId72"/>
    <p:sldId id="317" r:id="rId73"/>
    <p:sldId id="318" r:id="rId74"/>
    <p:sldId id="319" r:id="rId75"/>
    <p:sldId id="320" r:id="rId76"/>
    <p:sldId id="316" r:id="rId77"/>
    <p:sldId id="321" r:id="rId78"/>
    <p:sldId id="322" r:id="rId7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51" autoAdjust="0"/>
    <p:restoredTop sz="94660"/>
  </p:normalViewPr>
  <p:slideViewPr>
    <p:cSldViewPr snapToGrid="0">
      <p:cViewPr>
        <p:scale>
          <a:sx n="60" d="100"/>
          <a:sy n="60" d="100"/>
        </p:scale>
        <p:origin x="948"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3882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5896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18054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6919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231010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28232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4783505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3796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587276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5665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2/19/2025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907066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0140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7550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6232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42629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2/19/2025</a:t>
            </a:fld>
            <a:endParaRPr lang="en-US" dirty="0"/>
          </a:p>
        </p:txBody>
      </p:sp>
    </p:spTree>
    <p:extLst>
      <p:ext uri="{BB962C8B-B14F-4D97-AF65-F5344CB8AC3E}">
        <p14:creationId xmlns:p14="http://schemas.microsoft.com/office/powerpoint/2010/main" val="579481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2/19/2025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9915584"/>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A935D-A1BC-6703-08E3-1603B59EC456}"/>
              </a:ext>
            </a:extLst>
          </p:cNvPr>
          <p:cNvSpPr>
            <a:spLocks noGrp="1"/>
          </p:cNvSpPr>
          <p:nvPr>
            <p:ph type="title"/>
          </p:nvPr>
        </p:nvSpPr>
        <p:spPr>
          <a:xfrm>
            <a:off x="677334" y="254000"/>
            <a:ext cx="8250766" cy="685800"/>
          </a:xfrm>
        </p:spPr>
        <p:txBody>
          <a:bodyPr>
            <a:normAutofit fontScale="90000"/>
          </a:bodyPr>
          <a:lstStyle/>
          <a:p>
            <a:r>
              <a:rPr lang="en-US" dirty="0">
                <a:solidFill>
                  <a:schemeClr val="accent3"/>
                </a:solidFill>
              </a:rPr>
              <a:t>MODULES AND PACKAGE IN PYTHON</a:t>
            </a:r>
            <a:r>
              <a:rPr lang="en-US" dirty="0"/>
              <a:t/>
            </a:r>
            <a:br>
              <a:rPr lang="en-US" dirty="0"/>
            </a:br>
            <a:r>
              <a:rPr lang="en-US" dirty="0"/>
              <a:t>                                                                                                             </a:t>
            </a:r>
            <a:endParaRPr lang="en-IN" dirty="0"/>
          </a:p>
        </p:txBody>
      </p:sp>
      <p:sp>
        <p:nvSpPr>
          <p:cNvPr id="3" name="Content Placeholder 2">
            <a:extLst>
              <a:ext uri="{FF2B5EF4-FFF2-40B4-BE49-F238E27FC236}">
                <a16:creationId xmlns:a16="http://schemas.microsoft.com/office/drawing/2014/main" id="{0D606495-E244-49C1-F830-70ED74FD4C12}"/>
              </a:ext>
            </a:extLst>
          </p:cNvPr>
          <p:cNvSpPr>
            <a:spLocks noGrp="1"/>
          </p:cNvSpPr>
          <p:nvPr>
            <p:ph idx="1"/>
          </p:nvPr>
        </p:nvSpPr>
        <p:spPr>
          <a:xfrm>
            <a:off x="677334" y="1143001"/>
            <a:ext cx="8250766" cy="4864100"/>
          </a:xfrm>
        </p:spPr>
        <p:txBody>
          <a:bodyPr>
            <a:normAutofit/>
          </a:bodyPr>
          <a:lstStyle/>
          <a:p>
            <a:pPr marL="0" indent="0">
              <a:buNone/>
            </a:pPr>
            <a:r>
              <a:rPr lang="en-US" dirty="0">
                <a:solidFill>
                  <a:schemeClr val="accent1"/>
                </a:solidFill>
              </a:rPr>
              <a:t>MODULES:</a:t>
            </a:r>
          </a:p>
          <a:p>
            <a:pPr marL="0" indent="0">
              <a:buNone/>
            </a:pPr>
            <a:r>
              <a:rPr lang="en-US" dirty="0"/>
              <a:t>Sample a modules is a file consisting of python code. A module can define functions, classes and variables .a module can also include runnable code.</a:t>
            </a:r>
          </a:p>
          <a:p>
            <a:pPr marL="0" indent="0">
              <a:buNone/>
            </a:pPr>
            <a:r>
              <a:rPr lang="en-US" dirty="0">
                <a:solidFill>
                  <a:srgbClr val="FF0000"/>
                </a:solidFill>
              </a:rPr>
              <a:t>Example:</a:t>
            </a:r>
          </a:p>
          <a:p>
            <a:pPr marL="0" indent="0">
              <a:buNone/>
            </a:pPr>
            <a:r>
              <a:rPr lang="en-IN" dirty="0"/>
              <a:t>import datetime</a:t>
            </a:r>
          </a:p>
          <a:p>
            <a:pPr marL="0" indent="0">
              <a:buNone/>
            </a:pPr>
            <a:r>
              <a:rPr lang="en-IN" dirty="0"/>
              <a:t>z=datetime.datetime.now()</a:t>
            </a:r>
          </a:p>
          <a:p>
            <a:pPr marL="0" indent="0">
              <a:buNone/>
            </a:pPr>
            <a:r>
              <a:rPr lang="en-IN" dirty="0"/>
              <a:t>print(z.strftime("%X"))</a:t>
            </a:r>
          </a:p>
          <a:p>
            <a:pPr marL="0" indent="0">
              <a:buNone/>
            </a:pPr>
            <a:r>
              <a:rPr lang="en-IN" dirty="0">
                <a:solidFill>
                  <a:srgbClr val="FF0000"/>
                </a:solidFill>
              </a:rPr>
              <a:t>Output:</a:t>
            </a:r>
          </a:p>
          <a:p>
            <a:pPr marL="0" indent="0">
              <a:buNone/>
            </a:pPr>
            <a:r>
              <a:rPr lang="en-IN" dirty="0"/>
              <a:t>10:54:08</a:t>
            </a:r>
          </a:p>
          <a:p>
            <a:pPr marL="0" indent="0">
              <a:buNone/>
            </a:pPr>
            <a:r>
              <a:rPr lang="en-IN" dirty="0"/>
              <a:t> </a:t>
            </a:r>
          </a:p>
          <a:p>
            <a:endParaRPr lang="en-IN" dirty="0"/>
          </a:p>
        </p:txBody>
      </p:sp>
    </p:spTree>
    <p:extLst>
      <p:ext uri="{BB962C8B-B14F-4D97-AF65-F5344CB8AC3E}">
        <p14:creationId xmlns:p14="http://schemas.microsoft.com/office/powerpoint/2010/main" val="3311419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C4985C-FEF1-D5F0-0F00-2E5FFC58EB11}"/>
              </a:ext>
            </a:extLst>
          </p:cNvPr>
          <p:cNvSpPr>
            <a:spLocks noGrp="1"/>
          </p:cNvSpPr>
          <p:nvPr>
            <p:ph idx="1"/>
          </p:nvPr>
        </p:nvSpPr>
        <p:spPr>
          <a:xfrm>
            <a:off x="461434" y="368301"/>
            <a:ext cx="8596668" cy="5558762"/>
          </a:xfrm>
        </p:spPr>
        <p:txBody>
          <a:bodyPr>
            <a:normAutofit/>
          </a:bodyPr>
          <a:lstStyle/>
          <a:p>
            <a:pPr marL="0" indent="0">
              <a:buNone/>
            </a:pPr>
            <a:r>
              <a:rPr lang="en-IN" dirty="0">
                <a:solidFill>
                  <a:srgbClr val="FF0000"/>
                </a:solidFill>
              </a:rPr>
              <a:t>Example:</a:t>
            </a:r>
          </a:p>
          <a:p>
            <a:pPr marL="0" indent="0">
              <a:buNone/>
            </a:pPr>
            <a:r>
              <a:rPr lang="en-IN" dirty="0"/>
              <a:t>z="hello everyone"</a:t>
            </a:r>
          </a:p>
          <a:p>
            <a:pPr marL="0" indent="0">
              <a:buNone/>
            </a:pPr>
            <a:r>
              <a:rPr lang="en-IN" dirty="0"/>
              <a:t>print(z.encode())</a:t>
            </a:r>
          </a:p>
          <a:p>
            <a:pPr marL="0" indent="0">
              <a:buNone/>
            </a:pPr>
            <a:r>
              <a:rPr lang="en-IN" dirty="0">
                <a:solidFill>
                  <a:srgbClr val="FF0000"/>
                </a:solidFill>
              </a:rPr>
              <a:t>Output:</a:t>
            </a:r>
          </a:p>
          <a:p>
            <a:pPr marL="0" indent="0">
              <a:buNone/>
            </a:pPr>
            <a:r>
              <a:rPr lang="en-IN" dirty="0"/>
              <a:t>b'hello everyone’</a:t>
            </a:r>
          </a:p>
          <a:p>
            <a:pPr marL="0" indent="0">
              <a:buNone/>
            </a:pPr>
            <a:r>
              <a:rPr lang="en-IN" dirty="0">
                <a:solidFill>
                  <a:srgbClr val="FF0000"/>
                </a:solidFill>
              </a:rPr>
              <a:t>User define module:</a:t>
            </a:r>
          </a:p>
          <a:p>
            <a:pPr marL="0" indent="0">
              <a:buNone/>
            </a:pPr>
            <a:r>
              <a:rPr lang="en-IN" dirty="0">
                <a:solidFill>
                  <a:srgbClr val="FF0000"/>
                </a:solidFill>
              </a:rPr>
              <a:t>Example:</a:t>
            </a:r>
          </a:p>
          <a:p>
            <a:pPr marL="0" indent="0">
              <a:buNone/>
            </a:pPr>
            <a:r>
              <a:rPr lang="en-US" dirty="0">
                <a:solidFill>
                  <a:schemeClr val="tx1"/>
                </a:solidFill>
              </a:rPr>
              <a:t>def add(a,b):</a:t>
            </a:r>
          </a:p>
          <a:p>
            <a:pPr marL="0" indent="0">
              <a:buNone/>
            </a:pPr>
            <a:r>
              <a:rPr lang="en-US" dirty="0">
                <a:solidFill>
                  <a:schemeClr val="tx1"/>
                </a:solidFill>
              </a:rPr>
              <a:t>    print(a+b)</a:t>
            </a:r>
          </a:p>
          <a:p>
            <a:pPr marL="0" indent="0">
              <a:buNone/>
            </a:pPr>
            <a:r>
              <a:rPr lang="en-US" dirty="0">
                <a:solidFill>
                  <a:schemeClr val="tx1"/>
                </a:solidFill>
              </a:rPr>
              <a:t>def mul(a,b,c):</a:t>
            </a:r>
          </a:p>
          <a:p>
            <a:pPr marL="0" indent="0">
              <a:buNone/>
            </a:pPr>
            <a:r>
              <a:rPr lang="en-US" dirty="0">
                <a:solidFill>
                  <a:schemeClr val="tx1"/>
                </a:solidFill>
              </a:rPr>
              <a:t>    print(a*b*c)</a:t>
            </a:r>
          </a:p>
          <a:p>
            <a:pPr marL="0" indent="0">
              <a:buNone/>
            </a:pPr>
            <a:r>
              <a:rPr lang="en-US" dirty="0">
                <a:solidFill>
                  <a:schemeClr val="tx1"/>
                </a:solidFill>
              </a:rPr>
              <a:t>def div(a,b):</a:t>
            </a:r>
          </a:p>
          <a:p>
            <a:pPr marL="0" indent="0">
              <a:buNone/>
            </a:pPr>
            <a:r>
              <a:rPr lang="en-US" dirty="0">
                <a:solidFill>
                  <a:schemeClr val="tx1"/>
                </a:solidFill>
              </a:rPr>
              <a:t>    print(a/b)</a:t>
            </a:r>
          </a:p>
          <a:p>
            <a:pPr marL="0" indent="0">
              <a:buNone/>
            </a:pPr>
            <a:endParaRPr lang="en-IN" dirty="0">
              <a:solidFill>
                <a:srgbClr val="FF0000"/>
              </a:solidFill>
            </a:endParaRPr>
          </a:p>
          <a:p>
            <a:pPr marL="0" indent="0">
              <a:buNone/>
            </a:pPr>
            <a:endParaRPr lang="en-IN" dirty="0">
              <a:solidFill>
                <a:srgbClr val="FF0000"/>
              </a:solidFill>
            </a:endParaRPr>
          </a:p>
          <a:p>
            <a:endParaRPr lang="en-IN" dirty="0"/>
          </a:p>
        </p:txBody>
      </p:sp>
    </p:spTree>
    <p:extLst>
      <p:ext uri="{BB962C8B-B14F-4D97-AF65-F5344CB8AC3E}">
        <p14:creationId xmlns:p14="http://schemas.microsoft.com/office/powerpoint/2010/main" val="1218195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E67B44-66C2-7105-CDBA-3ADB519192AA}"/>
              </a:ext>
            </a:extLst>
          </p:cNvPr>
          <p:cNvSpPr>
            <a:spLocks noGrp="1"/>
          </p:cNvSpPr>
          <p:nvPr>
            <p:ph idx="1"/>
          </p:nvPr>
        </p:nvSpPr>
        <p:spPr>
          <a:xfrm>
            <a:off x="677334" y="482601"/>
            <a:ext cx="8596668" cy="5558762"/>
          </a:xfrm>
        </p:spPr>
        <p:txBody>
          <a:bodyPr/>
          <a:lstStyle/>
          <a:p>
            <a:pPr marL="0" indent="0">
              <a:buNone/>
            </a:pPr>
            <a:r>
              <a:rPr lang="en-IN" dirty="0">
                <a:solidFill>
                  <a:srgbClr val="FF0000"/>
                </a:solidFill>
              </a:rPr>
              <a:t>Output:</a:t>
            </a:r>
          </a:p>
          <a:p>
            <a:pPr marL="0" indent="0">
              <a:buNone/>
            </a:pPr>
            <a:r>
              <a:rPr lang="en-US" dirty="0">
                <a:solidFill>
                  <a:schemeClr val="tx1"/>
                </a:solidFill>
              </a:rPr>
              <a:t>import input</a:t>
            </a:r>
          </a:p>
          <a:p>
            <a:pPr marL="0" indent="0">
              <a:buNone/>
            </a:pPr>
            <a:r>
              <a:rPr lang="en-US" dirty="0">
                <a:solidFill>
                  <a:schemeClr val="tx1"/>
                </a:solidFill>
              </a:rPr>
              <a:t>input.add(4,6)</a:t>
            </a:r>
          </a:p>
          <a:p>
            <a:pPr marL="0" indent="0">
              <a:buNone/>
            </a:pPr>
            <a:r>
              <a:rPr lang="en-US" dirty="0">
                <a:solidFill>
                  <a:schemeClr val="tx1"/>
                </a:solidFill>
              </a:rPr>
              <a:t>10</a:t>
            </a:r>
          </a:p>
          <a:p>
            <a:pPr marL="0" indent="0">
              <a:buNone/>
            </a:pPr>
            <a:r>
              <a:rPr lang="en-IN" dirty="0">
                <a:solidFill>
                  <a:schemeClr val="tx1"/>
                </a:solidFill>
              </a:rPr>
              <a:t>input.mul(2,4,6)</a:t>
            </a:r>
          </a:p>
          <a:p>
            <a:pPr marL="0" indent="0">
              <a:buNone/>
            </a:pPr>
            <a:r>
              <a:rPr lang="en-IN" dirty="0">
                <a:solidFill>
                  <a:schemeClr val="tx1"/>
                </a:solidFill>
              </a:rPr>
              <a:t>48</a:t>
            </a:r>
          </a:p>
          <a:p>
            <a:pPr marL="0" indent="0">
              <a:buNone/>
            </a:pPr>
            <a:r>
              <a:rPr lang="en-IN" dirty="0">
                <a:solidFill>
                  <a:schemeClr val="tx1"/>
                </a:solidFill>
              </a:rPr>
              <a:t>input.div(6,5)</a:t>
            </a:r>
          </a:p>
          <a:p>
            <a:pPr marL="0" indent="0">
              <a:buNone/>
            </a:pPr>
            <a:r>
              <a:rPr lang="en-IN" dirty="0">
                <a:solidFill>
                  <a:schemeClr val="tx1"/>
                </a:solidFill>
              </a:rPr>
              <a:t>1.2</a:t>
            </a:r>
          </a:p>
          <a:p>
            <a:pPr marL="0" indent="0">
              <a:buNone/>
            </a:pPr>
            <a:endParaRPr lang="en-IN" dirty="0">
              <a:solidFill>
                <a:srgbClr val="FF0000"/>
              </a:solidFill>
            </a:endParaRPr>
          </a:p>
          <a:p>
            <a:endParaRPr lang="en-IN" dirty="0"/>
          </a:p>
        </p:txBody>
      </p:sp>
    </p:spTree>
    <p:extLst>
      <p:ext uri="{BB962C8B-B14F-4D97-AF65-F5344CB8AC3E}">
        <p14:creationId xmlns:p14="http://schemas.microsoft.com/office/powerpoint/2010/main" val="1967624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6C8A9-638B-7247-BB16-A12AB38873B3}"/>
              </a:ext>
            </a:extLst>
          </p:cNvPr>
          <p:cNvSpPr>
            <a:spLocks noGrp="1"/>
          </p:cNvSpPr>
          <p:nvPr>
            <p:ph idx="1"/>
          </p:nvPr>
        </p:nvSpPr>
        <p:spPr>
          <a:xfrm>
            <a:off x="902621" y="450574"/>
            <a:ext cx="8596668" cy="5736563"/>
          </a:xfrm>
        </p:spPr>
        <p:txBody>
          <a:bodyPr>
            <a:normAutofit fontScale="85000" lnSpcReduction="20000"/>
          </a:bodyPr>
          <a:lstStyle/>
          <a:p>
            <a:pPr marL="0" indent="0">
              <a:buNone/>
            </a:pPr>
            <a:r>
              <a:rPr lang="en-US" dirty="0">
                <a:solidFill>
                  <a:schemeClr val="accent1"/>
                </a:solidFill>
              </a:rPr>
              <a:t>Packages:</a:t>
            </a:r>
          </a:p>
          <a:p>
            <a:pPr marL="0" indent="0">
              <a:buNone/>
            </a:pPr>
            <a:r>
              <a:rPr lang="en-IN" dirty="0"/>
              <a:t>Collection of module together called package.</a:t>
            </a:r>
          </a:p>
          <a:p>
            <a:pPr marL="0" indent="0">
              <a:buNone/>
            </a:pPr>
            <a:r>
              <a:rPr lang="en-IN" dirty="0"/>
              <a:t>Module:python individual file</a:t>
            </a:r>
          </a:p>
          <a:p>
            <a:pPr marL="0" indent="0">
              <a:buNone/>
            </a:pPr>
            <a:r>
              <a:rPr lang="en-IN" dirty="0"/>
              <a:t>package- game</a:t>
            </a:r>
          </a:p>
          <a:p>
            <a:pPr marL="0" indent="0">
              <a:buNone/>
            </a:pPr>
            <a:r>
              <a:rPr lang="en-IN" dirty="0"/>
              <a:t>Level.py</a:t>
            </a:r>
          </a:p>
          <a:p>
            <a:pPr marL="0" indent="0">
              <a:buNone/>
            </a:pPr>
            <a:r>
              <a:rPr lang="en-IN" dirty="0"/>
              <a:t>Image.py</a:t>
            </a:r>
          </a:p>
          <a:p>
            <a:pPr marL="0" indent="0">
              <a:buNone/>
            </a:pPr>
            <a:r>
              <a:rPr lang="en-IN" dirty="0"/>
              <a:t>Sound.py</a:t>
            </a:r>
          </a:p>
          <a:p>
            <a:pPr marL="0" indent="0">
              <a:buNone/>
            </a:pPr>
            <a:r>
              <a:rPr lang="en-IN" dirty="0">
                <a:solidFill>
                  <a:srgbClr val="FF0000"/>
                </a:solidFill>
              </a:rPr>
              <a:t>Example:</a:t>
            </a:r>
          </a:p>
          <a:p>
            <a:pPr marL="0" indent="0">
              <a:buNone/>
            </a:pPr>
            <a:r>
              <a:rPr lang="en-IN" dirty="0"/>
              <a:t>#Image.py</a:t>
            </a:r>
            <a:endParaRPr lang="en-IN" dirty="0">
              <a:solidFill>
                <a:srgbClr val="FF0000"/>
              </a:solidFill>
            </a:endParaRPr>
          </a:p>
          <a:p>
            <a:pPr marL="0" indent="0">
              <a:buNone/>
            </a:pPr>
            <a:r>
              <a:rPr lang="en-US" dirty="0">
                <a:solidFill>
                  <a:schemeClr val="tx1"/>
                </a:solidFill>
              </a:rPr>
              <a:t>def img1():</a:t>
            </a:r>
          </a:p>
          <a:p>
            <a:pPr marL="0" indent="0">
              <a:buNone/>
            </a:pPr>
            <a:r>
              <a:rPr lang="en-US" dirty="0">
                <a:solidFill>
                  <a:schemeClr val="tx1"/>
                </a:solidFill>
              </a:rPr>
              <a:t>    print("image 1 displaying")</a:t>
            </a:r>
          </a:p>
          <a:p>
            <a:pPr marL="0" indent="0">
              <a:buNone/>
            </a:pPr>
            <a:r>
              <a:rPr lang="en-US" dirty="0">
                <a:solidFill>
                  <a:schemeClr val="tx1"/>
                </a:solidFill>
              </a:rPr>
              <a:t>def img2():</a:t>
            </a:r>
          </a:p>
          <a:p>
            <a:pPr marL="0" indent="0">
              <a:buNone/>
            </a:pPr>
            <a:r>
              <a:rPr lang="en-US" dirty="0">
                <a:solidFill>
                  <a:schemeClr val="tx1"/>
                </a:solidFill>
              </a:rPr>
              <a:t>    print("image 1 displaying")</a:t>
            </a:r>
          </a:p>
          <a:p>
            <a:pPr marL="0" indent="0">
              <a:buNone/>
            </a:pPr>
            <a:r>
              <a:rPr lang="en-IN" dirty="0"/>
              <a:t>#Level.py</a:t>
            </a:r>
            <a:endParaRPr lang="en-US" dirty="0">
              <a:solidFill>
                <a:schemeClr val="tx1"/>
              </a:solidFill>
            </a:endParaRPr>
          </a:p>
          <a:p>
            <a:pPr marL="0" indent="0">
              <a:buNone/>
            </a:pPr>
            <a:r>
              <a:rPr lang="en-US" dirty="0">
                <a:solidFill>
                  <a:schemeClr val="tx1"/>
                </a:solidFill>
              </a:rPr>
              <a:t>def level1():</a:t>
            </a:r>
          </a:p>
          <a:p>
            <a:pPr marL="0" indent="0">
              <a:buNone/>
            </a:pPr>
            <a:r>
              <a:rPr lang="en-US" dirty="0">
                <a:solidFill>
                  <a:schemeClr val="tx1"/>
                </a:solidFill>
              </a:rPr>
              <a:t>    print("image 1 displaying")</a:t>
            </a:r>
          </a:p>
          <a:p>
            <a:pPr marL="0" indent="0">
              <a:buNone/>
            </a:pPr>
            <a:r>
              <a:rPr lang="en-US" dirty="0">
                <a:solidFill>
                  <a:schemeClr val="tx1"/>
                </a:solidFill>
              </a:rPr>
              <a:t>def level2():</a:t>
            </a:r>
          </a:p>
          <a:p>
            <a:pPr marL="0" indent="0">
              <a:buNone/>
            </a:pPr>
            <a:r>
              <a:rPr lang="en-US" dirty="0">
                <a:solidFill>
                  <a:schemeClr val="tx1"/>
                </a:solidFill>
              </a:rPr>
              <a:t>    print("image 1 displaying")</a:t>
            </a:r>
          </a:p>
          <a:p>
            <a:pPr marL="0" indent="0">
              <a:buNone/>
            </a:pPr>
            <a:endParaRPr lang="en-IN" dirty="0">
              <a:solidFill>
                <a:srgbClr val="FF0000"/>
              </a:solidFill>
            </a:endParaRPr>
          </a:p>
        </p:txBody>
      </p:sp>
    </p:spTree>
    <p:extLst>
      <p:ext uri="{BB962C8B-B14F-4D97-AF65-F5344CB8AC3E}">
        <p14:creationId xmlns:p14="http://schemas.microsoft.com/office/powerpoint/2010/main" val="1982015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5">
            <a:extLst>
              <a:ext uri="{FF2B5EF4-FFF2-40B4-BE49-F238E27FC236}">
                <a16:creationId xmlns:a16="http://schemas.microsoft.com/office/drawing/2014/main" id="{B386A2B0-DEA6-F0D4-86CB-0F6EB9B3193B}"/>
              </a:ext>
            </a:extLst>
          </p:cNvPr>
          <p:cNvSpPr txBox="1">
            <a:spLocks noGrp="1"/>
          </p:cNvSpPr>
          <p:nvPr>
            <p:ph idx="1"/>
          </p:nvPr>
        </p:nvSpPr>
        <p:spPr>
          <a:xfrm>
            <a:off x="317500" y="139700"/>
            <a:ext cx="8956675" cy="6447919"/>
          </a:xfrm>
          <a:prstGeom prst="rect">
            <a:avLst/>
          </a:prstGeom>
          <a:noFill/>
        </p:spPr>
        <p:txBody>
          <a:bodyPr wrap="square">
            <a:spAutoFit/>
          </a:bodyPr>
          <a:lstStyle/>
          <a:p>
            <a:pPr marL="0" indent="0">
              <a:buNone/>
            </a:pPr>
            <a:r>
              <a:rPr lang="en-IN" dirty="0"/>
              <a:t>#Sound.py</a:t>
            </a:r>
          </a:p>
          <a:p>
            <a:pPr marL="0" indent="0">
              <a:buNone/>
            </a:pPr>
            <a:r>
              <a:rPr lang="en-IN" dirty="0"/>
              <a:t>def sound1():</a:t>
            </a:r>
          </a:p>
          <a:p>
            <a:pPr marL="0" indent="0">
              <a:buNone/>
            </a:pPr>
            <a:r>
              <a:rPr lang="en-IN" dirty="0"/>
              <a:t>    print("sound 1 displaying")</a:t>
            </a:r>
          </a:p>
          <a:p>
            <a:pPr marL="0" indent="0">
              <a:buNone/>
            </a:pPr>
            <a:r>
              <a:rPr lang="en-IN" dirty="0"/>
              <a:t>def sound2():</a:t>
            </a:r>
          </a:p>
          <a:p>
            <a:pPr marL="0" indent="0">
              <a:buNone/>
            </a:pPr>
            <a:r>
              <a:rPr lang="en-IN" dirty="0"/>
              <a:t>    print("sound 1 displaying")</a:t>
            </a:r>
          </a:p>
          <a:p>
            <a:pPr marL="0" indent="0">
              <a:buNone/>
            </a:pPr>
            <a:r>
              <a:rPr lang="en-US" dirty="0"/>
              <a:t>#Test.py</a:t>
            </a:r>
          </a:p>
          <a:p>
            <a:pPr marL="0" indent="0">
              <a:buNone/>
            </a:pPr>
            <a:r>
              <a:rPr lang="en-US" dirty="0"/>
              <a:t>from one import*</a:t>
            </a:r>
          </a:p>
          <a:p>
            <a:pPr marL="0" indent="0">
              <a:buNone/>
            </a:pPr>
            <a:r>
              <a:rPr lang="en-US" dirty="0"/>
              <a:t>from two import*</a:t>
            </a:r>
          </a:p>
          <a:p>
            <a:pPr marL="0" indent="0">
              <a:buNone/>
            </a:pPr>
            <a:r>
              <a:rPr lang="en-US" dirty="0"/>
              <a:t>from three import*</a:t>
            </a:r>
          </a:p>
          <a:p>
            <a:pPr marL="0" indent="0">
              <a:buNone/>
            </a:pPr>
            <a:r>
              <a:rPr lang="en-US" dirty="0"/>
              <a:t>img1()</a:t>
            </a:r>
          </a:p>
          <a:p>
            <a:pPr marL="0" indent="0">
              <a:buNone/>
            </a:pPr>
            <a:r>
              <a:rPr lang="en-US" dirty="0"/>
              <a:t>level1()</a:t>
            </a:r>
          </a:p>
          <a:p>
            <a:pPr marL="0" indent="0">
              <a:buNone/>
            </a:pPr>
            <a:r>
              <a:rPr lang="en-US" dirty="0"/>
              <a:t>sound1()</a:t>
            </a:r>
          </a:p>
          <a:p>
            <a:pPr marL="0" indent="0">
              <a:buNone/>
            </a:pPr>
            <a:r>
              <a:rPr lang="en-US" dirty="0"/>
              <a:t>img2()</a:t>
            </a:r>
          </a:p>
          <a:p>
            <a:pPr marL="0" indent="0">
              <a:buNone/>
            </a:pPr>
            <a:r>
              <a:rPr lang="en-US" dirty="0"/>
              <a:t>level2()</a:t>
            </a:r>
          </a:p>
          <a:p>
            <a:pPr marL="0" indent="0">
              <a:buNone/>
            </a:pPr>
            <a:r>
              <a:rPr lang="en-US" dirty="0"/>
              <a:t>sound2()</a:t>
            </a:r>
          </a:p>
          <a:p>
            <a:endParaRPr lang="en-IN" dirty="0"/>
          </a:p>
        </p:txBody>
      </p:sp>
    </p:spTree>
    <p:extLst>
      <p:ext uri="{BB962C8B-B14F-4D97-AF65-F5344CB8AC3E}">
        <p14:creationId xmlns:p14="http://schemas.microsoft.com/office/powerpoint/2010/main" val="4000463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636EA0B-1DB1-053F-B9DF-C91624AF9395}"/>
              </a:ext>
            </a:extLst>
          </p:cNvPr>
          <p:cNvSpPr>
            <a:spLocks noGrp="1"/>
          </p:cNvSpPr>
          <p:nvPr>
            <p:ph idx="1"/>
          </p:nvPr>
        </p:nvSpPr>
        <p:spPr>
          <a:xfrm>
            <a:off x="677863" y="431800"/>
            <a:ext cx="8596312" cy="5610225"/>
          </a:xfrm>
        </p:spPr>
        <p:txBody>
          <a:bodyPr/>
          <a:lstStyle/>
          <a:p>
            <a:pPr marL="0" indent="0">
              <a:buNone/>
            </a:pPr>
            <a:r>
              <a:rPr lang="en-US" dirty="0">
                <a:solidFill>
                  <a:srgbClr val="FF0000"/>
                </a:solidFill>
              </a:rPr>
              <a:t>Output:</a:t>
            </a:r>
          </a:p>
          <a:p>
            <a:pPr marL="0" indent="0">
              <a:buNone/>
            </a:pPr>
            <a:r>
              <a:rPr lang="en-US" dirty="0"/>
              <a:t>image 1 displaying</a:t>
            </a:r>
          </a:p>
          <a:p>
            <a:pPr marL="0" indent="0">
              <a:buNone/>
            </a:pPr>
            <a:r>
              <a:rPr lang="en-US" dirty="0"/>
              <a:t>image 1 displaying</a:t>
            </a:r>
          </a:p>
          <a:p>
            <a:pPr marL="0" indent="0">
              <a:buNone/>
            </a:pPr>
            <a:r>
              <a:rPr lang="en-US" dirty="0"/>
              <a:t>sound 1 displaying</a:t>
            </a:r>
          </a:p>
          <a:p>
            <a:pPr marL="0" indent="0">
              <a:buNone/>
            </a:pPr>
            <a:r>
              <a:rPr lang="en-US" dirty="0"/>
              <a:t>image 1 displaying</a:t>
            </a:r>
          </a:p>
          <a:p>
            <a:pPr marL="0" indent="0">
              <a:buNone/>
            </a:pPr>
            <a:r>
              <a:rPr lang="en-US" dirty="0"/>
              <a:t>image 1 displaying</a:t>
            </a:r>
          </a:p>
          <a:p>
            <a:pPr marL="0" indent="0">
              <a:buNone/>
            </a:pPr>
            <a:r>
              <a:rPr lang="en-US" dirty="0"/>
              <a:t>sound 1 displaying</a:t>
            </a:r>
          </a:p>
          <a:p>
            <a:endParaRPr lang="en-IN" dirty="0"/>
          </a:p>
        </p:txBody>
      </p:sp>
    </p:spTree>
    <p:extLst>
      <p:ext uri="{BB962C8B-B14F-4D97-AF65-F5344CB8AC3E}">
        <p14:creationId xmlns:p14="http://schemas.microsoft.com/office/powerpoint/2010/main" val="1314698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1ACA-0DE7-2B77-A18D-4092B090D3F4}"/>
              </a:ext>
            </a:extLst>
          </p:cNvPr>
          <p:cNvSpPr>
            <a:spLocks noGrp="1"/>
          </p:cNvSpPr>
          <p:nvPr>
            <p:ph type="title"/>
          </p:nvPr>
        </p:nvSpPr>
        <p:spPr>
          <a:xfrm>
            <a:off x="677334" y="304800"/>
            <a:ext cx="8276166" cy="711200"/>
          </a:xfrm>
        </p:spPr>
        <p:txBody>
          <a:bodyPr>
            <a:normAutofit/>
          </a:bodyPr>
          <a:lstStyle/>
          <a:p>
            <a:r>
              <a:rPr lang="en-US" dirty="0"/>
              <a:t>       </a:t>
            </a:r>
            <a:r>
              <a:rPr lang="en-US" dirty="0">
                <a:solidFill>
                  <a:schemeClr val="accent3"/>
                </a:solidFill>
              </a:rPr>
              <a:t>DATA STRUCTURES IN PYTHON</a:t>
            </a:r>
            <a:endParaRPr lang="en-IN" dirty="0">
              <a:solidFill>
                <a:schemeClr val="accent3"/>
              </a:solidFill>
            </a:endParaRPr>
          </a:p>
        </p:txBody>
      </p:sp>
      <p:sp>
        <p:nvSpPr>
          <p:cNvPr id="3" name="Content Placeholder 2">
            <a:extLst>
              <a:ext uri="{FF2B5EF4-FFF2-40B4-BE49-F238E27FC236}">
                <a16:creationId xmlns:a16="http://schemas.microsoft.com/office/drawing/2014/main" id="{6EE22637-E0F5-8A0C-888D-67484C2C9B08}"/>
              </a:ext>
            </a:extLst>
          </p:cNvPr>
          <p:cNvSpPr>
            <a:spLocks noGrp="1"/>
          </p:cNvSpPr>
          <p:nvPr>
            <p:ph idx="1"/>
          </p:nvPr>
        </p:nvSpPr>
        <p:spPr>
          <a:xfrm>
            <a:off x="677334" y="1016000"/>
            <a:ext cx="8596668" cy="5702300"/>
          </a:xfrm>
        </p:spPr>
        <p:txBody>
          <a:bodyPr>
            <a:normAutofit fontScale="92500" lnSpcReduction="20000"/>
          </a:bodyPr>
          <a:lstStyle/>
          <a:p>
            <a:pPr>
              <a:buFont typeface="Arial" panose="020B0604020202020204" pitchFamily="34" charset="0"/>
              <a:buChar char="•"/>
            </a:pPr>
            <a:r>
              <a:rPr lang="en-US" dirty="0">
                <a:solidFill>
                  <a:schemeClr val="accent5">
                    <a:lumMod val="75000"/>
                  </a:schemeClr>
                </a:solidFill>
              </a:rPr>
              <a:t>LIST</a:t>
            </a:r>
          </a:p>
          <a:p>
            <a:pPr>
              <a:buFont typeface="Arial" panose="020B0604020202020204" pitchFamily="34" charset="0"/>
              <a:buChar char="•"/>
            </a:pPr>
            <a:r>
              <a:rPr lang="en-US" dirty="0">
                <a:solidFill>
                  <a:schemeClr val="accent5">
                    <a:lumMod val="75000"/>
                  </a:schemeClr>
                </a:solidFill>
              </a:rPr>
              <a:t>TUPLE</a:t>
            </a:r>
          </a:p>
          <a:p>
            <a:pPr>
              <a:buFont typeface="Arial" panose="020B0604020202020204" pitchFamily="34" charset="0"/>
              <a:buChar char="•"/>
            </a:pPr>
            <a:r>
              <a:rPr lang="en-US" dirty="0">
                <a:solidFill>
                  <a:schemeClr val="accent5">
                    <a:lumMod val="75000"/>
                  </a:schemeClr>
                </a:solidFill>
              </a:rPr>
              <a:t>SET</a:t>
            </a:r>
          </a:p>
          <a:p>
            <a:pPr>
              <a:buFont typeface="Arial" panose="020B0604020202020204" pitchFamily="34" charset="0"/>
              <a:buChar char="•"/>
            </a:pPr>
            <a:r>
              <a:rPr lang="en-US" dirty="0">
                <a:solidFill>
                  <a:schemeClr val="accent5">
                    <a:lumMod val="75000"/>
                  </a:schemeClr>
                </a:solidFill>
              </a:rPr>
              <a:t>DICTIONARY</a:t>
            </a:r>
          </a:p>
          <a:p>
            <a:pPr>
              <a:buFont typeface="Arial" panose="020B0604020202020204" pitchFamily="34" charset="0"/>
              <a:buChar char="•"/>
            </a:pPr>
            <a:r>
              <a:rPr lang="en-US" dirty="0">
                <a:solidFill>
                  <a:schemeClr val="accent5">
                    <a:lumMod val="75000"/>
                  </a:schemeClr>
                </a:solidFill>
              </a:rPr>
              <a:t>STACK</a:t>
            </a:r>
          </a:p>
          <a:p>
            <a:pPr>
              <a:buFont typeface="Arial" panose="020B0604020202020204" pitchFamily="34" charset="0"/>
              <a:buChar char="•"/>
            </a:pPr>
            <a:r>
              <a:rPr lang="en-US" dirty="0">
                <a:solidFill>
                  <a:schemeClr val="accent5">
                    <a:lumMod val="75000"/>
                  </a:schemeClr>
                </a:solidFill>
              </a:rPr>
              <a:t>QUEUE</a:t>
            </a:r>
          </a:p>
          <a:p>
            <a:pPr marL="0" indent="0">
              <a:buNone/>
            </a:pPr>
            <a:r>
              <a:rPr lang="en-IN" dirty="0">
                <a:solidFill>
                  <a:schemeClr val="accent4">
                    <a:lumMod val="75000"/>
                  </a:schemeClr>
                </a:solidFill>
              </a:rPr>
              <a:t>LIST:</a:t>
            </a:r>
          </a:p>
          <a:p>
            <a:pPr marL="0" indent="0">
              <a:buNone/>
            </a:pPr>
            <a:r>
              <a:rPr lang="en-IN" dirty="0">
                <a:solidFill>
                  <a:schemeClr val="tx1"/>
                </a:solidFill>
              </a:rPr>
              <a:t>Lists are used to store multiple items in A single variable</a:t>
            </a:r>
          </a:p>
          <a:p>
            <a:pPr marL="0" indent="0">
              <a:buNone/>
            </a:pPr>
            <a:r>
              <a:rPr lang="en-US" dirty="0">
                <a:solidFill>
                  <a:schemeClr val="tx1"/>
                </a:solidFill>
              </a:rPr>
              <a:t>number=[11,12,23,45,67,56]</a:t>
            </a:r>
          </a:p>
          <a:p>
            <a:pPr marL="0" indent="0">
              <a:buNone/>
            </a:pPr>
            <a:r>
              <a:rPr lang="en-US" dirty="0">
                <a:solidFill>
                  <a:schemeClr val="tx1"/>
                </a:solidFill>
              </a:rPr>
              <a:t>print(number[0])</a:t>
            </a:r>
          </a:p>
          <a:p>
            <a:pPr marL="0" indent="0">
              <a:buNone/>
            </a:pPr>
            <a:r>
              <a:rPr lang="en-US" dirty="0">
                <a:solidFill>
                  <a:schemeClr val="tx1"/>
                </a:solidFill>
              </a:rPr>
              <a:t>print(number[5])</a:t>
            </a:r>
          </a:p>
          <a:p>
            <a:pPr marL="0" indent="0">
              <a:buNone/>
            </a:pPr>
            <a:r>
              <a:rPr lang="en-US" dirty="0">
                <a:solidFill>
                  <a:schemeClr val="tx1"/>
                </a:solidFill>
              </a:rPr>
              <a:t>print(number[1])</a:t>
            </a:r>
          </a:p>
          <a:p>
            <a:pPr marL="0" indent="0">
              <a:buNone/>
            </a:pPr>
            <a:r>
              <a:rPr lang="en-US" dirty="0">
                <a:solidFill>
                  <a:srgbClr val="FF0000"/>
                </a:solidFill>
              </a:rPr>
              <a:t>Output:</a:t>
            </a:r>
          </a:p>
          <a:p>
            <a:pPr marL="0" indent="0">
              <a:buNone/>
            </a:pPr>
            <a:r>
              <a:rPr lang="en-US" dirty="0">
                <a:solidFill>
                  <a:schemeClr val="tx1"/>
                </a:solidFill>
              </a:rPr>
              <a:t>11</a:t>
            </a:r>
          </a:p>
          <a:p>
            <a:pPr marL="0" indent="0">
              <a:buNone/>
            </a:pPr>
            <a:r>
              <a:rPr lang="en-US" dirty="0">
                <a:solidFill>
                  <a:schemeClr val="tx1"/>
                </a:solidFill>
              </a:rPr>
              <a:t>56</a:t>
            </a:r>
          </a:p>
          <a:p>
            <a:pPr marL="0" indent="0">
              <a:buNone/>
            </a:pPr>
            <a:r>
              <a:rPr lang="en-US" dirty="0">
                <a:solidFill>
                  <a:schemeClr val="tx1"/>
                </a:solidFill>
              </a:rPr>
              <a:t>12</a:t>
            </a:r>
          </a:p>
          <a:p>
            <a:pPr marL="0" indent="0">
              <a:buNone/>
            </a:pPr>
            <a:endParaRPr lang="en-IN" dirty="0">
              <a:solidFill>
                <a:schemeClr val="tx1"/>
              </a:solidFill>
            </a:endParaRPr>
          </a:p>
        </p:txBody>
      </p:sp>
    </p:spTree>
    <p:extLst>
      <p:ext uri="{BB962C8B-B14F-4D97-AF65-F5344CB8AC3E}">
        <p14:creationId xmlns:p14="http://schemas.microsoft.com/office/powerpoint/2010/main" val="3787011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F23B36-70C8-84F3-6F12-E1AA286FF61D}"/>
              </a:ext>
            </a:extLst>
          </p:cNvPr>
          <p:cNvSpPr>
            <a:spLocks noGrp="1"/>
          </p:cNvSpPr>
          <p:nvPr>
            <p:ph idx="1"/>
          </p:nvPr>
        </p:nvSpPr>
        <p:spPr>
          <a:xfrm>
            <a:off x="651934" y="330200"/>
            <a:ext cx="8596668" cy="5800063"/>
          </a:xfrm>
        </p:spPr>
        <p:txBody>
          <a:bodyPr>
            <a:normAutofit/>
          </a:bodyPr>
          <a:lstStyle/>
          <a:p>
            <a:pPr marL="0" indent="0">
              <a:buNone/>
            </a:pPr>
            <a:r>
              <a:rPr lang="en-US" dirty="0">
                <a:solidFill>
                  <a:schemeClr val="accent4">
                    <a:lumMod val="75000"/>
                  </a:schemeClr>
                </a:solidFill>
              </a:rPr>
              <a:t>TUPLE:</a:t>
            </a:r>
          </a:p>
          <a:p>
            <a:pPr marL="0" indent="0">
              <a:buNone/>
            </a:pPr>
            <a:r>
              <a:rPr lang="en-IN" dirty="0"/>
              <a:t>Tuples are used to store multiple items in a single variable</a:t>
            </a:r>
          </a:p>
          <a:p>
            <a:pPr marL="0" indent="0">
              <a:buNone/>
            </a:pPr>
            <a:r>
              <a:rPr lang="en-IN" dirty="0">
                <a:solidFill>
                  <a:srgbClr val="FF0000"/>
                </a:solidFill>
              </a:rPr>
              <a:t>Example:</a:t>
            </a:r>
          </a:p>
          <a:p>
            <a:pPr marL="0" indent="0">
              <a:buNone/>
            </a:pPr>
            <a:r>
              <a:rPr lang="en-IN" dirty="0"/>
              <a:t>num_tuple=2,4,5,7,8,10</a:t>
            </a:r>
          </a:p>
          <a:p>
            <a:pPr marL="0" indent="0">
              <a:buNone/>
            </a:pPr>
            <a:r>
              <a:rPr lang="en-IN" dirty="0"/>
              <a:t>print(num_tuple[:3])</a:t>
            </a:r>
          </a:p>
          <a:p>
            <a:pPr marL="0" indent="0">
              <a:buNone/>
            </a:pPr>
            <a:r>
              <a:rPr lang="en-IN" dirty="0"/>
              <a:t>print(num_tuple[4:])</a:t>
            </a:r>
          </a:p>
          <a:p>
            <a:pPr marL="0" indent="0">
              <a:buNone/>
            </a:pPr>
            <a:r>
              <a:rPr lang="en-IN" dirty="0"/>
              <a:t>print(num_tuple[-3:])</a:t>
            </a:r>
          </a:p>
          <a:p>
            <a:pPr marL="0" indent="0">
              <a:buNone/>
            </a:pPr>
            <a:r>
              <a:rPr lang="en-IN" dirty="0"/>
              <a:t>print(num_tuple[2:5])</a:t>
            </a:r>
          </a:p>
          <a:p>
            <a:pPr marL="0" indent="0">
              <a:buNone/>
            </a:pPr>
            <a:r>
              <a:rPr lang="en-IN" dirty="0">
                <a:solidFill>
                  <a:srgbClr val="FF0000"/>
                </a:solidFill>
              </a:rPr>
              <a:t>output:</a:t>
            </a:r>
          </a:p>
          <a:p>
            <a:pPr marL="0" indent="0">
              <a:buNone/>
            </a:pPr>
            <a:r>
              <a:rPr lang="en-IN" dirty="0"/>
              <a:t>(2, 4, 5)</a:t>
            </a:r>
          </a:p>
          <a:p>
            <a:pPr marL="0" indent="0">
              <a:buNone/>
            </a:pPr>
            <a:r>
              <a:rPr lang="en-IN" dirty="0"/>
              <a:t>(8, 10)</a:t>
            </a:r>
          </a:p>
          <a:p>
            <a:pPr marL="0" indent="0">
              <a:buNone/>
            </a:pPr>
            <a:r>
              <a:rPr lang="en-IN" dirty="0"/>
              <a:t>(7, 8, 10)</a:t>
            </a:r>
          </a:p>
          <a:p>
            <a:pPr marL="0" indent="0">
              <a:buNone/>
            </a:pPr>
            <a:r>
              <a:rPr lang="en-IN" dirty="0"/>
              <a:t>(5, 7, 8)</a:t>
            </a:r>
          </a:p>
          <a:p>
            <a:endParaRPr lang="en-IN" dirty="0"/>
          </a:p>
        </p:txBody>
      </p:sp>
    </p:spTree>
    <p:extLst>
      <p:ext uri="{BB962C8B-B14F-4D97-AF65-F5344CB8AC3E}">
        <p14:creationId xmlns:p14="http://schemas.microsoft.com/office/powerpoint/2010/main" val="3636316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3C65B5-1E88-1A6D-A3F4-5FC49173958E}"/>
              </a:ext>
            </a:extLst>
          </p:cNvPr>
          <p:cNvSpPr>
            <a:spLocks noGrp="1"/>
          </p:cNvSpPr>
          <p:nvPr>
            <p:ph idx="1"/>
          </p:nvPr>
        </p:nvSpPr>
        <p:spPr>
          <a:xfrm>
            <a:off x="393700" y="317500"/>
            <a:ext cx="8750300" cy="5803900"/>
          </a:xfrm>
        </p:spPr>
        <p:txBody>
          <a:bodyPr>
            <a:normAutofit fontScale="85000" lnSpcReduction="20000"/>
          </a:bodyPr>
          <a:lstStyle/>
          <a:p>
            <a:pPr marL="0" indent="0">
              <a:buNone/>
            </a:pPr>
            <a:r>
              <a:rPr lang="en-US" dirty="0">
                <a:solidFill>
                  <a:schemeClr val="accent3">
                    <a:lumMod val="50000"/>
                  </a:schemeClr>
                </a:solidFill>
              </a:rPr>
              <a:t>SET:</a:t>
            </a:r>
          </a:p>
          <a:p>
            <a:pPr marL="0" indent="0">
              <a:buNone/>
            </a:pPr>
            <a:r>
              <a:rPr lang="en-US" dirty="0">
                <a:solidFill>
                  <a:schemeClr val="tx1"/>
                </a:solidFill>
              </a:rPr>
              <a:t>Set sets are used to store multiple items in a single variable.</a:t>
            </a:r>
          </a:p>
          <a:p>
            <a:pPr marL="0" indent="0">
              <a:buNone/>
            </a:pPr>
            <a:r>
              <a:rPr lang="en-US" dirty="0">
                <a:solidFill>
                  <a:srgbClr val="FF0000"/>
                </a:solidFill>
              </a:rPr>
              <a:t>Example:</a:t>
            </a:r>
          </a:p>
          <a:p>
            <a:pPr marL="0" indent="0">
              <a:buNone/>
            </a:pPr>
            <a:r>
              <a:rPr lang="en-IN" dirty="0">
                <a:solidFill>
                  <a:schemeClr val="tx1"/>
                </a:solidFill>
              </a:rPr>
              <a:t>forest={"apple","banana","orange"}</a:t>
            </a:r>
          </a:p>
          <a:p>
            <a:pPr marL="0" indent="0">
              <a:buNone/>
            </a:pPr>
            <a:r>
              <a:rPr lang="en-IN" dirty="0">
                <a:solidFill>
                  <a:schemeClr val="tx1"/>
                </a:solidFill>
              </a:rPr>
              <a:t>print(forest)</a:t>
            </a:r>
          </a:p>
          <a:p>
            <a:pPr marL="0" indent="0">
              <a:buNone/>
            </a:pPr>
            <a:r>
              <a:rPr lang="en-IN" dirty="0">
                <a:solidFill>
                  <a:srgbClr val="FF0000"/>
                </a:solidFill>
              </a:rPr>
              <a:t>Output:</a:t>
            </a:r>
          </a:p>
          <a:p>
            <a:pPr marL="0" indent="0">
              <a:buNone/>
            </a:pPr>
            <a:r>
              <a:rPr lang="en-IN" dirty="0">
                <a:solidFill>
                  <a:schemeClr val="tx1"/>
                </a:solidFill>
              </a:rPr>
              <a:t>{'banana', 'apple', 'orange’}</a:t>
            </a:r>
          </a:p>
          <a:p>
            <a:pPr marL="0" indent="0">
              <a:buNone/>
            </a:pPr>
            <a:r>
              <a:rPr lang="en-US" dirty="0">
                <a:solidFill>
                  <a:schemeClr val="accent5">
                    <a:lumMod val="75000"/>
                  </a:schemeClr>
                </a:solidFill>
              </a:rPr>
              <a:t>DICTIONARY</a:t>
            </a:r>
          </a:p>
          <a:p>
            <a:pPr marL="0" indent="0">
              <a:buNone/>
            </a:pPr>
            <a:r>
              <a:rPr lang="en-US" dirty="0">
                <a:solidFill>
                  <a:schemeClr val="tx1"/>
                </a:solidFill>
              </a:rPr>
              <a:t>Pythons implementation of a data structure that is more generally known as an association array.</a:t>
            </a:r>
          </a:p>
          <a:p>
            <a:pPr marL="0" indent="0">
              <a:buNone/>
            </a:pPr>
            <a:r>
              <a:rPr lang="en-US" dirty="0">
                <a:solidFill>
                  <a:srgbClr val="FF0000"/>
                </a:solidFill>
              </a:rPr>
              <a:t>Example:</a:t>
            </a:r>
          </a:p>
          <a:p>
            <a:pPr marL="0" indent="0">
              <a:buNone/>
            </a:pPr>
            <a:r>
              <a:rPr lang="en-US" dirty="0">
                <a:solidFill>
                  <a:schemeClr val="tx1"/>
                </a:solidFill>
              </a:rPr>
              <a:t>python={</a:t>
            </a:r>
          </a:p>
          <a:p>
            <a:pPr marL="0" indent="0">
              <a:buNone/>
            </a:pPr>
            <a:r>
              <a:rPr lang="en-US" dirty="0">
                <a:solidFill>
                  <a:schemeClr val="tx1"/>
                </a:solidFill>
              </a:rPr>
              <a:t>    "brand":"ford",</a:t>
            </a:r>
          </a:p>
          <a:p>
            <a:pPr marL="0" indent="0">
              <a:buNone/>
            </a:pPr>
            <a:r>
              <a:rPr lang="en-US" dirty="0">
                <a:solidFill>
                  <a:schemeClr val="tx1"/>
                </a:solidFill>
              </a:rPr>
              <a:t>    "modle":"mustang",</a:t>
            </a:r>
          </a:p>
          <a:p>
            <a:pPr marL="0" indent="0">
              <a:buNone/>
            </a:pPr>
            <a:r>
              <a:rPr lang="en-US" dirty="0">
                <a:solidFill>
                  <a:schemeClr val="tx1"/>
                </a:solidFill>
              </a:rPr>
              <a:t>    "year":1964</a:t>
            </a:r>
          </a:p>
          <a:p>
            <a:pPr marL="0" indent="0">
              <a:buNone/>
            </a:pPr>
            <a:r>
              <a:rPr lang="en-US" dirty="0">
                <a:solidFill>
                  <a:schemeClr val="tx1"/>
                </a:solidFill>
              </a:rPr>
              <a:t>    }</a:t>
            </a:r>
          </a:p>
          <a:p>
            <a:pPr marL="0" indent="0">
              <a:buNone/>
            </a:pPr>
            <a:r>
              <a:rPr lang="en-US" dirty="0">
                <a:solidFill>
                  <a:schemeClr val="tx1"/>
                </a:solidFill>
              </a:rPr>
              <a:t>print(python)</a:t>
            </a:r>
          </a:p>
          <a:p>
            <a:pPr marL="0" indent="0">
              <a:buNone/>
            </a:pPr>
            <a:r>
              <a:rPr lang="en-US" dirty="0">
                <a:solidFill>
                  <a:srgbClr val="FF0000"/>
                </a:solidFill>
              </a:rPr>
              <a:t>Output:</a:t>
            </a:r>
          </a:p>
          <a:p>
            <a:pPr marL="0" indent="0">
              <a:buNone/>
            </a:pPr>
            <a:r>
              <a:rPr lang="en-US" dirty="0">
                <a:solidFill>
                  <a:schemeClr val="tx1"/>
                </a:solidFill>
              </a:rPr>
              <a:t>{'brand': 'ford', 'modle': 'mustang', 'year': 1964}</a:t>
            </a:r>
          </a:p>
          <a:p>
            <a:pPr marL="0" indent="0">
              <a:buNone/>
            </a:pPr>
            <a:endParaRPr lang="en-US" dirty="0">
              <a:solidFill>
                <a:schemeClr val="tx1"/>
              </a:solidFill>
            </a:endParaRPr>
          </a:p>
          <a:p>
            <a:pPr marL="0" indent="0">
              <a:buNone/>
            </a:pPr>
            <a:endParaRPr lang="en-IN"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3837915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863E68-079D-C857-3B35-F48639752875}"/>
              </a:ext>
            </a:extLst>
          </p:cNvPr>
          <p:cNvSpPr>
            <a:spLocks noGrp="1"/>
          </p:cNvSpPr>
          <p:nvPr>
            <p:ph idx="1"/>
          </p:nvPr>
        </p:nvSpPr>
        <p:spPr>
          <a:xfrm>
            <a:off x="381000" y="222250"/>
            <a:ext cx="8559800" cy="5949950"/>
          </a:xfrm>
        </p:spPr>
        <p:txBody>
          <a:bodyPr>
            <a:normAutofit fontScale="85000" lnSpcReduction="20000"/>
          </a:bodyPr>
          <a:lstStyle/>
          <a:p>
            <a:pPr marL="0" indent="0">
              <a:buNone/>
            </a:pPr>
            <a:r>
              <a:rPr lang="en-US" dirty="0">
                <a:solidFill>
                  <a:schemeClr val="accent5">
                    <a:lumMod val="75000"/>
                  </a:schemeClr>
                </a:solidFill>
              </a:rPr>
              <a:t>STACK</a:t>
            </a:r>
          </a:p>
          <a:p>
            <a:pPr marL="0" indent="0">
              <a:buNone/>
            </a:pPr>
            <a:r>
              <a:rPr lang="en-IN" dirty="0"/>
              <a:t>A stack is a linear data structure where data is arranged object on over another</a:t>
            </a:r>
          </a:p>
          <a:p>
            <a:pPr marL="0" indent="0">
              <a:buNone/>
            </a:pPr>
            <a:r>
              <a:rPr lang="en-IN" dirty="0">
                <a:solidFill>
                  <a:srgbClr val="FF0000"/>
                </a:solidFill>
              </a:rPr>
              <a:t>Example:</a:t>
            </a:r>
          </a:p>
          <a:p>
            <a:pPr marL="0" indent="0">
              <a:buNone/>
            </a:pPr>
            <a:r>
              <a:rPr lang="en-IN" dirty="0">
                <a:solidFill>
                  <a:schemeClr val="tx1"/>
                </a:solidFill>
              </a:rPr>
              <a:t>stack=[]</a:t>
            </a:r>
          </a:p>
          <a:p>
            <a:pPr marL="0" indent="0">
              <a:buNone/>
            </a:pPr>
            <a:r>
              <a:rPr lang="en-IN" dirty="0">
                <a:solidFill>
                  <a:schemeClr val="tx1"/>
                </a:solidFill>
              </a:rPr>
              <a:t>stack.append("A")</a:t>
            </a:r>
          </a:p>
          <a:p>
            <a:pPr marL="0" indent="0">
              <a:buNone/>
            </a:pPr>
            <a:r>
              <a:rPr lang="en-IN" dirty="0">
                <a:solidFill>
                  <a:schemeClr val="tx1"/>
                </a:solidFill>
              </a:rPr>
              <a:t>stack.append("B")</a:t>
            </a:r>
          </a:p>
          <a:p>
            <a:pPr marL="0" indent="0">
              <a:buNone/>
            </a:pPr>
            <a:r>
              <a:rPr lang="en-IN" dirty="0">
                <a:solidFill>
                  <a:schemeClr val="tx1"/>
                </a:solidFill>
              </a:rPr>
              <a:t>stack.append("C")</a:t>
            </a:r>
          </a:p>
          <a:p>
            <a:pPr marL="0" indent="0">
              <a:buNone/>
            </a:pPr>
            <a:r>
              <a:rPr lang="en-IN" dirty="0">
                <a:solidFill>
                  <a:schemeClr val="tx1"/>
                </a:solidFill>
              </a:rPr>
              <a:t>print("initial stack:")</a:t>
            </a:r>
          </a:p>
          <a:p>
            <a:pPr marL="0" indent="0">
              <a:buNone/>
            </a:pPr>
            <a:r>
              <a:rPr lang="en-IN" dirty="0">
                <a:solidFill>
                  <a:schemeClr val="tx1"/>
                </a:solidFill>
              </a:rPr>
              <a:t>print(stack)</a:t>
            </a:r>
          </a:p>
          <a:p>
            <a:pPr marL="0" indent="0">
              <a:buNone/>
            </a:pPr>
            <a:r>
              <a:rPr lang="en-IN" dirty="0">
                <a:solidFill>
                  <a:schemeClr val="tx1"/>
                </a:solidFill>
              </a:rPr>
              <a:t>print(stack.pop())</a:t>
            </a:r>
          </a:p>
          <a:p>
            <a:pPr marL="0" indent="0">
              <a:buNone/>
            </a:pPr>
            <a:r>
              <a:rPr lang="en-IN" dirty="0">
                <a:solidFill>
                  <a:schemeClr val="tx1"/>
                </a:solidFill>
              </a:rPr>
              <a:t>print(stack.pop())</a:t>
            </a:r>
          </a:p>
          <a:p>
            <a:pPr marL="0" indent="0">
              <a:buNone/>
            </a:pPr>
            <a:r>
              <a:rPr lang="en-IN" dirty="0">
                <a:solidFill>
                  <a:schemeClr val="tx1"/>
                </a:solidFill>
              </a:rPr>
              <a:t>print(stack.pop())</a:t>
            </a:r>
          </a:p>
          <a:p>
            <a:pPr marL="0" indent="0">
              <a:buNone/>
            </a:pPr>
            <a:r>
              <a:rPr lang="en-IN" dirty="0">
                <a:solidFill>
                  <a:srgbClr val="FF0000"/>
                </a:solidFill>
              </a:rPr>
              <a:t>Output:</a:t>
            </a:r>
          </a:p>
          <a:p>
            <a:pPr marL="0" indent="0">
              <a:buNone/>
            </a:pPr>
            <a:r>
              <a:rPr lang="en-IN" dirty="0">
                <a:solidFill>
                  <a:srgbClr val="FF0000"/>
                </a:solidFill>
              </a:rPr>
              <a:t>   </a:t>
            </a:r>
            <a:r>
              <a:rPr lang="en-US" dirty="0">
                <a:solidFill>
                  <a:schemeClr val="tx1"/>
                </a:solidFill>
              </a:rPr>
              <a:t>initial stack:</a:t>
            </a:r>
          </a:p>
          <a:p>
            <a:pPr marL="0" indent="0">
              <a:buNone/>
            </a:pPr>
            <a:r>
              <a:rPr lang="en-US" dirty="0">
                <a:solidFill>
                  <a:schemeClr val="tx1"/>
                </a:solidFill>
              </a:rPr>
              <a:t>['A', 'B', 'C']</a:t>
            </a:r>
          </a:p>
          <a:p>
            <a:pPr marL="0" indent="0">
              <a:buNone/>
            </a:pPr>
            <a:r>
              <a:rPr lang="en-US" dirty="0">
                <a:solidFill>
                  <a:schemeClr val="tx1"/>
                </a:solidFill>
              </a:rPr>
              <a:t>C</a:t>
            </a:r>
          </a:p>
          <a:p>
            <a:pPr marL="0" indent="0">
              <a:buNone/>
            </a:pPr>
            <a:r>
              <a:rPr lang="en-US" dirty="0">
                <a:solidFill>
                  <a:schemeClr val="tx1"/>
                </a:solidFill>
              </a:rPr>
              <a:t>B</a:t>
            </a:r>
          </a:p>
          <a:p>
            <a:pPr marL="0" indent="0">
              <a:buNone/>
            </a:pPr>
            <a:r>
              <a:rPr lang="en-US" dirty="0">
                <a:solidFill>
                  <a:schemeClr val="tx1"/>
                </a:solidFill>
              </a:rPr>
              <a:t>A</a:t>
            </a:r>
          </a:p>
          <a:p>
            <a:pPr marL="0" indent="0">
              <a:buNone/>
            </a:pPr>
            <a:r>
              <a:rPr lang="en-IN" dirty="0">
                <a:solidFill>
                  <a:srgbClr val="FF0000"/>
                </a:solidFill>
              </a:rPr>
              <a:t>                                                                                                                                                                                                                                                                        </a:t>
            </a:r>
          </a:p>
          <a:p>
            <a:pPr marL="0" indent="0">
              <a:buNone/>
            </a:pPr>
            <a:endParaRPr lang="en-IN" dirty="0">
              <a:solidFill>
                <a:srgbClr val="FF0000"/>
              </a:solidFill>
            </a:endParaRPr>
          </a:p>
          <a:p>
            <a:pPr marL="0" indent="0">
              <a:buNone/>
            </a:pPr>
            <a:endParaRPr lang="en-IN" dirty="0">
              <a:solidFill>
                <a:srgbClr val="FF0000"/>
              </a:solidFill>
            </a:endParaRPr>
          </a:p>
          <a:p>
            <a:pPr marL="0" indent="0">
              <a:buNone/>
            </a:pPr>
            <a:endParaRPr lang="en-IN" dirty="0">
              <a:solidFill>
                <a:srgbClr val="FF0000"/>
              </a:solidFill>
            </a:endParaRPr>
          </a:p>
          <a:p>
            <a:pPr marL="0" indent="0">
              <a:buNone/>
            </a:pPr>
            <a:endParaRPr lang="en-IN" dirty="0">
              <a:solidFill>
                <a:srgbClr val="FF0000"/>
              </a:solidFill>
            </a:endParaRPr>
          </a:p>
          <a:p>
            <a:pPr marL="0" indent="0">
              <a:buNone/>
            </a:pPr>
            <a:endParaRPr lang="en-IN" dirty="0">
              <a:solidFill>
                <a:srgbClr val="FF0000"/>
              </a:solidFill>
            </a:endParaRPr>
          </a:p>
          <a:p>
            <a:pPr marL="0" indent="0">
              <a:buNone/>
            </a:pPr>
            <a:endParaRPr lang="en-IN" dirty="0"/>
          </a:p>
          <a:p>
            <a:pPr marL="0" indent="0">
              <a:buNone/>
            </a:pPr>
            <a:endParaRPr lang="en-IN" dirty="0">
              <a:solidFill>
                <a:srgbClr val="FF0000"/>
              </a:solidFill>
            </a:endParaRPr>
          </a:p>
          <a:p>
            <a:pPr marL="0" indent="0">
              <a:buNone/>
            </a:pPr>
            <a:endParaRPr lang="en-IN" dirty="0">
              <a:solidFill>
                <a:srgbClr val="FF0000"/>
              </a:solidFill>
            </a:endParaRPr>
          </a:p>
          <a:p>
            <a:pPr marL="0" indent="0">
              <a:buNone/>
            </a:pPr>
            <a:endParaRPr lang="en-IN" dirty="0">
              <a:solidFill>
                <a:srgbClr val="FF0000"/>
              </a:solidFill>
            </a:endParaRPr>
          </a:p>
          <a:p>
            <a:pPr marL="0" indent="0">
              <a:buNone/>
            </a:pPr>
            <a:endParaRPr lang="en-IN" dirty="0"/>
          </a:p>
        </p:txBody>
      </p:sp>
    </p:spTree>
    <p:extLst>
      <p:ext uri="{BB962C8B-B14F-4D97-AF65-F5344CB8AC3E}">
        <p14:creationId xmlns:p14="http://schemas.microsoft.com/office/powerpoint/2010/main" val="3958688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9007E1-1656-E9F0-BD03-48199C355890}"/>
              </a:ext>
            </a:extLst>
          </p:cNvPr>
          <p:cNvSpPr>
            <a:spLocks noGrp="1"/>
          </p:cNvSpPr>
          <p:nvPr>
            <p:ph idx="1"/>
          </p:nvPr>
        </p:nvSpPr>
        <p:spPr>
          <a:xfrm>
            <a:off x="561702" y="355601"/>
            <a:ext cx="8458299" cy="5601062"/>
          </a:xfrm>
        </p:spPr>
        <p:txBody>
          <a:bodyPr>
            <a:normAutofit/>
          </a:bodyPr>
          <a:lstStyle/>
          <a:p>
            <a:pPr>
              <a:buFont typeface="Arial" panose="020B0604020202020204" pitchFamily="34" charset="0"/>
              <a:buChar char="•"/>
            </a:pPr>
            <a:r>
              <a:rPr lang="en-US" dirty="0">
                <a:solidFill>
                  <a:schemeClr val="accent5">
                    <a:lumMod val="75000"/>
                  </a:schemeClr>
                </a:solidFill>
              </a:rPr>
              <a:t> QUEUE</a:t>
            </a:r>
          </a:p>
          <a:p>
            <a:pPr>
              <a:buFont typeface="Arial" panose="020B0604020202020204" pitchFamily="34" charset="0"/>
              <a:buChar char="•"/>
            </a:pPr>
            <a:r>
              <a:rPr lang="en-US" b="1" dirty="0">
                <a:solidFill>
                  <a:schemeClr val="tx1"/>
                </a:solidFill>
              </a:rPr>
              <a:t>Queue work on the principle of “first in first out” below is list implementation of queue.wepop(0)to remove the first item from a list.</a:t>
            </a:r>
          </a:p>
          <a:p>
            <a:pPr marL="0" indent="0">
              <a:buNone/>
            </a:pPr>
            <a:r>
              <a:rPr lang="en-IN" dirty="0">
                <a:solidFill>
                  <a:srgbClr val="FF0000"/>
                </a:solidFill>
              </a:rPr>
              <a:t>Example:</a:t>
            </a:r>
          </a:p>
          <a:p>
            <a:pPr marL="0" indent="0">
              <a:buNone/>
            </a:pPr>
            <a:r>
              <a:rPr lang="en-IN" dirty="0">
                <a:solidFill>
                  <a:schemeClr val="tx1"/>
                </a:solidFill>
              </a:rPr>
              <a:t>queue=["radhika","jaya","sandhiya"]</a:t>
            </a:r>
          </a:p>
          <a:p>
            <a:pPr marL="0" indent="0">
              <a:buNone/>
            </a:pPr>
            <a:r>
              <a:rPr lang="en-IN" dirty="0">
                <a:solidFill>
                  <a:schemeClr val="tx1"/>
                </a:solidFill>
              </a:rPr>
              <a:t>queue.append("jothi")</a:t>
            </a:r>
          </a:p>
          <a:p>
            <a:pPr marL="0" indent="0">
              <a:buNone/>
            </a:pPr>
            <a:r>
              <a:rPr lang="en-IN" dirty="0">
                <a:solidFill>
                  <a:schemeClr val="tx1"/>
                </a:solidFill>
              </a:rPr>
              <a:t>queue.append("jaya")</a:t>
            </a:r>
          </a:p>
          <a:p>
            <a:pPr marL="0" indent="0">
              <a:buNone/>
            </a:pPr>
            <a:r>
              <a:rPr lang="en-IN" dirty="0">
                <a:solidFill>
                  <a:schemeClr val="tx1"/>
                </a:solidFill>
              </a:rPr>
              <a:t>print(queue)</a:t>
            </a:r>
          </a:p>
          <a:p>
            <a:pPr marL="0" indent="0">
              <a:buNone/>
            </a:pPr>
            <a:r>
              <a:rPr lang="en-IN" dirty="0">
                <a:solidFill>
                  <a:srgbClr val="FF0000"/>
                </a:solidFill>
              </a:rPr>
              <a:t>Output:</a:t>
            </a:r>
          </a:p>
          <a:p>
            <a:pPr marL="0" indent="0">
              <a:buNone/>
            </a:pPr>
            <a:r>
              <a:rPr lang="en-IN" dirty="0">
                <a:solidFill>
                  <a:schemeClr val="tx1"/>
                </a:solidFill>
              </a:rPr>
              <a:t>['radhika', 'jaya', 'sandhiya', 'jothi', 'jaya’]</a:t>
            </a:r>
          </a:p>
          <a:p>
            <a:pPr marL="0" indent="0">
              <a:buNone/>
            </a:pPr>
            <a:endParaRPr lang="en-IN" dirty="0"/>
          </a:p>
        </p:txBody>
      </p:sp>
    </p:spTree>
    <p:extLst>
      <p:ext uri="{BB962C8B-B14F-4D97-AF65-F5344CB8AC3E}">
        <p14:creationId xmlns:p14="http://schemas.microsoft.com/office/powerpoint/2010/main" val="2007105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376908-512C-224D-7583-55A80489FAA5}"/>
              </a:ext>
            </a:extLst>
          </p:cNvPr>
          <p:cNvSpPr>
            <a:spLocks noGrp="1"/>
          </p:cNvSpPr>
          <p:nvPr>
            <p:ph idx="1"/>
          </p:nvPr>
        </p:nvSpPr>
        <p:spPr>
          <a:xfrm>
            <a:off x="406400" y="370218"/>
            <a:ext cx="8407400" cy="6030582"/>
          </a:xfrm>
        </p:spPr>
        <p:txBody>
          <a:bodyPr>
            <a:normAutofit fontScale="92500" lnSpcReduction="10000"/>
          </a:bodyPr>
          <a:lstStyle/>
          <a:p>
            <a:pPr marL="0" indent="0">
              <a:buNone/>
            </a:pPr>
            <a:r>
              <a:rPr lang="en-US" dirty="0">
                <a:solidFill>
                  <a:schemeClr val="accent1"/>
                </a:solidFill>
              </a:rPr>
              <a:t>Module:</a:t>
            </a:r>
          </a:p>
          <a:p>
            <a:pPr marL="0" indent="0">
              <a:buNone/>
            </a:pPr>
            <a:r>
              <a:rPr lang="en-US" b="1" dirty="0">
                <a:solidFill>
                  <a:schemeClr val="tx1"/>
                </a:solidFill>
              </a:rPr>
              <a:t> </a:t>
            </a:r>
            <a:r>
              <a:rPr lang="en-US" b="1" dirty="0">
                <a:solidFill>
                  <a:srgbClr val="FF0000"/>
                </a:solidFill>
              </a:rPr>
              <a:t>import math</a:t>
            </a:r>
          </a:p>
          <a:p>
            <a:pPr marL="0" indent="0">
              <a:buNone/>
            </a:pPr>
            <a:r>
              <a:rPr lang="en-US" b="1" dirty="0">
                <a:solidFill>
                  <a:schemeClr val="tx1"/>
                </a:solidFill>
              </a:rPr>
              <a:t>&gt;&gt;&gt; math.factorial(10)</a:t>
            </a:r>
          </a:p>
          <a:p>
            <a:pPr marL="0" indent="0">
              <a:buNone/>
            </a:pPr>
            <a:r>
              <a:rPr lang="en-US" b="1" dirty="0">
                <a:solidFill>
                  <a:schemeClr val="tx1"/>
                </a:solidFill>
              </a:rPr>
              <a:t>3628800</a:t>
            </a:r>
          </a:p>
          <a:p>
            <a:pPr marL="0" indent="0">
              <a:buNone/>
            </a:pPr>
            <a:r>
              <a:rPr lang="en-US" b="1" dirty="0">
                <a:solidFill>
                  <a:schemeClr val="tx1"/>
                </a:solidFill>
              </a:rPr>
              <a:t>&gt;&gt;&gt; math.sqrt(50)</a:t>
            </a:r>
          </a:p>
          <a:p>
            <a:pPr marL="0" indent="0">
              <a:buNone/>
            </a:pPr>
            <a:r>
              <a:rPr lang="en-US" b="1" dirty="0">
                <a:solidFill>
                  <a:schemeClr val="tx1"/>
                </a:solidFill>
              </a:rPr>
              <a:t>7.0710678118654755</a:t>
            </a:r>
          </a:p>
          <a:p>
            <a:pPr marL="0" indent="0">
              <a:buNone/>
            </a:pPr>
            <a:r>
              <a:rPr lang="en-US" b="1" dirty="0">
                <a:solidFill>
                  <a:schemeClr val="tx1"/>
                </a:solidFill>
              </a:rPr>
              <a:t>&gt;&gt;&gt; math.pi</a:t>
            </a:r>
          </a:p>
          <a:p>
            <a:pPr marL="0" indent="0">
              <a:buNone/>
            </a:pPr>
            <a:r>
              <a:rPr lang="en-US" b="1" dirty="0">
                <a:solidFill>
                  <a:schemeClr val="tx1"/>
                </a:solidFill>
              </a:rPr>
              <a:t>3.141592653589793</a:t>
            </a:r>
          </a:p>
          <a:p>
            <a:pPr marL="0" indent="0">
              <a:buNone/>
            </a:pPr>
            <a:r>
              <a:rPr lang="en-US" b="1" dirty="0">
                <a:solidFill>
                  <a:schemeClr val="tx1"/>
                </a:solidFill>
              </a:rPr>
              <a:t>&gt;&gt;&gt; math.pow(4,5)</a:t>
            </a:r>
          </a:p>
          <a:p>
            <a:pPr marL="0" indent="0">
              <a:buNone/>
            </a:pPr>
            <a:r>
              <a:rPr lang="en-US" b="1" dirty="0">
                <a:solidFill>
                  <a:schemeClr val="tx1"/>
                </a:solidFill>
              </a:rPr>
              <a:t>1024.0</a:t>
            </a:r>
          </a:p>
          <a:p>
            <a:pPr marL="0" indent="0">
              <a:buNone/>
            </a:pPr>
            <a:r>
              <a:rPr lang="en-US" b="1" dirty="0">
                <a:solidFill>
                  <a:schemeClr val="tx1"/>
                </a:solidFill>
              </a:rPr>
              <a:t>&gt;&gt;&gt; math.cos(4)</a:t>
            </a:r>
          </a:p>
          <a:p>
            <a:pPr marL="0" indent="0">
              <a:buNone/>
            </a:pPr>
            <a:r>
              <a:rPr lang="en-US" b="1" dirty="0">
                <a:solidFill>
                  <a:schemeClr val="tx1"/>
                </a:solidFill>
              </a:rPr>
              <a:t>-0.6536436208636119</a:t>
            </a:r>
          </a:p>
          <a:p>
            <a:pPr marL="0" indent="0">
              <a:buNone/>
            </a:pPr>
            <a:r>
              <a:rPr lang="en-US" b="1" dirty="0">
                <a:solidFill>
                  <a:schemeClr val="tx1"/>
                </a:solidFill>
              </a:rPr>
              <a:t>&gt;&gt;&gt; math.sin(5)</a:t>
            </a:r>
          </a:p>
          <a:p>
            <a:pPr marL="0" indent="0">
              <a:buNone/>
            </a:pPr>
            <a:r>
              <a:rPr lang="en-US" b="1" dirty="0">
                <a:solidFill>
                  <a:schemeClr val="tx1"/>
                </a:solidFill>
              </a:rPr>
              <a:t>-0.9589242746631385</a:t>
            </a:r>
          </a:p>
          <a:p>
            <a:pPr marL="0" indent="0">
              <a:buNone/>
            </a:pPr>
            <a:r>
              <a:rPr lang="en-US" b="1" dirty="0">
                <a:solidFill>
                  <a:schemeClr val="tx1"/>
                </a:solidFill>
              </a:rPr>
              <a:t>&gt;&gt;&gt; math.floor(15)</a:t>
            </a:r>
          </a:p>
          <a:p>
            <a:pPr marL="0" indent="0">
              <a:buNone/>
            </a:pPr>
            <a:r>
              <a:rPr lang="en-US" b="1" dirty="0">
                <a:solidFill>
                  <a:schemeClr val="tx1"/>
                </a:solidFill>
              </a:rPr>
              <a:t>15</a:t>
            </a:r>
          </a:p>
          <a:p>
            <a:pPr marL="0" indent="0">
              <a:buNone/>
            </a:pPr>
            <a:endParaRPr lang="en-US" b="1" dirty="0">
              <a:solidFill>
                <a:schemeClr val="tx1"/>
              </a:solidFill>
            </a:endParaRPr>
          </a:p>
        </p:txBody>
      </p:sp>
    </p:spTree>
    <p:extLst>
      <p:ext uri="{BB962C8B-B14F-4D97-AF65-F5344CB8AC3E}">
        <p14:creationId xmlns:p14="http://schemas.microsoft.com/office/powerpoint/2010/main" val="4271944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B92D66-D7B1-E05D-7629-300F90BDE3B4}"/>
              </a:ext>
            </a:extLst>
          </p:cNvPr>
          <p:cNvSpPr>
            <a:spLocks noGrp="1"/>
          </p:cNvSpPr>
          <p:nvPr>
            <p:ph idx="1"/>
          </p:nvPr>
        </p:nvSpPr>
        <p:spPr>
          <a:xfrm>
            <a:off x="677334" y="457201"/>
            <a:ext cx="8596668" cy="5584162"/>
          </a:xfrm>
        </p:spPr>
        <p:txBody>
          <a:bodyPr/>
          <a:lstStyle/>
          <a:p>
            <a:pPr marL="0" indent="0">
              <a:buNone/>
            </a:pPr>
            <a:r>
              <a:rPr lang="en-IN" dirty="0">
                <a:solidFill>
                  <a:srgbClr val="FF0000"/>
                </a:solidFill>
              </a:rPr>
              <a:t>Next example:</a:t>
            </a:r>
          </a:p>
          <a:p>
            <a:pPr marL="0" indent="0">
              <a:buNone/>
            </a:pPr>
            <a:r>
              <a:rPr lang="en-IN" dirty="0">
                <a:solidFill>
                  <a:schemeClr val="tx1"/>
                </a:solidFill>
              </a:rPr>
              <a:t>queue=["radhika","jaya","sandhiya"]</a:t>
            </a:r>
          </a:p>
          <a:p>
            <a:pPr marL="0" indent="0">
              <a:buNone/>
            </a:pPr>
            <a:r>
              <a:rPr lang="en-IN" dirty="0">
                <a:solidFill>
                  <a:schemeClr val="tx1"/>
                </a:solidFill>
              </a:rPr>
              <a:t>queue.append("jothi")</a:t>
            </a:r>
          </a:p>
          <a:p>
            <a:pPr marL="0" indent="0">
              <a:buNone/>
            </a:pPr>
            <a:r>
              <a:rPr lang="en-IN" dirty="0">
                <a:solidFill>
                  <a:schemeClr val="tx1"/>
                </a:solidFill>
              </a:rPr>
              <a:t>queue.append("jaya")</a:t>
            </a:r>
          </a:p>
          <a:p>
            <a:pPr marL="0" indent="0">
              <a:buNone/>
            </a:pPr>
            <a:r>
              <a:rPr lang="en-IN" dirty="0">
                <a:solidFill>
                  <a:schemeClr val="tx1"/>
                </a:solidFill>
              </a:rPr>
              <a:t>print(queue)</a:t>
            </a:r>
          </a:p>
          <a:p>
            <a:pPr marL="0" indent="0">
              <a:buNone/>
            </a:pPr>
            <a:r>
              <a:rPr lang="en-IN" dirty="0">
                <a:solidFill>
                  <a:schemeClr val="tx1"/>
                </a:solidFill>
              </a:rPr>
              <a:t>print(queue.pop())</a:t>
            </a:r>
          </a:p>
          <a:p>
            <a:pPr marL="0" indent="0">
              <a:buNone/>
            </a:pPr>
            <a:r>
              <a:rPr lang="en-IN" dirty="0">
                <a:solidFill>
                  <a:schemeClr val="tx1"/>
                </a:solidFill>
              </a:rPr>
              <a:t>print(queue)</a:t>
            </a:r>
          </a:p>
          <a:p>
            <a:pPr marL="0" indent="0">
              <a:buNone/>
            </a:pPr>
            <a:r>
              <a:rPr lang="en-IN" dirty="0">
                <a:solidFill>
                  <a:schemeClr val="tx1"/>
                </a:solidFill>
              </a:rPr>
              <a:t>print(queue.pop())</a:t>
            </a:r>
          </a:p>
          <a:p>
            <a:pPr marL="0" indent="0">
              <a:buNone/>
            </a:pPr>
            <a:r>
              <a:rPr lang="en-IN" dirty="0">
                <a:solidFill>
                  <a:srgbClr val="FF0000"/>
                </a:solidFill>
              </a:rPr>
              <a:t>Output:</a:t>
            </a:r>
          </a:p>
          <a:p>
            <a:pPr marL="0" indent="0">
              <a:buNone/>
            </a:pPr>
            <a:r>
              <a:rPr lang="en-IN" dirty="0">
                <a:solidFill>
                  <a:schemeClr val="tx1"/>
                </a:solidFill>
              </a:rPr>
              <a:t>['radhika', 'jaya', 'sandhiya', 'jothi', 'jaya']</a:t>
            </a:r>
          </a:p>
          <a:p>
            <a:pPr marL="0" indent="0">
              <a:buNone/>
            </a:pPr>
            <a:r>
              <a:rPr lang="en-IN" dirty="0">
                <a:solidFill>
                  <a:schemeClr val="tx1"/>
                </a:solidFill>
              </a:rPr>
              <a:t>jaya</a:t>
            </a:r>
          </a:p>
          <a:p>
            <a:pPr marL="0" indent="0">
              <a:buNone/>
            </a:pPr>
            <a:r>
              <a:rPr lang="en-IN" dirty="0">
                <a:solidFill>
                  <a:schemeClr val="tx1"/>
                </a:solidFill>
              </a:rPr>
              <a:t>['radhika', 'jaya', 'sandhiya', 'jothi']</a:t>
            </a:r>
          </a:p>
          <a:p>
            <a:pPr marL="0" indent="0">
              <a:buNone/>
            </a:pPr>
            <a:r>
              <a:rPr lang="en-IN" dirty="0">
                <a:solidFill>
                  <a:schemeClr val="tx1"/>
                </a:solidFill>
              </a:rPr>
              <a:t>Jothi</a:t>
            </a:r>
          </a:p>
          <a:p>
            <a:pPr marL="0" indent="0">
              <a:buNone/>
            </a:pPr>
            <a:endParaRPr lang="en-IN" dirty="0">
              <a:solidFill>
                <a:schemeClr val="tx1"/>
              </a:solidFill>
            </a:endParaRPr>
          </a:p>
          <a:p>
            <a:pPr marL="0" indent="0">
              <a:buNone/>
            </a:pPr>
            <a:endParaRPr lang="en-IN" dirty="0">
              <a:solidFill>
                <a:schemeClr val="tx1"/>
              </a:solidFill>
            </a:endParaRPr>
          </a:p>
        </p:txBody>
      </p:sp>
    </p:spTree>
    <p:extLst>
      <p:ext uri="{BB962C8B-B14F-4D97-AF65-F5344CB8AC3E}">
        <p14:creationId xmlns:p14="http://schemas.microsoft.com/office/powerpoint/2010/main" val="3686530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C0987D-EF34-5E7B-27E2-1CA511576579}"/>
              </a:ext>
            </a:extLst>
          </p:cNvPr>
          <p:cNvSpPr>
            <a:spLocks noGrp="1"/>
          </p:cNvSpPr>
          <p:nvPr>
            <p:ph idx="1"/>
          </p:nvPr>
        </p:nvSpPr>
        <p:spPr>
          <a:xfrm>
            <a:off x="407624" y="393700"/>
            <a:ext cx="8904478" cy="5533363"/>
          </a:xfrm>
        </p:spPr>
        <p:txBody>
          <a:bodyPr>
            <a:normAutofit fontScale="92500" lnSpcReduction="20000"/>
          </a:bodyPr>
          <a:lstStyle/>
          <a:p>
            <a:pPr marL="0" indent="0">
              <a:buNone/>
            </a:pPr>
            <a:r>
              <a:rPr lang="en-US" dirty="0">
                <a:solidFill>
                  <a:srgbClr val="FF0000"/>
                </a:solidFill>
              </a:rPr>
              <a:t>Example</a:t>
            </a:r>
            <a:r>
              <a:rPr lang="en-US" dirty="0"/>
              <a:t>:</a:t>
            </a:r>
          </a:p>
          <a:p>
            <a:pPr marL="0" indent="0">
              <a:buNone/>
            </a:pPr>
            <a:r>
              <a:rPr lang="en-US" dirty="0"/>
              <a:t>queue=["radhika","jaya","sandhiya"]</a:t>
            </a:r>
          </a:p>
          <a:p>
            <a:pPr marL="0" indent="0">
              <a:buNone/>
            </a:pPr>
            <a:r>
              <a:rPr lang="en-US" dirty="0"/>
              <a:t>print(queue)</a:t>
            </a:r>
          </a:p>
          <a:p>
            <a:pPr marL="0" indent="0">
              <a:buNone/>
            </a:pPr>
            <a:r>
              <a:rPr lang="en-US" dirty="0"/>
              <a:t>queue.append("jothi")</a:t>
            </a:r>
          </a:p>
          <a:p>
            <a:pPr marL="0" indent="0">
              <a:buNone/>
            </a:pPr>
            <a:r>
              <a:rPr lang="en-US" dirty="0"/>
              <a:t>print(queue)</a:t>
            </a:r>
          </a:p>
          <a:p>
            <a:pPr marL="0" indent="0">
              <a:buNone/>
            </a:pPr>
            <a:r>
              <a:rPr lang="en-US" dirty="0"/>
              <a:t>queue.append("jaya")</a:t>
            </a:r>
          </a:p>
          <a:p>
            <a:pPr marL="0" indent="0">
              <a:buNone/>
            </a:pPr>
            <a:r>
              <a:rPr lang="en-US" dirty="0"/>
              <a:t>print(queue)</a:t>
            </a:r>
          </a:p>
          <a:p>
            <a:pPr marL="0" indent="0">
              <a:buNone/>
            </a:pPr>
            <a:r>
              <a:rPr lang="en-US" dirty="0"/>
              <a:t>print(queue.pop())</a:t>
            </a:r>
          </a:p>
          <a:p>
            <a:pPr marL="0" indent="0">
              <a:buNone/>
            </a:pPr>
            <a:r>
              <a:rPr lang="en-US" dirty="0"/>
              <a:t>print(queue.pop())</a:t>
            </a:r>
          </a:p>
          <a:p>
            <a:pPr marL="0" indent="0">
              <a:buNone/>
            </a:pPr>
            <a:r>
              <a:rPr lang="en-US" dirty="0"/>
              <a:t>print(queue)</a:t>
            </a:r>
          </a:p>
          <a:p>
            <a:pPr marL="0" indent="0">
              <a:buNone/>
            </a:pPr>
            <a:r>
              <a:rPr lang="en-US" dirty="0">
                <a:solidFill>
                  <a:srgbClr val="FF0000"/>
                </a:solidFill>
              </a:rPr>
              <a:t>Output:</a:t>
            </a:r>
            <a:r>
              <a:rPr lang="en-US" dirty="0"/>
              <a:t/>
            </a:r>
            <a:br>
              <a:rPr lang="en-US" dirty="0"/>
            </a:br>
            <a:r>
              <a:rPr lang="en-US" dirty="0"/>
              <a:t>['radhika', 'jaya', 'sandhiya']</a:t>
            </a:r>
          </a:p>
          <a:p>
            <a:pPr marL="0" indent="0">
              <a:buNone/>
            </a:pPr>
            <a:r>
              <a:rPr lang="en-US" dirty="0"/>
              <a:t>['radhika', 'jaya', 'sandhiya', 'jothi']</a:t>
            </a:r>
          </a:p>
          <a:p>
            <a:pPr marL="0" indent="0">
              <a:buNone/>
            </a:pPr>
            <a:r>
              <a:rPr lang="en-US" dirty="0"/>
              <a:t>['radhika', 'jaya', 'sandhiya', 'jothi', 'jaya']</a:t>
            </a:r>
          </a:p>
          <a:p>
            <a:pPr marL="0" indent="0">
              <a:buNone/>
            </a:pPr>
            <a:r>
              <a:rPr lang="en-US" dirty="0"/>
              <a:t>jaya</a:t>
            </a:r>
          </a:p>
          <a:p>
            <a:pPr marL="0" indent="0">
              <a:buNone/>
            </a:pPr>
            <a:r>
              <a:rPr lang="en-US" dirty="0"/>
              <a:t>jothi</a:t>
            </a:r>
          </a:p>
          <a:p>
            <a:pPr marL="0" indent="0">
              <a:buNone/>
            </a:pPr>
            <a:r>
              <a:rPr lang="en-US" dirty="0"/>
              <a:t>['radhika', 'jaya', 'sandhiya']</a:t>
            </a:r>
          </a:p>
          <a:p>
            <a:endParaRPr lang="en-US" dirty="0"/>
          </a:p>
        </p:txBody>
      </p:sp>
    </p:spTree>
    <p:extLst>
      <p:ext uri="{BB962C8B-B14F-4D97-AF65-F5344CB8AC3E}">
        <p14:creationId xmlns:p14="http://schemas.microsoft.com/office/powerpoint/2010/main" val="3933170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E3C1C-FF83-D403-AFA7-A8EF14E527CB}"/>
              </a:ext>
            </a:extLst>
          </p:cNvPr>
          <p:cNvSpPr>
            <a:spLocks noGrp="1"/>
          </p:cNvSpPr>
          <p:nvPr>
            <p:ph type="title"/>
          </p:nvPr>
        </p:nvSpPr>
        <p:spPr>
          <a:xfrm>
            <a:off x="677334" y="317500"/>
            <a:ext cx="8596668" cy="762000"/>
          </a:xfrm>
        </p:spPr>
        <p:txBody>
          <a:bodyPr/>
          <a:lstStyle/>
          <a:p>
            <a:r>
              <a:rPr lang="en-US" dirty="0">
                <a:solidFill>
                  <a:schemeClr val="accent3"/>
                </a:solidFill>
              </a:rPr>
              <a:t>Error&amp; exceptions handling</a:t>
            </a:r>
            <a:endParaRPr lang="en-IN" dirty="0">
              <a:solidFill>
                <a:schemeClr val="accent3"/>
              </a:solidFill>
            </a:endParaRPr>
          </a:p>
        </p:txBody>
      </p:sp>
      <p:sp>
        <p:nvSpPr>
          <p:cNvPr id="3" name="Content Placeholder 2">
            <a:extLst>
              <a:ext uri="{FF2B5EF4-FFF2-40B4-BE49-F238E27FC236}">
                <a16:creationId xmlns:a16="http://schemas.microsoft.com/office/drawing/2014/main" id="{BC38BEBA-A389-D9DB-4A5F-993672C50512}"/>
              </a:ext>
            </a:extLst>
          </p:cNvPr>
          <p:cNvSpPr>
            <a:spLocks noGrp="1"/>
          </p:cNvSpPr>
          <p:nvPr>
            <p:ph idx="1"/>
          </p:nvPr>
        </p:nvSpPr>
        <p:spPr>
          <a:xfrm>
            <a:off x="677334" y="1206500"/>
            <a:ext cx="8596668" cy="4834863"/>
          </a:xfrm>
        </p:spPr>
        <p:txBody>
          <a:bodyPr/>
          <a:lstStyle/>
          <a:p>
            <a:pPr marL="0" indent="0">
              <a:buNone/>
            </a:pPr>
            <a:r>
              <a:rPr lang="en-US" dirty="0">
                <a:solidFill>
                  <a:srgbClr val="FF0000"/>
                </a:solidFill>
              </a:rPr>
              <a:t>ERRORS:</a:t>
            </a:r>
          </a:p>
          <a:p>
            <a:pPr marL="0" indent="0">
              <a:buNone/>
            </a:pPr>
            <a:r>
              <a:rPr lang="en-IN" dirty="0"/>
              <a:t>In programming language divide by zero(error show)</a:t>
            </a:r>
          </a:p>
          <a:p>
            <a:pPr marL="0" indent="0">
              <a:buNone/>
            </a:pPr>
            <a:r>
              <a:rPr lang="en-IN" dirty="0">
                <a:solidFill>
                  <a:srgbClr val="FF0000"/>
                </a:solidFill>
              </a:rPr>
              <a:t>Example:</a:t>
            </a:r>
          </a:p>
          <a:p>
            <a:pPr marL="0" indent="0">
              <a:buNone/>
            </a:pPr>
            <a:r>
              <a:rPr lang="en-US" dirty="0">
                <a:solidFill>
                  <a:schemeClr val="tx1"/>
                </a:solidFill>
              </a:rPr>
              <a:t>a=int(input("enter value a:"))</a:t>
            </a:r>
          </a:p>
          <a:p>
            <a:pPr marL="0" indent="0">
              <a:buNone/>
            </a:pPr>
            <a:r>
              <a:rPr lang="en-US" dirty="0">
                <a:solidFill>
                  <a:schemeClr val="tx1"/>
                </a:solidFill>
              </a:rPr>
              <a:t>b=int(input("enter value b:"))</a:t>
            </a:r>
          </a:p>
          <a:p>
            <a:pPr marL="0" indent="0">
              <a:buNone/>
            </a:pPr>
            <a:r>
              <a:rPr lang="en-US" dirty="0">
                <a:solidFill>
                  <a:schemeClr val="tx1"/>
                </a:solidFill>
              </a:rPr>
              <a:t>print(a/b)</a:t>
            </a:r>
          </a:p>
          <a:p>
            <a:pPr marL="0" indent="0">
              <a:buNone/>
            </a:pPr>
            <a:r>
              <a:rPr lang="en-IN" dirty="0">
                <a:solidFill>
                  <a:srgbClr val="FF0000"/>
                </a:solidFill>
              </a:rPr>
              <a:t>Output:</a:t>
            </a:r>
          </a:p>
          <a:p>
            <a:pPr marL="0" indent="0">
              <a:buNone/>
            </a:pPr>
            <a:r>
              <a:rPr lang="en-US" dirty="0"/>
              <a:t>enter value a:1</a:t>
            </a:r>
          </a:p>
          <a:p>
            <a:pPr marL="0" indent="0">
              <a:buNone/>
            </a:pPr>
            <a:r>
              <a:rPr lang="en-US" dirty="0"/>
              <a:t>enter value b:2</a:t>
            </a:r>
          </a:p>
          <a:p>
            <a:pPr marL="0" indent="0">
              <a:buNone/>
            </a:pPr>
            <a:r>
              <a:rPr lang="en-US" dirty="0"/>
              <a:t>0.5</a:t>
            </a:r>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1824851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4861B9-B447-F31A-EFD8-A6F9EC539F33}"/>
              </a:ext>
            </a:extLst>
          </p:cNvPr>
          <p:cNvSpPr>
            <a:spLocks noGrp="1"/>
          </p:cNvSpPr>
          <p:nvPr>
            <p:ph idx="1"/>
          </p:nvPr>
        </p:nvSpPr>
        <p:spPr>
          <a:xfrm>
            <a:off x="677334" y="266701"/>
            <a:ext cx="8596668" cy="5774662"/>
          </a:xfrm>
        </p:spPr>
        <p:txBody>
          <a:bodyPr/>
          <a:lstStyle/>
          <a:p>
            <a:pPr marL="0" indent="0">
              <a:buNone/>
            </a:pPr>
            <a:r>
              <a:rPr lang="en-US" dirty="0">
                <a:solidFill>
                  <a:srgbClr val="FF0000"/>
                </a:solidFill>
              </a:rPr>
              <a:t>Example:</a:t>
            </a:r>
          </a:p>
          <a:p>
            <a:pPr marL="0" indent="0">
              <a:buNone/>
            </a:pPr>
            <a:r>
              <a:rPr lang="en-US" dirty="0"/>
              <a:t>a=int(input("enter value a:"))</a:t>
            </a:r>
          </a:p>
          <a:p>
            <a:pPr marL="0" indent="0">
              <a:buNone/>
            </a:pPr>
            <a:r>
              <a:rPr lang="en-US" dirty="0"/>
              <a:t>b=int(input("enter value b:"))</a:t>
            </a:r>
          </a:p>
          <a:p>
            <a:pPr marL="0" indent="0">
              <a:buNone/>
            </a:pPr>
            <a:r>
              <a:rPr lang="en-US" dirty="0"/>
              <a:t>print(a/b)</a:t>
            </a:r>
          </a:p>
          <a:p>
            <a:pPr marL="0" indent="0">
              <a:buNone/>
            </a:pPr>
            <a:r>
              <a:rPr lang="en-US" dirty="0">
                <a:solidFill>
                  <a:srgbClr val="FF0000"/>
                </a:solidFill>
              </a:rPr>
              <a:t>Output:</a:t>
            </a:r>
          </a:p>
          <a:p>
            <a:pPr marL="0" indent="0">
              <a:buNone/>
            </a:pPr>
            <a:r>
              <a:rPr lang="en-US" dirty="0"/>
              <a:t>enter value a:1</a:t>
            </a:r>
          </a:p>
          <a:p>
            <a:pPr marL="0" indent="0">
              <a:buNone/>
            </a:pPr>
            <a:r>
              <a:rPr lang="en-US" dirty="0"/>
              <a:t>enter value b:0</a:t>
            </a:r>
          </a:p>
          <a:p>
            <a:pPr marL="0" indent="0">
              <a:buNone/>
            </a:pPr>
            <a:r>
              <a:rPr lang="en-US" dirty="0"/>
              <a:t>Traceback (most recent call last):</a:t>
            </a:r>
          </a:p>
          <a:p>
            <a:pPr marL="0" indent="0">
              <a:buNone/>
            </a:pPr>
            <a:r>
              <a:rPr lang="en-US" dirty="0"/>
              <a:t>  File "C:/Users/Admin/AppData/Local/Programs/Python/Python310/ra.py", line 3, in &lt;module&gt;</a:t>
            </a:r>
          </a:p>
          <a:p>
            <a:pPr marL="0" indent="0">
              <a:buNone/>
            </a:pPr>
            <a:r>
              <a:rPr lang="en-US" dirty="0"/>
              <a:t>    print(a/b)</a:t>
            </a:r>
          </a:p>
          <a:p>
            <a:pPr marL="0" indent="0">
              <a:buNone/>
            </a:pPr>
            <a:r>
              <a:rPr lang="en-US" dirty="0"/>
              <a:t>ZeroDivisionError: division by zero</a:t>
            </a:r>
          </a:p>
          <a:p>
            <a:endParaRPr lang="en-US" dirty="0"/>
          </a:p>
        </p:txBody>
      </p:sp>
    </p:spTree>
    <p:extLst>
      <p:ext uri="{BB962C8B-B14F-4D97-AF65-F5344CB8AC3E}">
        <p14:creationId xmlns:p14="http://schemas.microsoft.com/office/powerpoint/2010/main" val="598620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374C3C-75CD-7BE2-AF9C-198FA62A39A4}"/>
              </a:ext>
            </a:extLst>
          </p:cNvPr>
          <p:cNvSpPr>
            <a:spLocks noGrp="1"/>
          </p:cNvSpPr>
          <p:nvPr>
            <p:ph idx="1"/>
          </p:nvPr>
        </p:nvSpPr>
        <p:spPr>
          <a:xfrm>
            <a:off x="677334" y="571501"/>
            <a:ext cx="8758766" cy="5469862"/>
          </a:xfrm>
        </p:spPr>
        <p:txBody>
          <a:bodyPr>
            <a:normAutofit/>
          </a:bodyPr>
          <a:lstStyle/>
          <a:p>
            <a:pPr marL="0" indent="0">
              <a:buNone/>
            </a:pPr>
            <a:r>
              <a:rPr lang="en-IN" dirty="0">
                <a:solidFill>
                  <a:srgbClr val="FF0000"/>
                </a:solidFill>
              </a:rPr>
              <a:t>Example:</a:t>
            </a:r>
          </a:p>
          <a:p>
            <a:pPr marL="0" indent="0">
              <a:buNone/>
            </a:pPr>
            <a:r>
              <a:rPr lang="en-IN" dirty="0"/>
              <a:t>try:</a:t>
            </a:r>
          </a:p>
          <a:p>
            <a:pPr marL="0" indent="0">
              <a:buNone/>
            </a:pPr>
            <a:r>
              <a:rPr lang="en-IN" dirty="0"/>
              <a:t>    a=int(input("enter value o:"))</a:t>
            </a:r>
          </a:p>
          <a:p>
            <a:pPr marL="0" indent="0">
              <a:buNone/>
            </a:pPr>
            <a:r>
              <a:rPr lang="en-IN" dirty="0"/>
              <a:t>    b=int(input("enter value b:"))</a:t>
            </a:r>
          </a:p>
          <a:p>
            <a:pPr marL="0" indent="0">
              <a:buNone/>
            </a:pPr>
            <a:r>
              <a:rPr lang="en-IN" dirty="0"/>
              <a:t>    print(a/b)</a:t>
            </a:r>
          </a:p>
          <a:p>
            <a:pPr marL="0" indent="0">
              <a:buNone/>
            </a:pPr>
            <a:r>
              <a:rPr lang="en-IN" dirty="0"/>
              <a:t>except ZeroDivisionError:</a:t>
            </a:r>
          </a:p>
          <a:p>
            <a:pPr marL="0" indent="0">
              <a:buNone/>
            </a:pPr>
            <a:r>
              <a:rPr lang="en-IN" dirty="0"/>
              <a:t>    print("Value cannot divided zero")</a:t>
            </a:r>
          </a:p>
          <a:p>
            <a:pPr marL="0" indent="0">
              <a:buNone/>
            </a:pPr>
            <a:r>
              <a:rPr lang="en-IN" dirty="0"/>
              <a:t>except ValueError:</a:t>
            </a:r>
          </a:p>
          <a:p>
            <a:pPr marL="0" indent="0">
              <a:buNone/>
            </a:pPr>
            <a:r>
              <a:rPr lang="en-IN" dirty="0"/>
              <a:t>    print("Interger value only allowed")</a:t>
            </a:r>
          </a:p>
          <a:p>
            <a:pPr marL="0" indent="0">
              <a:buNone/>
            </a:pPr>
            <a:r>
              <a:rPr lang="en-US" dirty="0">
                <a:solidFill>
                  <a:srgbClr val="FF0000"/>
                </a:solidFill>
              </a:rPr>
              <a:t>Output:</a:t>
            </a:r>
          </a:p>
          <a:p>
            <a:pPr marL="0" indent="0">
              <a:buNone/>
            </a:pPr>
            <a:r>
              <a:rPr lang="en-US" dirty="0"/>
              <a:t>enter value 0:1</a:t>
            </a:r>
          </a:p>
          <a:p>
            <a:pPr marL="0" indent="0">
              <a:buNone/>
            </a:pPr>
            <a:r>
              <a:rPr lang="en-US" dirty="0"/>
              <a:t>enter value b:0</a:t>
            </a:r>
          </a:p>
          <a:p>
            <a:pPr marL="0" indent="0">
              <a:buNone/>
            </a:pPr>
            <a:r>
              <a:rPr lang="en-US" dirty="0"/>
              <a:t>Value cannot divided zero</a:t>
            </a:r>
            <a:endParaRPr lang="en-IN" dirty="0"/>
          </a:p>
        </p:txBody>
      </p:sp>
    </p:spTree>
    <p:extLst>
      <p:ext uri="{BB962C8B-B14F-4D97-AF65-F5344CB8AC3E}">
        <p14:creationId xmlns:p14="http://schemas.microsoft.com/office/powerpoint/2010/main" val="2786900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3B0AE-FE58-2684-E30F-08EF30013B75}"/>
              </a:ext>
            </a:extLst>
          </p:cNvPr>
          <p:cNvSpPr>
            <a:spLocks noGrp="1"/>
          </p:cNvSpPr>
          <p:nvPr>
            <p:ph idx="1"/>
          </p:nvPr>
        </p:nvSpPr>
        <p:spPr>
          <a:xfrm>
            <a:off x="677334" y="381000"/>
            <a:ext cx="8596668" cy="5660363"/>
          </a:xfrm>
        </p:spPr>
        <p:txBody>
          <a:bodyPr/>
          <a:lstStyle/>
          <a:p>
            <a:pPr marL="0" indent="0">
              <a:buNone/>
            </a:pPr>
            <a:r>
              <a:rPr lang="en-US" dirty="0">
                <a:solidFill>
                  <a:srgbClr val="FF0000"/>
                </a:solidFill>
              </a:rPr>
              <a:t>Example output:</a:t>
            </a:r>
          </a:p>
          <a:p>
            <a:pPr marL="0" indent="0">
              <a:buNone/>
            </a:pPr>
            <a:r>
              <a:rPr lang="en-US" dirty="0"/>
              <a:t>enter value 0:2</a:t>
            </a:r>
          </a:p>
          <a:p>
            <a:pPr marL="0" indent="0">
              <a:buNone/>
            </a:pPr>
            <a:r>
              <a:rPr lang="en-US" dirty="0"/>
              <a:t>enter value b:1</a:t>
            </a:r>
          </a:p>
          <a:p>
            <a:pPr marL="0" indent="0">
              <a:buNone/>
            </a:pPr>
            <a:r>
              <a:rPr lang="en-US" dirty="0"/>
              <a:t>2.0</a:t>
            </a:r>
          </a:p>
          <a:p>
            <a:pPr marL="0" indent="0">
              <a:buNone/>
            </a:pPr>
            <a:r>
              <a:rPr lang="en-US" dirty="0">
                <a:solidFill>
                  <a:srgbClr val="FF0000"/>
                </a:solidFill>
              </a:rPr>
              <a:t>Example output:</a:t>
            </a:r>
          </a:p>
          <a:p>
            <a:pPr marL="0" indent="0">
              <a:buNone/>
            </a:pPr>
            <a:r>
              <a:rPr lang="en-US" dirty="0"/>
              <a:t>enter value 0:1</a:t>
            </a:r>
          </a:p>
          <a:p>
            <a:pPr marL="0" indent="0">
              <a:buNone/>
            </a:pPr>
            <a:r>
              <a:rPr lang="en-US" dirty="0"/>
              <a:t>enter value b:radhika</a:t>
            </a:r>
          </a:p>
          <a:p>
            <a:pPr marL="0" indent="0">
              <a:buNone/>
            </a:pPr>
            <a:r>
              <a:rPr lang="en-US" dirty="0"/>
              <a:t>Interger value only allowed</a:t>
            </a:r>
          </a:p>
          <a:p>
            <a:pPr marL="0" indent="0">
              <a:buNone/>
            </a:pPr>
            <a:endParaRPr lang="en-US" dirty="0"/>
          </a:p>
        </p:txBody>
      </p:sp>
    </p:spTree>
    <p:extLst>
      <p:ext uri="{BB962C8B-B14F-4D97-AF65-F5344CB8AC3E}">
        <p14:creationId xmlns:p14="http://schemas.microsoft.com/office/powerpoint/2010/main" val="2715993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BC187-D093-E160-6AA1-0CB1B714B526}"/>
              </a:ext>
            </a:extLst>
          </p:cNvPr>
          <p:cNvSpPr>
            <a:spLocks noGrp="1"/>
          </p:cNvSpPr>
          <p:nvPr>
            <p:ph type="title"/>
          </p:nvPr>
        </p:nvSpPr>
        <p:spPr>
          <a:xfrm>
            <a:off x="677334" y="609600"/>
            <a:ext cx="8596668" cy="596901"/>
          </a:xfrm>
        </p:spPr>
        <p:txBody>
          <a:bodyPr>
            <a:normAutofit fontScale="90000"/>
          </a:bodyPr>
          <a:lstStyle/>
          <a:p>
            <a:pPr algn="ctr"/>
            <a:r>
              <a:rPr lang="en-US" dirty="0">
                <a:solidFill>
                  <a:schemeClr val="accent3"/>
                </a:solidFill>
              </a:rPr>
              <a:t>ERROR &amp;EXCEPTION PROGRAMMING</a:t>
            </a:r>
            <a:endParaRPr lang="en-IN" dirty="0">
              <a:solidFill>
                <a:schemeClr val="accent3"/>
              </a:solidFill>
            </a:endParaRPr>
          </a:p>
        </p:txBody>
      </p:sp>
      <p:sp>
        <p:nvSpPr>
          <p:cNvPr id="3" name="Content Placeholder 2">
            <a:extLst>
              <a:ext uri="{FF2B5EF4-FFF2-40B4-BE49-F238E27FC236}">
                <a16:creationId xmlns:a16="http://schemas.microsoft.com/office/drawing/2014/main" id="{11446C90-B63E-9D19-EF10-F15A518A1C8E}"/>
              </a:ext>
            </a:extLst>
          </p:cNvPr>
          <p:cNvSpPr>
            <a:spLocks noGrp="1"/>
          </p:cNvSpPr>
          <p:nvPr>
            <p:ph idx="1"/>
          </p:nvPr>
        </p:nvSpPr>
        <p:spPr>
          <a:xfrm>
            <a:off x="677334" y="1206501"/>
            <a:ext cx="8596668" cy="4834862"/>
          </a:xfrm>
        </p:spPr>
        <p:txBody>
          <a:bodyPr>
            <a:normAutofit fontScale="85000" lnSpcReduction="10000"/>
          </a:bodyPr>
          <a:lstStyle/>
          <a:p>
            <a:pPr marL="0" indent="0">
              <a:buNone/>
            </a:pPr>
            <a:r>
              <a:rPr lang="en-US" dirty="0"/>
              <a:t>In programming language divide by zero(error show)</a:t>
            </a:r>
          </a:p>
          <a:p>
            <a:pPr marL="0" indent="0">
              <a:buNone/>
            </a:pPr>
            <a:r>
              <a:rPr lang="en-US" dirty="0">
                <a:solidFill>
                  <a:srgbClr val="FF0000"/>
                </a:solidFill>
              </a:rPr>
              <a:t>ERROR:</a:t>
            </a:r>
            <a:br>
              <a:rPr lang="en-US" dirty="0">
                <a:solidFill>
                  <a:srgbClr val="FF0000"/>
                </a:solidFill>
              </a:rPr>
            </a:br>
            <a:r>
              <a:rPr lang="en-US" dirty="0"/>
              <a:t>exception handling: handle the error</a:t>
            </a:r>
          </a:p>
          <a:p>
            <a:pPr marL="0" indent="0">
              <a:buNone/>
            </a:pPr>
            <a:r>
              <a:rPr lang="en-US" dirty="0">
                <a:solidFill>
                  <a:srgbClr val="FF0000"/>
                </a:solidFill>
              </a:rPr>
              <a:t>Try-code</a:t>
            </a:r>
          </a:p>
          <a:p>
            <a:pPr marL="0" indent="0">
              <a:buNone/>
            </a:pPr>
            <a:r>
              <a:rPr lang="en-US" dirty="0"/>
              <a:t>Except-handle that error</a:t>
            </a:r>
          </a:p>
          <a:p>
            <a:pPr marL="0" indent="0">
              <a:buNone/>
            </a:pPr>
            <a:r>
              <a:rPr lang="en-US" dirty="0">
                <a:solidFill>
                  <a:srgbClr val="FF0000"/>
                </a:solidFill>
              </a:rPr>
              <a:t>Example:</a:t>
            </a:r>
          </a:p>
          <a:p>
            <a:pPr marL="0" indent="0">
              <a:buNone/>
            </a:pPr>
            <a:r>
              <a:rPr lang="en-US" dirty="0"/>
              <a:t>try:</a:t>
            </a:r>
          </a:p>
          <a:p>
            <a:pPr marL="0" indent="0">
              <a:buNone/>
            </a:pPr>
            <a:r>
              <a:rPr lang="en-US" dirty="0"/>
              <a:t>    a=int(input("enter value:"))</a:t>
            </a:r>
          </a:p>
          <a:p>
            <a:pPr marL="0" indent="0">
              <a:buNone/>
            </a:pPr>
            <a:r>
              <a:rPr lang="en-US" dirty="0"/>
              <a:t>    b=int(input("enter value:"))</a:t>
            </a:r>
          </a:p>
          <a:p>
            <a:pPr marL="0" indent="0">
              <a:buNone/>
            </a:pPr>
            <a:r>
              <a:rPr lang="en-US" dirty="0"/>
              <a:t>    print(a/b)</a:t>
            </a:r>
          </a:p>
          <a:p>
            <a:pPr marL="0" indent="0">
              <a:buNone/>
            </a:pPr>
            <a:r>
              <a:rPr lang="en-US" dirty="0"/>
              <a:t>except ValueError:</a:t>
            </a:r>
          </a:p>
          <a:p>
            <a:pPr marL="0" indent="0">
              <a:buNone/>
            </a:pPr>
            <a:r>
              <a:rPr lang="en-US" dirty="0"/>
              <a:t>    print("enter integer value")</a:t>
            </a:r>
          </a:p>
          <a:p>
            <a:pPr marL="0" indent="0">
              <a:buNone/>
            </a:pPr>
            <a:r>
              <a:rPr lang="en-US" dirty="0"/>
              <a:t>except ZeroDivisionError:</a:t>
            </a:r>
          </a:p>
          <a:p>
            <a:pPr marL="0" indent="0">
              <a:buNone/>
            </a:pPr>
            <a:r>
              <a:rPr lang="en-US" dirty="0"/>
              <a:t>    print("value cannot div by zeror")</a:t>
            </a:r>
          </a:p>
          <a:p>
            <a:pPr marL="0" indent="0">
              <a:buNone/>
            </a:pPr>
            <a:r>
              <a:rPr lang="en-US" dirty="0"/>
              <a:t> </a:t>
            </a:r>
          </a:p>
          <a:p>
            <a:endParaRPr lang="en-IN" dirty="0"/>
          </a:p>
        </p:txBody>
      </p:sp>
    </p:spTree>
    <p:extLst>
      <p:ext uri="{BB962C8B-B14F-4D97-AF65-F5344CB8AC3E}">
        <p14:creationId xmlns:p14="http://schemas.microsoft.com/office/powerpoint/2010/main" val="1907076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898C9E-9FEB-1162-225B-58F5FE28DB23}"/>
              </a:ext>
            </a:extLst>
          </p:cNvPr>
          <p:cNvSpPr>
            <a:spLocks noGrp="1"/>
          </p:cNvSpPr>
          <p:nvPr>
            <p:ph idx="1"/>
          </p:nvPr>
        </p:nvSpPr>
        <p:spPr>
          <a:xfrm>
            <a:off x="406400" y="330201"/>
            <a:ext cx="8867602" cy="5711162"/>
          </a:xfrm>
        </p:spPr>
        <p:txBody>
          <a:bodyPr/>
          <a:lstStyle/>
          <a:p>
            <a:pPr marL="0" indent="0">
              <a:buNone/>
            </a:pPr>
            <a:r>
              <a:rPr lang="en-US" dirty="0">
                <a:solidFill>
                  <a:srgbClr val="FF0000"/>
                </a:solidFill>
              </a:rPr>
              <a:t>Output:</a:t>
            </a:r>
          </a:p>
          <a:p>
            <a:pPr marL="0" indent="0">
              <a:buNone/>
            </a:pPr>
            <a:r>
              <a:rPr lang="en-US" dirty="0"/>
              <a:t>enter value:1</a:t>
            </a:r>
          </a:p>
          <a:p>
            <a:pPr marL="0" indent="0">
              <a:buNone/>
            </a:pPr>
            <a:r>
              <a:rPr lang="en-US" dirty="0"/>
              <a:t>enter value:2</a:t>
            </a:r>
          </a:p>
          <a:p>
            <a:pPr marL="0" indent="0">
              <a:buNone/>
            </a:pPr>
            <a:r>
              <a:rPr lang="en-US" dirty="0"/>
              <a:t>0.5</a:t>
            </a:r>
          </a:p>
          <a:p>
            <a:pPr marL="0" indent="0">
              <a:buNone/>
            </a:pPr>
            <a:r>
              <a:rPr lang="en-IN" dirty="0">
                <a:solidFill>
                  <a:srgbClr val="FF0000"/>
                </a:solidFill>
              </a:rPr>
              <a:t>Next output:</a:t>
            </a:r>
          </a:p>
          <a:p>
            <a:pPr marL="0" indent="0">
              <a:buNone/>
            </a:pPr>
            <a:r>
              <a:rPr lang="en-US" dirty="0"/>
              <a:t>enter value:1</a:t>
            </a:r>
          </a:p>
          <a:p>
            <a:pPr marL="0" indent="0">
              <a:buNone/>
            </a:pPr>
            <a:r>
              <a:rPr lang="en-US" dirty="0"/>
              <a:t>enter value:0</a:t>
            </a:r>
          </a:p>
          <a:p>
            <a:pPr marL="0" indent="0">
              <a:buNone/>
            </a:pPr>
            <a:r>
              <a:rPr lang="en-US" dirty="0"/>
              <a:t>value cannot div by zeror</a:t>
            </a:r>
          </a:p>
          <a:p>
            <a:pPr marL="0" indent="0">
              <a:buNone/>
            </a:pPr>
            <a:r>
              <a:rPr lang="en-IN" dirty="0">
                <a:solidFill>
                  <a:srgbClr val="FF0000"/>
                </a:solidFill>
              </a:rPr>
              <a:t>Next output:</a:t>
            </a:r>
          </a:p>
          <a:p>
            <a:pPr marL="0" indent="0">
              <a:buNone/>
            </a:pPr>
            <a:r>
              <a:rPr lang="en-IN" dirty="0"/>
              <a:t>enter value:1</a:t>
            </a:r>
          </a:p>
          <a:p>
            <a:pPr marL="0" indent="0">
              <a:buNone/>
            </a:pPr>
            <a:r>
              <a:rPr lang="en-IN" dirty="0"/>
              <a:t>enter </a:t>
            </a:r>
            <a:r>
              <a:rPr lang="en-IN" dirty="0" err="1"/>
              <a:t>value:radhika</a:t>
            </a:r>
            <a:endParaRPr lang="en-IN" dirty="0"/>
          </a:p>
          <a:p>
            <a:pPr marL="0" indent="0">
              <a:buNone/>
            </a:pPr>
            <a:r>
              <a:rPr lang="en-IN" dirty="0"/>
              <a:t>enter integer value</a:t>
            </a:r>
          </a:p>
          <a:p>
            <a:endParaRPr lang="en-IN" dirty="0"/>
          </a:p>
        </p:txBody>
      </p:sp>
    </p:spTree>
    <p:extLst>
      <p:ext uri="{BB962C8B-B14F-4D97-AF65-F5344CB8AC3E}">
        <p14:creationId xmlns:p14="http://schemas.microsoft.com/office/powerpoint/2010/main" val="13632656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F8B522-BF2A-F016-C6C7-39378231A9F3}"/>
              </a:ext>
            </a:extLst>
          </p:cNvPr>
          <p:cNvSpPr>
            <a:spLocks noGrp="1"/>
          </p:cNvSpPr>
          <p:nvPr>
            <p:ph idx="1"/>
          </p:nvPr>
        </p:nvSpPr>
        <p:spPr>
          <a:xfrm>
            <a:off x="677334" y="431801"/>
            <a:ext cx="8596668" cy="5609562"/>
          </a:xfrm>
        </p:spPr>
        <p:txBody>
          <a:bodyPr>
            <a:normAutofit fontScale="85000" lnSpcReduction="20000"/>
          </a:bodyPr>
          <a:lstStyle/>
          <a:p>
            <a:pPr marL="0" indent="0">
              <a:buNone/>
            </a:pPr>
            <a:r>
              <a:rPr lang="en-US" dirty="0">
                <a:solidFill>
                  <a:srgbClr val="FF0000"/>
                </a:solidFill>
              </a:rPr>
              <a:t>Example:</a:t>
            </a:r>
          </a:p>
          <a:p>
            <a:pPr marL="0" indent="0">
              <a:buNone/>
            </a:pPr>
            <a:r>
              <a:rPr lang="en-US" dirty="0"/>
              <a:t>try:</a:t>
            </a:r>
          </a:p>
          <a:p>
            <a:pPr marL="0" indent="0">
              <a:buNone/>
            </a:pPr>
            <a:r>
              <a:rPr lang="en-US" dirty="0"/>
              <a:t>    a=[1, 2,3,4,5]</a:t>
            </a:r>
          </a:p>
          <a:p>
            <a:pPr marL="0" indent="0">
              <a:buNone/>
            </a:pPr>
            <a:r>
              <a:rPr lang="en-US" dirty="0"/>
              <a:t>    print(a[0])</a:t>
            </a:r>
          </a:p>
          <a:p>
            <a:pPr marL="0" indent="0">
              <a:buNone/>
            </a:pPr>
            <a:r>
              <a:rPr lang="en-US" dirty="0"/>
              <a:t>    print(a[1])</a:t>
            </a:r>
          </a:p>
          <a:p>
            <a:pPr marL="0" indent="0">
              <a:buNone/>
            </a:pPr>
            <a:r>
              <a:rPr lang="en-US" dirty="0"/>
              <a:t>    print(a[2])</a:t>
            </a:r>
          </a:p>
          <a:p>
            <a:pPr marL="0" indent="0">
              <a:buNone/>
            </a:pPr>
            <a:r>
              <a:rPr lang="en-US" dirty="0"/>
              <a:t>    print(a[3])</a:t>
            </a:r>
          </a:p>
          <a:p>
            <a:pPr marL="0" indent="0">
              <a:buNone/>
            </a:pPr>
            <a:r>
              <a:rPr lang="en-US" dirty="0"/>
              <a:t>    print(a[4])</a:t>
            </a:r>
          </a:p>
          <a:p>
            <a:pPr marL="0" indent="0">
              <a:buNone/>
            </a:pPr>
            <a:r>
              <a:rPr lang="en-US" dirty="0"/>
              <a:t>    print(a[5])</a:t>
            </a:r>
          </a:p>
          <a:p>
            <a:pPr marL="0" indent="0">
              <a:buNone/>
            </a:pPr>
            <a:r>
              <a:rPr lang="en-US" dirty="0"/>
              <a:t>except IndexError:</a:t>
            </a:r>
          </a:p>
          <a:p>
            <a:pPr marL="0" indent="0">
              <a:buNone/>
            </a:pPr>
            <a:r>
              <a:rPr lang="en-US" dirty="0"/>
              <a:t>        print("value outof range")</a:t>
            </a:r>
          </a:p>
          <a:p>
            <a:pPr marL="0" indent="0">
              <a:buNone/>
            </a:pPr>
            <a:r>
              <a:rPr lang="en-US" dirty="0"/>
              <a:t> </a:t>
            </a:r>
            <a:r>
              <a:rPr lang="en-US" dirty="0">
                <a:solidFill>
                  <a:srgbClr val="FF0000"/>
                </a:solidFill>
              </a:rPr>
              <a:t>output:</a:t>
            </a:r>
          </a:p>
          <a:p>
            <a:pPr marL="0" indent="0">
              <a:buNone/>
            </a:pPr>
            <a:r>
              <a:rPr lang="en-US" dirty="0"/>
              <a:t>1</a:t>
            </a:r>
          </a:p>
          <a:p>
            <a:pPr marL="0" indent="0">
              <a:buNone/>
            </a:pPr>
            <a:r>
              <a:rPr lang="en-US" dirty="0"/>
              <a:t>2</a:t>
            </a:r>
          </a:p>
          <a:p>
            <a:pPr marL="0" indent="0">
              <a:buNone/>
            </a:pPr>
            <a:r>
              <a:rPr lang="en-US" dirty="0"/>
              <a:t>3</a:t>
            </a:r>
          </a:p>
          <a:p>
            <a:pPr marL="0" indent="0">
              <a:buNone/>
            </a:pPr>
            <a:r>
              <a:rPr lang="en-US" dirty="0"/>
              <a:t>4</a:t>
            </a:r>
          </a:p>
          <a:p>
            <a:pPr marL="0" indent="0">
              <a:buNone/>
            </a:pPr>
            <a:r>
              <a:rPr lang="en-US" dirty="0"/>
              <a:t>5</a:t>
            </a:r>
          </a:p>
          <a:p>
            <a:pPr marL="0" indent="0">
              <a:buNone/>
            </a:pPr>
            <a:r>
              <a:rPr lang="en-US" dirty="0"/>
              <a:t>value outof range</a:t>
            </a:r>
          </a:p>
          <a:p>
            <a:pPr marL="0" indent="0">
              <a:buNone/>
            </a:pPr>
            <a:endParaRPr lang="en-US" dirty="0"/>
          </a:p>
          <a:p>
            <a:endParaRPr lang="en-IN" dirty="0"/>
          </a:p>
        </p:txBody>
      </p:sp>
    </p:spTree>
    <p:extLst>
      <p:ext uri="{BB962C8B-B14F-4D97-AF65-F5344CB8AC3E}">
        <p14:creationId xmlns:p14="http://schemas.microsoft.com/office/powerpoint/2010/main" val="845514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C85F51-55CF-3EBC-DE0D-866FA560F9B2}"/>
              </a:ext>
            </a:extLst>
          </p:cNvPr>
          <p:cNvSpPr>
            <a:spLocks noGrp="1"/>
          </p:cNvSpPr>
          <p:nvPr>
            <p:ph idx="1"/>
          </p:nvPr>
        </p:nvSpPr>
        <p:spPr>
          <a:xfrm>
            <a:off x="677334" y="355601"/>
            <a:ext cx="8596668" cy="5685762"/>
          </a:xfrm>
        </p:spPr>
        <p:txBody>
          <a:bodyPr/>
          <a:lstStyle/>
          <a:p>
            <a:pPr marL="0" indent="0">
              <a:buNone/>
            </a:pPr>
            <a:r>
              <a:rPr lang="en-US" dirty="0">
                <a:solidFill>
                  <a:srgbClr val="FF0000"/>
                </a:solidFill>
              </a:rPr>
              <a:t>Example:</a:t>
            </a:r>
          </a:p>
          <a:p>
            <a:pPr marL="0" indent="0">
              <a:buNone/>
            </a:pPr>
            <a:r>
              <a:rPr lang="en-US" dirty="0"/>
              <a:t>try:</a:t>
            </a:r>
          </a:p>
          <a:p>
            <a:pPr marL="0" indent="0">
              <a:buNone/>
            </a:pPr>
            <a:r>
              <a:rPr lang="en-US" dirty="0"/>
              <a:t>    a=10</a:t>
            </a:r>
          </a:p>
          <a:p>
            <a:pPr marL="0" indent="0">
              <a:buNone/>
            </a:pPr>
            <a:r>
              <a:rPr lang="en-US" dirty="0"/>
              <a:t>    b=5</a:t>
            </a:r>
          </a:p>
          <a:p>
            <a:pPr marL="0" indent="0">
              <a:buNone/>
            </a:pPr>
            <a:r>
              <a:rPr lang="en-US" dirty="0"/>
              <a:t>    print(a+b)</a:t>
            </a:r>
          </a:p>
          <a:p>
            <a:pPr marL="0" indent="0">
              <a:buNone/>
            </a:pPr>
            <a:r>
              <a:rPr lang="en-US" dirty="0"/>
              <a:t>except NameError:</a:t>
            </a:r>
          </a:p>
          <a:p>
            <a:pPr marL="0" indent="0">
              <a:buNone/>
            </a:pPr>
            <a:r>
              <a:rPr lang="en-US" dirty="0"/>
              <a:t>    print("c variable not decalred")</a:t>
            </a:r>
          </a:p>
          <a:p>
            <a:pPr marL="0" indent="0">
              <a:buNone/>
            </a:pPr>
            <a:r>
              <a:rPr lang="en-IN" dirty="0">
                <a:solidFill>
                  <a:srgbClr val="FF0000"/>
                </a:solidFill>
              </a:rPr>
              <a:t>Output:</a:t>
            </a:r>
          </a:p>
          <a:p>
            <a:pPr marL="0" indent="0">
              <a:buNone/>
            </a:pPr>
            <a:r>
              <a:rPr lang="en-IN" dirty="0"/>
              <a:t>15</a:t>
            </a:r>
          </a:p>
          <a:p>
            <a:endParaRPr lang="en-IN" dirty="0"/>
          </a:p>
        </p:txBody>
      </p:sp>
    </p:spTree>
    <p:extLst>
      <p:ext uri="{BB962C8B-B14F-4D97-AF65-F5344CB8AC3E}">
        <p14:creationId xmlns:p14="http://schemas.microsoft.com/office/powerpoint/2010/main" val="3064698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94271"/>
            <a:ext cx="8596668" cy="5547092"/>
          </a:xfrm>
        </p:spPr>
        <p:txBody>
          <a:bodyPr>
            <a:normAutofit/>
          </a:bodyPr>
          <a:lstStyle/>
          <a:p>
            <a:pPr marL="0" indent="0">
              <a:buNone/>
            </a:pPr>
            <a:endParaRPr lang="en-US" dirty="0"/>
          </a:p>
          <a:p>
            <a:pPr marL="0" indent="0">
              <a:buNone/>
            </a:pPr>
            <a:r>
              <a:rPr lang="en-US" dirty="0">
                <a:solidFill>
                  <a:srgbClr val="FF0000"/>
                </a:solidFill>
              </a:rPr>
              <a:t>Import random:</a:t>
            </a:r>
          </a:p>
          <a:p>
            <a:pPr marL="0" indent="0">
              <a:buNone/>
            </a:pPr>
            <a:r>
              <a:rPr lang="sv-SE" dirty="0">
                <a:solidFill>
                  <a:schemeClr val="tx1"/>
                </a:solidFill>
              </a:rPr>
              <a:t>import random</a:t>
            </a:r>
          </a:p>
          <a:p>
            <a:pPr marL="0" indent="0">
              <a:buNone/>
            </a:pPr>
            <a:r>
              <a:rPr lang="sv-SE" dirty="0">
                <a:solidFill>
                  <a:schemeClr val="tx1"/>
                </a:solidFill>
              </a:rPr>
              <a:t>random.seed(10)</a:t>
            </a:r>
          </a:p>
          <a:p>
            <a:pPr marL="0" indent="0">
              <a:buNone/>
            </a:pPr>
            <a:r>
              <a:rPr lang="sv-SE" dirty="0">
                <a:solidFill>
                  <a:schemeClr val="tx1"/>
                </a:solidFill>
              </a:rPr>
              <a:t>print(random.random())</a:t>
            </a:r>
          </a:p>
          <a:p>
            <a:pPr marL="0" indent="0">
              <a:buNone/>
            </a:pPr>
            <a:r>
              <a:rPr lang="sv-SE" dirty="0">
                <a:solidFill>
                  <a:schemeClr val="tx1"/>
                </a:solidFill>
              </a:rPr>
              <a:t>0.5714025946899135</a:t>
            </a:r>
          </a:p>
          <a:p>
            <a:pPr marL="0" indent="0">
              <a:buNone/>
            </a:pPr>
            <a:r>
              <a:rPr lang="sv-SE" dirty="0">
                <a:solidFill>
                  <a:schemeClr val="tx1"/>
                </a:solidFill>
              </a:rPr>
              <a:t>print(random.random())</a:t>
            </a:r>
          </a:p>
          <a:p>
            <a:pPr marL="0" indent="0">
              <a:buNone/>
            </a:pPr>
            <a:r>
              <a:rPr lang="sv-SE" dirty="0">
                <a:solidFill>
                  <a:schemeClr val="tx1"/>
                </a:solidFill>
              </a:rPr>
              <a:t>0.4288890546751146</a:t>
            </a:r>
          </a:p>
          <a:p>
            <a:pPr marL="0" indent="0">
              <a:buNone/>
            </a:pPr>
            <a:r>
              <a:rPr lang="sv-SE" dirty="0">
                <a:solidFill>
                  <a:schemeClr val="tx1"/>
                </a:solidFill>
              </a:rPr>
              <a:t>print(random.random())</a:t>
            </a:r>
          </a:p>
          <a:p>
            <a:pPr marL="0" indent="0">
              <a:buNone/>
            </a:pPr>
            <a:r>
              <a:rPr lang="sv-SE" dirty="0">
                <a:solidFill>
                  <a:schemeClr val="tx1"/>
                </a:solidFill>
              </a:rPr>
              <a:t>0.5780913011344704</a:t>
            </a:r>
          </a:p>
          <a:p>
            <a:pPr marL="0" indent="0">
              <a:buNone/>
            </a:pPr>
            <a:r>
              <a:rPr lang="sv-SE" dirty="0">
                <a:solidFill>
                  <a:schemeClr val="tx1"/>
                </a:solidFill>
              </a:rPr>
              <a:t>print(random.random())</a:t>
            </a:r>
          </a:p>
          <a:p>
            <a:pPr marL="0" indent="0">
              <a:buNone/>
            </a:pPr>
            <a:r>
              <a:rPr lang="sv-SE" dirty="0">
                <a:solidFill>
                  <a:schemeClr val="tx1"/>
                </a:solidFill>
              </a:rPr>
              <a:t>0.20609823213950174</a:t>
            </a:r>
          </a:p>
        </p:txBody>
      </p:sp>
    </p:spTree>
    <p:extLst>
      <p:ext uri="{BB962C8B-B14F-4D97-AF65-F5344CB8AC3E}">
        <p14:creationId xmlns:p14="http://schemas.microsoft.com/office/powerpoint/2010/main" val="10496970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2DC5E7-B4BA-AB27-CB53-3872AF44F6CC}"/>
              </a:ext>
            </a:extLst>
          </p:cNvPr>
          <p:cNvSpPr>
            <a:spLocks noGrp="1"/>
          </p:cNvSpPr>
          <p:nvPr>
            <p:ph idx="1"/>
          </p:nvPr>
        </p:nvSpPr>
        <p:spPr>
          <a:xfrm>
            <a:off x="481392" y="0"/>
            <a:ext cx="8596668" cy="5914362"/>
          </a:xfrm>
        </p:spPr>
        <p:txBody>
          <a:bodyPr>
            <a:normAutofit fontScale="92500" lnSpcReduction="20000"/>
          </a:bodyPr>
          <a:lstStyle/>
          <a:p>
            <a:pPr marL="0" indent="0">
              <a:buNone/>
            </a:pPr>
            <a:r>
              <a:rPr lang="en-US" dirty="0">
                <a:solidFill>
                  <a:srgbClr val="FF0000"/>
                </a:solidFill>
              </a:rPr>
              <a:t>Raise-raise error manually</a:t>
            </a:r>
          </a:p>
          <a:p>
            <a:pPr marL="0" indent="0">
              <a:buNone/>
            </a:pPr>
            <a:r>
              <a:rPr lang="en-US" dirty="0">
                <a:solidFill>
                  <a:srgbClr val="FF0000"/>
                </a:solidFill>
              </a:rPr>
              <a:t>Example:</a:t>
            </a:r>
          </a:p>
          <a:p>
            <a:pPr marL="0" indent="0">
              <a:buNone/>
            </a:pPr>
            <a:r>
              <a:rPr lang="en-US" dirty="0"/>
              <a:t>try:</a:t>
            </a:r>
          </a:p>
          <a:p>
            <a:pPr marL="0" indent="0">
              <a:buNone/>
            </a:pPr>
            <a:r>
              <a:rPr lang="en-US" dirty="0"/>
              <a:t>    age=int(input("enter your age:"))</a:t>
            </a:r>
          </a:p>
          <a:p>
            <a:pPr marL="0" indent="0">
              <a:buNone/>
            </a:pPr>
            <a:r>
              <a:rPr lang="en-US" dirty="0"/>
              <a:t>    if age&lt;18:</a:t>
            </a:r>
          </a:p>
          <a:p>
            <a:pPr marL="0" indent="0">
              <a:buNone/>
            </a:pPr>
            <a:r>
              <a:rPr lang="en-US" dirty="0"/>
              <a:t>        raise ValueError</a:t>
            </a:r>
          </a:p>
          <a:p>
            <a:pPr marL="0" indent="0">
              <a:buNone/>
            </a:pPr>
            <a:r>
              <a:rPr lang="en-US" dirty="0"/>
              <a:t>except ValueError:</a:t>
            </a:r>
          </a:p>
          <a:p>
            <a:pPr marL="0" indent="0">
              <a:buNone/>
            </a:pPr>
            <a:r>
              <a:rPr lang="en-US" dirty="0"/>
              <a:t>        print("not eligible  to vote")</a:t>
            </a:r>
          </a:p>
          <a:p>
            <a:pPr marL="0" indent="0">
              <a:buNone/>
            </a:pPr>
            <a:r>
              <a:rPr lang="en-US" dirty="0"/>
              <a:t>else:</a:t>
            </a:r>
          </a:p>
          <a:p>
            <a:pPr marL="0" indent="0">
              <a:buNone/>
            </a:pPr>
            <a:r>
              <a:rPr lang="en-US" dirty="0"/>
              <a:t>        print("vote")</a:t>
            </a:r>
          </a:p>
          <a:p>
            <a:pPr marL="0" indent="0">
              <a:buNone/>
            </a:pPr>
            <a:endParaRPr lang="en-US" dirty="0"/>
          </a:p>
          <a:p>
            <a:pPr marL="0" indent="0">
              <a:buNone/>
            </a:pPr>
            <a:r>
              <a:rPr lang="en-US" dirty="0">
                <a:solidFill>
                  <a:srgbClr val="FF0000"/>
                </a:solidFill>
              </a:rPr>
              <a:t>     output:</a:t>
            </a:r>
          </a:p>
          <a:p>
            <a:pPr marL="0" indent="0">
              <a:buNone/>
            </a:pPr>
            <a:r>
              <a:rPr lang="en-US" dirty="0"/>
              <a:t>enter your age:18</a:t>
            </a:r>
          </a:p>
          <a:p>
            <a:pPr marL="0" indent="0">
              <a:buNone/>
            </a:pPr>
            <a:r>
              <a:rPr lang="en-US" dirty="0"/>
              <a:t>vote</a:t>
            </a:r>
          </a:p>
          <a:p>
            <a:pPr marL="0" indent="0">
              <a:buNone/>
            </a:pPr>
            <a:r>
              <a:rPr lang="en-US" dirty="0">
                <a:solidFill>
                  <a:srgbClr val="FF0000"/>
                </a:solidFill>
              </a:rPr>
              <a:t>Example output:</a:t>
            </a:r>
          </a:p>
          <a:p>
            <a:pPr marL="0" indent="0">
              <a:buNone/>
            </a:pPr>
            <a:r>
              <a:rPr lang="en-US" dirty="0"/>
              <a:t>   enter your age:12</a:t>
            </a:r>
          </a:p>
          <a:p>
            <a:pPr marL="0" indent="0">
              <a:buNone/>
            </a:pPr>
            <a:r>
              <a:rPr lang="en-US" dirty="0"/>
              <a:t>not eligible  to vote</a:t>
            </a:r>
          </a:p>
          <a:p>
            <a:endParaRPr lang="en-US" dirty="0"/>
          </a:p>
          <a:p>
            <a:endParaRPr lang="en-US" dirty="0"/>
          </a:p>
          <a:p>
            <a:endParaRPr lang="en-IN" dirty="0"/>
          </a:p>
        </p:txBody>
      </p:sp>
    </p:spTree>
    <p:extLst>
      <p:ext uri="{BB962C8B-B14F-4D97-AF65-F5344CB8AC3E}">
        <p14:creationId xmlns:p14="http://schemas.microsoft.com/office/powerpoint/2010/main" val="14285198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8E401D-A1DE-A7B5-4686-6605EBCC34D6}"/>
              </a:ext>
            </a:extLst>
          </p:cNvPr>
          <p:cNvSpPr>
            <a:spLocks noGrp="1"/>
          </p:cNvSpPr>
          <p:nvPr>
            <p:ph idx="1"/>
          </p:nvPr>
        </p:nvSpPr>
        <p:spPr>
          <a:xfrm>
            <a:off x="677334" y="292101"/>
            <a:ext cx="8596668" cy="5749262"/>
          </a:xfrm>
        </p:spPr>
        <p:txBody>
          <a:bodyPr>
            <a:normAutofit fontScale="92500" lnSpcReduction="20000"/>
          </a:bodyPr>
          <a:lstStyle/>
          <a:p>
            <a:pPr marL="0" indent="0">
              <a:buNone/>
            </a:pPr>
            <a:r>
              <a:rPr lang="en-US" dirty="0">
                <a:solidFill>
                  <a:srgbClr val="FF0000"/>
                </a:solidFill>
              </a:rPr>
              <a:t>Example:</a:t>
            </a:r>
          </a:p>
          <a:p>
            <a:pPr marL="0" indent="0">
              <a:buNone/>
            </a:pPr>
            <a:r>
              <a:rPr lang="en-US" dirty="0"/>
              <a:t>try:</a:t>
            </a:r>
          </a:p>
          <a:p>
            <a:pPr marL="0" indent="0">
              <a:buNone/>
            </a:pPr>
            <a:r>
              <a:rPr lang="en-US" dirty="0"/>
              <a:t>    age=int(input("enter you age:"))</a:t>
            </a:r>
          </a:p>
          <a:p>
            <a:pPr marL="0" indent="0">
              <a:buNone/>
            </a:pPr>
            <a:r>
              <a:rPr lang="en-US" dirty="0"/>
              <a:t>    if age&lt;18:</a:t>
            </a:r>
          </a:p>
          <a:p>
            <a:pPr marL="0" indent="0">
              <a:buNone/>
            </a:pPr>
            <a:r>
              <a:rPr lang="en-US" dirty="0"/>
              <a:t>        raise ValueError</a:t>
            </a:r>
          </a:p>
          <a:p>
            <a:pPr marL="0" indent="0">
              <a:buNone/>
            </a:pPr>
            <a:r>
              <a:rPr lang="en-US" dirty="0"/>
              <a:t>except ValueError:</a:t>
            </a:r>
          </a:p>
          <a:p>
            <a:pPr marL="0" indent="0">
              <a:buNone/>
            </a:pPr>
            <a:r>
              <a:rPr lang="en-US" dirty="0"/>
              <a:t>    print("Not eligible t vote")</a:t>
            </a:r>
          </a:p>
          <a:p>
            <a:pPr marL="0" indent="0">
              <a:buNone/>
            </a:pPr>
            <a:r>
              <a:rPr lang="en-US" dirty="0"/>
              <a:t>    </a:t>
            </a:r>
          </a:p>
          <a:p>
            <a:pPr marL="0" indent="0">
              <a:buNone/>
            </a:pPr>
            <a:r>
              <a:rPr lang="en-US" dirty="0"/>
              <a:t>else:</a:t>
            </a:r>
          </a:p>
          <a:p>
            <a:pPr marL="0" indent="0">
              <a:buNone/>
            </a:pPr>
            <a:r>
              <a:rPr lang="en-US" dirty="0"/>
              <a:t>    print("vote")   </a:t>
            </a:r>
          </a:p>
          <a:p>
            <a:pPr marL="0" indent="0">
              <a:buNone/>
            </a:pPr>
            <a:endParaRPr lang="en-US" dirty="0"/>
          </a:p>
          <a:p>
            <a:pPr marL="0" indent="0">
              <a:buNone/>
            </a:pPr>
            <a:r>
              <a:rPr lang="en-US" dirty="0"/>
              <a:t>finally:</a:t>
            </a:r>
          </a:p>
          <a:p>
            <a:pPr marL="0" indent="0">
              <a:buNone/>
            </a:pPr>
            <a:r>
              <a:rPr lang="en-US" dirty="0"/>
              <a:t>    print("ok")</a:t>
            </a:r>
          </a:p>
          <a:p>
            <a:pPr marL="0" indent="0">
              <a:buNone/>
            </a:pPr>
            <a:r>
              <a:rPr lang="en-US" dirty="0">
                <a:solidFill>
                  <a:srgbClr val="FF0000"/>
                </a:solidFill>
              </a:rPr>
              <a:t> output:</a:t>
            </a:r>
          </a:p>
          <a:p>
            <a:pPr marL="0" indent="0">
              <a:buNone/>
            </a:pPr>
            <a:r>
              <a:rPr lang="en-US" dirty="0"/>
              <a:t>enter you age:12</a:t>
            </a:r>
          </a:p>
          <a:p>
            <a:pPr marL="0" indent="0">
              <a:buNone/>
            </a:pPr>
            <a:r>
              <a:rPr lang="en-US" dirty="0"/>
              <a:t>Not eligible t vote</a:t>
            </a:r>
          </a:p>
          <a:p>
            <a:pPr marL="0" indent="0">
              <a:buNone/>
            </a:pPr>
            <a:r>
              <a:rPr lang="en-US" dirty="0"/>
              <a:t>ok</a:t>
            </a:r>
            <a:endParaRPr lang="en-IN" dirty="0"/>
          </a:p>
        </p:txBody>
      </p:sp>
    </p:spTree>
    <p:extLst>
      <p:ext uri="{BB962C8B-B14F-4D97-AF65-F5344CB8AC3E}">
        <p14:creationId xmlns:p14="http://schemas.microsoft.com/office/powerpoint/2010/main" val="27948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B100A8-2008-FC30-56F4-695BFF4BA2F8}"/>
              </a:ext>
            </a:extLst>
          </p:cNvPr>
          <p:cNvSpPr>
            <a:spLocks noGrp="1"/>
          </p:cNvSpPr>
          <p:nvPr>
            <p:ph idx="1"/>
          </p:nvPr>
        </p:nvSpPr>
        <p:spPr>
          <a:xfrm>
            <a:off x="542051" y="342901"/>
            <a:ext cx="8596668" cy="5673062"/>
          </a:xfrm>
        </p:spPr>
        <p:txBody>
          <a:bodyPr>
            <a:normAutofit fontScale="77500" lnSpcReduction="20000"/>
          </a:bodyPr>
          <a:lstStyle/>
          <a:p>
            <a:pPr marL="0" indent="0" algn="ctr">
              <a:buNone/>
            </a:pPr>
            <a:r>
              <a:rPr lang="en-US" sz="4000" dirty="0">
                <a:solidFill>
                  <a:schemeClr val="accent3"/>
                </a:solidFill>
              </a:rPr>
              <a:t>FILE HANDLING:</a:t>
            </a:r>
          </a:p>
          <a:p>
            <a:pPr marL="0" indent="0">
              <a:buNone/>
            </a:pPr>
            <a:r>
              <a:rPr lang="en-US" dirty="0">
                <a:solidFill>
                  <a:srgbClr val="00B0F0"/>
                </a:solidFill>
              </a:rPr>
              <a:t>1.File heading modes</a:t>
            </a:r>
          </a:p>
          <a:p>
            <a:pPr marL="0" indent="0">
              <a:buNone/>
            </a:pPr>
            <a:r>
              <a:rPr lang="en-US" dirty="0">
                <a:solidFill>
                  <a:srgbClr val="00B0F0"/>
                </a:solidFill>
              </a:rPr>
              <a:t>2.Reading files</a:t>
            </a:r>
          </a:p>
          <a:p>
            <a:pPr marL="0" indent="0">
              <a:buNone/>
            </a:pPr>
            <a:r>
              <a:rPr lang="en-US" dirty="0">
                <a:solidFill>
                  <a:srgbClr val="00B0F0"/>
                </a:solidFill>
              </a:rPr>
              <a:t>3.Writing &amp; appending to file</a:t>
            </a:r>
          </a:p>
          <a:p>
            <a:pPr marL="0" indent="0">
              <a:buNone/>
            </a:pPr>
            <a:r>
              <a:rPr lang="en-US" dirty="0">
                <a:solidFill>
                  <a:schemeClr val="accent1">
                    <a:lumMod val="75000"/>
                  </a:schemeClr>
                </a:solidFill>
              </a:rPr>
              <a:t>Create file:</a:t>
            </a:r>
          </a:p>
          <a:p>
            <a:pPr marL="0" indent="0">
              <a:buNone/>
            </a:pPr>
            <a:r>
              <a:rPr lang="en-US" dirty="0"/>
              <a:t>z=open("d:\\radhika.txt","x")</a:t>
            </a:r>
          </a:p>
          <a:p>
            <a:pPr marL="0" indent="0">
              <a:buNone/>
            </a:pPr>
            <a:r>
              <a:rPr lang="en-US" dirty="0"/>
              <a:t>print("file created")</a:t>
            </a:r>
          </a:p>
          <a:p>
            <a:pPr marL="0" indent="0">
              <a:buNone/>
            </a:pPr>
            <a:r>
              <a:rPr lang="en-US" dirty="0"/>
              <a:t> </a:t>
            </a:r>
            <a:r>
              <a:rPr lang="en-US" dirty="0">
                <a:solidFill>
                  <a:srgbClr val="FF0000"/>
                </a:solidFill>
              </a:rPr>
              <a:t>output:</a:t>
            </a:r>
          </a:p>
          <a:p>
            <a:pPr marL="0" indent="0">
              <a:buNone/>
            </a:pPr>
            <a:r>
              <a:rPr lang="en-IN" dirty="0"/>
              <a:t>file created</a:t>
            </a:r>
          </a:p>
          <a:p>
            <a:pPr marL="0" indent="0">
              <a:buNone/>
            </a:pPr>
            <a:r>
              <a:rPr lang="en-IN" dirty="0"/>
              <a:t>Write:w file:</a:t>
            </a:r>
          </a:p>
          <a:p>
            <a:pPr marL="0" indent="0">
              <a:buNone/>
            </a:pPr>
            <a:r>
              <a:rPr lang="en-IN" dirty="0">
                <a:solidFill>
                  <a:schemeClr val="accent1"/>
                </a:solidFill>
              </a:rPr>
              <a:t>Write:w</a:t>
            </a:r>
          </a:p>
          <a:p>
            <a:pPr marL="0" indent="0">
              <a:buNone/>
            </a:pPr>
            <a:r>
              <a:rPr lang="en-IN" dirty="0">
                <a:solidFill>
                  <a:srgbClr val="FF0000"/>
                </a:solidFill>
              </a:rPr>
              <a:t>Example:</a:t>
            </a:r>
          </a:p>
          <a:p>
            <a:pPr marL="0" indent="0">
              <a:buNone/>
            </a:pPr>
            <a:r>
              <a:rPr lang="en-IN" dirty="0"/>
              <a:t>z=open("d:\\radhika.txt","w")</a:t>
            </a:r>
          </a:p>
          <a:p>
            <a:pPr marL="0" indent="0">
              <a:buNone/>
            </a:pPr>
            <a:r>
              <a:rPr lang="en-IN" dirty="0"/>
              <a:t>z.write("hello everyone,welcome")</a:t>
            </a:r>
          </a:p>
          <a:p>
            <a:pPr marL="0" indent="0">
              <a:buNone/>
            </a:pPr>
            <a:r>
              <a:rPr lang="en-IN" dirty="0"/>
              <a:t>z.close()</a:t>
            </a:r>
          </a:p>
          <a:p>
            <a:pPr marL="0" indent="0">
              <a:buNone/>
            </a:pPr>
            <a:r>
              <a:rPr lang="en-IN" dirty="0"/>
              <a:t>print("file written")</a:t>
            </a:r>
          </a:p>
          <a:p>
            <a:pPr marL="0" indent="0">
              <a:buNone/>
            </a:pPr>
            <a:r>
              <a:rPr lang="en-IN" dirty="0">
                <a:solidFill>
                  <a:srgbClr val="FF0000"/>
                </a:solidFill>
              </a:rPr>
              <a:t>Output:</a:t>
            </a:r>
          </a:p>
          <a:p>
            <a:pPr marL="0" indent="0">
              <a:buNone/>
            </a:pPr>
            <a:r>
              <a:rPr lang="en-IN" dirty="0"/>
              <a:t>file written</a:t>
            </a:r>
          </a:p>
          <a:p>
            <a:pPr marL="0" indent="0">
              <a:buNone/>
            </a:pPr>
            <a:endParaRPr lang="en-IN" dirty="0"/>
          </a:p>
        </p:txBody>
      </p:sp>
    </p:spTree>
    <p:extLst>
      <p:ext uri="{BB962C8B-B14F-4D97-AF65-F5344CB8AC3E}">
        <p14:creationId xmlns:p14="http://schemas.microsoft.com/office/powerpoint/2010/main" val="6741741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874"/>
          </a:xfrm>
        </p:spPr>
        <p:txBody>
          <a:bodyPr>
            <a:normAutofit fontScale="90000"/>
          </a:bodyPr>
          <a:lstStyle/>
          <a:p>
            <a:pPr algn="ctr"/>
            <a:r>
              <a:rPr lang="en-US" dirty="0">
                <a:solidFill>
                  <a:srgbClr val="00B0F0"/>
                </a:solidFill>
              </a:rPr>
              <a:t>1.File heading modes</a:t>
            </a:r>
            <a:br>
              <a:rPr lang="en-US" dirty="0">
                <a:solidFill>
                  <a:srgbClr val="00B0F0"/>
                </a:solidFill>
              </a:rPr>
            </a:br>
            <a:endParaRPr lang="en-IN" dirty="0"/>
          </a:p>
        </p:txBody>
      </p:sp>
      <p:sp>
        <p:nvSpPr>
          <p:cNvPr id="3" name="Content Placeholder 2"/>
          <p:cNvSpPr>
            <a:spLocks noGrp="1"/>
          </p:cNvSpPr>
          <p:nvPr>
            <p:ph idx="1"/>
          </p:nvPr>
        </p:nvSpPr>
        <p:spPr>
          <a:xfrm>
            <a:off x="677334" y="1345475"/>
            <a:ext cx="8596668" cy="4695888"/>
          </a:xfrm>
        </p:spPr>
        <p:txBody>
          <a:bodyPr/>
          <a:lstStyle/>
          <a:p>
            <a:pPr marL="0" indent="0">
              <a:buNone/>
            </a:pPr>
            <a:r>
              <a:rPr lang="en-US" dirty="0"/>
              <a:t>Read Only ('r'): This mode opens the text files for reading only. ...</a:t>
            </a:r>
          </a:p>
          <a:p>
            <a:pPr marL="0" indent="0">
              <a:buNone/>
            </a:pPr>
            <a:r>
              <a:rPr lang="en-US" dirty="0"/>
              <a:t>Read and Write ('r+'): This method opens the file for both reading and writing. ...</a:t>
            </a:r>
          </a:p>
          <a:p>
            <a:pPr marL="0" indent="0">
              <a:buNone/>
            </a:pPr>
            <a:r>
              <a:rPr lang="en-US" dirty="0"/>
              <a:t>Write Only ('w'): This mode opens the file for writing only. ...</a:t>
            </a:r>
          </a:p>
          <a:p>
            <a:pPr marL="0" indent="0">
              <a:buNone/>
            </a:pPr>
            <a:r>
              <a:rPr lang="en-US" dirty="0"/>
              <a:t>Write and Read ('w+'): This mode opens the file for both reading and writing.</a:t>
            </a:r>
          </a:p>
          <a:p>
            <a:pPr marL="0" indent="0">
              <a:buNone/>
            </a:pPr>
            <a:endParaRPr lang="en-IN" dirty="0"/>
          </a:p>
        </p:txBody>
      </p:sp>
    </p:spTree>
    <p:extLst>
      <p:ext uri="{BB962C8B-B14F-4D97-AF65-F5344CB8AC3E}">
        <p14:creationId xmlns:p14="http://schemas.microsoft.com/office/powerpoint/2010/main" val="30147497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2.Reading files</a:t>
            </a:r>
            <a:br>
              <a:rPr lang="en-US" dirty="0">
                <a:solidFill>
                  <a:srgbClr val="00B0F0"/>
                </a:solidFill>
              </a:rPr>
            </a:br>
            <a:endParaRPr lang="en-IN" dirty="0"/>
          </a:p>
        </p:txBody>
      </p:sp>
      <p:sp>
        <p:nvSpPr>
          <p:cNvPr id="3" name="Content Placeholder 2"/>
          <p:cNvSpPr>
            <a:spLocks noGrp="1"/>
          </p:cNvSpPr>
          <p:nvPr>
            <p:ph idx="1"/>
          </p:nvPr>
        </p:nvSpPr>
        <p:spPr/>
        <p:txBody>
          <a:bodyPr/>
          <a:lstStyle/>
          <a:p>
            <a:pPr marL="0" indent="0">
              <a:buNone/>
            </a:pPr>
            <a:r>
              <a:rPr lang="en-US" dirty="0"/>
              <a:t>Python provides inbuilt functions for creating, writing and reading files. There are two types of files that can be handled in python, normal text files and binary files (written in binary language, 0s and 1s).</a:t>
            </a:r>
            <a:endParaRPr lang="en-IN" dirty="0"/>
          </a:p>
        </p:txBody>
      </p:sp>
    </p:spTree>
    <p:extLst>
      <p:ext uri="{BB962C8B-B14F-4D97-AF65-F5344CB8AC3E}">
        <p14:creationId xmlns:p14="http://schemas.microsoft.com/office/powerpoint/2010/main" val="3688372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3.Writing &amp; appending to file</a:t>
            </a:r>
            <a:endParaRPr lang="en-IN" dirty="0"/>
          </a:p>
        </p:txBody>
      </p:sp>
      <p:sp>
        <p:nvSpPr>
          <p:cNvPr id="3" name="Content Placeholder 2"/>
          <p:cNvSpPr>
            <a:spLocks noGrp="1"/>
          </p:cNvSpPr>
          <p:nvPr>
            <p:ph idx="1"/>
          </p:nvPr>
        </p:nvSpPr>
        <p:spPr/>
        <p:txBody>
          <a:bodyPr/>
          <a:lstStyle/>
          <a:p>
            <a:pPr marL="0" indent="0" fontAlgn="base">
              <a:buNone/>
            </a:pPr>
            <a:r>
              <a:rPr lang="en-US" dirty="0"/>
              <a:t>While reading or writing to a file, access mode governs the type of operations possible in the opened file. It refers to how the file will be used once it’s opened. These modes also define the location of the File Handle in the file. The definition of these access modes is as follows:</a:t>
            </a:r>
          </a:p>
          <a:p>
            <a:pPr marL="0" indent="0" fontAlgn="base">
              <a:buNone/>
            </a:pPr>
            <a:r>
              <a:rPr lang="en-US" b="1" dirty="0"/>
              <a:t>Append Only (‘a’):</a:t>
            </a:r>
            <a:r>
              <a:rPr lang="en-US" dirty="0"/>
              <a:t> Open the file for writing.</a:t>
            </a:r>
          </a:p>
          <a:p>
            <a:pPr marL="0" indent="0" fontAlgn="base">
              <a:buNone/>
            </a:pPr>
            <a:r>
              <a:rPr lang="en-US" b="1" dirty="0"/>
              <a:t>Append and Read (‘a+’):</a:t>
            </a:r>
            <a:r>
              <a:rPr lang="en-US" dirty="0"/>
              <a:t> Open the file for reading and writing.</a:t>
            </a:r>
          </a:p>
          <a:p>
            <a:pPr marL="0" indent="0">
              <a:buNone/>
            </a:pPr>
            <a:endParaRPr lang="en-IN" dirty="0"/>
          </a:p>
        </p:txBody>
      </p:sp>
    </p:spTree>
    <p:extLst>
      <p:ext uri="{BB962C8B-B14F-4D97-AF65-F5344CB8AC3E}">
        <p14:creationId xmlns:p14="http://schemas.microsoft.com/office/powerpoint/2010/main" val="10298492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145872-4F43-C196-3424-DA49DE0624EE}"/>
              </a:ext>
            </a:extLst>
          </p:cNvPr>
          <p:cNvSpPr>
            <a:spLocks noGrp="1"/>
          </p:cNvSpPr>
          <p:nvPr>
            <p:ph idx="1"/>
          </p:nvPr>
        </p:nvSpPr>
        <p:spPr>
          <a:xfrm>
            <a:off x="584569" y="342901"/>
            <a:ext cx="8596668" cy="5393662"/>
          </a:xfrm>
        </p:spPr>
        <p:txBody>
          <a:bodyPr>
            <a:normAutofit fontScale="92500" lnSpcReduction="20000"/>
          </a:bodyPr>
          <a:lstStyle/>
          <a:p>
            <a:pPr marL="0" indent="0">
              <a:buNone/>
            </a:pPr>
            <a:r>
              <a:rPr lang="en-US" dirty="0">
                <a:solidFill>
                  <a:schemeClr val="accent1"/>
                </a:solidFill>
              </a:rPr>
              <a:t>Read:r</a:t>
            </a:r>
          </a:p>
          <a:p>
            <a:pPr marL="0" indent="0">
              <a:buNone/>
            </a:pPr>
            <a:r>
              <a:rPr lang="en-US" dirty="0">
                <a:solidFill>
                  <a:srgbClr val="FF0000"/>
                </a:solidFill>
              </a:rPr>
              <a:t>Example:</a:t>
            </a:r>
          </a:p>
          <a:p>
            <a:pPr marL="0" indent="0">
              <a:buNone/>
            </a:pPr>
            <a:r>
              <a:rPr lang="en-US" dirty="0"/>
              <a:t>z=open("d:\\radhika.txt","r")</a:t>
            </a:r>
          </a:p>
          <a:p>
            <a:pPr marL="0" indent="0">
              <a:buNone/>
            </a:pPr>
            <a:r>
              <a:rPr lang="en-US" dirty="0"/>
              <a:t>print(z.read())</a:t>
            </a:r>
          </a:p>
          <a:p>
            <a:pPr marL="0" indent="0">
              <a:buNone/>
            </a:pPr>
            <a:r>
              <a:rPr lang="en-US" dirty="0"/>
              <a:t>print("file read")</a:t>
            </a:r>
          </a:p>
          <a:p>
            <a:pPr marL="0" indent="0">
              <a:buNone/>
            </a:pPr>
            <a:r>
              <a:rPr lang="en-IN" dirty="0">
                <a:solidFill>
                  <a:srgbClr val="FF0000"/>
                </a:solidFill>
              </a:rPr>
              <a:t>Output:</a:t>
            </a:r>
          </a:p>
          <a:p>
            <a:pPr marL="0" indent="0">
              <a:buNone/>
            </a:pPr>
            <a:r>
              <a:rPr lang="en-US" dirty="0"/>
              <a:t>hello everyone,welcome</a:t>
            </a:r>
          </a:p>
          <a:p>
            <a:pPr marL="0" indent="0">
              <a:buNone/>
            </a:pPr>
            <a:r>
              <a:rPr lang="en-US" dirty="0"/>
              <a:t>file read</a:t>
            </a:r>
          </a:p>
          <a:p>
            <a:pPr marL="0" indent="0">
              <a:buNone/>
            </a:pPr>
            <a:r>
              <a:rPr lang="en-IN" dirty="0">
                <a:solidFill>
                  <a:schemeClr val="accent1"/>
                </a:solidFill>
              </a:rPr>
              <a:t>Append:adding data into file</a:t>
            </a:r>
          </a:p>
          <a:p>
            <a:pPr marL="0" indent="0">
              <a:buNone/>
            </a:pPr>
            <a:r>
              <a:rPr lang="en-IN" dirty="0">
                <a:solidFill>
                  <a:srgbClr val="FF0000"/>
                </a:solidFill>
              </a:rPr>
              <a:t>Example:</a:t>
            </a:r>
          </a:p>
          <a:p>
            <a:pPr marL="0" indent="0">
              <a:buNone/>
            </a:pPr>
            <a:r>
              <a:rPr lang="en-IN" dirty="0">
                <a:solidFill>
                  <a:schemeClr val="tx1"/>
                </a:solidFill>
              </a:rPr>
              <a:t>z=open("d:\\radhika.txt","a")</a:t>
            </a:r>
          </a:p>
          <a:p>
            <a:pPr marL="0" indent="0">
              <a:buNone/>
            </a:pPr>
            <a:r>
              <a:rPr lang="en-IN" dirty="0">
                <a:solidFill>
                  <a:schemeClr val="tx1"/>
                </a:solidFill>
              </a:rPr>
              <a:t>z.write("cadd centre livewire")</a:t>
            </a:r>
          </a:p>
          <a:p>
            <a:pPr marL="0" indent="0">
              <a:buNone/>
            </a:pPr>
            <a:r>
              <a:rPr lang="en-IN" dirty="0">
                <a:solidFill>
                  <a:schemeClr val="tx1"/>
                </a:solidFill>
              </a:rPr>
              <a:t>z.close()</a:t>
            </a:r>
          </a:p>
          <a:p>
            <a:pPr marL="0" indent="0">
              <a:buNone/>
            </a:pPr>
            <a:r>
              <a:rPr lang="en-IN" dirty="0">
                <a:solidFill>
                  <a:schemeClr val="tx1"/>
                </a:solidFill>
              </a:rPr>
              <a:t>print("fille read")</a:t>
            </a:r>
          </a:p>
          <a:p>
            <a:pPr marL="0" indent="0">
              <a:buNone/>
            </a:pPr>
            <a:r>
              <a:rPr lang="en-IN" dirty="0">
                <a:solidFill>
                  <a:srgbClr val="FF0000"/>
                </a:solidFill>
              </a:rPr>
              <a:t>Output:</a:t>
            </a:r>
          </a:p>
          <a:p>
            <a:pPr marL="0" indent="0">
              <a:buNone/>
            </a:pPr>
            <a:r>
              <a:rPr lang="en-IN" dirty="0">
                <a:solidFill>
                  <a:schemeClr val="tx1"/>
                </a:solidFill>
              </a:rPr>
              <a:t>fille read</a:t>
            </a:r>
          </a:p>
          <a:p>
            <a:endParaRPr lang="en-IN" dirty="0">
              <a:solidFill>
                <a:srgbClr val="FF0000"/>
              </a:solidFill>
            </a:endParaRPr>
          </a:p>
        </p:txBody>
      </p:sp>
    </p:spTree>
    <p:extLst>
      <p:ext uri="{BB962C8B-B14F-4D97-AF65-F5344CB8AC3E}">
        <p14:creationId xmlns:p14="http://schemas.microsoft.com/office/powerpoint/2010/main" val="22213029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2520D5-ED6B-5540-7E32-92AB47C43B58}"/>
              </a:ext>
            </a:extLst>
          </p:cNvPr>
          <p:cNvSpPr>
            <a:spLocks noGrp="1"/>
          </p:cNvSpPr>
          <p:nvPr>
            <p:ph idx="1"/>
          </p:nvPr>
        </p:nvSpPr>
        <p:spPr>
          <a:xfrm>
            <a:off x="982134" y="469349"/>
            <a:ext cx="8596668" cy="5558762"/>
          </a:xfrm>
        </p:spPr>
        <p:txBody>
          <a:bodyPr>
            <a:normAutofit/>
          </a:bodyPr>
          <a:lstStyle/>
          <a:p>
            <a:pPr marL="0" indent="0">
              <a:buNone/>
            </a:pPr>
            <a:r>
              <a:rPr lang="en-US" dirty="0">
                <a:solidFill>
                  <a:schemeClr val="accent1"/>
                </a:solidFill>
              </a:rPr>
              <a:t>Delete:</a:t>
            </a:r>
          </a:p>
          <a:p>
            <a:pPr marL="0" indent="0">
              <a:buNone/>
            </a:pPr>
            <a:r>
              <a:rPr lang="en-US" dirty="0"/>
              <a:t>import os</a:t>
            </a:r>
          </a:p>
          <a:p>
            <a:pPr marL="0" indent="0">
              <a:buNone/>
            </a:pPr>
            <a:r>
              <a:rPr lang="en-US" dirty="0"/>
              <a:t>os.remove("d:\\radhika.txt")</a:t>
            </a:r>
          </a:p>
          <a:p>
            <a:pPr marL="0" indent="0">
              <a:buNone/>
            </a:pPr>
            <a:r>
              <a:rPr lang="en-US" dirty="0"/>
              <a:t>print("file deleted")</a:t>
            </a:r>
          </a:p>
          <a:p>
            <a:pPr marL="0" indent="0">
              <a:buNone/>
            </a:pPr>
            <a:r>
              <a:rPr lang="en-US" dirty="0">
                <a:solidFill>
                  <a:srgbClr val="FF0000"/>
                </a:solidFill>
              </a:rPr>
              <a:t>Output:</a:t>
            </a:r>
          </a:p>
          <a:p>
            <a:pPr marL="0" indent="0">
              <a:buNone/>
            </a:pPr>
            <a:r>
              <a:rPr lang="en-US" dirty="0"/>
              <a:t>file deleted</a:t>
            </a:r>
          </a:p>
          <a:p>
            <a:pPr marL="0" indent="0">
              <a:buNone/>
            </a:pPr>
            <a:r>
              <a:rPr lang="en-US" dirty="0">
                <a:solidFill>
                  <a:schemeClr val="accent1"/>
                </a:solidFill>
              </a:rPr>
              <a:t>Handing file exceptions</a:t>
            </a:r>
          </a:p>
          <a:p>
            <a:pPr marL="0" indent="0">
              <a:buNone/>
            </a:pPr>
            <a:r>
              <a:rPr lang="en-US" dirty="0">
                <a:solidFill>
                  <a:srgbClr val="FF0000"/>
                </a:solidFill>
              </a:rPr>
              <a:t>Example:</a:t>
            </a:r>
          </a:p>
          <a:p>
            <a:pPr marL="0" indent="0">
              <a:buNone/>
            </a:pPr>
            <a:r>
              <a:rPr lang="en-US" dirty="0">
                <a:solidFill>
                  <a:schemeClr val="tx1"/>
                </a:solidFill>
              </a:rPr>
              <a:t>      </a:t>
            </a:r>
          </a:p>
          <a:p>
            <a:pPr marL="0" indent="0">
              <a:buNone/>
            </a:pPr>
            <a:r>
              <a:rPr lang="en-US" dirty="0">
                <a:solidFill>
                  <a:srgbClr val="FF0000"/>
                </a:solidFill>
              </a:rPr>
              <a:t>Output:</a:t>
            </a:r>
          </a:p>
          <a:p>
            <a:pPr marL="0" indent="0">
              <a:buNone/>
            </a:pPr>
            <a:r>
              <a:rPr lang="en-US" dirty="0">
                <a:solidFill>
                  <a:schemeClr val="tx1"/>
                </a:solidFill>
              </a:rPr>
              <a:t>file created</a:t>
            </a:r>
          </a:p>
          <a:p>
            <a:pPr marL="0" indent="0">
              <a:buNone/>
            </a:pPr>
            <a:endParaRPr lang="en-US" dirty="0">
              <a:solidFill>
                <a:srgbClr val="FF0000"/>
              </a:solidFill>
            </a:endParaRPr>
          </a:p>
          <a:p>
            <a:pPr marL="0" indent="0">
              <a:buNone/>
            </a:pPr>
            <a:endParaRPr lang="en-US" dirty="0"/>
          </a:p>
        </p:txBody>
      </p:sp>
    </p:spTree>
    <p:extLst>
      <p:ext uri="{BB962C8B-B14F-4D97-AF65-F5344CB8AC3E}">
        <p14:creationId xmlns:p14="http://schemas.microsoft.com/office/powerpoint/2010/main" val="42149475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8A849-5EB7-62A9-9812-E3C1D3AA99EB}"/>
              </a:ext>
            </a:extLst>
          </p:cNvPr>
          <p:cNvSpPr>
            <a:spLocks noGrp="1"/>
          </p:cNvSpPr>
          <p:nvPr>
            <p:ph type="title"/>
          </p:nvPr>
        </p:nvSpPr>
        <p:spPr>
          <a:xfrm>
            <a:off x="677334" y="609600"/>
            <a:ext cx="8596668" cy="850900"/>
          </a:xfrm>
        </p:spPr>
        <p:txBody>
          <a:bodyPr/>
          <a:lstStyle/>
          <a:p>
            <a:r>
              <a:rPr lang="en-US" dirty="0">
                <a:solidFill>
                  <a:schemeClr val="accent3"/>
                </a:solidFill>
              </a:rPr>
              <a:t>Object oriented programming in python:</a:t>
            </a:r>
            <a:endParaRPr lang="en-IN" dirty="0">
              <a:solidFill>
                <a:schemeClr val="accent3"/>
              </a:solidFill>
            </a:endParaRPr>
          </a:p>
        </p:txBody>
      </p:sp>
      <p:sp>
        <p:nvSpPr>
          <p:cNvPr id="3" name="Content Placeholder 2">
            <a:extLst>
              <a:ext uri="{FF2B5EF4-FFF2-40B4-BE49-F238E27FC236}">
                <a16:creationId xmlns:a16="http://schemas.microsoft.com/office/drawing/2014/main" id="{83D5BED7-F097-08C3-E082-19DAE9A08658}"/>
              </a:ext>
            </a:extLst>
          </p:cNvPr>
          <p:cNvSpPr>
            <a:spLocks noGrp="1"/>
          </p:cNvSpPr>
          <p:nvPr>
            <p:ph idx="1"/>
          </p:nvPr>
        </p:nvSpPr>
        <p:spPr>
          <a:xfrm>
            <a:off x="677334" y="1460501"/>
            <a:ext cx="8596668" cy="4580862"/>
          </a:xfrm>
        </p:spPr>
        <p:txBody>
          <a:bodyPr>
            <a:normAutofit fontScale="70000" lnSpcReduction="20000"/>
          </a:bodyPr>
          <a:lstStyle/>
          <a:p>
            <a:pPr marL="0" indent="0">
              <a:buNone/>
            </a:pPr>
            <a:r>
              <a:rPr lang="en-US" dirty="0">
                <a:solidFill>
                  <a:schemeClr val="accent1"/>
                </a:solidFill>
              </a:rPr>
              <a:t>Creating class</a:t>
            </a:r>
          </a:p>
          <a:p>
            <a:pPr marL="0" indent="0">
              <a:buNone/>
            </a:pPr>
            <a:r>
              <a:rPr lang="en-US" dirty="0">
                <a:solidFill>
                  <a:srgbClr val="FF0000"/>
                </a:solidFill>
              </a:rPr>
              <a:t>Class: blueprint or overall entity</a:t>
            </a:r>
          </a:p>
          <a:p>
            <a:pPr marL="0" indent="0">
              <a:buNone/>
            </a:pPr>
            <a:r>
              <a:rPr lang="en-US" dirty="0"/>
              <a:t>Attribute</a:t>
            </a:r>
          </a:p>
          <a:p>
            <a:pPr marL="0" indent="0">
              <a:buNone/>
            </a:pPr>
            <a:r>
              <a:rPr lang="en-US" dirty="0"/>
              <a:t>Behavior</a:t>
            </a:r>
          </a:p>
          <a:p>
            <a:pPr marL="0" indent="0">
              <a:buNone/>
            </a:pPr>
            <a:r>
              <a:rPr lang="en-US" dirty="0"/>
              <a:t>Class:human</a:t>
            </a:r>
          </a:p>
          <a:p>
            <a:pPr marL="0" indent="0">
              <a:buNone/>
            </a:pPr>
            <a:r>
              <a:rPr lang="en-US" dirty="0"/>
              <a:t>Attr_name,age…………</a:t>
            </a:r>
          </a:p>
          <a:p>
            <a:pPr marL="0" indent="0">
              <a:buNone/>
            </a:pPr>
            <a:r>
              <a:rPr lang="en-US" dirty="0"/>
              <a:t>Beha=run,eat……………</a:t>
            </a:r>
          </a:p>
          <a:p>
            <a:pPr marL="0" indent="0">
              <a:buNone/>
            </a:pPr>
            <a:r>
              <a:rPr lang="en-US" dirty="0"/>
              <a:t>Object:instance of class</a:t>
            </a:r>
          </a:p>
          <a:p>
            <a:pPr marL="0" indent="0">
              <a:buNone/>
            </a:pPr>
            <a:r>
              <a:rPr lang="en-US" dirty="0">
                <a:solidFill>
                  <a:srgbClr val="FF0000"/>
                </a:solidFill>
              </a:rPr>
              <a:t>Example:</a:t>
            </a:r>
          </a:p>
          <a:p>
            <a:pPr marL="0" indent="0">
              <a:buNone/>
            </a:pPr>
            <a:r>
              <a:rPr lang="en-US" dirty="0"/>
              <a:t>class Human:</a:t>
            </a:r>
          </a:p>
          <a:p>
            <a:pPr marL="0" indent="0">
              <a:buNone/>
            </a:pPr>
            <a:r>
              <a:rPr lang="en-US" dirty="0"/>
              <a:t>    def eat(self):</a:t>
            </a:r>
          </a:p>
          <a:p>
            <a:pPr marL="0" indent="0">
              <a:buNone/>
            </a:pPr>
            <a:r>
              <a:rPr lang="en-US" dirty="0"/>
              <a:t>       print("Human can eat more")</a:t>
            </a:r>
          </a:p>
          <a:p>
            <a:pPr marL="0" indent="0">
              <a:buNone/>
            </a:pPr>
            <a:r>
              <a:rPr lang="en-US" dirty="0"/>
              <a:t>obj=Human()</a:t>
            </a:r>
          </a:p>
          <a:p>
            <a:pPr marL="0" indent="0">
              <a:buNone/>
            </a:pPr>
            <a:r>
              <a:rPr lang="en-US" dirty="0"/>
              <a:t>obj.eat()</a:t>
            </a:r>
          </a:p>
          <a:p>
            <a:pPr marL="0" indent="0">
              <a:buNone/>
            </a:pPr>
            <a:r>
              <a:rPr lang="en-IN" dirty="0">
                <a:solidFill>
                  <a:srgbClr val="FF0000"/>
                </a:solidFill>
              </a:rPr>
              <a:t>Output:</a:t>
            </a:r>
          </a:p>
          <a:p>
            <a:pPr marL="0" indent="0">
              <a:buNone/>
            </a:pPr>
            <a:r>
              <a:rPr lang="en-IN" dirty="0"/>
              <a:t>Human can eat more</a:t>
            </a:r>
          </a:p>
          <a:p>
            <a:endParaRPr lang="en-IN" dirty="0"/>
          </a:p>
        </p:txBody>
      </p:sp>
    </p:spTree>
    <p:extLst>
      <p:ext uri="{BB962C8B-B14F-4D97-AF65-F5344CB8AC3E}">
        <p14:creationId xmlns:p14="http://schemas.microsoft.com/office/powerpoint/2010/main" val="33502641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4D62E0-9A22-47A2-BBF2-396F668FA8FA}"/>
              </a:ext>
            </a:extLst>
          </p:cNvPr>
          <p:cNvSpPr>
            <a:spLocks noGrp="1"/>
          </p:cNvSpPr>
          <p:nvPr>
            <p:ph idx="1"/>
          </p:nvPr>
        </p:nvSpPr>
        <p:spPr>
          <a:xfrm>
            <a:off x="677334" y="145775"/>
            <a:ext cx="8596668" cy="5390246"/>
          </a:xfrm>
        </p:spPr>
        <p:txBody>
          <a:bodyPr>
            <a:normAutofit lnSpcReduction="10000"/>
          </a:bodyPr>
          <a:lstStyle/>
          <a:p>
            <a:pPr marL="0" indent="0">
              <a:buNone/>
            </a:pPr>
            <a:r>
              <a:rPr lang="en-US" dirty="0">
                <a:solidFill>
                  <a:schemeClr val="accent1"/>
                </a:solidFill>
              </a:rPr>
              <a:t>Creating classes:</a:t>
            </a:r>
          </a:p>
          <a:p>
            <a:pPr marL="0" indent="0">
              <a:buNone/>
            </a:pPr>
            <a:r>
              <a:rPr lang="en-US" dirty="0"/>
              <a:t>Python Classes/Objects</a:t>
            </a:r>
          </a:p>
          <a:p>
            <a:pPr marL="0" indent="0">
              <a:buNone/>
            </a:pPr>
            <a:r>
              <a:rPr lang="en-US" dirty="0"/>
              <a:t>Python is an object oriented programming language.</a:t>
            </a:r>
          </a:p>
          <a:p>
            <a:pPr marL="0" indent="0">
              <a:buNone/>
            </a:pPr>
            <a:r>
              <a:rPr lang="en-US" dirty="0"/>
              <a:t>Almost everything in Python is an object, with its properties and methods.</a:t>
            </a:r>
          </a:p>
          <a:p>
            <a:pPr marL="0" indent="0">
              <a:buNone/>
            </a:pPr>
            <a:r>
              <a:rPr lang="en-US" dirty="0"/>
              <a:t>A Class is like an object constructor, or a "blueprint" for creating objects.</a:t>
            </a:r>
          </a:p>
          <a:p>
            <a:pPr marL="0" indent="0">
              <a:buNone/>
            </a:pPr>
            <a:r>
              <a:rPr lang="en-IN" dirty="0">
                <a:solidFill>
                  <a:srgbClr val="FF0000"/>
                </a:solidFill>
              </a:rPr>
              <a:t>Create a Class</a:t>
            </a:r>
          </a:p>
          <a:p>
            <a:pPr marL="0" indent="0">
              <a:buNone/>
            </a:pPr>
            <a:r>
              <a:rPr lang="en-US" dirty="0"/>
              <a:t>To create a class, use the keyword class:</a:t>
            </a:r>
          </a:p>
          <a:p>
            <a:pPr marL="0" indent="0">
              <a:buNone/>
            </a:pPr>
            <a:r>
              <a:rPr lang="en-US" dirty="0">
                <a:solidFill>
                  <a:srgbClr val="FF0000"/>
                </a:solidFill>
              </a:rPr>
              <a:t>Example:</a:t>
            </a:r>
          </a:p>
          <a:p>
            <a:pPr marL="0" indent="0">
              <a:buNone/>
            </a:pPr>
            <a:r>
              <a:rPr lang="en-US" dirty="0"/>
              <a:t>class MyClass:</a:t>
            </a:r>
          </a:p>
          <a:p>
            <a:pPr marL="0" indent="0">
              <a:buNone/>
            </a:pPr>
            <a:r>
              <a:rPr lang="en-US" dirty="0"/>
              <a:t>    x=5</a:t>
            </a:r>
          </a:p>
          <a:p>
            <a:pPr marL="0" indent="0">
              <a:buNone/>
            </a:pPr>
            <a:r>
              <a:rPr lang="en-US" dirty="0"/>
              <a:t>print(</a:t>
            </a:r>
            <a:r>
              <a:rPr lang="en-US" dirty="0" err="1"/>
              <a:t>MyClass</a:t>
            </a:r>
            <a:r>
              <a:rPr lang="en-US" dirty="0"/>
              <a:t>)</a:t>
            </a:r>
          </a:p>
          <a:p>
            <a:pPr marL="0" indent="0">
              <a:buNone/>
            </a:pPr>
            <a:r>
              <a:rPr lang="en-US" dirty="0"/>
              <a:t/>
            </a:r>
            <a:br>
              <a:rPr lang="en-US" dirty="0"/>
            </a:br>
            <a:r>
              <a:rPr lang="en-US" dirty="0">
                <a:solidFill>
                  <a:srgbClr val="FF0000"/>
                </a:solidFill>
              </a:rPr>
              <a:t>Output:</a:t>
            </a:r>
          </a:p>
          <a:p>
            <a:pPr marL="0" indent="0">
              <a:buNone/>
            </a:pPr>
            <a:r>
              <a:rPr lang="en-IN" dirty="0"/>
              <a:t>&lt;class '__main__.MyClass'&gt;</a:t>
            </a:r>
          </a:p>
          <a:p>
            <a:pPr marL="0" indent="0">
              <a:buNone/>
            </a:pPr>
            <a:endParaRPr lang="en-IN" dirty="0"/>
          </a:p>
        </p:txBody>
      </p:sp>
    </p:spTree>
    <p:extLst>
      <p:ext uri="{BB962C8B-B14F-4D97-AF65-F5344CB8AC3E}">
        <p14:creationId xmlns:p14="http://schemas.microsoft.com/office/powerpoint/2010/main" val="2208214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74321"/>
            <a:ext cx="8596668" cy="5767042"/>
          </a:xfrm>
        </p:spPr>
        <p:txBody>
          <a:bodyPr/>
          <a:lstStyle/>
          <a:p>
            <a:pPr marL="0" indent="0">
              <a:buNone/>
            </a:pPr>
            <a:r>
              <a:rPr lang="sv-SE" dirty="0">
                <a:solidFill>
                  <a:schemeClr val="tx1"/>
                </a:solidFill>
              </a:rPr>
              <a:t>print(random.random())</a:t>
            </a:r>
          </a:p>
          <a:p>
            <a:pPr marL="0" indent="0">
              <a:buNone/>
            </a:pPr>
            <a:r>
              <a:rPr lang="sv-SE" dirty="0">
                <a:solidFill>
                  <a:schemeClr val="tx1"/>
                </a:solidFill>
              </a:rPr>
              <a:t>0.81332125135732</a:t>
            </a:r>
          </a:p>
          <a:p>
            <a:pPr marL="0" indent="0">
              <a:buNone/>
            </a:pPr>
            <a:r>
              <a:rPr lang="sv-SE" dirty="0">
                <a:solidFill>
                  <a:schemeClr val="tx1"/>
                </a:solidFill>
              </a:rPr>
              <a:t>print(random.random())</a:t>
            </a:r>
          </a:p>
          <a:p>
            <a:pPr marL="0" indent="0">
              <a:buNone/>
            </a:pPr>
            <a:r>
              <a:rPr lang="sv-SE" dirty="0">
                <a:solidFill>
                  <a:schemeClr val="tx1"/>
                </a:solidFill>
              </a:rPr>
              <a:t>0.8235888725334455</a:t>
            </a:r>
          </a:p>
          <a:p>
            <a:pPr marL="0" indent="0">
              <a:buNone/>
            </a:pPr>
            <a:r>
              <a:rPr lang="sv-SE" dirty="0">
                <a:solidFill>
                  <a:schemeClr val="tx1"/>
                </a:solidFill>
              </a:rPr>
              <a:t>print(random.random())</a:t>
            </a:r>
          </a:p>
          <a:p>
            <a:pPr marL="0" indent="0">
              <a:buNone/>
            </a:pPr>
            <a:r>
              <a:rPr lang="sv-SE" dirty="0">
                <a:solidFill>
                  <a:schemeClr val="tx1"/>
                </a:solidFill>
              </a:rPr>
              <a:t>0.6534725339011758</a:t>
            </a:r>
          </a:p>
          <a:p>
            <a:pPr marL="0" indent="0">
              <a:buNone/>
            </a:pPr>
            <a:r>
              <a:rPr lang="sv-SE" dirty="0">
                <a:solidFill>
                  <a:schemeClr val="tx1"/>
                </a:solidFill>
              </a:rPr>
              <a:t>print(random.random())</a:t>
            </a:r>
          </a:p>
          <a:p>
            <a:pPr marL="0" indent="0">
              <a:buNone/>
            </a:pPr>
            <a:r>
              <a:rPr lang="sv-SE" dirty="0">
                <a:solidFill>
                  <a:schemeClr val="tx1"/>
                </a:solidFill>
              </a:rPr>
              <a:t>0.16022955651881965</a:t>
            </a:r>
          </a:p>
          <a:p>
            <a:pPr marL="0" indent="0">
              <a:buNone/>
            </a:pPr>
            <a:r>
              <a:rPr lang="sv-SE" dirty="0">
                <a:solidFill>
                  <a:schemeClr val="tx1"/>
                </a:solidFill>
              </a:rPr>
              <a:t>print(random.random())</a:t>
            </a:r>
          </a:p>
          <a:p>
            <a:pPr marL="0" indent="0">
              <a:buNone/>
            </a:pPr>
            <a:r>
              <a:rPr lang="sv-SE" dirty="0">
                <a:solidFill>
                  <a:schemeClr val="tx1"/>
                </a:solidFill>
              </a:rPr>
              <a:t>0.5206693596399246</a:t>
            </a:r>
          </a:p>
          <a:p>
            <a:pPr marL="0" indent="0">
              <a:buNone/>
            </a:pPr>
            <a:r>
              <a:rPr lang="sv-SE" dirty="0">
                <a:solidFill>
                  <a:schemeClr val="tx1"/>
                </a:solidFill>
              </a:rPr>
              <a:t>z=random.randint(1,10)</a:t>
            </a:r>
            <a:endParaRPr lang="en-IN" dirty="0">
              <a:solidFill>
                <a:schemeClr val="tx1"/>
              </a:solidFill>
            </a:endParaRPr>
          </a:p>
          <a:p>
            <a:pPr marL="0" indent="0">
              <a:buNone/>
            </a:pPr>
            <a:endParaRPr lang="en-IN" dirty="0">
              <a:solidFill>
                <a:schemeClr val="tx1"/>
              </a:solidFill>
            </a:endParaRPr>
          </a:p>
        </p:txBody>
      </p:sp>
    </p:spTree>
    <p:extLst>
      <p:ext uri="{BB962C8B-B14F-4D97-AF65-F5344CB8AC3E}">
        <p14:creationId xmlns:p14="http://schemas.microsoft.com/office/powerpoint/2010/main" val="6642263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37AE6C-7EAB-50B8-4E31-86F402E13D06}"/>
              </a:ext>
            </a:extLst>
          </p:cNvPr>
          <p:cNvSpPr>
            <a:spLocks noGrp="1"/>
          </p:cNvSpPr>
          <p:nvPr>
            <p:ph idx="1"/>
          </p:nvPr>
        </p:nvSpPr>
        <p:spPr>
          <a:xfrm>
            <a:off x="677334" y="533400"/>
            <a:ext cx="8596668" cy="5507963"/>
          </a:xfrm>
        </p:spPr>
        <p:txBody>
          <a:bodyPr>
            <a:normAutofit fontScale="77500" lnSpcReduction="20000"/>
          </a:bodyPr>
          <a:lstStyle/>
          <a:p>
            <a:pPr marL="0" indent="0">
              <a:buNone/>
            </a:pPr>
            <a:r>
              <a:rPr lang="en-US" dirty="0">
                <a:solidFill>
                  <a:schemeClr val="accent1"/>
                </a:solidFill>
              </a:rPr>
              <a:t>Instance methods</a:t>
            </a:r>
          </a:p>
          <a:p>
            <a:pPr marL="0" indent="0">
              <a:buNone/>
            </a:pPr>
            <a:r>
              <a:rPr lang="en-US" dirty="0">
                <a:solidFill>
                  <a:srgbClr val="FF0000"/>
                </a:solidFill>
              </a:rPr>
              <a:t>Class calculator:</a:t>
            </a:r>
          </a:p>
          <a:p>
            <a:pPr marL="0" indent="0">
              <a:buNone/>
            </a:pPr>
            <a:r>
              <a:rPr lang="en-US" dirty="0">
                <a:solidFill>
                  <a:srgbClr val="FF0000"/>
                </a:solidFill>
              </a:rPr>
              <a:t>Example:</a:t>
            </a:r>
          </a:p>
          <a:p>
            <a:pPr marL="0" indent="0">
              <a:buNone/>
            </a:pPr>
            <a:r>
              <a:rPr lang="en-IN" dirty="0"/>
              <a:t>class calculator:</a:t>
            </a:r>
          </a:p>
          <a:p>
            <a:pPr marL="0" indent="0">
              <a:buNone/>
            </a:pPr>
            <a:r>
              <a:rPr lang="en-IN" dirty="0"/>
              <a:t>    def add(self):</a:t>
            </a:r>
          </a:p>
          <a:p>
            <a:pPr marL="0" indent="0">
              <a:buNone/>
            </a:pPr>
            <a:r>
              <a:rPr lang="en-IN" dirty="0"/>
              <a:t>        a=10</a:t>
            </a:r>
          </a:p>
          <a:p>
            <a:pPr marL="0" indent="0">
              <a:buNone/>
            </a:pPr>
            <a:r>
              <a:rPr lang="en-IN" dirty="0"/>
              <a:t>        b=6</a:t>
            </a:r>
          </a:p>
          <a:p>
            <a:pPr marL="0" indent="0">
              <a:buNone/>
            </a:pPr>
            <a:r>
              <a:rPr lang="en-IN" dirty="0"/>
              <a:t>        print(a+b)</a:t>
            </a:r>
          </a:p>
          <a:p>
            <a:pPr marL="0" indent="0">
              <a:buNone/>
            </a:pPr>
            <a:r>
              <a:rPr lang="en-IN" dirty="0"/>
              <a:t>    def sub(Self):</a:t>
            </a:r>
          </a:p>
          <a:p>
            <a:pPr marL="0" indent="0">
              <a:buNone/>
            </a:pPr>
            <a:r>
              <a:rPr lang="en-IN" dirty="0"/>
              <a:t>        a=6</a:t>
            </a:r>
          </a:p>
          <a:p>
            <a:pPr marL="0" indent="0">
              <a:buNone/>
            </a:pPr>
            <a:r>
              <a:rPr lang="en-IN" dirty="0"/>
              <a:t>        b=4</a:t>
            </a:r>
          </a:p>
          <a:p>
            <a:pPr marL="0" indent="0">
              <a:buNone/>
            </a:pPr>
            <a:r>
              <a:rPr lang="en-IN" dirty="0"/>
              <a:t>        print(a-b)</a:t>
            </a:r>
          </a:p>
          <a:p>
            <a:pPr marL="0" indent="0">
              <a:buNone/>
            </a:pPr>
            <a:r>
              <a:rPr lang="en-IN" dirty="0"/>
              <a:t>obj=calculator()</a:t>
            </a:r>
          </a:p>
          <a:p>
            <a:pPr marL="0" indent="0">
              <a:buNone/>
            </a:pPr>
            <a:r>
              <a:rPr lang="en-IN" dirty="0"/>
              <a:t>obj.add()</a:t>
            </a:r>
          </a:p>
          <a:p>
            <a:pPr marL="0" indent="0">
              <a:buNone/>
            </a:pPr>
            <a:r>
              <a:rPr lang="en-IN" dirty="0"/>
              <a:t>obj.sub()</a:t>
            </a:r>
          </a:p>
          <a:p>
            <a:pPr marL="0" indent="0">
              <a:buNone/>
            </a:pPr>
            <a:r>
              <a:rPr lang="en-US" dirty="0">
                <a:solidFill>
                  <a:srgbClr val="FF0000"/>
                </a:solidFill>
              </a:rPr>
              <a:t>Output:</a:t>
            </a:r>
          </a:p>
          <a:p>
            <a:pPr marL="0" indent="0">
              <a:buNone/>
            </a:pPr>
            <a:r>
              <a:rPr lang="en-IN" dirty="0"/>
              <a:t>16</a:t>
            </a:r>
          </a:p>
          <a:p>
            <a:pPr marL="0" indent="0">
              <a:buNone/>
            </a:pPr>
            <a:r>
              <a:rPr lang="en-IN" dirty="0"/>
              <a:t>2</a:t>
            </a:r>
          </a:p>
          <a:p>
            <a:endParaRPr lang="en-IN" dirty="0"/>
          </a:p>
        </p:txBody>
      </p:sp>
    </p:spTree>
    <p:extLst>
      <p:ext uri="{BB962C8B-B14F-4D97-AF65-F5344CB8AC3E}">
        <p14:creationId xmlns:p14="http://schemas.microsoft.com/office/powerpoint/2010/main" val="6515693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6C3C86-6BD5-4454-A344-0B015EE845DD}"/>
              </a:ext>
            </a:extLst>
          </p:cNvPr>
          <p:cNvSpPr>
            <a:spLocks noGrp="1"/>
          </p:cNvSpPr>
          <p:nvPr>
            <p:ph idx="1"/>
          </p:nvPr>
        </p:nvSpPr>
        <p:spPr>
          <a:xfrm>
            <a:off x="0" y="0"/>
            <a:ext cx="8596668" cy="6321286"/>
          </a:xfrm>
        </p:spPr>
        <p:txBody>
          <a:bodyPr>
            <a:normAutofit fontScale="62500" lnSpcReduction="20000"/>
          </a:bodyPr>
          <a:lstStyle/>
          <a:p>
            <a:pPr marL="0" indent="0">
              <a:buNone/>
            </a:pPr>
            <a:r>
              <a:rPr lang="en-IN" dirty="0">
                <a:solidFill>
                  <a:schemeClr val="accent1"/>
                </a:solidFill>
              </a:rPr>
              <a:t>#abstraction:</a:t>
            </a:r>
          </a:p>
          <a:p>
            <a:pPr marL="0" indent="0">
              <a:buNone/>
            </a:pPr>
            <a:r>
              <a:rPr lang="en-IN" dirty="0">
                <a:solidFill>
                  <a:srgbClr val="C00000"/>
                </a:solidFill>
              </a:rPr>
              <a:t>Example:</a:t>
            </a:r>
          </a:p>
          <a:p>
            <a:pPr marL="0" indent="0">
              <a:buNone/>
            </a:pPr>
            <a:r>
              <a:rPr lang="en-IN" dirty="0"/>
              <a:t>from abc import ABC, abstractmethod</a:t>
            </a:r>
          </a:p>
          <a:p>
            <a:pPr marL="0" indent="0">
              <a:buNone/>
            </a:pPr>
            <a:endParaRPr lang="en-IN" dirty="0"/>
          </a:p>
          <a:p>
            <a:pPr marL="0" indent="0">
              <a:buNone/>
            </a:pPr>
            <a:r>
              <a:rPr lang="en-IN" dirty="0"/>
              <a:t>class Animal(ABC):</a:t>
            </a:r>
          </a:p>
          <a:p>
            <a:pPr marL="0" indent="0">
              <a:buNone/>
            </a:pPr>
            <a:r>
              <a:rPr lang="en-IN" dirty="0"/>
              <a:t>    def run(self):</a:t>
            </a:r>
          </a:p>
          <a:p>
            <a:pPr marL="0" indent="0">
              <a:buNone/>
            </a:pPr>
            <a:r>
              <a:rPr lang="en-IN" dirty="0"/>
              <a:t>        pass</a:t>
            </a:r>
          </a:p>
          <a:p>
            <a:pPr marL="0" indent="0">
              <a:buNone/>
            </a:pPr>
            <a:endParaRPr lang="en-IN" dirty="0"/>
          </a:p>
          <a:p>
            <a:pPr marL="0" indent="0">
              <a:buNone/>
            </a:pPr>
            <a:r>
              <a:rPr lang="en-IN" dirty="0"/>
              <a:t>class Lion(Animal):</a:t>
            </a:r>
          </a:p>
          <a:p>
            <a:pPr marL="0" indent="0">
              <a:buNone/>
            </a:pPr>
            <a:r>
              <a:rPr lang="en-IN" dirty="0"/>
              <a:t>    def run(self):</a:t>
            </a:r>
          </a:p>
          <a:p>
            <a:pPr marL="0" indent="0">
              <a:buNone/>
            </a:pPr>
            <a:r>
              <a:rPr lang="en-IN" dirty="0"/>
              <a:t>        print("Lion can run fast")</a:t>
            </a:r>
          </a:p>
          <a:p>
            <a:pPr marL="0" indent="0">
              <a:buNone/>
            </a:pPr>
            <a:r>
              <a:rPr lang="en-IN" dirty="0"/>
              <a:t>class Tiger(Animal):</a:t>
            </a:r>
          </a:p>
          <a:p>
            <a:pPr marL="0" indent="0">
              <a:buNone/>
            </a:pPr>
            <a:r>
              <a:rPr lang="en-IN" dirty="0"/>
              <a:t>    def run(self):</a:t>
            </a:r>
          </a:p>
          <a:p>
            <a:pPr marL="0" indent="0">
              <a:buNone/>
            </a:pPr>
            <a:r>
              <a:rPr lang="en-IN" dirty="0"/>
              <a:t>        print("Tiger can run fast")</a:t>
            </a:r>
          </a:p>
          <a:p>
            <a:pPr marL="0" indent="0">
              <a:buNone/>
            </a:pPr>
            <a:endParaRPr lang="en-IN" dirty="0"/>
          </a:p>
          <a:p>
            <a:pPr marL="0" indent="0">
              <a:buNone/>
            </a:pPr>
            <a:r>
              <a:rPr lang="en-IN" dirty="0"/>
              <a:t>obj=Lion()</a:t>
            </a:r>
          </a:p>
          <a:p>
            <a:pPr marL="0" indent="0">
              <a:buNone/>
            </a:pPr>
            <a:r>
              <a:rPr lang="en-IN" dirty="0"/>
              <a:t>obj.run()</a:t>
            </a:r>
          </a:p>
          <a:p>
            <a:pPr marL="0" indent="0">
              <a:buNone/>
            </a:pPr>
            <a:endParaRPr lang="en-IN" dirty="0"/>
          </a:p>
          <a:p>
            <a:pPr marL="0" indent="0">
              <a:buNone/>
            </a:pPr>
            <a:r>
              <a:rPr lang="en-IN" dirty="0"/>
              <a:t>obj1=Tiger()</a:t>
            </a:r>
          </a:p>
          <a:p>
            <a:pPr marL="0" indent="0">
              <a:buNone/>
            </a:pPr>
            <a:r>
              <a:rPr lang="en-IN" dirty="0"/>
              <a:t>obj1.run()</a:t>
            </a:r>
          </a:p>
          <a:p>
            <a:pPr marL="0" indent="0">
              <a:buNone/>
            </a:pPr>
            <a:r>
              <a:rPr lang="en-IN" dirty="0">
                <a:solidFill>
                  <a:srgbClr val="FF0000"/>
                </a:solidFill>
              </a:rPr>
              <a:t>Output:</a:t>
            </a:r>
          </a:p>
          <a:p>
            <a:pPr marL="0" indent="0">
              <a:buNone/>
            </a:pPr>
            <a:r>
              <a:rPr lang="en-US" dirty="0"/>
              <a:t>Lion can run fast</a:t>
            </a:r>
          </a:p>
          <a:p>
            <a:pPr marL="0" indent="0">
              <a:buNone/>
            </a:pPr>
            <a:r>
              <a:rPr lang="en-US" dirty="0"/>
              <a:t>Tiger can run fast</a:t>
            </a:r>
          </a:p>
          <a:p>
            <a:pPr marL="0" indent="0">
              <a:buNone/>
            </a:pPr>
            <a:endParaRPr lang="en-IN" dirty="0"/>
          </a:p>
        </p:txBody>
      </p:sp>
    </p:spTree>
    <p:extLst>
      <p:ext uri="{BB962C8B-B14F-4D97-AF65-F5344CB8AC3E}">
        <p14:creationId xmlns:p14="http://schemas.microsoft.com/office/powerpoint/2010/main" val="22321406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F25CA-79D9-4DCC-BEA7-BCBD7CDE9C97}"/>
              </a:ext>
            </a:extLst>
          </p:cNvPr>
          <p:cNvSpPr>
            <a:spLocks noGrp="1"/>
          </p:cNvSpPr>
          <p:nvPr>
            <p:ph type="title"/>
          </p:nvPr>
        </p:nvSpPr>
        <p:spPr>
          <a:xfrm>
            <a:off x="677334" y="159026"/>
            <a:ext cx="8596668" cy="543339"/>
          </a:xfrm>
        </p:spPr>
        <p:txBody>
          <a:bodyPr>
            <a:normAutofit fontScale="90000"/>
          </a:bodyPr>
          <a:lstStyle/>
          <a:p>
            <a:r>
              <a:rPr lang="en-IN" dirty="0"/>
              <a:t>encapsulation</a:t>
            </a:r>
          </a:p>
        </p:txBody>
      </p:sp>
      <p:sp>
        <p:nvSpPr>
          <p:cNvPr id="3" name="Content Placeholder 2">
            <a:extLst>
              <a:ext uri="{FF2B5EF4-FFF2-40B4-BE49-F238E27FC236}">
                <a16:creationId xmlns:a16="http://schemas.microsoft.com/office/drawing/2014/main" id="{2E805103-3610-486B-80F2-8970BB2E7FBB}"/>
              </a:ext>
            </a:extLst>
          </p:cNvPr>
          <p:cNvSpPr>
            <a:spLocks noGrp="1"/>
          </p:cNvSpPr>
          <p:nvPr>
            <p:ph idx="1"/>
          </p:nvPr>
        </p:nvSpPr>
        <p:spPr>
          <a:xfrm>
            <a:off x="677334" y="702365"/>
            <a:ext cx="8596668" cy="5232979"/>
          </a:xfrm>
        </p:spPr>
        <p:txBody>
          <a:bodyPr>
            <a:normAutofit fontScale="62500" lnSpcReduction="20000"/>
          </a:bodyPr>
          <a:lstStyle/>
          <a:p>
            <a:pPr marL="0" indent="0">
              <a:buNone/>
            </a:pPr>
            <a:r>
              <a:rPr lang="en-US" dirty="0"/>
              <a:t># Python program to</a:t>
            </a:r>
          </a:p>
          <a:p>
            <a:pPr marL="0" indent="0">
              <a:buNone/>
            </a:pPr>
            <a:r>
              <a:rPr lang="en-US" dirty="0"/>
              <a:t># demonstrate protected members </a:t>
            </a:r>
          </a:p>
          <a:p>
            <a:pPr marL="0" indent="0">
              <a:buNone/>
            </a:pPr>
            <a:r>
              <a:rPr lang="en-US" dirty="0"/>
              <a:t># Creating a base class</a:t>
            </a:r>
          </a:p>
          <a:p>
            <a:pPr marL="0" indent="0">
              <a:buNone/>
            </a:pPr>
            <a:r>
              <a:rPr lang="en-US" dirty="0"/>
              <a:t>class radhika:</a:t>
            </a:r>
          </a:p>
          <a:p>
            <a:pPr marL="0" indent="0">
              <a:buNone/>
            </a:pPr>
            <a:r>
              <a:rPr lang="en-US" dirty="0"/>
              <a:t>    def __init__(self):  </a:t>
            </a:r>
          </a:p>
          <a:p>
            <a:pPr marL="0" indent="0">
              <a:buNone/>
            </a:pPr>
            <a:r>
              <a:rPr lang="en-US" dirty="0"/>
              <a:t>        # Protected member</a:t>
            </a:r>
          </a:p>
          <a:p>
            <a:pPr marL="0" indent="0">
              <a:buNone/>
            </a:pPr>
            <a:r>
              <a:rPr lang="en-US" dirty="0"/>
              <a:t>        self._a = 5 </a:t>
            </a:r>
          </a:p>
          <a:p>
            <a:pPr marL="0" indent="0">
              <a:buNone/>
            </a:pPr>
            <a:r>
              <a:rPr lang="en-US" dirty="0"/>
              <a:t># Creating a derived class</a:t>
            </a:r>
          </a:p>
          <a:p>
            <a:pPr marL="0" indent="0">
              <a:buNone/>
            </a:pPr>
            <a:r>
              <a:rPr lang="en-US" dirty="0"/>
              <a:t>class nandhini(radhika):</a:t>
            </a:r>
          </a:p>
          <a:p>
            <a:pPr marL="0" indent="0">
              <a:buNone/>
            </a:pPr>
            <a:r>
              <a:rPr lang="en-US" dirty="0"/>
              <a:t>    def __init__(self):</a:t>
            </a:r>
          </a:p>
          <a:p>
            <a:pPr marL="0" indent="0">
              <a:buNone/>
            </a:pPr>
            <a:r>
              <a:rPr lang="en-US" dirty="0"/>
              <a:t>          # Calling constructor of</a:t>
            </a:r>
          </a:p>
          <a:p>
            <a:pPr marL="0" indent="0">
              <a:buNone/>
            </a:pPr>
            <a:r>
              <a:rPr lang="en-US" dirty="0"/>
              <a:t>        # Base class</a:t>
            </a:r>
          </a:p>
          <a:p>
            <a:pPr marL="0" indent="0">
              <a:buNone/>
            </a:pPr>
            <a:r>
              <a:rPr lang="en-US" dirty="0"/>
              <a:t>        radhika.__init__(self)</a:t>
            </a:r>
          </a:p>
          <a:p>
            <a:pPr marL="0" indent="0">
              <a:buNone/>
            </a:pPr>
            <a:r>
              <a:rPr lang="en-US" dirty="0"/>
              <a:t>        print("Calling protected member of base class: ", </a:t>
            </a:r>
          </a:p>
          <a:p>
            <a:pPr marL="0" indent="0">
              <a:buNone/>
            </a:pPr>
            <a:r>
              <a:rPr lang="en-US" dirty="0"/>
              <a:t>              self._a)  </a:t>
            </a:r>
          </a:p>
          <a:p>
            <a:pPr marL="0" indent="0">
              <a:buNone/>
            </a:pPr>
            <a:r>
              <a:rPr lang="en-US" dirty="0"/>
              <a:t>        # Modify the protected variable:</a:t>
            </a:r>
          </a:p>
          <a:p>
            <a:pPr marL="0" indent="0">
              <a:buNone/>
            </a:pPr>
            <a:r>
              <a:rPr lang="en-US" dirty="0"/>
              <a:t>        self._a = 6</a:t>
            </a:r>
          </a:p>
          <a:p>
            <a:pPr marL="0" indent="0">
              <a:buNone/>
            </a:pPr>
            <a:r>
              <a:rPr lang="en-US" dirty="0"/>
              <a:t>        print("Calling modified protected member outside class: ",</a:t>
            </a:r>
          </a:p>
          <a:p>
            <a:pPr marL="0" indent="0">
              <a:buNone/>
            </a:pPr>
            <a:r>
              <a:rPr lang="en-US" dirty="0"/>
              <a:t>              self._a) </a:t>
            </a:r>
            <a:endParaRPr lang="en-IN" dirty="0"/>
          </a:p>
        </p:txBody>
      </p:sp>
    </p:spTree>
    <p:extLst>
      <p:ext uri="{BB962C8B-B14F-4D97-AF65-F5344CB8AC3E}">
        <p14:creationId xmlns:p14="http://schemas.microsoft.com/office/powerpoint/2010/main" val="12434094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E65911-59B7-4A73-B981-6D88988B93E7}"/>
              </a:ext>
            </a:extLst>
          </p:cNvPr>
          <p:cNvSpPr>
            <a:spLocks noGrp="1"/>
          </p:cNvSpPr>
          <p:nvPr>
            <p:ph idx="1"/>
          </p:nvPr>
        </p:nvSpPr>
        <p:spPr>
          <a:xfrm>
            <a:off x="677334" y="980661"/>
            <a:ext cx="8596668" cy="5060701"/>
          </a:xfrm>
        </p:spPr>
        <p:txBody>
          <a:bodyPr/>
          <a:lstStyle/>
          <a:p>
            <a:pPr marL="0" indent="0">
              <a:buNone/>
            </a:pPr>
            <a:r>
              <a:rPr lang="en-US" dirty="0"/>
              <a:t>obj1 = radhika()  </a:t>
            </a:r>
          </a:p>
          <a:p>
            <a:pPr marL="0" indent="0">
              <a:buNone/>
            </a:pPr>
            <a:r>
              <a:rPr lang="en-US" dirty="0"/>
              <a:t>obj2 = nandhini() </a:t>
            </a:r>
          </a:p>
          <a:p>
            <a:pPr marL="0" indent="0">
              <a:buNone/>
            </a:pPr>
            <a:r>
              <a:rPr lang="en-US" dirty="0"/>
              <a:t># Calling protected member</a:t>
            </a:r>
          </a:p>
          <a:p>
            <a:pPr marL="0" indent="0">
              <a:buNone/>
            </a:pPr>
            <a:r>
              <a:rPr lang="en-US" dirty="0"/>
              <a:t># Can be accessed but should not be done due to convention</a:t>
            </a:r>
          </a:p>
          <a:p>
            <a:pPr marL="0" indent="0">
              <a:buNone/>
            </a:pPr>
            <a:r>
              <a:rPr lang="en-US" dirty="0"/>
              <a:t>print("Accessing protected member of obj1: ", obj1._a)  </a:t>
            </a:r>
          </a:p>
          <a:p>
            <a:pPr marL="0" indent="0">
              <a:buNone/>
            </a:pPr>
            <a:r>
              <a:rPr lang="en-US" dirty="0"/>
              <a:t># Accessing the protected variable outside</a:t>
            </a:r>
          </a:p>
          <a:p>
            <a:pPr marL="0" indent="0">
              <a:buNone/>
            </a:pPr>
            <a:r>
              <a:rPr lang="en-US" dirty="0"/>
              <a:t>print("Accessing protected member of obj2: ", obj2._a)</a:t>
            </a:r>
          </a:p>
          <a:p>
            <a:pPr marL="0" indent="0">
              <a:buNone/>
            </a:pPr>
            <a:endParaRPr lang="en-IN" dirty="0"/>
          </a:p>
        </p:txBody>
      </p:sp>
    </p:spTree>
    <p:extLst>
      <p:ext uri="{BB962C8B-B14F-4D97-AF65-F5344CB8AC3E}">
        <p14:creationId xmlns:p14="http://schemas.microsoft.com/office/powerpoint/2010/main" val="7535298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31F592-9E37-B58E-AF5D-EFC8DDFF9812}"/>
              </a:ext>
            </a:extLst>
          </p:cNvPr>
          <p:cNvSpPr>
            <a:spLocks noGrp="1"/>
          </p:cNvSpPr>
          <p:nvPr>
            <p:ph idx="1"/>
          </p:nvPr>
        </p:nvSpPr>
        <p:spPr>
          <a:xfrm>
            <a:off x="677334" y="635000"/>
            <a:ext cx="8596668" cy="5406363"/>
          </a:xfrm>
        </p:spPr>
        <p:txBody>
          <a:bodyPr>
            <a:normAutofit lnSpcReduction="10000"/>
          </a:bodyPr>
          <a:lstStyle/>
          <a:p>
            <a:pPr marL="0" indent="0">
              <a:buNone/>
            </a:pPr>
            <a:r>
              <a:rPr lang="en-IN" dirty="0"/>
              <a:t>class college:</a:t>
            </a:r>
          </a:p>
          <a:p>
            <a:pPr marL="0" indent="0">
              <a:buNone/>
            </a:pPr>
            <a:r>
              <a:rPr lang="en-IN" dirty="0"/>
              <a:t>    def __init__(self,name,email,mobile):</a:t>
            </a:r>
          </a:p>
          <a:p>
            <a:pPr marL="0" indent="0">
              <a:buNone/>
            </a:pPr>
            <a:r>
              <a:rPr lang="en-IN" dirty="0"/>
              <a:t>        self.name=name</a:t>
            </a:r>
          </a:p>
          <a:p>
            <a:pPr marL="0" indent="0">
              <a:buNone/>
            </a:pPr>
            <a:r>
              <a:rPr lang="en-IN" dirty="0"/>
              <a:t>        self.email=email</a:t>
            </a:r>
          </a:p>
          <a:p>
            <a:pPr marL="0" indent="0">
              <a:buNone/>
            </a:pPr>
            <a:r>
              <a:rPr lang="en-IN" dirty="0"/>
              <a:t>        self.mobile=mobile</a:t>
            </a:r>
          </a:p>
          <a:p>
            <a:pPr marL="0" indent="0">
              <a:buNone/>
            </a:pPr>
            <a:r>
              <a:rPr lang="en-IN" dirty="0"/>
              <a:t>    def show(self):</a:t>
            </a:r>
          </a:p>
          <a:p>
            <a:pPr marL="0" indent="0">
              <a:buNone/>
            </a:pPr>
            <a:r>
              <a:rPr lang="en-IN" dirty="0"/>
              <a:t>        print(self.name)</a:t>
            </a:r>
          </a:p>
          <a:p>
            <a:pPr marL="0" indent="0">
              <a:buNone/>
            </a:pPr>
            <a:r>
              <a:rPr lang="en-IN" dirty="0"/>
              <a:t>        print(self.email)</a:t>
            </a:r>
          </a:p>
          <a:p>
            <a:pPr marL="0" indent="0">
              <a:buNone/>
            </a:pPr>
            <a:r>
              <a:rPr lang="en-IN" dirty="0"/>
              <a:t>        print(self.mobile)</a:t>
            </a:r>
          </a:p>
          <a:p>
            <a:pPr marL="0" indent="0">
              <a:buNone/>
            </a:pPr>
            <a:r>
              <a:rPr lang="en-IN" dirty="0"/>
              <a:t>        </a:t>
            </a:r>
          </a:p>
          <a:p>
            <a:pPr marL="0" indent="0">
              <a:buNone/>
            </a:pPr>
            <a:r>
              <a:rPr lang="en-IN" dirty="0"/>
              <a:t>obj=college("svm","svm@gmail.com",1236549876)</a:t>
            </a:r>
          </a:p>
          <a:p>
            <a:pPr marL="0" indent="0">
              <a:buNone/>
            </a:pPr>
            <a:r>
              <a:rPr lang="en-IN" dirty="0"/>
              <a:t>obj.show()</a:t>
            </a:r>
          </a:p>
          <a:p>
            <a:pPr marL="0" indent="0">
              <a:buNone/>
            </a:pPr>
            <a:r>
              <a:rPr lang="en-IN" dirty="0"/>
              <a:t>obj1=college("shc","shc@gmail.com",7896541230)</a:t>
            </a:r>
          </a:p>
          <a:p>
            <a:pPr marL="0" indent="0">
              <a:buNone/>
            </a:pPr>
            <a:r>
              <a:rPr lang="en-IN" dirty="0"/>
              <a:t>obj1.show()</a:t>
            </a:r>
          </a:p>
          <a:p>
            <a:endParaRPr lang="en-IN" dirty="0"/>
          </a:p>
        </p:txBody>
      </p:sp>
    </p:spTree>
    <p:extLst>
      <p:ext uri="{BB962C8B-B14F-4D97-AF65-F5344CB8AC3E}">
        <p14:creationId xmlns:p14="http://schemas.microsoft.com/office/powerpoint/2010/main" val="15542557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4F30B8-7306-3F14-8B37-CFD392AE5D47}"/>
              </a:ext>
            </a:extLst>
          </p:cNvPr>
          <p:cNvSpPr>
            <a:spLocks noGrp="1"/>
          </p:cNvSpPr>
          <p:nvPr>
            <p:ph idx="1"/>
          </p:nvPr>
        </p:nvSpPr>
        <p:spPr>
          <a:xfrm>
            <a:off x="677334" y="330200"/>
            <a:ext cx="8596668" cy="5711163"/>
          </a:xfrm>
        </p:spPr>
        <p:txBody>
          <a:bodyPr/>
          <a:lstStyle/>
          <a:p>
            <a:pPr marL="0" indent="0">
              <a:buNone/>
            </a:pPr>
            <a:r>
              <a:rPr lang="en-IN" dirty="0">
                <a:solidFill>
                  <a:srgbClr val="FF0000"/>
                </a:solidFill>
              </a:rPr>
              <a:t>Output:</a:t>
            </a:r>
          </a:p>
          <a:p>
            <a:pPr marL="0" indent="0">
              <a:buNone/>
            </a:pPr>
            <a:r>
              <a:rPr lang="en-IN" dirty="0"/>
              <a:t>svm</a:t>
            </a:r>
          </a:p>
          <a:p>
            <a:pPr marL="0" indent="0">
              <a:buNone/>
            </a:pPr>
            <a:r>
              <a:rPr lang="en-IN" dirty="0"/>
              <a:t>svm@gmail.com</a:t>
            </a:r>
          </a:p>
          <a:p>
            <a:pPr marL="0" indent="0">
              <a:buNone/>
            </a:pPr>
            <a:r>
              <a:rPr lang="en-IN" dirty="0"/>
              <a:t>1236549876</a:t>
            </a:r>
          </a:p>
          <a:p>
            <a:pPr marL="0" indent="0">
              <a:buNone/>
            </a:pPr>
            <a:r>
              <a:rPr lang="en-IN" dirty="0"/>
              <a:t>shc</a:t>
            </a:r>
          </a:p>
          <a:p>
            <a:pPr marL="0" indent="0">
              <a:buNone/>
            </a:pPr>
            <a:r>
              <a:rPr lang="en-IN" dirty="0"/>
              <a:t>shc@gmail.com</a:t>
            </a:r>
          </a:p>
          <a:p>
            <a:pPr marL="0" indent="0">
              <a:buNone/>
            </a:pPr>
            <a:r>
              <a:rPr lang="en-IN" dirty="0"/>
              <a:t>7896541230</a:t>
            </a:r>
          </a:p>
          <a:p>
            <a:pPr marL="0" indent="0">
              <a:buNone/>
            </a:pPr>
            <a:r>
              <a:rPr lang="en-IN" dirty="0">
                <a:solidFill>
                  <a:schemeClr val="accent1"/>
                </a:solidFill>
              </a:rPr>
              <a:t>Inheritance &amp; its type:</a:t>
            </a:r>
          </a:p>
          <a:p>
            <a:pPr marL="0" indent="0">
              <a:buNone/>
            </a:pPr>
            <a:r>
              <a:rPr lang="en-IN" dirty="0">
                <a:solidFill>
                  <a:srgbClr val="FF0000"/>
                </a:solidFill>
              </a:rPr>
              <a:t>Class radhika:</a:t>
            </a:r>
          </a:p>
          <a:p>
            <a:pPr marL="0" indent="0">
              <a:buNone/>
            </a:pPr>
            <a:r>
              <a:rPr lang="en-IN" dirty="0">
                <a:solidFill>
                  <a:srgbClr val="FF0000"/>
                </a:solidFill>
              </a:rPr>
              <a:t>……apple…..</a:t>
            </a:r>
          </a:p>
          <a:p>
            <a:pPr marL="0" indent="0">
              <a:buNone/>
            </a:pPr>
            <a:r>
              <a:rPr lang="en-IN" dirty="0">
                <a:solidFill>
                  <a:srgbClr val="FF0000"/>
                </a:solidFill>
              </a:rPr>
              <a:t>Class jaya(jaya):</a:t>
            </a:r>
          </a:p>
          <a:p>
            <a:pPr marL="0" indent="0">
              <a:buNone/>
            </a:pPr>
            <a:r>
              <a:rPr lang="en-IN" dirty="0">
                <a:solidFill>
                  <a:srgbClr val="FF0000"/>
                </a:solidFill>
              </a:rPr>
              <a:t>…………orange……</a:t>
            </a:r>
          </a:p>
          <a:p>
            <a:pPr marL="0" indent="0">
              <a:buNone/>
            </a:pPr>
            <a:endParaRPr lang="en-IN" dirty="0">
              <a:solidFill>
                <a:srgbClr val="FF0000"/>
              </a:solidFill>
            </a:endParaRPr>
          </a:p>
          <a:p>
            <a:pPr marL="0" indent="0">
              <a:buNone/>
            </a:pPr>
            <a:endParaRPr lang="en-IN" dirty="0"/>
          </a:p>
          <a:p>
            <a:endParaRPr lang="en-IN" dirty="0"/>
          </a:p>
        </p:txBody>
      </p:sp>
    </p:spTree>
    <p:extLst>
      <p:ext uri="{BB962C8B-B14F-4D97-AF65-F5344CB8AC3E}">
        <p14:creationId xmlns:p14="http://schemas.microsoft.com/office/powerpoint/2010/main" val="34570946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BB0D37-1921-0AD0-02E8-B1E763971714}"/>
              </a:ext>
            </a:extLst>
          </p:cNvPr>
          <p:cNvSpPr>
            <a:spLocks noGrp="1"/>
          </p:cNvSpPr>
          <p:nvPr>
            <p:ph idx="1"/>
          </p:nvPr>
        </p:nvSpPr>
        <p:spPr>
          <a:xfrm>
            <a:off x="298511" y="261622"/>
            <a:ext cx="8596668" cy="5596862"/>
          </a:xfrm>
        </p:spPr>
        <p:txBody>
          <a:bodyPr/>
          <a:lstStyle/>
          <a:p>
            <a:pPr marL="0" indent="0">
              <a:buNone/>
            </a:pPr>
            <a:r>
              <a:rPr lang="en-IN" dirty="0">
                <a:solidFill>
                  <a:srgbClr val="FF0000"/>
                </a:solidFill>
              </a:rPr>
              <a:t>Example:</a:t>
            </a:r>
          </a:p>
          <a:p>
            <a:pPr marL="0" indent="0">
              <a:buNone/>
            </a:pPr>
            <a:r>
              <a:rPr lang="en-IN" dirty="0"/>
              <a:t>class radhika:</a:t>
            </a:r>
          </a:p>
          <a:p>
            <a:pPr marL="0" indent="0">
              <a:buNone/>
            </a:pPr>
            <a:r>
              <a:rPr lang="en-IN" dirty="0"/>
              <a:t>    def apple(self):</a:t>
            </a:r>
          </a:p>
          <a:p>
            <a:pPr marL="0" indent="0">
              <a:buNone/>
            </a:pPr>
            <a:r>
              <a:rPr lang="en-IN" dirty="0"/>
              <a:t>        print("like apple")</a:t>
            </a:r>
          </a:p>
          <a:p>
            <a:pPr marL="0" indent="0">
              <a:buNone/>
            </a:pPr>
            <a:r>
              <a:rPr lang="en-IN" dirty="0"/>
              <a:t>class jaya(radhika):</a:t>
            </a:r>
          </a:p>
          <a:p>
            <a:pPr marL="0" indent="0">
              <a:buNone/>
            </a:pPr>
            <a:r>
              <a:rPr lang="en-IN" dirty="0"/>
              <a:t>    def orange(self):</a:t>
            </a:r>
          </a:p>
          <a:p>
            <a:pPr marL="0" indent="0">
              <a:buNone/>
            </a:pPr>
            <a:r>
              <a:rPr lang="en-IN" dirty="0"/>
              <a:t>        print("like orange")</a:t>
            </a:r>
          </a:p>
          <a:p>
            <a:pPr marL="0" indent="0">
              <a:buNone/>
            </a:pPr>
            <a:r>
              <a:rPr lang="en-IN" dirty="0"/>
              <a:t>obj=jaya()</a:t>
            </a:r>
          </a:p>
          <a:p>
            <a:pPr marL="0" indent="0">
              <a:buNone/>
            </a:pPr>
            <a:r>
              <a:rPr lang="en-IN" dirty="0"/>
              <a:t>obj.orange()</a:t>
            </a:r>
          </a:p>
          <a:p>
            <a:pPr marL="0" indent="0">
              <a:buNone/>
            </a:pPr>
            <a:r>
              <a:rPr lang="en-IN" dirty="0"/>
              <a:t>obj.apple()</a:t>
            </a:r>
          </a:p>
          <a:p>
            <a:pPr marL="0" indent="0">
              <a:buNone/>
            </a:pPr>
            <a:r>
              <a:rPr lang="en-IN" dirty="0">
                <a:solidFill>
                  <a:srgbClr val="FF0000"/>
                </a:solidFill>
              </a:rPr>
              <a:t>Output:</a:t>
            </a:r>
          </a:p>
          <a:p>
            <a:pPr marL="0" indent="0">
              <a:buNone/>
            </a:pPr>
            <a:r>
              <a:rPr lang="en-IN" dirty="0"/>
              <a:t>like orange</a:t>
            </a:r>
          </a:p>
          <a:p>
            <a:pPr marL="0" indent="0">
              <a:buNone/>
            </a:pPr>
            <a:r>
              <a:rPr lang="en-IN" dirty="0"/>
              <a:t>like apple</a:t>
            </a:r>
          </a:p>
          <a:p>
            <a:endParaRPr lang="en-IN" dirty="0"/>
          </a:p>
        </p:txBody>
      </p:sp>
    </p:spTree>
    <p:extLst>
      <p:ext uri="{BB962C8B-B14F-4D97-AF65-F5344CB8AC3E}">
        <p14:creationId xmlns:p14="http://schemas.microsoft.com/office/powerpoint/2010/main" val="16132077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65340-310D-44A9-9F55-159C28C04620}"/>
              </a:ext>
            </a:extLst>
          </p:cNvPr>
          <p:cNvSpPr>
            <a:spLocks noGrp="1"/>
          </p:cNvSpPr>
          <p:nvPr>
            <p:ph type="title"/>
          </p:nvPr>
        </p:nvSpPr>
        <p:spPr>
          <a:xfrm>
            <a:off x="677334" y="278296"/>
            <a:ext cx="8596668" cy="675861"/>
          </a:xfrm>
        </p:spPr>
        <p:txBody>
          <a:bodyPr/>
          <a:lstStyle/>
          <a:p>
            <a:pPr algn="ctr"/>
            <a:r>
              <a:rPr lang="en-US" dirty="0">
                <a:solidFill>
                  <a:schemeClr val="accent3"/>
                </a:solidFill>
              </a:rPr>
              <a:t>Reference type:</a:t>
            </a:r>
            <a:endParaRPr lang="en-IN" dirty="0">
              <a:solidFill>
                <a:schemeClr val="accent3"/>
              </a:solidFill>
            </a:endParaRPr>
          </a:p>
        </p:txBody>
      </p:sp>
      <p:sp>
        <p:nvSpPr>
          <p:cNvPr id="3" name="Content Placeholder 2">
            <a:extLst>
              <a:ext uri="{FF2B5EF4-FFF2-40B4-BE49-F238E27FC236}">
                <a16:creationId xmlns:a16="http://schemas.microsoft.com/office/drawing/2014/main" id="{E7B0AA1A-B2CA-4BE2-AF82-73C59EFCC776}"/>
              </a:ext>
            </a:extLst>
          </p:cNvPr>
          <p:cNvSpPr>
            <a:spLocks noGrp="1"/>
          </p:cNvSpPr>
          <p:nvPr>
            <p:ph idx="1"/>
          </p:nvPr>
        </p:nvSpPr>
        <p:spPr>
          <a:xfrm>
            <a:off x="677334" y="1056577"/>
            <a:ext cx="8596668" cy="5523127"/>
          </a:xfrm>
        </p:spPr>
        <p:txBody>
          <a:bodyPr>
            <a:normAutofit fontScale="70000" lnSpcReduction="20000"/>
          </a:bodyPr>
          <a:lstStyle/>
          <a:p>
            <a:pPr marL="0" indent="0">
              <a:buNone/>
            </a:pPr>
            <a:r>
              <a:rPr lang="en-US" dirty="0">
                <a:solidFill>
                  <a:schemeClr val="accent1"/>
                </a:solidFill>
              </a:rPr>
              <a:t>Iterators:</a:t>
            </a:r>
          </a:p>
          <a:p>
            <a:pPr marL="0" indent="0">
              <a:buNone/>
            </a:pPr>
            <a:r>
              <a:rPr lang="en-US" dirty="0"/>
              <a:t>An iterator is an object that contains a countable number of values.</a:t>
            </a:r>
          </a:p>
          <a:p>
            <a:pPr marL="0" indent="0">
              <a:buNone/>
            </a:pPr>
            <a:r>
              <a:rPr lang="en-US" dirty="0"/>
              <a:t>An iterator is an object that can be iterated upon, meaning that you can traverse through all the values.</a:t>
            </a:r>
          </a:p>
          <a:p>
            <a:pPr marL="0" indent="0">
              <a:buNone/>
            </a:pPr>
            <a:r>
              <a:rPr lang="en-US" dirty="0"/>
              <a:t>Technically, in Python, an iterator is an object which implements the iterator protocol, which consist of the</a:t>
            </a:r>
          </a:p>
          <a:p>
            <a:pPr marL="0" indent="0">
              <a:buNone/>
            </a:pPr>
            <a:r>
              <a:rPr lang="en-US" dirty="0">
                <a:solidFill>
                  <a:srgbClr val="FF0000"/>
                </a:solidFill>
              </a:rPr>
              <a:t>Methods __iter__() and__next__()</a:t>
            </a:r>
          </a:p>
          <a:p>
            <a:pPr marL="0" indent="0">
              <a:buNone/>
            </a:pPr>
            <a:r>
              <a:rPr lang="en-US" dirty="0">
                <a:solidFill>
                  <a:srgbClr val="FF0000"/>
                </a:solidFill>
              </a:rPr>
              <a:t>Example:</a:t>
            </a:r>
          </a:p>
          <a:p>
            <a:pPr marL="0" indent="0">
              <a:buNone/>
            </a:pPr>
            <a:r>
              <a:rPr lang="en-US" dirty="0"/>
              <a:t>mytuple = ("apple")</a:t>
            </a:r>
          </a:p>
          <a:p>
            <a:pPr marL="0" indent="0">
              <a:buNone/>
            </a:pPr>
            <a:r>
              <a:rPr lang="en-US" dirty="0"/>
              <a:t>myit = iter(mytuple)</a:t>
            </a:r>
          </a:p>
          <a:p>
            <a:pPr marL="0" indent="0">
              <a:buNone/>
            </a:pPr>
            <a:r>
              <a:rPr lang="en-US" dirty="0"/>
              <a:t>print(next(</a:t>
            </a:r>
            <a:r>
              <a:rPr lang="en-US" dirty="0" err="1"/>
              <a:t>myit</a:t>
            </a:r>
            <a:r>
              <a:rPr lang="en-US" dirty="0"/>
              <a:t>))</a:t>
            </a:r>
          </a:p>
          <a:p>
            <a:pPr marL="0" indent="0">
              <a:buNone/>
            </a:pPr>
            <a:r>
              <a:rPr lang="en-US" dirty="0"/>
              <a:t>print(next(</a:t>
            </a:r>
            <a:r>
              <a:rPr lang="en-US" dirty="0" err="1"/>
              <a:t>myit</a:t>
            </a:r>
            <a:r>
              <a:rPr lang="en-US" dirty="0"/>
              <a:t>))</a:t>
            </a:r>
          </a:p>
          <a:p>
            <a:pPr marL="0" indent="0">
              <a:buNone/>
            </a:pPr>
            <a:r>
              <a:rPr lang="en-US" dirty="0"/>
              <a:t>print(next(</a:t>
            </a:r>
            <a:r>
              <a:rPr lang="en-US" dirty="0" err="1"/>
              <a:t>myit</a:t>
            </a:r>
            <a:r>
              <a:rPr lang="en-US" dirty="0"/>
              <a:t>))</a:t>
            </a:r>
          </a:p>
          <a:p>
            <a:pPr marL="0" indent="0">
              <a:buNone/>
            </a:pPr>
            <a:r>
              <a:rPr lang="en-US" dirty="0"/>
              <a:t>print(next(</a:t>
            </a:r>
            <a:r>
              <a:rPr lang="en-US" dirty="0" err="1"/>
              <a:t>myit</a:t>
            </a:r>
            <a:r>
              <a:rPr lang="en-US" dirty="0"/>
              <a:t>))</a:t>
            </a:r>
          </a:p>
          <a:p>
            <a:pPr marL="0" indent="0">
              <a:buNone/>
            </a:pPr>
            <a:r>
              <a:rPr lang="en-US" dirty="0"/>
              <a:t>print(next(</a:t>
            </a:r>
            <a:r>
              <a:rPr lang="en-US" dirty="0" err="1"/>
              <a:t>myit</a:t>
            </a:r>
            <a:r>
              <a:rPr lang="en-US" dirty="0"/>
              <a:t>))</a:t>
            </a:r>
          </a:p>
          <a:p>
            <a:pPr marL="0" indent="0">
              <a:buNone/>
            </a:pPr>
            <a:r>
              <a:rPr lang="en-US" dirty="0">
                <a:solidFill>
                  <a:srgbClr val="FF0000"/>
                </a:solidFill>
              </a:rPr>
              <a:t>Output:</a:t>
            </a:r>
          </a:p>
          <a:p>
            <a:pPr marL="0" indent="0">
              <a:buNone/>
            </a:pPr>
            <a:r>
              <a:rPr lang="pt-BR" dirty="0"/>
              <a:t>a</a:t>
            </a:r>
          </a:p>
          <a:p>
            <a:pPr marL="0" indent="0">
              <a:buNone/>
            </a:pPr>
            <a:r>
              <a:rPr lang="pt-BR" dirty="0"/>
              <a:t>p</a:t>
            </a:r>
          </a:p>
          <a:p>
            <a:pPr marL="0" indent="0">
              <a:buNone/>
            </a:pPr>
            <a:r>
              <a:rPr lang="pt-BR" dirty="0"/>
              <a:t>p</a:t>
            </a:r>
          </a:p>
          <a:p>
            <a:pPr marL="0" indent="0">
              <a:buNone/>
            </a:pPr>
            <a:r>
              <a:rPr lang="pt-BR" dirty="0"/>
              <a:t>l</a:t>
            </a:r>
          </a:p>
          <a:p>
            <a:pPr marL="0" indent="0">
              <a:buNone/>
            </a:pPr>
            <a:r>
              <a:rPr lang="pt-BR" dirty="0"/>
              <a:t>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3649806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47F21-FAE1-E550-7A5C-B4422DD832E5}"/>
              </a:ext>
            </a:extLst>
          </p:cNvPr>
          <p:cNvSpPr>
            <a:spLocks noGrp="1"/>
          </p:cNvSpPr>
          <p:nvPr>
            <p:ph idx="1"/>
          </p:nvPr>
        </p:nvSpPr>
        <p:spPr>
          <a:xfrm>
            <a:off x="677334" y="774701"/>
            <a:ext cx="8596668" cy="5266662"/>
          </a:xfrm>
        </p:spPr>
        <p:txBody>
          <a:bodyPr>
            <a:normAutofit fontScale="70000" lnSpcReduction="20000"/>
          </a:bodyPr>
          <a:lstStyle/>
          <a:p>
            <a:pPr marL="0" indent="0">
              <a:buNone/>
            </a:pPr>
            <a:r>
              <a:rPr lang="en-US" dirty="0">
                <a:solidFill>
                  <a:srgbClr val="FF0000"/>
                </a:solidFill>
              </a:rPr>
              <a:t>Single:</a:t>
            </a:r>
          </a:p>
          <a:p>
            <a:pPr marL="0" indent="0">
              <a:buNone/>
            </a:pPr>
            <a:r>
              <a:rPr lang="en-US" dirty="0">
                <a:solidFill>
                  <a:srgbClr val="FF0000"/>
                </a:solidFill>
              </a:rPr>
              <a:t>Inherit from one parent to one child:</a:t>
            </a:r>
          </a:p>
          <a:p>
            <a:pPr marL="0" indent="0">
              <a:buNone/>
            </a:pPr>
            <a:r>
              <a:rPr lang="en-US" dirty="0">
                <a:solidFill>
                  <a:srgbClr val="FF0000"/>
                </a:solidFill>
              </a:rPr>
              <a:t>Example:</a:t>
            </a:r>
          </a:p>
          <a:p>
            <a:pPr marL="0" indent="0">
              <a:buNone/>
            </a:pPr>
            <a:r>
              <a:rPr lang="en-IN" dirty="0"/>
              <a:t>class radhika:</a:t>
            </a:r>
          </a:p>
          <a:p>
            <a:pPr marL="0" indent="0">
              <a:buNone/>
            </a:pPr>
            <a:r>
              <a:rPr lang="en-IN" dirty="0"/>
              <a:t>    def apple(self):</a:t>
            </a:r>
          </a:p>
          <a:p>
            <a:pPr marL="0" indent="0">
              <a:buNone/>
            </a:pPr>
            <a:r>
              <a:rPr lang="en-IN" dirty="0"/>
              <a:t>        print("like apple")</a:t>
            </a:r>
          </a:p>
          <a:p>
            <a:pPr marL="0" indent="0">
              <a:buNone/>
            </a:pPr>
            <a:r>
              <a:rPr lang="en-IN" dirty="0"/>
              <a:t>class jaya:</a:t>
            </a:r>
          </a:p>
          <a:p>
            <a:pPr marL="0" indent="0">
              <a:buNone/>
            </a:pPr>
            <a:r>
              <a:rPr lang="en-IN" dirty="0"/>
              <a:t>    def orange(self):</a:t>
            </a:r>
          </a:p>
          <a:p>
            <a:pPr marL="0" indent="0">
              <a:buNone/>
            </a:pPr>
            <a:r>
              <a:rPr lang="en-IN" dirty="0"/>
              <a:t>        print("like orange")</a:t>
            </a:r>
          </a:p>
          <a:p>
            <a:pPr marL="0" indent="0">
              <a:buNone/>
            </a:pPr>
            <a:r>
              <a:rPr lang="en-IN" dirty="0"/>
              <a:t>class nandhini(radhika):</a:t>
            </a:r>
          </a:p>
          <a:p>
            <a:pPr marL="0" indent="0">
              <a:buNone/>
            </a:pPr>
            <a:r>
              <a:rPr lang="en-IN" dirty="0"/>
              <a:t>    def cherry(self):</a:t>
            </a:r>
          </a:p>
          <a:p>
            <a:pPr marL="0" indent="0">
              <a:buNone/>
            </a:pPr>
            <a:r>
              <a:rPr lang="en-IN" dirty="0"/>
              <a:t>        print("like cherry")</a:t>
            </a:r>
          </a:p>
          <a:p>
            <a:pPr marL="0" indent="0">
              <a:buNone/>
            </a:pPr>
            <a:r>
              <a:rPr lang="en-IN" dirty="0"/>
              <a:t>obj=nandhini()</a:t>
            </a:r>
          </a:p>
          <a:p>
            <a:pPr marL="0" indent="0">
              <a:buNone/>
            </a:pPr>
            <a:r>
              <a:rPr lang="en-IN" dirty="0"/>
              <a:t>obj.cherry()</a:t>
            </a:r>
          </a:p>
          <a:p>
            <a:pPr marL="0" indent="0">
              <a:buNone/>
            </a:pPr>
            <a:r>
              <a:rPr lang="en-IN" dirty="0"/>
              <a:t>obj.apple()</a:t>
            </a:r>
          </a:p>
          <a:p>
            <a:pPr marL="0" indent="0">
              <a:buNone/>
            </a:pPr>
            <a:r>
              <a:rPr lang="en-IN" dirty="0">
                <a:solidFill>
                  <a:srgbClr val="FF0000"/>
                </a:solidFill>
              </a:rPr>
              <a:t>Output:</a:t>
            </a:r>
          </a:p>
          <a:p>
            <a:pPr marL="0" indent="0">
              <a:buNone/>
            </a:pPr>
            <a:r>
              <a:rPr lang="en-IN" dirty="0"/>
              <a:t>like cherry</a:t>
            </a:r>
          </a:p>
          <a:p>
            <a:pPr marL="0" indent="0">
              <a:buNone/>
            </a:pPr>
            <a:r>
              <a:rPr lang="en-IN" dirty="0"/>
              <a:t>like apple</a:t>
            </a:r>
          </a:p>
          <a:p>
            <a:endParaRPr lang="en-IN" dirty="0"/>
          </a:p>
        </p:txBody>
      </p:sp>
    </p:spTree>
    <p:extLst>
      <p:ext uri="{BB962C8B-B14F-4D97-AF65-F5344CB8AC3E}">
        <p14:creationId xmlns:p14="http://schemas.microsoft.com/office/powerpoint/2010/main" val="35199557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58A5D5-9C62-3A53-34C0-3317F742CD3B}"/>
              </a:ext>
            </a:extLst>
          </p:cNvPr>
          <p:cNvSpPr>
            <a:spLocks noGrp="1"/>
          </p:cNvSpPr>
          <p:nvPr>
            <p:ph idx="1"/>
          </p:nvPr>
        </p:nvSpPr>
        <p:spPr>
          <a:xfrm>
            <a:off x="677334" y="406401"/>
            <a:ext cx="8596668" cy="5634962"/>
          </a:xfrm>
        </p:spPr>
        <p:txBody>
          <a:bodyPr>
            <a:normAutofit/>
          </a:bodyPr>
          <a:lstStyle/>
          <a:p>
            <a:pPr marL="0" indent="0">
              <a:buNone/>
            </a:pPr>
            <a:r>
              <a:rPr lang="en-US" dirty="0">
                <a:solidFill>
                  <a:srgbClr val="FF0000"/>
                </a:solidFill>
              </a:rPr>
              <a:t>Multiple:</a:t>
            </a:r>
          </a:p>
          <a:p>
            <a:pPr marL="0" indent="0">
              <a:buNone/>
            </a:pPr>
            <a:r>
              <a:rPr lang="en-US" dirty="0">
                <a:solidFill>
                  <a:srgbClr val="FF0000"/>
                </a:solidFill>
              </a:rPr>
              <a:t>Two of the parent class</a:t>
            </a:r>
          </a:p>
          <a:p>
            <a:pPr marL="0" indent="0">
              <a:buNone/>
            </a:pPr>
            <a:r>
              <a:rPr lang="en-US" dirty="0">
                <a:solidFill>
                  <a:srgbClr val="FF0000"/>
                </a:solidFill>
              </a:rPr>
              <a:t>Inherited to single child class</a:t>
            </a:r>
          </a:p>
          <a:p>
            <a:pPr marL="0" indent="0">
              <a:buNone/>
            </a:pPr>
            <a:r>
              <a:rPr lang="en-US" dirty="0">
                <a:solidFill>
                  <a:srgbClr val="FF0000"/>
                </a:solidFill>
              </a:rPr>
              <a:t>Class a</a:t>
            </a:r>
          </a:p>
          <a:p>
            <a:pPr marL="0" indent="0">
              <a:buNone/>
            </a:pPr>
            <a:r>
              <a:rPr lang="en-US" dirty="0">
                <a:solidFill>
                  <a:srgbClr val="FF0000"/>
                </a:solidFill>
              </a:rPr>
              <a:t>…………….</a:t>
            </a:r>
          </a:p>
          <a:p>
            <a:pPr marL="0" indent="0">
              <a:buNone/>
            </a:pPr>
            <a:r>
              <a:rPr lang="en-US" dirty="0">
                <a:solidFill>
                  <a:srgbClr val="FF0000"/>
                </a:solidFill>
              </a:rPr>
              <a:t>Class b</a:t>
            </a:r>
          </a:p>
          <a:p>
            <a:pPr marL="0" indent="0">
              <a:buNone/>
            </a:pPr>
            <a:r>
              <a:rPr lang="en-US" dirty="0">
                <a:solidFill>
                  <a:srgbClr val="FF0000"/>
                </a:solidFill>
              </a:rPr>
              <a:t>……………..</a:t>
            </a:r>
          </a:p>
          <a:p>
            <a:pPr marL="0" indent="0">
              <a:buNone/>
            </a:pPr>
            <a:r>
              <a:rPr lang="en-US" dirty="0">
                <a:solidFill>
                  <a:srgbClr val="FF0000"/>
                </a:solidFill>
              </a:rPr>
              <a:t>Class c(a,b)</a:t>
            </a:r>
          </a:p>
          <a:p>
            <a:pPr marL="0" indent="0">
              <a:buNone/>
            </a:pPr>
            <a:endParaRPr lang="en-US" dirty="0">
              <a:solidFill>
                <a:srgbClr val="FF0000"/>
              </a:solidFill>
            </a:endParaRPr>
          </a:p>
          <a:p>
            <a:endParaRPr lang="en-US" dirty="0"/>
          </a:p>
        </p:txBody>
      </p:sp>
    </p:spTree>
    <p:extLst>
      <p:ext uri="{BB962C8B-B14F-4D97-AF65-F5344CB8AC3E}">
        <p14:creationId xmlns:p14="http://schemas.microsoft.com/office/powerpoint/2010/main" val="3820051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61257"/>
            <a:ext cx="8596668" cy="5780105"/>
          </a:xfrm>
        </p:spPr>
        <p:txBody>
          <a:bodyPr>
            <a:normAutofit fontScale="85000" lnSpcReduction="20000"/>
          </a:bodyPr>
          <a:lstStyle/>
          <a:p>
            <a:pPr marL="0" indent="0">
              <a:buNone/>
            </a:pPr>
            <a:r>
              <a:rPr lang="pl-PL" dirty="0"/>
              <a:t>print(z)</a:t>
            </a:r>
          </a:p>
          <a:p>
            <a:pPr marL="0" indent="0">
              <a:buNone/>
            </a:pPr>
            <a:r>
              <a:rPr lang="pl-PL" dirty="0"/>
              <a:t>6</a:t>
            </a:r>
          </a:p>
          <a:p>
            <a:pPr marL="0" indent="0">
              <a:buNone/>
            </a:pPr>
            <a:r>
              <a:rPr lang="pl-PL" dirty="0"/>
              <a:t>print(z)</a:t>
            </a:r>
          </a:p>
          <a:p>
            <a:pPr marL="0" indent="0">
              <a:buNone/>
            </a:pPr>
            <a:r>
              <a:rPr lang="pl-PL" dirty="0"/>
              <a:t>6</a:t>
            </a:r>
          </a:p>
          <a:p>
            <a:pPr marL="0" indent="0">
              <a:buNone/>
            </a:pPr>
            <a:r>
              <a:rPr lang="pl-PL" dirty="0"/>
              <a:t>print(z)</a:t>
            </a:r>
          </a:p>
          <a:p>
            <a:pPr marL="0" indent="0">
              <a:buNone/>
            </a:pPr>
            <a:r>
              <a:rPr lang="pl-PL" dirty="0"/>
              <a:t>6</a:t>
            </a:r>
          </a:p>
          <a:p>
            <a:pPr marL="0" indent="0">
              <a:buNone/>
            </a:pPr>
            <a:r>
              <a:rPr lang="pl-PL" dirty="0"/>
              <a:t>print(z)</a:t>
            </a:r>
          </a:p>
          <a:p>
            <a:pPr marL="0" indent="0">
              <a:buNone/>
            </a:pPr>
            <a:r>
              <a:rPr lang="pl-PL" dirty="0"/>
              <a:t>6</a:t>
            </a:r>
          </a:p>
          <a:p>
            <a:pPr marL="0" indent="0">
              <a:buNone/>
            </a:pPr>
            <a:r>
              <a:rPr lang="pl-PL" dirty="0"/>
              <a:t>print(z)</a:t>
            </a:r>
          </a:p>
          <a:p>
            <a:pPr marL="0" indent="0">
              <a:buNone/>
            </a:pPr>
            <a:r>
              <a:rPr lang="pl-PL" dirty="0"/>
              <a:t>6</a:t>
            </a:r>
          </a:p>
          <a:p>
            <a:pPr marL="0" indent="0">
              <a:buNone/>
            </a:pPr>
            <a:r>
              <a:rPr lang="pl-PL" dirty="0"/>
              <a:t>print(z)</a:t>
            </a:r>
          </a:p>
          <a:p>
            <a:pPr marL="0" indent="0">
              <a:buNone/>
            </a:pPr>
            <a:r>
              <a:rPr lang="pl-PL" dirty="0"/>
              <a:t>6</a:t>
            </a:r>
          </a:p>
          <a:p>
            <a:pPr marL="0" indent="0">
              <a:buNone/>
            </a:pPr>
            <a:r>
              <a:rPr lang="pl-PL" dirty="0"/>
              <a:t>z=random.randint(1,10)</a:t>
            </a:r>
          </a:p>
          <a:p>
            <a:pPr marL="0" indent="0">
              <a:buNone/>
            </a:pPr>
            <a:r>
              <a:rPr lang="pl-PL" dirty="0"/>
              <a:t>print(z)</a:t>
            </a:r>
          </a:p>
          <a:p>
            <a:pPr marL="0" indent="0">
              <a:buNone/>
            </a:pPr>
            <a:r>
              <a:rPr lang="pl-PL" dirty="0"/>
              <a:t>2</a:t>
            </a:r>
          </a:p>
          <a:p>
            <a:pPr marL="0" indent="0">
              <a:buNone/>
            </a:pPr>
            <a:r>
              <a:rPr lang="pl-PL" dirty="0"/>
              <a:t>z=random.randint(1,10)</a:t>
            </a:r>
          </a:p>
          <a:p>
            <a:pPr marL="0" indent="0">
              <a:buNone/>
            </a:pPr>
            <a:r>
              <a:rPr lang="pl-PL" dirty="0"/>
              <a:t>print(z)</a:t>
            </a:r>
          </a:p>
          <a:p>
            <a:pPr marL="0" indent="0">
              <a:buNone/>
            </a:pPr>
            <a:r>
              <a:rPr lang="pl-PL" dirty="0"/>
              <a:t>4</a:t>
            </a:r>
            <a:endParaRPr lang="en-IN" dirty="0"/>
          </a:p>
        </p:txBody>
      </p:sp>
    </p:spTree>
    <p:extLst>
      <p:ext uri="{BB962C8B-B14F-4D97-AF65-F5344CB8AC3E}">
        <p14:creationId xmlns:p14="http://schemas.microsoft.com/office/powerpoint/2010/main" val="7994307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BEF1C8-F20A-49A0-577D-EC2A6189D125}"/>
              </a:ext>
            </a:extLst>
          </p:cNvPr>
          <p:cNvSpPr>
            <a:spLocks noGrp="1"/>
          </p:cNvSpPr>
          <p:nvPr>
            <p:ph idx="1"/>
          </p:nvPr>
        </p:nvSpPr>
        <p:spPr>
          <a:xfrm>
            <a:off x="924156" y="377674"/>
            <a:ext cx="8596668" cy="5520662"/>
          </a:xfrm>
        </p:spPr>
        <p:txBody>
          <a:bodyPr>
            <a:normAutofit fontScale="70000" lnSpcReduction="20000"/>
          </a:bodyPr>
          <a:lstStyle/>
          <a:p>
            <a:pPr marL="0" indent="0">
              <a:buNone/>
            </a:pPr>
            <a:r>
              <a:rPr lang="en-IN" dirty="0">
                <a:solidFill>
                  <a:srgbClr val="FF0000"/>
                </a:solidFill>
              </a:rPr>
              <a:t>Example:</a:t>
            </a:r>
          </a:p>
          <a:p>
            <a:pPr marL="0" indent="0">
              <a:buNone/>
            </a:pPr>
            <a:r>
              <a:rPr lang="en-IN" dirty="0"/>
              <a:t>class radhika:</a:t>
            </a:r>
          </a:p>
          <a:p>
            <a:pPr marL="0" indent="0">
              <a:buNone/>
            </a:pPr>
            <a:r>
              <a:rPr lang="en-IN" dirty="0"/>
              <a:t>    def apple(self):</a:t>
            </a:r>
          </a:p>
          <a:p>
            <a:pPr marL="0" indent="0">
              <a:buNone/>
            </a:pPr>
            <a:r>
              <a:rPr lang="en-IN" dirty="0"/>
              <a:t>        print("like apple")</a:t>
            </a:r>
          </a:p>
          <a:p>
            <a:pPr marL="0" indent="0">
              <a:buNone/>
            </a:pPr>
            <a:r>
              <a:rPr lang="en-IN" dirty="0"/>
              <a:t>class jaya:</a:t>
            </a:r>
          </a:p>
          <a:p>
            <a:pPr marL="0" indent="0">
              <a:buNone/>
            </a:pPr>
            <a:r>
              <a:rPr lang="en-IN" dirty="0"/>
              <a:t>    def orange(self):</a:t>
            </a:r>
          </a:p>
          <a:p>
            <a:pPr marL="0" indent="0">
              <a:buNone/>
            </a:pPr>
            <a:r>
              <a:rPr lang="en-IN" dirty="0"/>
              <a:t>        print("like orange")</a:t>
            </a:r>
          </a:p>
          <a:p>
            <a:pPr marL="0" indent="0">
              <a:buNone/>
            </a:pPr>
            <a:r>
              <a:rPr lang="en-IN" dirty="0"/>
              <a:t>class nandhini(</a:t>
            </a:r>
            <a:r>
              <a:rPr lang="en-IN" dirty="0" err="1"/>
              <a:t>radhika,jaya</a:t>
            </a:r>
            <a:r>
              <a:rPr lang="en-IN" dirty="0"/>
              <a:t>):</a:t>
            </a:r>
          </a:p>
          <a:p>
            <a:pPr marL="0" indent="0">
              <a:buNone/>
            </a:pPr>
            <a:r>
              <a:rPr lang="en-IN" dirty="0"/>
              <a:t>    def cherry(self):</a:t>
            </a:r>
          </a:p>
          <a:p>
            <a:pPr marL="0" indent="0">
              <a:buNone/>
            </a:pPr>
            <a:r>
              <a:rPr lang="en-IN" dirty="0"/>
              <a:t>        print("like cherry")</a:t>
            </a:r>
          </a:p>
          <a:p>
            <a:pPr marL="0" indent="0">
              <a:buNone/>
            </a:pPr>
            <a:r>
              <a:rPr lang="en-IN" dirty="0"/>
              <a:t>        </a:t>
            </a:r>
          </a:p>
          <a:p>
            <a:pPr marL="0" indent="0">
              <a:buNone/>
            </a:pPr>
            <a:r>
              <a:rPr lang="en-IN" dirty="0"/>
              <a:t>obj=nandhini()</a:t>
            </a:r>
          </a:p>
          <a:p>
            <a:pPr marL="0" indent="0">
              <a:buNone/>
            </a:pPr>
            <a:r>
              <a:rPr lang="en-IN" dirty="0"/>
              <a:t>obj.cherry()</a:t>
            </a:r>
          </a:p>
          <a:p>
            <a:pPr marL="0" indent="0">
              <a:buNone/>
            </a:pPr>
            <a:r>
              <a:rPr lang="en-IN" dirty="0"/>
              <a:t>obj.apple()</a:t>
            </a:r>
          </a:p>
          <a:p>
            <a:pPr marL="0" indent="0">
              <a:buNone/>
            </a:pPr>
            <a:r>
              <a:rPr lang="en-IN" dirty="0"/>
              <a:t>obj.orange()</a:t>
            </a:r>
          </a:p>
          <a:p>
            <a:pPr marL="0" indent="0">
              <a:buNone/>
            </a:pPr>
            <a:r>
              <a:rPr lang="en-IN" dirty="0">
                <a:solidFill>
                  <a:srgbClr val="FF0000"/>
                </a:solidFill>
              </a:rPr>
              <a:t>Output:</a:t>
            </a:r>
          </a:p>
          <a:p>
            <a:pPr marL="0" indent="0">
              <a:buNone/>
            </a:pPr>
            <a:r>
              <a:rPr lang="en-US" dirty="0"/>
              <a:t>like cherry</a:t>
            </a:r>
          </a:p>
          <a:p>
            <a:pPr marL="0" indent="0">
              <a:buNone/>
            </a:pPr>
            <a:r>
              <a:rPr lang="en-US" dirty="0"/>
              <a:t>like apple</a:t>
            </a:r>
          </a:p>
          <a:p>
            <a:pPr marL="0" indent="0">
              <a:buNone/>
            </a:pPr>
            <a:r>
              <a:rPr lang="en-US" dirty="0"/>
              <a:t>like orange</a:t>
            </a:r>
          </a:p>
          <a:p>
            <a:endParaRPr lang="en-IN" dirty="0"/>
          </a:p>
        </p:txBody>
      </p:sp>
    </p:spTree>
    <p:extLst>
      <p:ext uri="{BB962C8B-B14F-4D97-AF65-F5344CB8AC3E}">
        <p14:creationId xmlns:p14="http://schemas.microsoft.com/office/powerpoint/2010/main" val="1637324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C17B74-ACBB-5C70-7CA4-F8E462AB5E90}"/>
              </a:ext>
            </a:extLst>
          </p:cNvPr>
          <p:cNvSpPr>
            <a:spLocks noGrp="1"/>
          </p:cNvSpPr>
          <p:nvPr>
            <p:ph idx="1"/>
          </p:nvPr>
        </p:nvSpPr>
        <p:spPr>
          <a:xfrm>
            <a:off x="677334" y="139700"/>
            <a:ext cx="8596668" cy="6057899"/>
          </a:xfrm>
        </p:spPr>
        <p:txBody>
          <a:bodyPr>
            <a:normAutofit fontScale="47500" lnSpcReduction="20000"/>
          </a:bodyPr>
          <a:lstStyle/>
          <a:p>
            <a:pPr marL="0" indent="0">
              <a:buNone/>
            </a:pPr>
            <a:r>
              <a:rPr lang="en-US" sz="2900" dirty="0">
                <a:solidFill>
                  <a:srgbClr val="FF0000"/>
                </a:solidFill>
              </a:rPr>
              <a:t>Multilevel:</a:t>
            </a:r>
          </a:p>
          <a:p>
            <a:pPr marL="0" indent="0">
              <a:buNone/>
            </a:pPr>
            <a:r>
              <a:rPr lang="en-US" sz="2900" dirty="0">
                <a:solidFill>
                  <a:srgbClr val="FF0000"/>
                </a:solidFill>
              </a:rPr>
              <a:t>Inherit level by level</a:t>
            </a:r>
          </a:p>
          <a:p>
            <a:pPr marL="0" indent="0">
              <a:buNone/>
            </a:pPr>
            <a:r>
              <a:rPr lang="en-US" sz="2900" dirty="0">
                <a:solidFill>
                  <a:srgbClr val="FF0000"/>
                </a:solidFill>
              </a:rPr>
              <a:t>Example:</a:t>
            </a:r>
          </a:p>
          <a:p>
            <a:pPr marL="0" indent="0">
              <a:buNone/>
            </a:pPr>
            <a:r>
              <a:rPr lang="en-US" sz="2900" dirty="0"/>
              <a:t>class ajay:</a:t>
            </a:r>
          </a:p>
          <a:p>
            <a:pPr marL="0" indent="0">
              <a:buNone/>
            </a:pPr>
            <a:r>
              <a:rPr lang="en-US" sz="2900" dirty="0"/>
              <a:t>    def apple(self):</a:t>
            </a:r>
          </a:p>
          <a:p>
            <a:pPr marL="0" indent="0">
              <a:buNone/>
            </a:pPr>
            <a:r>
              <a:rPr lang="en-US" sz="2900" dirty="0"/>
              <a:t>        print("like apple")</a:t>
            </a:r>
          </a:p>
          <a:p>
            <a:pPr marL="0" indent="0">
              <a:buNone/>
            </a:pPr>
            <a:r>
              <a:rPr lang="en-US" sz="2900" dirty="0"/>
              <a:t>class bala(ajay):</a:t>
            </a:r>
          </a:p>
          <a:p>
            <a:pPr marL="0" indent="0">
              <a:buNone/>
            </a:pPr>
            <a:r>
              <a:rPr lang="en-US" sz="2900" dirty="0"/>
              <a:t>    def orange(self):</a:t>
            </a:r>
          </a:p>
          <a:p>
            <a:pPr marL="0" indent="0">
              <a:buNone/>
            </a:pPr>
            <a:r>
              <a:rPr lang="en-US" sz="2900" dirty="0"/>
              <a:t>        print("like orange")</a:t>
            </a:r>
          </a:p>
          <a:p>
            <a:pPr marL="0" indent="0">
              <a:buNone/>
            </a:pPr>
            <a:r>
              <a:rPr lang="en-US" sz="2900" dirty="0"/>
              <a:t>class hari(bala):</a:t>
            </a:r>
          </a:p>
          <a:p>
            <a:pPr marL="0" indent="0">
              <a:buNone/>
            </a:pPr>
            <a:r>
              <a:rPr lang="en-US" sz="2900" dirty="0"/>
              <a:t>    def cherry(self):</a:t>
            </a:r>
          </a:p>
          <a:p>
            <a:pPr marL="0" indent="0">
              <a:buNone/>
            </a:pPr>
            <a:r>
              <a:rPr lang="en-US" sz="2900" dirty="0"/>
              <a:t>         print("link cherry")</a:t>
            </a:r>
          </a:p>
          <a:p>
            <a:pPr marL="0" indent="0">
              <a:buNone/>
            </a:pPr>
            <a:r>
              <a:rPr lang="en-US" sz="2900" dirty="0"/>
              <a:t>obj=hari()</a:t>
            </a:r>
          </a:p>
          <a:p>
            <a:pPr marL="0" indent="0">
              <a:buNone/>
            </a:pPr>
            <a:r>
              <a:rPr lang="en-US" sz="2900" dirty="0"/>
              <a:t>obj.cherry()</a:t>
            </a:r>
          </a:p>
          <a:p>
            <a:pPr marL="0" indent="0">
              <a:buNone/>
            </a:pPr>
            <a:r>
              <a:rPr lang="en-US" sz="2900" dirty="0"/>
              <a:t>obj.apple()</a:t>
            </a:r>
          </a:p>
          <a:p>
            <a:pPr marL="0" indent="0">
              <a:buNone/>
            </a:pPr>
            <a:r>
              <a:rPr lang="en-US" sz="2900" dirty="0"/>
              <a:t>obj.orange()</a:t>
            </a:r>
          </a:p>
          <a:p>
            <a:pPr marL="0" indent="0">
              <a:buNone/>
            </a:pPr>
            <a:r>
              <a:rPr lang="en-US" sz="2900" dirty="0">
                <a:solidFill>
                  <a:srgbClr val="FF0000"/>
                </a:solidFill>
              </a:rPr>
              <a:t>Output:</a:t>
            </a:r>
          </a:p>
          <a:p>
            <a:pPr marL="0" indent="0">
              <a:buNone/>
            </a:pPr>
            <a:r>
              <a:rPr lang="en-US" sz="2900" dirty="0"/>
              <a:t>link cherry</a:t>
            </a:r>
          </a:p>
          <a:p>
            <a:pPr marL="0" indent="0">
              <a:buNone/>
            </a:pPr>
            <a:r>
              <a:rPr lang="en-US" sz="2900" dirty="0"/>
              <a:t>like apple</a:t>
            </a:r>
          </a:p>
          <a:p>
            <a:pPr marL="0" indent="0">
              <a:buNone/>
            </a:pPr>
            <a:r>
              <a:rPr lang="en-US" sz="2900" dirty="0"/>
              <a:t>like orange</a:t>
            </a:r>
            <a:r>
              <a:rPr lang="en-US" dirty="0"/>
              <a:t> </a:t>
            </a:r>
            <a:endParaRPr lang="en-IN" dirty="0"/>
          </a:p>
        </p:txBody>
      </p:sp>
    </p:spTree>
    <p:extLst>
      <p:ext uri="{BB962C8B-B14F-4D97-AF65-F5344CB8AC3E}">
        <p14:creationId xmlns:p14="http://schemas.microsoft.com/office/powerpoint/2010/main" val="6787847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21D77E-DEB0-32D1-467D-35979B40F6D3}"/>
              </a:ext>
            </a:extLst>
          </p:cNvPr>
          <p:cNvSpPr>
            <a:spLocks noGrp="1"/>
          </p:cNvSpPr>
          <p:nvPr>
            <p:ph idx="1"/>
          </p:nvPr>
        </p:nvSpPr>
        <p:spPr>
          <a:xfrm>
            <a:off x="677334" y="241301"/>
            <a:ext cx="8596668" cy="5800062"/>
          </a:xfrm>
        </p:spPr>
        <p:txBody>
          <a:bodyPr/>
          <a:lstStyle/>
          <a:p>
            <a:pPr marL="0" indent="0">
              <a:buNone/>
            </a:pPr>
            <a:r>
              <a:rPr lang="en-US" dirty="0">
                <a:solidFill>
                  <a:srgbClr val="FF0000"/>
                </a:solidFill>
              </a:rPr>
              <a:t>hybrid</a:t>
            </a:r>
          </a:p>
          <a:p>
            <a:pPr marL="0" indent="0">
              <a:buNone/>
            </a:pPr>
            <a:r>
              <a:rPr lang="en-US" dirty="0"/>
              <a:t>Polymorphism</a:t>
            </a:r>
          </a:p>
          <a:p>
            <a:pPr marL="0" indent="0">
              <a:buNone/>
            </a:pPr>
            <a:r>
              <a:rPr lang="en-US" dirty="0"/>
              <a:t>Function overloading:</a:t>
            </a:r>
          </a:p>
          <a:p>
            <a:pPr marL="0" indent="0">
              <a:buNone/>
            </a:pPr>
            <a:r>
              <a:rPr lang="en-US" dirty="0"/>
              <a:t>Def add(a,b):</a:t>
            </a:r>
          </a:p>
          <a:p>
            <a:pPr marL="0" indent="0">
              <a:buNone/>
            </a:pPr>
            <a:r>
              <a:rPr lang="en-US" dirty="0"/>
              <a:t>……………</a:t>
            </a:r>
          </a:p>
          <a:p>
            <a:pPr marL="0" indent="0">
              <a:buNone/>
            </a:pPr>
            <a:r>
              <a:rPr lang="en-US" dirty="0"/>
              <a:t>Def add(a,b):</a:t>
            </a:r>
          </a:p>
          <a:p>
            <a:pPr marL="0" indent="0">
              <a:buNone/>
            </a:pPr>
            <a:r>
              <a:rPr lang="en-US" dirty="0"/>
              <a:t>…………….</a:t>
            </a:r>
          </a:p>
          <a:p>
            <a:pPr marL="0" indent="0">
              <a:buNone/>
            </a:pPr>
            <a:r>
              <a:rPr lang="en-US" dirty="0"/>
              <a:t>Def(a,b,c):</a:t>
            </a:r>
          </a:p>
          <a:p>
            <a:pPr marL="0" indent="0">
              <a:buNone/>
            </a:pPr>
            <a:r>
              <a:rPr lang="en-US" dirty="0"/>
              <a:t>…………….</a:t>
            </a:r>
          </a:p>
          <a:p>
            <a:pPr marL="0" indent="0">
              <a:buNone/>
            </a:pPr>
            <a:r>
              <a:rPr lang="en-US" dirty="0"/>
              <a:t>5,6,7</a:t>
            </a:r>
          </a:p>
          <a:p>
            <a:pPr marL="0" indent="0">
              <a:buNone/>
            </a:pPr>
            <a:r>
              <a:rPr lang="en-US" dirty="0"/>
              <a:t>From multiple dispatch import dispatch</a:t>
            </a:r>
          </a:p>
          <a:p>
            <a:pPr marL="0" indent="0">
              <a:buNone/>
            </a:pPr>
            <a:endParaRPr lang="en-US" dirty="0"/>
          </a:p>
          <a:p>
            <a:endParaRPr lang="en-IN" dirty="0"/>
          </a:p>
        </p:txBody>
      </p:sp>
    </p:spTree>
    <p:extLst>
      <p:ext uri="{BB962C8B-B14F-4D97-AF65-F5344CB8AC3E}">
        <p14:creationId xmlns:p14="http://schemas.microsoft.com/office/powerpoint/2010/main" val="32941283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7DB4F8-8B90-2DC8-9EE4-F3DC2461F80B}"/>
              </a:ext>
            </a:extLst>
          </p:cNvPr>
          <p:cNvSpPr>
            <a:spLocks noGrp="1"/>
          </p:cNvSpPr>
          <p:nvPr>
            <p:ph idx="1"/>
          </p:nvPr>
        </p:nvSpPr>
        <p:spPr>
          <a:xfrm>
            <a:off x="443149" y="239327"/>
            <a:ext cx="8596668" cy="5711162"/>
          </a:xfrm>
        </p:spPr>
        <p:txBody>
          <a:bodyPr/>
          <a:lstStyle/>
          <a:p>
            <a:pPr marL="0" indent="0">
              <a:buNone/>
            </a:pPr>
            <a:r>
              <a:rPr lang="en-US" dirty="0">
                <a:solidFill>
                  <a:srgbClr val="FF0000"/>
                </a:solidFill>
              </a:rPr>
              <a:t>Multipledispatch install</a:t>
            </a:r>
          </a:p>
          <a:p>
            <a:pPr marL="0" indent="0">
              <a:buNone/>
            </a:pPr>
            <a:r>
              <a:rPr lang="en-US" dirty="0">
                <a:solidFill>
                  <a:srgbClr val="FF0000"/>
                </a:solidFill>
              </a:rPr>
              <a:t>Example:</a:t>
            </a:r>
            <a:r>
              <a:rPr lang="en-US" dirty="0">
                <a:solidFill>
                  <a:schemeClr val="tx1"/>
                </a:solidFill>
              </a:rPr>
              <a:t/>
            </a:r>
            <a:br>
              <a:rPr lang="en-US" dirty="0">
                <a:solidFill>
                  <a:schemeClr val="tx1"/>
                </a:solidFill>
              </a:rPr>
            </a:br>
            <a:r>
              <a:rPr lang="en-US" dirty="0">
                <a:solidFill>
                  <a:schemeClr val="tx1"/>
                </a:solidFill>
              </a:rPr>
              <a:t>from multipledispatch import dispatch</a:t>
            </a:r>
          </a:p>
          <a:p>
            <a:pPr marL="0" indent="0">
              <a:buNone/>
            </a:pPr>
            <a:r>
              <a:rPr lang="en-US" dirty="0">
                <a:solidFill>
                  <a:schemeClr val="tx1"/>
                </a:solidFill>
              </a:rPr>
              <a:t>class Calculator:</a:t>
            </a:r>
          </a:p>
          <a:p>
            <a:pPr marL="0" indent="0">
              <a:buNone/>
            </a:pPr>
            <a:r>
              <a:rPr lang="en-US" dirty="0">
                <a:solidFill>
                  <a:schemeClr val="tx1"/>
                </a:solidFill>
              </a:rPr>
              <a:t>    @dispatch(int,int)</a:t>
            </a:r>
          </a:p>
          <a:p>
            <a:pPr marL="0" indent="0">
              <a:buNone/>
            </a:pPr>
            <a:r>
              <a:rPr lang="en-US" dirty="0">
                <a:solidFill>
                  <a:schemeClr val="tx1"/>
                </a:solidFill>
              </a:rPr>
              <a:t>    def add(a,b):</a:t>
            </a:r>
          </a:p>
          <a:p>
            <a:pPr marL="0" indent="0">
              <a:buNone/>
            </a:pPr>
            <a:r>
              <a:rPr lang="en-US" dirty="0">
                <a:solidFill>
                  <a:schemeClr val="tx1"/>
                </a:solidFill>
              </a:rPr>
              <a:t>        result=a+b</a:t>
            </a:r>
          </a:p>
          <a:p>
            <a:pPr marL="0" indent="0">
              <a:buNone/>
            </a:pPr>
            <a:r>
              <a:rPr lang="en-US" dirty="0">
                <a:solidFill>
                  <a:schemeClr val="tx1"/>
                </a:solidFill>
              </a:rPr>
              <a:t>        print(result)</a:t>
            </a:r>
          </a:p>
          <a:p>
            <a:pPr marL="0" indent="0">
              <a:buNone/>
            </a:pPr>
            <a:r>
              <a:rPr lang="en-US" dirty="0">
                <a:solidFill>
                  <a:schemeClr val="tx1"/>
                </a:solidFill>
              </a:rPr>
              <a:t>        </a:t>
            </a:r>
          </a:p>
          <a:p>
            <a:pPr marL="0" indent="0">
              <a:buNone/>
            </a:pPr>
            <a:r>
              <a:rPr lang="en-US" dirty="0">
                <a:solidFill>
                  <a:schemeClr val="tx1"/>
                </a:solidFill>
              </a:rPr>
              <a:t>    @dispatch(int,int,int)</a:t>
            </a:r>
          </a:p>
          <a:p>
            <a:pPr marL="0" indent="0">
              <a:buNone/>
            </a:pPr>
            <a:r>
              <a:rPr lang="en-US" dirty="0">
                <a:solidFill>
                  <a:schemeClr val="tx1"/>
                </a:solidFill>
              </a:rPr>
              <a:t>    def add(a,b,c):</a:t>
            </a:r>
          </a:p>
          <a:p>
            <a:pPr marL="0" indent="0">
              <a:buNone/>
            </a:pPr>
            <a:r>
              <a:rPr lang="en-US" dirty="0">
                <a:solidFill>
                  <a:schemeClr val="tx1"/>
                </a:solidFill>
              </a:rPr>
              <a:t>        result=a+b+c</a:t>
            </a:r>
          </a:p>
          <a:p>
            <a:pPr marL="0" indent="0">
              <a:buNone/>
            </a:pPr>
            <a:r>
              <a:rPr lang="en-US" dirty="0">
                <a:solidFill>
                  <a:schemeClr val="tx1"/>
                </a:solidFill>
              </a:rPr>
              <a:t>        print(result)</a:t>
            </a:r>
          </a:p>
        </p:txBody>
      </p:sp>
    </p:spTree>
    <p:extLst>
      <p:ext uri="{BB962C8B-B14F-4D97-AF65-F5344CB8AC3E}">
        <p14:creationId xmlns:p14="http://schemas.microsoft.com/office/powerpoint/2010/main" val="26065095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ED53D8-BA8E-570D-7A25-1AB15E99F150}"/>
              </a:ext>
            </a:extLst>
          </p:cNvPr>
          <p:cNvSpPr>
            <a:spLocks noGrp="1"/>
          </p:cNvSpPr>
          <p:nvPr>
            <p:ph idx="1"/>
          </p:nvPr>
        </p:nvSpPr>
        <p:spPr>
          <a:xfrm>
            <a:off x="677334" y="393701"/>
            <a:ext cx="8596668" cy="5647662"/>
          </a:xfrm>
        </p:spPr>
        <p:txBody>
          <a:bodyPr/>
          <a:lstStyle/>
          <a:p>
            <a:pPr marL="0" indent="0">
              <a:buNone/>
            </a:pPr>
            <a:r>
              <a:rPr lang="en-IN" dirty="0"/>
              <a:t> @dispatch(float,float,float,float)</a:t>
            </a:r>
          </a:p>
          <a:p>
            <a:pPr marL="0" indent="0">
              <a:buNone/>
            </a:pPr>
            <a:r>
              <a:rPr lang="en-IN" dirty="0"/>
              <a:t>    def add(a,b,c,d):</a:t>
            </a:r>
          </a:p>
          <a:p>
            <a:pPr marL="0" indent="0">
              <a:buNone/>
            </a:pPr>
            <a:r>
              <a:rPr lang="en-IN" dirty="0"/>
              <a:t>        result=a+b+c+d</a:t>
            </a:r>
          </a:p>
          <a:p>
            <a:pPr marL="0" indent="0">
              <a:buNone/>
            </a:pPr>
            <a:r>
              <a:rPr lang="en-IN" dirty="0"/>
              <a:t>        print(result)</a:t>
            </a:r>
          </a:p>
          <a:p>
            <a:pPr marL="0" indent="0">
              <a:buNone/>
            </a:pPr>
            <a:r>
              <a:rPr lang="en-IN" dirty="0"/>
              <a:t>        </a:t>
            </a:r>
          </a:p>
          <a:p>
            <a:pPr marL="0" indent="0">
              <a:buNone/>
            </a:pPr>
            <a:r>
              <a:rPr lang="en-IN" dirty="0"/>
              <a:t>obj=Calculator()</a:t>
            </a:r>
          </a:p>
          <a:p>
            <a:pPr marL="0" indent="0">
              <a:buNone/>
            </a:pPr>
            <a:r>
              <a:rPr lang="en-IN" dirty="0"/>
              <a:t>obj.add(4,5)</a:t>
            </a:r>
          </a:p>
          <a:p>
            <a:pPr marL="0" indent="0">
              <a:buNone/>
            </a:pPr>
            <a:r>
              <a:rPr lang="en-IN" dirty="0"/>
              <a:t>obj.add(4,5,6)</a:t>
            </a:r>
          </a:p>
          <a:p>
            <a:pPr marL="0" indent="0">
              <a:buNone/>
            </a:pPr>
            <a:r>
              <a:rPr lang="en-IN" dirty="0"/>
              <a:t>obj.add(4.9,5.8,6.8,7.9)</a:t>
            </a:r>
          </a:p>
          <a:p>
            <a:pPr marL="0" indent="0">
              <a:buNone/>
            </a:pPr>
            <a:r>
              <a:rPr lang="en-IN" dirty="0"/>
              <a:t> </a:t>
            </a:r>
          </a:p>
        </p:txBody>
      </p:sp>
    </p:spTree>
    <p:extLst>
      <p:ext uri="{BB962C8B-B14F-4D97-AF65-F5344CB8AC3E}">
        <p14:creationId xmlns:p14="http://schemas.microsoft.com/office/powerpoint/2010/main" val="14585016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89426-E76F-5752-095D-F22A82DBDC72}"/>
              </a:ext>
            </a:extLst>
          </p:cNvPr>
          <p:cNvSpPr>
            <a:spLocks noGrp="1"/>
          </p:cNvSpPr>
          <p:nvPr>
            <p:ph type="title"/>
          </p:nvPr>
        </p:nvSpPr>
        <p:spPr>
          <a:xfrm>
            <a:off x="677334" y="429287"/>
            <a:ext cx="8596668" cy="774700"/>
          </a:xfrm>
        </p:spPr>
        <p:txBody>
          <a:bodyPr/>
          <a:lstStyle/>
          <a:p>
            <a:pPr algn="ctr"/>
            <a:r>
              <a:rPr lang="en-US" dirty="0"/>
              <a:t>Operator overloading</a:t>
            </a:r>
            <a:endParaRPr lang="en-IN" dirty="0"/>
          </a:p>
        </p:txBody>
      </p:sp>
      <p:sp>
        <p:nvSpPr>
          <p:cNvPr id="3" name="Content Placeholder 2">
            <a:extLst>
              <a:ext uri="{FF2B5EF4-FFF2-40B4-BE49-F238E27FC236}">
                <a16:creationId xmlns:a16="http://schemas.microsoft.com/office/drawing/2014/main" id="{B8950D26-5D37-506F-1BAF-1CF40E1D9B1F}"/>
              </a:ext>
            </a:extLst>
          </p:cNvPr>
          <p:cNvSpPr>
            <a:spLocks noGrp="1"/>
          </p:cNvSpPr>
          <p:nvPr>
            <p:ph idx="1"/>
          </p:nvPr>
        </p:nvSpPr>
        <p:spPr>
          <a:xfrm>
            <a:off x="677334" y="1244601"/>
            <a:ext cx="8596668" cy="4796762"/>
          </a:xfrm>
        </p:spPr>
        <p:txBody>
          <a:bodyPr/>
          <a:lstStyle/>
          <a:p>
            <a:pPr marL="0" indent="0">
              <a:buNone/>
            </a:pPr>
            <a:r>
              <a:rPr lang="en-US" dirty="0">
                <a:solidFill>
                  <a:srgbClr val="FF0000"/>
                </a:solidFill>
              </a:rPr>
              <a:t>Example:</a:t>
            </a:r>
          </a:p>
          <a:p>
            <a:pPr marL="0" indent="0">
              <a:buNone/>
            </a:pPr>
            <a:r>
              <a:rPr lang="en-US" dirty="0"/>
              <a:t>class college:</a:t>
            </a:r>
          </a:p>
          <a:p>
            <a:pPr marL="0" indent="0">
              <a:buNone/>
            </a:pPr>
            <a:r>
              <a:rPr lang="en-US" dirty="0"/>
              <a:t>    def add(self):</a:t>
            </a:r>
          </a:p>
          <a:p>
            <a:pPr marL="0" indent="0">
              <a:buNone/>
            </a:pPr>
            <a:r>
              <a:rPr lang="en-US" dirty="0"/>
              <a:t>        print(5+6)</a:t>
            </a:r>
          </a:p>
          <a:p>
            <a:pPr marL="0" indent="0">
              <a:buNone/>
            </a:pPr>
            <a:r>
              <a:rPr lang="en-US" dirty="0"/>
              <a:t>obj=college()</a:t>
            </a:r>
          </a:p>
          <a:p>
            <a:pPr marL="0" indent="0">
              <a:buNone/>
            </a:pPr>
            <a:r>
              <a:rPr lang="en-US" dirty="0"/>
              <a:t>obj.add()</a:t>
            </a:r>
          </a:p>
          <a:p>
            <a:pPr marL="0" indent="0">
              <a:buNone/>
            </a:pPr>
            <a:r>
              <a:rPr lang="en-US" dirty="0">
                <a:solidFill>
                  <a:srgbClr val="FF0000"/>
                </a:solidFill>
              </a:rPr>
              <a:t>Output:</a:t>
            </a:r>
          </a:p>
          <a:p>
            <a:pPr marL="0" indent="0">
              <a:buNone/>
            </a:pPr>
            <a:r>
              <a:rPr lang="en-IN" dirty="0"/>
              <a:t>11</a:t>
            </a:r>
          </a:p>
          <a:p>
            <a:endParaRPr lang="en-IN" dirty="0"/>
          </a:p>
        </p:txBody>
      </p:sp>
    </p:spTree>
    <p:extLst>
      <p:ext uri="{BB962C8B-B14F-4D97-AF65-F5344CB8AC3E}">
        <p14:creationId xmlns:p14="http://schemas.microsoft.com/office/powerpoint/2010/main" val="14452131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4F0502-3E9D-9025-E3F6-DA57DA8ACBD6}"/>
              </a:ext>
            </a:extLst>
          </p:cNvPr>
          <p:cNvSpPr>
            <a:spLocks noGrp="1"/>
          </p:cNvSpPr>
          <p:nvPr>
            <p:ph idx="1"/>
          </p:nvPr>
        </p:nvSpPr>
        <p:spPr>
          <a:xfrm>
            <a:off x="677334" y="330200"/>
            <a:ext cx="8390466" cy="5711163"/>
          </a:xfrm>
        </p:spPr>
        <p:txBody>
          <a:bodyPr/>
          <a:lstStyle/>
          <a:p>
            <a:pPr marL="0" indent="0">
              <a:buNone/>
            </a:pPr>
            <a:r>
              <a:rPr lang="en-US" dirty="0">
                <a:solidFill>
                  <a:srgbClr val="FF0000"/>
                </a:solidFill>
              </a:rPr>
              <a:t>Next example:</a:t>
            </a:r>
          </a:p>
          <a:p>
            <a:pPr marL="0" indent="0">
              <a:buNone/>
            </a:pPr>
            <a:r>
              <a:rPr lang="en-US" dirty="0"/>
              <a:t>class college:</a:t>
            </a:r>
          </a:p>
          <a:p>
            <a:pPr marL="0" indent="0">
              <a:buNone/>
            </a:pPr>
            <a:r>
              <a:rPr lang="en-US" dirty="0"/>
              <a:t>    def add(self):</a:t>
            </a:r>
          </a:p>
          <a:p>
            <a:pPr marL="0" indent="0">
              <a:buNone/>
            </a:pPr>
            <a:r>
              <a:rPr lang="en-US" dirty="0"/>
              <a:t>        print(10+6)</a:t>
            </a:r>
          </a:p>
          <a:p>
            <a:pPr marL="0" indent="0">
              <a:buNone/>
            </a:pPr>
            <a:r>
              <a:rPr lang="en-US" dirty="0"/>
              <a:t>    def multiple(self):</a:t>
            </a:r>
          </a:p>
          <a:p>
            <a:pPr marL="0" indent="0">
              <a:buNone/>
            </a:pPr>
            <a:r>
              <a:rPr lang="en-US" dirty="0"/>
              <a:t>        print("hello"*3)</a:t>
            </a:r>
          </a:p>
          <a:p>
            <a:pPr marL="0" indent="0">
              <a:buNone/>
            </a:pPr>
            <a:r>
              <a:rPr lang="en-US" dirty="0"/>
              <a:t>obj=college()</a:t>
            </a:r>
          </a:p>
          <a:p>
            <a:pPr marL="0" indent="0">
              <a:buNone/>
            </a:pPr>
            <a:r>
              <a:rPr lang="en-US" dirty="0"/>
              <a:t>obj.add()</a:t>
            </a:r>
          </a:p>
          <a:p>
            <a:pPr marL="0" indent="0">
              <a:buNone/>
            </a:pPr>
            <a:r>
              <a:rPr lang="en-US" dirty="0"/>
              <a:t>obj.multiple()</a:t>
            </a:r>
          </a:p>
          <a:p>
            <a:pPr marL="0" indent="0">
              <a:buNone/>
            </a:pPr>
            <a:r>
              <a:rPr lang="en-IN" dirty="0">
                <a:solidFill>
                  <a:srgbClr val="FF0000"/>
                </a:solidFill>
              </a:rPr>
              <a:t>Output:</a:t>
            </a:r>
          </a:p>
          <a:p>
            <a:pPr marL="0" indent="0">
              <a:buNone/>
            </a:pPr>
            <a:r>
              <a:rPr lang="en-IN" dirty="0"/>
              <a:t>16</a:t>
            </a:r>
          </a:p>
          <a:p>
            <a:pPr marL="0" indent="0">
              <a:buNone/>
            </a:pPr>
            <a:r>
              <a:rPr lang="en-IN" dirty="0"/>
              <a:t>hellohellohello</a:t>
            </a:r>
          </a:p>
          <a:p>
            <a:endParaRPr lang="en-IN" dirty="0"/>
          </a:p>
        </p:txBody>
      </p:sp>
    </p:spTree>
    <p:extLst>
      <p:ext uri="{BB962C8B-B14F-4D97-AF65-F5344CB8AC3E}">
        <p14:creationId xmlns:p14="http://schemas.microsoft.com/office/powerpoint/2010/main" val="21108879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D1176-9FD7-0AF7-F1A7-B0679DD5272E}"/>
              </a:ext>
            </a:extLst>
          </p:cNvPr>
          <p:cNvSpPr>
            <a:spLocks noGrp="1"/>
          </p:cNvSpPr>
          <p:nvPr>
            <p:ph type="title"/>
          </p:nvPr>
        </p:nvSpPr>
        <p:spPr>
          <a:xfrm>
            <a:off x="677334" y="609600"/>
            <a:ext cx="8596668" cy="647700"/>
          </a:xfrm>
        </p:spPr>
        <p:txBody>
          <a:bodyPr>
            <a:normAutofit fontScale="90000"/>
          </a:bodyPr>
          <a:lstStyle/>
          <a:p>
            <a:pPr algn="ctr"/>
            <a:r>
              <a:rPr lang="en-US" dirty="0"/>
              <a:t>Function overloading</a:t>
            </a:r>
            <a:br>
              <a:rPr lang="en-US" dirty="0"/>
            </a:br>
            <a:endParaRPr lang="en-IN" dirty="0"/>
          </a:p>
        </p:txBody>
      </p:sp>
      <p:sp>
        <p:nvSpPr>
          <p:cNvPr id="3" name="Content Placeholder 2">
            <a:extLst>
              <a:ext uri="{FF2B5EF4-FFF2-40B4-BE49-F238E27FC236}">
                <a16:creationId xmlns:a16="http://schemas.microsoft.com/office/drawing/2014/main" id="{012E3A07-D6FC-0D3E-3DD7-3048A1C67ED1}"/>
              </a:ext>
            </a:extLst>
          </p:cNvPr>
          <p:cNvSpPr>
            <a:spLocks noGrp="1"/>
          </p:cNvSpPr>
          <p:nvPr>
            <p:ph idx="1"/>
          </p:nvPr>
        </p:nvSpPr>
        <p:spPr>
          <a:xfrm>
            <a:off x="791634" y="1373189"/>
            <a:ext cx="8596668" cy="4875211"/>
          </a:xfrm>
        </p:spPr>
        <p:txBody>
          <a:bodyPr>
            <a:normAutofit fontScale="85000" lnSpcReduction="20000"/>
          </a:bodyPr>
          <a:lstStyle/>
          <a:p>
            <a:pPr marL="0" indent="0">
              <a:buNone/>
            </a:pPr>
            <a:r>
              <a:rPr lang="en-US" dirty="0">
                <a:solidFill>
                  <a:srgbClr val="FF0000"/>
                </a:solidFill>
              </a:rPr>
              <a:t>Class parent:</a:t>
            </a:r>
          </a:p>
          <a:p>
            <a:pPr marL="0" indent="0">
              <a:buNone/>
            </a:pPr>
            <a:r>
              <a:rPr lang="en-US" dirty="0">
                <a:solidFill>
                  <a:srgbClr val="FF0000"/>
                </a:solidFill>
              </a:rPr>
              <a:t>Example:</a:t>
            </a:r>
          </a:p>
          <a:p>
            <a:pPr marL="0" indent="0">
              <a:buNone/>
            </a:pPr>
            <a:r>
              <a:rPr lang="en-US" dirty="0"/>
              <a:t>class parent:</a:t>
            </a:r>
          </a:p>
          <a:p>
            <a:pPr marL="0" indent="0">
              <a:buNone/>
            </a:pPr>
            <a:r>
              <a:rPr lang="en-US" dirty="0"/>
              <a:t>    def apple(self):</a:t>
            </a:r>
          </a:p>
          <a:p>
            <a:pPr marL="0" indent="0">
              <a:buNone/>
            </a:pPr>
            <a:r>
              <a:rPr lang="en-US" dirty="0"/>
              <a:t>        print("like apple")</a:t>
            </a:r>
          </a:p>
          <a:p>
            <a:pPr marL="0" indent="0">
              <a:buNone/>
            </a:pPr>
            <a:r>
              <a:rPr lang="en-US" dirty="0"/>
              <a:t>class child(parent):</a:t>
            </a:r>
          </a:p>
          <a:p>
            <a:pPr marL="0" indent="0">
              <a:buNone/>
            </a:pPr>
            <a:r>
              <a:rPr lang="en-US" dirty="0"/>
              <a:t>    def apple(self):</a:t>
            </a:r>
          </a:p>
          <a:p>
            <a:pPr marL="0" indent="0">
              <a:buNone/>
            </a:pPr>
            <a:r>
              <a:rPr lang="en-US" dirty="0"/>
              <a:t>        print("i like more apple")</a:t>
            </a:r>
          </a:p>
          <a:p>
            <a:pPr marL="0" indent="0">
              <a:buNone/>
            </a:pPr>
            <a:r>
              <a:rPr lang="en-US" dirty="0"/>
              <a:t>obj=child()</a:t>
            </a:r>
          </a:p>
          <a:p>
            <a:pPr marL="0" indent="0">
              <a:buNone/>
            </a:pPr>
            <a:r>
              <a:rPr lang="en-US" dirty="0"/>
              <a:t>obj.apple()</a:t>
            </a:r>
          </a:p>
          <a:p>
            <a:pPr marL="0" indent="0">
              <a:buNone/>
            </a:pPr>
            <a:r>
              <a:rPr lang="en-US" dirty="0"/>
              <a:t>obj1=parent()</a:t>
            </a:r>
          </a:p>
          <a:p>
            <a:pPr marL="0" indent="0">
              <a:buNone/>
            </a:pPr>
            <a:r>
              <a:rPr lang="en-US" dirty="0"/>
              <a:t>obj1.apple()</a:t>
            </a:r>
          </a:p>
          <a:p>
            <a:pPr marL="0" indent="0">
              <a:buNone/>
            </a:pPr>
            <a:r>
              <a:rPr lang="en-US" dirty="0">
                <a:solidFill>
                  <a:srgbClr val="FF0000"/>
                </a:solidFill>
              </a:rPr>
              <a:t>Output:</a:t>
            </a:r>
          </a:p>
          <a:p>
            <a:pPr marL="0" indent="0">
              <a:buNone/>
            </a:pPr>
            <a:r>
              <a:rPr lang="en-US" dirty="0"/>
              <a:t>i like more apple</a:t>
            </a:r>
          </a:p>
          <a:p>
            <a:pPr marL="0" indent="0">
              <a:buNone/>
            </a:pPr>
            <a:r>
              <a:rPr lang="en-US" dirty="0"/>
              <a:t>like apple</a:t>
            </a:r>
          </a:p>
          <a:p>
            <a:endParaRPr lang="en-IN" dirty="0"/>
          </a:p>
        </p:txBody>
      </p:sp>
    </p:spTree>
    <p:extLst>
      <p:ext uri="{BB962C8B-B14F-4D97-AF65-F5344CB8AC3E}">
        <p14:creationId xmlns:p14="http://schemas.microsoft.com/office/powerpoint/2010/main" val="17825028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8D980-7617-7908-8614-207EDB6ACFF2}"/>
              </a:ext>
            </a:extLst>
          </p:cNvPr>
          <p:cNvSpPr>
            <a:spLocks noGrp="1"/>
          </p:cNvSpPr>
          <p:nvPr>
            <p:ph type="title"/>
          </p:nvPr>
        </p:nvSpPr>
        <p:spPr>
          <a:xfrm>
            <a:off x="677334" y="609600"/>
            <a:ext cx="7486165" cy="679373"/>
          </a:xfrm>
        </p:spPr>
        <p:txBody>
          <a:bodyPr/>
          <a:lstStyle/>
          <a:p>
            <a:pPr algn="ctr"/>
            <a:r>
              <a:rPr lang="en-US" dirty="0"/>
              <a:t>Gui in python(Tkinter):</a:t>
            </a:r>
            <a:endParaRPr lang="en-IN" dirty="0"/>
          </a:p>
        </p:txBody>
      </p:sp>
      <p:sp>
        <p:nvSpPr>
          <p:cNvPr id="3" name="Content Placeholder 2">
            <a:extLst>
              <a:ext uri="{FF2B5EF4-FFF2-40B4-BE49-F238E27FC236}">
                <a16:creationId xmlns:a16="http://schemas.microsoft.com/office/drawing/2014/main" id="{C6F4BDB0-AC37-71BD-044A-92EEEE5F7C39}"/>
              </a:ext>
            </a:extLst>
          </p:cNvPr>
          <p:cNvSpPr>
            <a:spLocks noGrp="1"/>
          </p:cNvSpPr>
          <p:nvPr>
            <p:ph idx="1"/>
          </p:nvPr>
        </p:nvSpPr>
        <p:spPr>
          <a:xfrm>
            <a:off x="677334" y="1473200"/>
            <a:ext cx="8596668" cy="4568163"/>
          </a:xfrm>
        </p:spPr>
        <p:txBody>
          <a:bodyPr/>
          <a:lstStyle/>
          <a:p>
            <a:pPr marL="0" indent="0">
              <a:buNone/>
            </a:pPr>
            <a:r>
              <a:rPr lang="en-US" dirty="0"/>
              <a:t>Introduction to GUI</a:t>
            </a:r>
          </a:p>
          <a:p>
            <a:pPr marL="0" indent="0">
              <a:buNone/>
            </a:pPr>
            <a:r>
              <a:rPr lang="en-US" dirty="0"/>
              <a:t>widget component</a:t>
            </a:r>
          </a:p>
          <a:p>
            <a:pPr marL="0" indent="0">
              <a:buNone/>
            </a:pPr>
            <a:r>
              <a:rPr lang="en-US" dirty="0"/>
              <a:t>Button</a:t>
            </a:r>
          </a:p>
          <a:p>
            <a:pPr marL="0" indent="0">
              <a:buNone/>
            </a:pPr>
            <a:r>
              <a:rPr lang="en-US" dirty="0"/>
              <a:t>Radio</a:t>
            </a:r>
          </a:p>
          <a:p>
            <a:pPr marL="0" indent="0">
              <a:buNone/>
            </a:pPr>
            <a:r>
              <a:rPr lang="en-US" dirty="0"/>
              <a:t>Frame</a:t>
            </a:r>
          </a:p>
          <a:p>
            <a:pPr marL="0" indent="0">
              <a:buNone/>
            </a:pPr>
            <a:r>
              <a:rPr lang="en-US" dirty="0"/>
              <a:t>Check</a:t>
            </a:r>
          </a:p>
          <a:p>
            <a:pPr marL="0" indent="0">
              <a:buNone/>
            </a:pPr>
            <a:r>
              <a:rPr lang="en-US" dirty="0"/>
              <a:t>Text box</a:t>
            </a:r>
          </a:p>
          <a:p>
            <a:pPr marL="0" indent="0">
              <a:buNone/>
            </a:pPr>
            <a:r>
              <a:rPr lang="en-US" dirty="0"/>
              <a:t>Label……</a:t>
            </a:r>
          </a:p>
          <a:p>
            <a:pPr marL="0" indent="0">
              <a:buNone/>
            </a:pPr>
            <a:endParaRPr lang="en-IN" dirty="0"/>
          </a:p>
        </p:txBody>
      </p:sp>
    </p:spTree>
    <p:extLst>
      <p:ext uri="{BB962C8B-B14F-4D97-AF65-F5344CB8AC3E}">
        <p14:creationId xmlns:p14="http://schemas.microsoft.com/office/powerpoint/2010/main" val="21629856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357783-D534-FBC7-897E-F09EF495A55E}"/>
              </a:ext>
            </a:extLst>
          </p:cNvPr>
          <p:cNvSpPr>
            <a:spLocks noGrp="1"/>
          </p:cNvSpPr>
          <p:nvPr>
            <p:ph idx="1"/>
          </p:nvPr>
        </p:nvSpPr>
        <p:spPr>
          <a:xfrm>
            <a:off x="317500" y="431801"/>
            <a:ext cx="8956502" cy="5609562"/>
          </a:xfrm>
        </p:spPr>
        <p:txBody>
          <a:bodyPr/>
          <a:lstStyle/>
          <a:p>
            <a:pPr marL="0" indent="0">
              <a:buNone/>
            </a:pPr>
            <a:r>
              <a:rPr lang="en-US" dirty="0">
                <a:solidFill>
                  <a:srgbClr val="FF0000"/>
                </a:solidFill>
              </a:rPr>
              <a:t>Label:</a:t>
            </a:r>
          </a:p>
          <a:p>
            <a:pPr marL="0" indent="0">
              <a:buNone/>
            </a:pPr>
            <a:r>
              <a:rPr lang="en-US" u="sng" dirty="0">
                <a:solidFill>
                  <a:srgbClr val="FF0000"/>
                </a:solidFill>
              </a:rPr>
              <a:t>Example:</a:t>
            </a:r>
          </a:p>
          <a:p>
            <a:pPr marL="0" indent="0">
              <a:buNone/>
            </a:pPr>
            <a:r>
              <a:rPr lang="en-US" dirty="0"/>
              <a:t>from  tkinter import*</a:t>
            </a:r>
          </a:p>
          <a:p>
            <a:pPr marL="0" indent="0">
              <a:buNone/>
            </a:pPr>
            <a:r>
              <a:rPr lang="en-US" dirty="0"/>
              <a:t>z=Tk()</a:t>
            </a:r>
          </a:p>
          <a:p>
            <a:pPr marL="0" indent="0">
              <a:buNone/>
            </a:pPr>
            <a:r>
              <a:rPr lang="en-US" dirty="0"/>
              <a:t>l=Label(z,text="radhika",fg="red",bg="green",font=("arail",40,"bold"))</a:t>
            </a:r>
          </a:p>
          <a:p>
            <a:pPr marL="0" indent="0">
              <a:buNone/>
            </a:pPr>
            <a:r>
              <a:rPr lang="en-US" dirty="0"/>
              <a:t>l.pack()</a:t>
            </a:r>
          </a:p>
          <a:p>
            <a:pPr marL="0" indent="0">
              <a:buNone/>
            </a:pPr>
            <a:r>
              <a:rPr lang="en-US" dirty="0"/>
              <a:t>z.geometry("500x400")</a:t>
            </a:r>
          </a:p>
          <a:p>
            <a:pPr marL="0" indent="0">
              <a:buNone/>
            </a:pPr>
            <a:r>
              <a:rPr lang="en-US" dirty="0"/>
              <a:t>z.config(bg="blue")</a:t>
            </a:r>
          </a:p>
          <a:p>
            <a:pPr marL="0" indent="0">
              <a:buNone/>
            </a:pPr>
            <a:r>
              <a:rPr lang="en-US" dirty="0"/>
              <a:t>z.mainloop()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829222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52697"/>
            <a:ext cx="8596668" cy="5688665"/>
          </a:xfrm>
        </p:spPr>
        <p:txBody>
          <a:bodyPr>
            <a:normAutofit fontScale="55000" lnSpcReduction="20000"/>
          </a:bodyPr>
          <a:lstStyle/>
          <a:p>
            <a:pPr marL="0" indent="0">
              <a:buNone/>
            </a:pPr>
            <a:r>
              <a:rPr lang="en-IN" dirty="0"/>
              <a:t>print(</a:t>
            </a:r>
            <a:r>
              <a:rPr lang="en-IN" dirty="0" err="1"/>
              <a:t>random.randrange</a:t>
            </a:r>
            <a:r>
              <a:rPr lang="en-IN" dirty="0"/>
              <a:t>(50,100))</a:t>
            </a:r>
          </a:p>
          <a:p>
            <a:pPr marL="0" indent="0">
              <a:buNone/>
            </a:pPr>
            <a:r>
              <a:rPr lang="en-IN" dirty="0"/>
              <a:t>97</a:t>
            </a:r>
          </a:p>
          <a:p>
            <a:pPr marL="0" indent="0">
              <a:buNone/>
            </a:pPr>
            <a:r>
              <a:rPr lang="en-IN" dirty="0"/>
              <a:t>print(</a:t>
            </a:r>
            <a:r>
              <a:rPr lang="en-IN" dirty="0" err="1"/>
              <a:t>random.randrange</a:t>
            </a:r>
            <a:r>
              <a:rPr lang="en-IN" dirty="0"/>
              <a:t>(50,100))</a:t>
            </a:r>
          </a:p>
          <a:p>
            <a:pPr marL="0" indent="0">
              <a:buNone/>
            </a:pPr>
            <a:r>
              <a:rPr lang="en-IN" dirty="0"/>
              <a:t>73</a:t>
            </a:r>
          </a:p>
          <a:p>
            <a:pPr marL="0" indent="0">
              <a:buNone/>
            </a:pPr>
            <a:r>
              <a:rPr lang="en-IN" dirty="0"/>
              <a:t>print(</a:t>
            </a:r>
            <a:r>
              <a:rPr lang="en-IN" dirty="0" err="1"/>
              <a:t>random.randrange</a:t>
            </a:r>
            <a:r>
              <a:rPr lang="en-IN" dirty="0"/>
              <a:t>(50,100))</a:t>
            </a:r>
          </a:p>
          <a:p>
            <a:pPr marL="0" indent="0">
              <a:buNone/>
            </a:pPr>
            <a:r>
              <a:rPr lang="en-IN" dirty="0"/>
              <a:t>52</a:t>
            </a:r>
          </a:p>
          <a:p>
            <a:pPr marL="0" indent="0">
              <a:buNone/>
            </a:pPr>
            <a:r>
              <a:rPr lang="en-IN" dirty="0"/>
              <a:t>print(</a:t>
            </a:r>
            <a:r>
              <a:rPr lang="en-IN" dirty="0" err="1"/>
              <a:t>random.randrange</a:t>
            </a:r>
            <a:r>
              <a:rPr lang="en-IN" dirty="0"/>
              <a:t>(50,100))</a:t>
            </a:r>
          </a:p>
          <a:p>
            <a:pPr marL="0" indent="0">
              <a:buNone/>
            </a:pPr>
            <a:r>
              <a:rPr lang="en-IN" dirty="0"/>
              <a:t>76</a:t>
            </a:r>
          </a:p>
          <a:p>
            <a:pPr marL="0" indent="0">
              <a:buNone/>
            </a:pPr>
            <a:r>
              <a:rPr lang="en-IN" dirty="0"/>
              <a:t>print(</a:t>
            </a:r>
            <a:r>
              <a:rPr lang="en-IN" dirty="0" err="1"/>
              <a:t>random.randrange</a:t>
            </a:r>
            <a:r>
              <a:rPr lang="en-IN" dirty="0"/>
              <a:t>(50,100))</a:t>
            </a:r>
          </a:p>
          <a:p>
            <a:pPr marL="0" indent="0">
              <a:buNone/>
            </a:pPr>
            <a:r>
              <a:rPr lang="en-IN" dirty="0"/>
              <a:t>58</a:t>
            </a:r>
          </a:p>
          <a:p>
            <a:pPr marL="0" indent="0">
              <a:buNone/>
            </a:pPr>
            <a:r>
              <a:rPr lang="en-IN" dirty="0"/>
              <a:t>print(</a:t>
            </a:r>
            <a:r>
              <a:rPr lang="en-IN" dirty="0" err="1"/>
              <a:t>random.randrange</a:t>
            </a:r>
            <a:r>
              <a:rPr lang="en-IN" dirty="0"/>
              <a:t>(50,100))</a:t>
            </a:r>
          </a:p>
          <a:p>
            <a:pPr marL="0" indent="0">
              <a:buNone/>
            </a:pPr>
            <a:r>
              <a:rPr lang="en-IN" dirty="0"/>
              <a:t>88</a:t>
            </a:r>
          </a:p>
          <a:p>
            <a:pPr marL="0" indent="0">
              <a:buNone/>
            </a:pPr>
            <a:r>
              <a:rPr lang="en-IN" dirty="0"/>
              <a:t>print(</a:t>
            </a:r>
            <a:r>
              <a:rPr lang="en-IN" dirty="0" err="1"/>
              <a:t>random.randrange</a:t>
            </a:r>
            <a:r>
              <a:rPr lang="en-IN" dirty="0"/>
              <a:t>(50,100))</a:t>
            </a:r>
          </a:p>
          <a:p>
            <a:pPr marL="0" indent="0">
              <a:buNone/>
            </a:pPr>
            <a:r>
              <a:rPr lang="en-IN" dirty="0"/>
              <a:t>72</a:t>
            </a:r>
          </a:p>
          <a:p>
            <a:pPr marL="0" indent="0">
              <a:buNone/>
            </a:pPr>
            <a:r>
              <a:rPr lang="en-IN" dirty="0"/>
              <a:t>print(</a:t>
            </a:r>
            <a:r>
              <a:rPr lang="en-IN" dirty="0" err="1"/>
              <a:t>random.randrange</a:t>
            </a:r>
            <a:r>
              <a:rPr lang="en-IN" dirty="0"/>
              <a:t>(50,100,5))</a:t>
            </a:r>
          </a:p>
          <a:p>
            <a:pPr marL="0" indent="0">
              <a:buNone/>
            </a:pPr>
            <a:r>
              <a:rPr lang="en-IN" dirty="0"/>
              <a:t>80</a:t>
            </a:r>
          </a:p>
          <a:p>
            <a:pPr marL="0" indent="0">
              <a:buNone/>
            </a:pPr>
            <a:r>
              <a:rPr lang="en-IN" dirty="0"/>
              <a:t>print(</a:t>
            </a:r>
            <a:r>
              <a:rPr lang="en-IN" dirty="0" err="1"/>
              <a:t>random.randrange</a:t>
            </a:r>
            <a:r>
              <a:rPr lang="en-IN" dirty="0"/>
              <a:t>(50,100,5))</a:t>
            </a:r>
          </a:p>
          <a:p>
            <a:pPr marL="0" indent="0">
              <a:buNone/>
            </a:pPr>
            <a:r>
              <a:rPr lang="en-IN" dirty="0"/>
              <a:t>80</a:t>
            </a:r>
          </a:p>
          <a:p>
            <a:pPr marL="0" indent="0">
              <a:buNone/>
            </a:pPr>
            <a:r>
              <a:rPr lang="en-IN" dirty="0"/>
              <a:t>print(</a:t>
            </a:r>
            <a:r>
              <a:rPr lang="en-IN" dirty="0" err="1"/>
              <a:t>random.randrange</a:t>
            </a:r>
            <a:r>
              <a:rPr lang="en-IN" dirty="0"/>
              <a:t>(50,100,5))</a:t>
            </a:r>
          </a:p>
          <a:p>
            <a:pPr marL="0" indent="0">
              <a:buNone/>
            </a:pPr>
            <a:r>
              <a:rPr lang="en-IN" dirty="0"/>
              <a:t>70</a:t>
            </a:r>
          </a:p>
          <a:p>
            <a:pPr marL="0" indent="0">
              <a:buNone/>
            </a:pPr>
            <a:r>
              <a:rPr lang="en-IN" dirty="0"/>
              <a:t>print(</a:t>
            </a:r>
            <a:r>
              <a:rPr lang="en-IN" dirty="0" err="1"/>
              <a:t>random.randrange</a:t>
            </a:r>
            <a:r>
              <a:rPr lang="en-IN" dirty="0"/>
              <a:t>(50,100,5))</a:t>
            </a:r>
          </a:p>
          <a:p>
            <a:pPr marL="0" indent="0">
              <a:buNone/>
            </a:pPr>
            <a:r>
              <a:rPr lang="en-IN" dirty="0"/>
              <a:t>70</a:t>
            </a:r>
          </a:p>
        </p:txBody>
      </p:sp>
    </p:spTree>
    <p:extLst>
      <p:ext uri="{BB962C8B-B14F-4D97-AF65-F5344CB8AC3E}">
        <p14:creationId xmlns:p14="http://schemas.microsoft.com/office/powerpoint/2010/main" val="9926237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EB9A55-1394-F023-A363-205C75009A2F}"/>
              </a:ext>
            </a:extLst>
          </p:cNvPr>
          <p:cNvSpPr>
            <a:spLocks noGrp="1"/>
          </p:cNvSpPr>
          <p:nvPr>
            <p:ph idx="1"/>
          </p:nvPr>
        </p:nvSpPr>
        <p:spPr>
          <a:xfrm>
            <a:off x="490047" y="377635"/>
            <a:ext cx="8596668" cy="5685762"/>
          </a:xfrm>
        </p:spPr>
        <p:txBody>
          <a:bodyPr>
            <a:normAutofit fontScale="92500" lnSpcReduction="10000"/>
          </a:bodyPr>
          <a:lstStyle/>
          <a:p>
            <a:pPr marL="0" indent="0">
              <a:buNone/>
            </a:pPr>
            <a:r>
              <a:rPr lang="en-US" dirty="0">
                <a:solidFill>
                  <a:srgbClr val="FF0000"/>
                </a:solidFill>
              </a:rPr>
              <a:t>BUTTON:</a:t>
            </a:r>
          </a:p>
          <a:p>
            <a:pPr marL="0" indent="0">
              <a:buNone/>
            </a:pPr>
            <a:endParaRPr lang="en-IN" dirty="0"/>
          </a:p>
          <a:p>
            <a:pPr marL="0" indent="0">
              <a:buNone/>
            </a:pPr>
            <a:r>
              <a:rPr lang="en-IN" dirty="0"/>
              <a:t>from tkinter import *</a:t>
            </a:r>
          </a:p>
          <a:p>
            <a:pPr marL="0" indent="0">
              <a:buNone/>
            </a:pPr>
            <a:r>
              <a:rPr lang="en-IN" dirty="0"/>
              <a:t>from tkinter import messagebox</a:t>
            </a:r>
          </a:p>
          <a:p>
            <a:pPr marL="0" indent="0">
              <a:buNone/>
            </a:pPr>
            <a:r>
              <a:rPr lang="en-IN" dirty="0"/>
              <a:t>z=Tk()</a:t>
            </a:r>
          </a:p>
          <a:p>
            <a:pPr marL="0" indent="0">
              <a:buNone/>
            </a:pPr>
            <a:endParaRPr lang="en-IN" dirty="0"/>
          </a:p>
          <a:p>
            <a:pPr marL="0" indent="0">
              <a:buNone/>
            </a:pPr>
            <a:r>
              <a:rPr lang="en-IN" dirty="0"/>
              <a:t>def nishan():</a:t>
            </a:r>
          </a:p>
          <a:p>
            <a:pPr marL="0" indent="0">
              <a:buNone/>
            </a:pPr>
            <a:r>
              <a:rPr lang="en-IN" dirty="0"/>
              <a:t>   messagebox.showinfo("Message","Livewire for Live carrer")</a:t>
            </a:r>
          </a:p>
          <a:p>
            <a:pPr marL="0" indent="0">
              <a:buNone/>
            </a:pPr>
            <a:r>
              <a:rPr lang="en-IN" dirty="0"/>
              <a:t>   </a:t>
            </a:r>
          </a:p>
          <a:p>
            <a:pPr marL="0" indent="0">
              <a:buNone/>
            </a:pPr>
            <a:r>
              <a:rPr lang="en-IN" dirty="0"/>
              <a:t>btn=Button(z, text="Nishan",command=</a:t>
            </a:r>
            <a:r>
              <a:rPr lang="en-IN" dirty="0" err="1"/>
              <a:t>nishan,fg</a:t>
            </a:r>
            <a:r>
              <a:rPr lang="en-IN" dirty="0"/>
              <a:t>="green",bg="red",font=("arail",40,"bold"))</a:t>
            </a:r>
          </a:p>
          <a:p>
            <a:pPr marL="0" indent="0">
              <a:buNone/>
            </a:pPr>
            <a:r>
              <a:rPr lang="en-IN" dirty="0"/>
              <a:t>btn.pack()</a:t>
            </a:r>
          </a:p>
          <a:p>
            <a:pPr marL="0" indent="0">
              <a:buNone/>
            </a:pPr>
            <a:endParaRPr lang="en-IN" dirty="0"/>
          </a:p>
          <a:p>
            <a:pPr marL="0" indent="0">
              <a:buNone/>
            </a:pPr>
            <a:r>
              <a:rPr lang="en-IN" dirty="0"/>
              <a:t>z.geometry("500x400")</a:t>
            </a:r>
          </a:p>
          <a:p>
            <a:pPr marL="0" indent="0">
              <a:buNone/>
            </a:pPr>
            <a:r>
              <a:rPr lang="en-IN" dirty="0"/>
              <a:t>z.config(bg="pink")</a:t>
            </a:r>
          </a:p>
          <a:p>
            <a:pPr marL="0" indent="0">
              <a:buNone/>
            </a:pPr>
            <a:r>
              <a:rPr lang="en-IN" dirty="0"/>
              <a:t>z.mainloop()</a:t>
            </a:r>
          </a:p>
          <a:p>
            <a:pPr marL="0" indent="0">
              <a:buNone/>
            </a:pPr>
            <a:endParaRPr lang="en-IN" dirty="0"/>
          </a:p>
        </p:txBody>
      </p:sp>
    </p:spTree>
    <p:extLst>
      <p:ext uri="{BB962C8B-B14F-4D97-AF65-F5344CB8AC3E}">
        <p14:creationId xmlns:p14="http://schemas.microsoft.com/office/powerpoint/2010/main" val="25827301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07A02F-2EF7-3323-7D2B-5D9A9EB6C68B}"/>
              </a:ext>
            </a:extLst>
          </p:cNvPr>
          <p:cNvSpPr>
            <a:spLocks noGrp="1"/>
          </p:cNvSpPr>
          <p:nvPr>
            <p:ph idx="1"/>
          </p:nvPr>
        </p:nvSpPr>
        <p:spPr>
          <a:xfrm>
            <a:off x="307810" y="310156"/>
            <a:ext cx="8596668" cy="5798991"/>
          </a:xfrm>
        </p:spPr>
        <p:txBody>
          <a:bodyPr>
            <a:normAutofit fontScale="92500" lnSpcReduction="10000"/>
          </a:bodyPr>
          <a:lstStyle/>
          <a:p>
            <a:pPr marL="0" indent="0">
              <a:buNone/>
            </a:pPr>
            <a:r>
              <a:rPr lang="en-US" dirty="0">
                <a:solidFill>
                  <a:srgbClr val="FF0000"/>
                </a:solidFill>
              </a:rPr>
              <a:t>Check button:</a:t>
            </a:r>
          </a:p>
          <a:p>
            <a:pPr marL="0" indent="0">
              <a:buNone/>
            </a:pPr>
            <a:r>
              <a:rPr lang="en-IN" u="sng" dirty="0">
                <a:solidFill>
                  <a:srgbClr val="FF0000"/>
                </a:solidFill>
              </a:rPr>
              <a:t>Example:</a:t>
            </a:r>
          </a:p>
          <a:p>
            <a:pPr marL="0" indent="0">
              <a:buNone/>
            </a:pPr>
            <a:r>
              <a:rPr lang="en-IN" dirty="0">
                <a:solidFill>
                  <a:schemeClr val="tx1"/>
                </a:solidFill>
              </a:rPr>
              <a:t>from tkinter import*</a:t>
            </a:r>
          </a:p>
          <a:p>
            <a:pPr marL="0" indent="0">
              <a:buNone/>
            </a:pPr>
            <a:r>
              <a:rPr lang="en-IN" dirty="0">
                <a:solidFill>
                  <a:schemeClr val="tx1"/>
                </a:solidFill>
              </a:rPr>
              <a:t>from tkinter import messagebox</a:t>
            </a:r>
          </a:p>
          <a:p>
            <a:pPr marL="0" indent="0">
              <a:buNone/>
            </a:pPr>
            <a:r>
              <a:rPr lang="en-IN" dirty="0">
                <a:solidFill>
                  <a:schemeClr val="tx1"/>
                </a:solidFill>
              </a:rPr>
              <a:t>z=</a:t>
            </a:r>
            <a:r>
              <a:rPr lang="en-IN" dirty="0" err="1">
                <a:solidFill>
                  <a:schemeClr val="tx1"/>
                </a:solidFill>
              </a:rPr>
              <a:t>Tk</a:t>
            </a:r>
            <a:r>
              <a:rPr lang="en-IN" dirty="0">
                <a:solidFill>
                  <a:schemeClr val="tx1"/>
                </a:solidFill>
              </a:rPr>
              <a:t>()</a:t>
            </a:r>
          </a:p>
          <a:p>
            <a:pPr marL="0" indent="0">
              <a:buNone/>
            </a:pPr>
            <a:r>
              <a:rPr lang="en-IN" dirty="0">
                <a:solidFill>
                  <a:schemeClr val="tx1"/>
                </a:solidFill>
              </a:rPr>
              <a:t>def male():</a:t>
            </a:r>
          </a:p>
          <a:p>
            <a:pPr marL="0" indent="0">
              <a:buNone/>
            </a:pPr>
            <a:r>
              <a:rPr lang="en-IN" dirty="0">
                <a:solidFill>
                  <a:schemeClr val="tx1"/>
                </a:solidFill>
              </a:rPr>
              <a:t>    messagebox.showinfo("message","you have selected male gender")</a:t>
            </a:r>
          </a:p>
          <a:p>
            <a:pPr marL="0" indent="0">
              <a:buNone/>
            </a:pPr>
            <a:r>
              <a:rPr lang="en-IN" dirty="0">
                <a:solidFill>
                  <a:schemeClr val="tx1"/>
                </a:solidFill>
              </a:rPr>
              <a:t>def female():</a:t>
            </a:r>
          </a:p>
          <a:p>
            <a:pPr marL="0" indent="0">
              <a:buNone/>
            </a:pPr>
            <a:r>
              <a:rPr lang="en-IN" dirty="0">
                <a:solidFill>
                  <a:schemeClr val="tx1"/>
                </a:solidFill>
              </a:rPr>
              <a:t>    messagebox.showinfo("message","you have selected female gender")</a:t>
            </a:r>
          </a:p>
          <a:p>
            <a:pPr marL="0" indent="0">
              <a:buNone/>
            </a:pPr>
            <a:r>
              <a:rPr lang="en-IN" dirty="0">
                <a:solidFill>
                  <a:schemeClr val="tx1"/>
                </a:solidFill>
              </a:rPr>
              <a:t>c=</a:t>
            </a:r>
            <a:r>
              <a:rPr lang="en-IN" dirty="0" err="1">
                <a:solidFill>
                  <a:schemeClr val="tx1"/>
                </a:solidFill>
              </a:rPr>
              <a:t>Checkbutton</a:t>
            </a:r>
            <a:r>
              <a:rPr lang="en-IN" dirty="0">
                <a:solidFill>
                  <a:schemeClr val="tx1"/>
                </a:solidFill>
              </a:rPr>
              <a:t>(</a:t>
            </a:r>
            <a:r>
              <a:rPr lang="en-IN" dirty="0" err="1">
                <a:solidFill>
                  <a:schemeClr val="tx1"/>
                </a:solidFill>
              </a:rPr>
              <a:t>z,text</a:t>
            </a:r>
            <a:r>
              <a:rPr lang="en-IN" dirty="0">
                <a:solidFill>
                  <a:schemeClr val="tx1"/>
                </a:solidFill>
              </a:rPr>
              <a:t>="male",command=male)</a:t>
            </a:r>
          </a:p>
          <a:p>
            <a:pPr marL="0" indent="0">
              <a:buNone/>
            </a:pPr>
            <a:r>
              <a:rPr lang="en-IN" dirty="0">
                <a:solidFill>
                  <a:schemeClr val="tx1"/>
                </a:solidFill>
              </a:rPr>
              <a:t>c.pack()</a:t>
            </a:r>
          </a:p>
          <a:p>
            <a:pPr marL="0" indent="0">
              <a:buNone/>
            </a:pPr>
            <a:r>
              <a:rPr lang="en-IN" dirty="0">
                <a:solidFill>
                  <a:schemeClr val="tx1"/>
                </a:solidFill>
              </a:rPr>
              <a:t>c=</a:t>
            </a:r>
            <a:r>
              <a:rPr lang="en-IN" dirty="0" err="1">
                <a:solidFill>
                  <a:schemeClr val="tx1"/>
                </a:solidFill>
              </a:rPr>
              <a:t>Checkbutton</a:t>
            </a:r>
            <a:r>
              <a:rPr lang="en-IN" dirty="0">
                <a:solidFill>
                  <a:schemeClr val="tx1"/>
                </a:solidFill>
              </a:rPr>
              <a:t>(</a:t>
            </a:r>
            <a:r>
              <a:rPr lang="en-IN" dirty="0" err="1">
                <a:solidFill>
                  <a:schemeClr val="tx1"/>
                </a:solidFill>
              </a:rPr>
              <a:t>z,text</a:t>
            </a:r>
            <a:r>
              <a:rPr lang="en-IN" dirty="0">
                <a:solidFill>
                  <a:schemeClr val="tx1"/>
                </a:solidFill>
              </a:rPr>
              <a:t>="female", command=female)</a:t>
            </a:r>
          </a:p>
          <a:p>
            <a:pPr marL="0" indent="0">
              <a:buNone/>
            </a:pPr>
            <a:r>
              <a:rPr lang="en-IN" dirty="0">
                <a:solidFill>
                  <a:schemeClr val="tx1"/>
                </a:solidFill>
              </a:rPr>
              <a:t>c.pack()</a:t>
            </a:r>
          </a:p>
          <a:p>
            <a:pPr marL="0" indent="0">
              <a:buNone/>
            </a:pPr>
            <a:r>
              <a:rPr lang="en-IN" dirty="0">
                <a:solidFill>
                  <a:schemeClr val="tx1"/>
                </a:solidFill>
              </a:rPr>
              <a:t>z.geometry("500x400")</a:t>
            </a:r>
          </a:p>
          <a:p>
            <a:pPr marL="0" indent="0">
              <a:buNone/>
            </a:pPr>
            <a:r>
              <a:rPr lang="en-IN" dirty="0" err="1">
                <a:solidFill>
                  <a:schemeClr val="tx1"/>
                </a:solidFill>
              </a:rPr>
              <a:t>z.config</a:t>
            </a:r>
            <a:r>
              <a:rPr lang="en-IN" dirty="0">
                <a:solidFill>
                  <a:schemeClr val="tx1"/>
                </a:solidFill>
              </a:rPr>
              <a:t>(</a:t>
            </a:r>
            <a:r>
              <a:rPr lang="en-IN" dirty="0" err="1">
                <a:solidFill>
                  <a:schemeClr val="tx1"/>
                </a:solidFill>
              </a:rPr>
              <a:t>bg</a:t>
            </a:r>
            <a:r>
              <a:rPr lang="en-IN" dirty="0">
                <a:solidFill>
                  <a:schemeClr val="tx1"/>
                </a:solidFill>
              </a:rPr>
              <a:t>="pink")</a:t>
            </a:r>
          </a:p>
          <a:p>
            <a:pPr marL="0" indent="0">
              <a:buNone/>
            </a:pPr>
            <a:r>
              <a:rPr lang="en-IN" dirty="0">
                <a:solidFill>
                  <a:schemeClr val="tx1"/>
                </a:solidFill>
              </a:rPr>
              <a:t>z.mainloop()</a:t>
            </a:r>
          </a:p>
          <a:p>
            <a:pPr marL="0" indent="0">
              <a:buNone/>
            </a:pPr>
            <a:endParaRPr lang="en-IN" dirty="0">
              <a:solidFill>
                <a:schemeClr val="tx1"/>
              </a:solidFill>
            </a:endParaRPr>
          </a:p>
          <a:p>
            <a:pPr marL="0" indent="0">
              <a:buNone/>
            </a:pPr>
            <a:endParaRPr lang="en-IN" dirty="0">
              <a:solidFill>
                <a:schemeClr val="tx1"/>
              </a:solidFill>
            </a:endParaRPr>
          </a:p>
        </p:txBody>
      </p:sp>
    </p:spTree>
    <p:extLst>
      <p:ext uri="{BB962C8B-B14F-4D97-AF65-F5344CB8AC3E}">
        <p14:creationId xmlns:p14="http://schemas.microsoft.com/office/powerpoint/2010/main" val="31524263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0EC427-0BC8-6202-73BA-C2EC8DAF76CD}"/>
              </a:ext>
            </a:extLst>
          </p:cNvPr>
          <p:cNvSpPr>
            <a:spLocks noGrp="1"/>
          </p:cNvSpPr>
          <p:nvPr>
            <p:ph idx="1"/>
          </p:nvPr>
        </p:nvSpPr>
        <p:spPr>
          <a:xfrm>
            <a:off x="393656" y="274321"/>
            <a:ext cx="8162515" cy="5421086"/>
          </a:xfrm>
        </p:spPr>
        <p:txBody>
          <a:bodyPr>
            <a:normAutofit fontScale="77500" lnSpcReduction="20000"/>
          </a:bodyPr>
          <a:lstStyle/>
          <a:p>
            <a:pPr marL="0" indent="0">
              <a:buNone/>
            </a:pPr>
            <a:r>
              <a:rPr lang="en-US" u="sng" dirty="0">
                <a:solidFill>
                  <a:srgbClr val="FF0000"/>
                </a:solidFill>
              </a:rPr>
              <a:t>Example:</a:t>
            </a:r>
          </a:p>
          <a:p>
            <a:pPr marL="0" indent="0">
              <a:buNone/>
            </a:pPr>
            <a:r>
              <a:rPr lang="en-IN" dirty="0"/>
              <a:t>from tkinter import *</a:t>
            </a:r>
          </a:p>
          <a:p>
            <a:pPr marL="0" indent="0">
              <a:buNone/>
            </a:pPr>
            <a:r>
              <a:rPr lang="en-IN" dirty="0"/>
              <a:t>from tkinter import messagebox</a:t>
            </a:r>
          </a:p>
          <a:p>
            <a:pPr marL="0" indent="0">
              <a:buNone/>
            </a:pPr>
            <a:r>
              <a:rPr lang="en-IN" dirty="0"/>
              <a:t>z=</a:t>
            </a:r>
            <a:r>
              <a:rPr lang="en-IN" dirty="0" err="1"/>
              <a:t>Tk</a:t>
            </a:r>
            <a:r>
              <a:rPr lang="en-IN" dirty="0"/>
              <a:t>()</a:t>
            </a:r>
          </a:p>
          <a:p>
            <a:pPr marL="0" indent="0">
              <a:buNone/>
            </a:pPr>
            <a:r>
              <a:rPr lang="en-IN" dirty="0"/>
              <a:t>def correct():</a:t>
            </a:r>
          </a:p>
          <a:p>
            <a:pPr marL="0" indent="0">
              <a:buNone/>
            </a:pPr>
            <a:r>
              <a:rPr lang="en-IN" dirty="0"/>
              <a:t>   messagebox.showinfo("Message","your answer is correct")</a:t>
            </a:r>
          </a:p>
          <a:p>
            <a:pPr marL="0" indent="0">
              <a:buNone/>
            </a:pPr>
            <a:r>
              <a:rPr lang="en-IN" dirty="0"/>
              <a:t>def wrong():</a:t>
            </a:r>
          </a:p>
          <a:p>
            <a:pPr marL="0" indent="0">
              <a:buNone/>
            </a:pPr>
            <a:r>
              <a:rPr lang="en-IN" dirty="0"/>
              <a:t>   messagebox.showinfo("Message","your answer is wrong")</a:t>
            </a:r>
          </a:p>
          <a:p>
            <a:pPr marL="0" indent="0">
              <a:buNone/>
            </a:pPr>
            <a:r>
              <a:rPr lang="en-IN" dirty="0"/>
              <a:t>l=Label(z, text="What is the answer for 4&gt;5 ?")</a:t>
            </a:r>
          </a:p>
          <a:p>
            <a:pPr marL="0" indent="0">
              <a:buNone/>
            </a:pPr>
            <a:r>
              <a:rPr lang="en-IN" dirty="0"/>
              <a:t>l.pack()</a:t>
            </a:r>
          </a:p>
          <a:p>
            <a:pPr marL="0" indent="0">
              <a:buNone/>
            </a:pPr>
            <a:r>
              <a:rPr lang="en-IN" dirty="0"/>
              <a:t>c=</a:t>
            </a:r>
            <a:r>
              <a:rPr lang="en-IN" dirty="0" err="1"/>
              <a:t>Checkbutton</a:t>
            </a:r>
            <a:r>
              <a:rPr lang="en-IN" dirty="0"/>
              <a:t>(z, text="true",command=wrong)</a:t>
            </a:r>
          </a:p>
          <a:p>
            <a:pPr marL="0" indent="0">
              <a:buNone/>
            </a:pPr>
            <a:r>
              <a:rPr lang="en-IN" dirty="0"/>
              <a:t>c.pack()</a:t>
            </a:r>
          </a:p>
          <a:p>
            <a:pPr marL="0" indent="0">
              <a:buNone/>
            </a:pPr>
            <a:r>
              <a:rPr lang="en-IN" dirty="0"/>
              <a:t>c1=</a:t>
            </a:r>
            <a:r>
              <a:rPr lang="en-IN" dirty="0" err="1"/>
              <a:t>Checkbutton</a:t>
            </a:r>
            <a:r>
              <a:rPr lang="en-IN" dirty="0"/>
              <a:t>(z, text="false",command=correct)</a:t>
            </a:r>
          </a:p>
          <a:p>
            <a:pPr marL="0" indent="0">
              <a:buNone/>
            </a:pPr>
            <a:r>
              <a:rPr lang="en-IN" dirty="0"/>
              <a:t>c1.pack()</a:t>
            </a:r>
          </a:p>
          <a:p>
            <a:pPr marL="0" indent="0">
              <a:buNone/>
            </a:pPr>
            <a:endParaRPr lang="en-IN" dirty="0"/>
          </a:p>
          <a:p>
            <a:pPr marL="0" indent="0">
              <a:buNone/>
            </a:pPr>
            <a:r>
              <a:rPr lang="en-IN" dirty="0"/>
              <a:t>z.geometry("500x400")</a:t>
            </a:r>
          </a:p>
          <a:p>
            <a:pPr marL="0" indent="0">
              <a:buNone/>
            </a:pPr>
            <a:r>
              <a:rPr lang="en-IN" dirty="0"/>
              <a:t>z.config(</a:t>
            </a:r>
            <a:r>
              <a:rPr lang="en-IN" dirty="0" err="1"/>
              <a:t>bg</a:t>
            </a:r>
            <a:r>
              <a:rPr lang="en-IN" dirty="0"/>
              <a:t>="pink")</a:t>
            </a:r>
          </a:p>
          <a:p>
            <a:pPr marL="0" indent="0">
              <a:buNone/>
            </a:pPr>
            <a:r>
              <a:rPr lang="en-IN" dirty="0"/>
              <a:t>z.mainloop()</a:t>
            </a:r>
          </a:p>
          <a:p>
            <a:pPr marL="0" indent="0">
              <a:buNone/>
            </a:pPr>
            <a:endParaRPr lang="en-IN" dirty="0"/>
          </a:p>
        </p:txBody>
      </p:sp>
    </p:spTree>
    <p:extLst>
      <p:ext uri="{BB962C8B-B14F-4D97-AF65-F5344CB8AC3E}">
        <p14:creationId xmlns:p14="http://schemas.microsoft.com/office/powerpoint/2010/main" val="11722572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BA88C2-65E9-8A79-0FE1-C5FA4630B0AE}"/>
              </a:ext>
            </a:extLst>
          </p:cNvPr>
          <p:cNvSpPr>
            <a:spLocks noGrp="1"/>
          </p:cNvSpPr>
          <p:nvPr>
            <p:ph idx="1"/>
          </p:nvPr>
        </p:nvSpPr>
        <p:spPr>
          <a:xfrm>
            <a:off x="587560" y="0"/>
            <a:ext cx="8596668" cy="6502400"/>
          </a:xfrm>
        </p:spPr>
        <p:txBody>
          <a:bodyPr>
            <a:normAutofit fontScale="62500" lnSpcReduction="20000"/>
          </a:bodyPr>
          <a:lstStyle/>
          <a:p>
            <a:pPr marL="0" indent="0">
              <a:buNone/>
            </a:pPr>
            <a:r>
              <a:rPr lang="en-IN" dirty="0">
                <a:solidFill>
                  <a:srgbClr val="FF0000"/>
                </a:solidFill>
              </a:rPr>
              <a:t>#from</a:t>
            </a:r>
          </a:p>
          <a:p>
            <a:pPr marL="0" indent="0">
              <a:buNone/>
            </a:pPr>
            <a:r>
              <a:rPr lang="en-IN" u="sng" dirty="0">
                <a:solidFill>
                  <a:srgbClr val="FF0000"/>
                </a:solidFill>
              </a:rPr>
              <a:t>Example:</a:t>
            </a:r>
          </a:p>
          <a:p>
            <a:pPr marL="0" indent="0">
              <a:buNone/>
            </a:pPr>
            <a:endParaRPr lang="en-IN" dirty="0">
              <a:solidFill>
                <a:schemeClr val="tx1"/>
              </a:solidFill>
            </a:endParaRPr>
          </a:p>
          <a:p>
            <a:pPr marL="0" indent="0">
              <a:buNone/>
            </a:pPr>
            <a:r>
              <a:rPr lang="en-IN" dirty="0" err="1">
                <a:solidFill>
                  <a:schemeClr val="tx1"/>
                </a:solidFill>
              </a:rPr>
              <a:t>z.mainloop</a:t>
            </a:r>
            <a:r>
              <a:rPr lang="en-IN" dirty="0">
                <a:solidFill>
                  <a:schemeClr val="tx1"/>
                </a:solidFill>
              </a:rPr>
              <a:t>() from </a:t>
            </a:r>
            <a:r>
              <a:rPr lang="en-IN" dirty="0" err="1">
                <a:solidFill>
                  <a:schemeClr val="tx1"/>
                </a:solidFill>
              </a:rPr>
              <a:t>tkinter</a:t>
            </a:r>
            <a:r>
              <a:rPr lang="en-IN" dirty="0">
                <a:solidFill>
                  <a:schemeClr val="tx1"/>
                </a:solidFill>
              </a:rPr>
              <a:t> import*</a:t>
            </a:r>
          </a:p>
          <a:p>
            <a:pPr marL="0" indent="0">
              <a:buNone/>
            </a:pPr>
            <a:r>
              <a:rPr lang="en-IN" dirty="0">
                <a:solidFill>
                  <a:schemeClr val="tx1"/>
                </a:solidFill>
              </a:rPr>
              <a:t>from </a:t>
            </a:r>
            <a:r>
              <a:rPr lang="en-IN" dirty="0" err="1">
                <a:solidFill>
                  <a:schemeClr val="tx1"/>
                </a:solidFill>
              </a:rPr>
              <a:t>tkinter</a:t>
            </a:r>
            <a:r>
              <a:rPr lang="en-IN" dirty="0">
                <a:solidFill>
                  <a:schemeClr val="tx1"/>
                </a:solidFill>
              </a:rPr>
              <a:t> import </a:t>
            </a:r>
            <a:r>
              <a:rPr lang="en-IN" dirty="0" err="1">
                <a:solidFill>
                  <a:schemeClr val="tx1"/>
                </a:solidFill>
              </a:rPr>
              <a:t>messagebox</a:t>
            </a:r>
            <a:endParaRPr lang="en-IN" dirty="0">
              <a:solidFill>
                <a:schemeClr val="tx1"/>
              </a:solidFill>
            </a:endParaRPr>
          </a:p>
          <a:p>
            <a:pPr marL="0" indent="0">
              <a:buNone/>
            </a:pPr>
            <a:r>
              <a:rPr lang="en-IN" dirty="0">
                <a:solidFill>
                  <a:schemeClr val="tx1"/>
                </a:solidFill>
              </a:rPr>
              <a:t>z=</a:t>
            </a:r>
            <a:r>
              <a:rPr lang="en-IN" dirty="0" err="1">
                <a:solidFill>
                  <a:schemeClr val="tx1"/>
                </a:solidFill>
              </a:rPr>
              <a:t>Tk</a:t>
            </a:r>
            <a:r>
              <a:rPr lang="en-IN" dirty="0">
                <a:solidFill>
                  <a:schemeClr val="tx1"/>
                </a:solidFill>
              </a:rPr>
              <a:t>()</a:t>
            </a:r>
          </a:p>
          <a:p>
            <a:pPr marL="0" indent="0">
              <a:buNone/>
            </a:pPr>
            <a:r>
              <a:rPr lang="en-IN" dirty="0" err="1">
                <a:solidFill>
                  <a:schemeClr val="tx1"/>
                </a:solidFill>
              </a:rPr>
              <a:t>def</a:t>
            </a:r>
            <a:r>
              <a:rPr lang="en-IN" dirty="0">
                <a:solidFill>
                  <a:schemeClr val="tx1"/>
                </a:solidFill>
              </a:rPr>
              <a:t> </a:t>
            </a:r>
            <a:r>
              <a:rPr lang="en-IN" dirty="0" err="1">
                <a:solidFill>
                  <a:schemeClr val="tx1"/>
                </a:solidFill>
              </a:rPr>
              <a:t>radhika</a:t>
            </a:r>
            <a:r>
              <a:rPr lang="en-IN" dirty="0">
                <a:solidFill>
                  <a:schemeClr val="tx1"/>
                </a:solidFill>
              </a:rPr>
              <a:t>():</a:t>
            </a:r>
          </a:p>
          <a:p>
            <a:pPr marL="0" indent="0">
              <a:buNone/>
            </a:pPr>
            <a:r>
              <a:rPr lang="en-IN" dirty="0">
                <a:solidFill>
                  <a:schemeClr val="tx1"/>
                </a:solidFill>
              </a:rPr>
              <a:t>    y=</a:t>
            </a:r>
            <a:r>
              <a:rPr lang="en-IN" dirty="0" err="1">
                <a:solidFill>
                  <a:schemeClr val="tx1"/>
                </a:solidFill>
              </a:rPr>
              <a:t>e.get</a:t>
            </a:r>
            <a:r>
              <a:rPr lang="en-IN" dirty="0">
                <a:solidFill>
                  <a:schemeClr val="tx1"/>
                </a:solidFill>
              </a:rPr>
              <a:t>()</a:t>
            </a:r>
          </a:p>
          <a:p>
            <a:pPr marL="0" indent="0">
              <a:buNone/>
            </a:pPr>
            <a:r>
              <a:rPr lang="en-IN" dirty="0">
                <a:solidFill>
                  <a:schemeClr val="tx1"/>
                </a:solidFill>
              </a:rPr>
              <a:t>    y1=e1.get()</a:t>
            </a:r>
          </a:p>
          <a:p>
            <a:pPr marL="0" indent="0">
              <a:buNone/>
            </a:pPr>
            <a:r>
              <a:rPr lang="en-IN" dirty="0">
                <a:solidFill>
                  <a:schemeClr val="tx1"/>
                </a:solidFill>
              </a:rPr>
              <a:t>    print("</a:t>
            </a:r>
            <a:r>
              <a:rPr lang="en-IN" dirty="0" err="1">
                <a:solidFill>
                  <a:schemeClr val="tx1"/>
                </a:solidFill>
              </a:rPr>
              <a:t>firstname</a:t>
            </a:r>
            <a:r>
              <a:rPr lang="en-IN" dirty="0">
                <a:solidFill>
                  <a:schemeClr val="tx1"/>
                </a:solidFill>
              </a:rPr>
              <a:t>:",y)</a:t>
            </a:r>
          </a:p>
          <a:p>
            <a:pPr marL="0" indent="0">
              <a:buNone/>
            </a:pPr>
            <a:r>
              <a:rPr lang="en-IN" dirty="0">
                <a:solidFill>
                  <a:schemeClr val="tx1"/>
                </a:solidFill>
              </a:rPr>
              <a:t>    print("lastname:",y1)</a:t>
            </a:r>
          </a:p>
          <a:p>
            <a:pPr marL="0" indent="0">
              <a:buNone/>
            </a:pPr>
            <a:r>
              <a:rPr lang="en-IN" dirty="0">
                <a:solidFill>
                  <a:schemeClr val="tx1"/>
                </a:solidFill>
              </a:rPr>
              <a:t>l=Label(</a:t>
            </a:r>
            <a:r>
              <a:rPr lang="en-IN" dirty="0" err="1">
                <a:solidFill>
                  <a:schemeClr val="tx1"/>
                </a:solidFill>
              </a:rPr>
              <a:t>z,text</a:t>
            </a:r>
            <a:r>
              <a:rPr lang="en-IN" dirty="0">
                <a:solidFill>
                  <a:schemeClr val="tx1"/>
                </a:solidFill>
              </a:rPr>
              <a:t>="</a:t>
            </a:r>
            <a:r>
              <a:rPr lang="en-IN" dirty="0" err="1">
                <a:solidFill>
                  <a:schemeClr val="tx1"/>
                </a:solidFill>
              </a:rPr>
              <a:t>firstname</a:t>
            </a:r>
            <a:r>
              <a:rPr lang="en-IN" dirty="0">
                <a:solidFill>
                  <a:schemeClr val="tx1"/>
                </a:solidFill>
              </a:rPr>
              <a:t>")</a:t>
            </a:r>
          </a:p>
          <a:p>
            <a:pPr marL="0" indent="0">
              <a:buNone/>
            </a:pPr>
            <a:r>
              <a:rPr lang="en-IN" dirty="0" err="1">
                <a:solidFill>
                  <a:schemeClr val="tx1"/>
                </a:solidFill>
              </a:rPr>
              <a:t>l.pack</a:t>
            </a:r>
            <a:r>
              <a:rPr lang="en-IN" dirty="0">
                <a:solidFill>
                  <a:schemeClr val="tx1"/>
                </a:solidFill>
              </a:rPr>
              <a:t>()</a:t>
            </a:r>
          </a:p>
          <a:p>
            <a:pPr marL="0" indent="0">
              <a:buNone/>
            </a:pPr>
            <a:r>
              <a:rPr lang="en-IN" dirty="0">
                <a:solidFill>
                  <a:schemeClr val="tx1"/>
                </a:solidFill>
              </a:rPr>
              <a:t>e=Entry(z)</a:t>
            </a:r>
          </a:p>
          <a:p>
            <a:pPr marL="0" indent="0">
              <a:buNone/>
            </a:pPr>
            <a:r>
              <a:rPr lang="en-IN" dirty="0" err="1">
                <a:solidFill>
                  <a:schemeClr val="tx1"/>
                </a:solidFill>
              </a:rPr>
              <a:t>e.pack</a:t>
            </a:r>
            <a:r>
              <a:rPr lang="en-IN" dirty="0">
                <a:solidFill>
                  <a:schemeClr val="tx1"/>
                </a:solidFill>
              </a:rPr>
              <a:t>()</a:t>
            </a:r>
          </a:p>
          <a:p>
            <a:pPr marL="0" indent="0">
              <a:buNone/>
            </a:pPr>
            <a:r>
              <a:rPr lang="en-IN" dirty="0">
                <a:solidFill>
                  <a:schemeClr val="tx1"/>
                </a:solidFill>
              </a:rPr>
              <a:t>l1=Label(</a:t>
            </a:r>
            <a:r>
              <a:rPr lang="en-IN" dirty="0" err="1">
                <a:solidFill>
                  <a:schemeClr val="tx1"/>
                </a:solidFill>
              </a:rPr>
              <a:t>z,text</a:t>
            </a:r>
            <a:r>
              <a:rPr lang="en-IN" dirty="0">
                <a:solidFill>
                  <a:schemeClr val="tx1"/>
                </a:solidFill>
              </a:rPr>
              <a:t>="</a:t>
            </a:r>
            <a:r>
              <a:rPr lang="en-IN" dirty="0" err="1">
                <a:solidFill>
                  <a:schemeClr val="tx1"/>
                </a:solidFill>
              </a:rPr>
              <a:t>lastname</a:t>
            </a:r>
            <a:r>
              <a:rPr lang="en-IN" dirty="0">
                <a:solidFill>
                  <a:schemeClr val="tx1"/>
                </a:solidFill>
              </a:rPr>
              <a:t>")</a:t>
            </a:r>
          </a:p>
          <a:p>
            <a:pPr marL="0" indent="0">
              <a:buNone/>
            </a:pPr>
            <a:r>
              <a:rPr lang="en-IN" dirty="0">
                <a:solidFill>
                  <a:schemeClr val="tx1"/>
                </a:solidFill>
              </a:rPr>
              <a:t>l1.pack()</a:t>
            </a:r>
          </a:p>
          <a:p>
            <a:pPr marL="0" indent="0">
              <a:buNone/>
            </a:pPr>
            <a:r>
              <a:rPr lang="en-IN" dirty="0">
                <a:solidFill>
                  <a:schemeClr val="tx1"/>
                </a:solidFill>
              </a:rPr>
              <a:t>e1=Entry(z)</a:t>
            </a:r>
          </a:p>
          <a:p>
            <a:pPr marL="0" indent="0">
              <a:buNone/>
            </a:pPr>
            <a:r>
              <a:rPr lang="en-IN" dirty="0">
                <a:solidFill>
                  <a:schemeClr val="tx1"/>
                </a:solidFill>
              </a:rPr>
              <a:t>e1.pack()</a:t>
            </a:r>
          </a:p>
          <a:p>
            <a:pPr marL="0" indent="0">
              <a:buNone/>
            </a:pPr>
            <a:r>
              <a:rPr lang="en-IN" dirty="0" err="1">
                <a:solidFill>
                  <a:schemeClr val="tx1"/>
                </a:solidFill>
              </a:rPr>
              <a:t>btn</a:t>
            </a:r>
            <a:r>
              <a:rPr lang="en-IN" dirty="0">
                <a:solidFill>
                  <a:schemeClr val="tx1"/>
                </a:solidFill>
              </a:rPr>
              <a:t>=Button(</a:t>
            </a:r>
            <a:r>
              <a:rPr lang="en-IN" dirty="0" err="1">
                <a:solidFill>
                  <a:schemeClr val="tx1"/>
                </a:solidFill>
              </a:rPr>
              <a:t>z,text</a:t>
            </a:r>
            <a:r>
              <a:rPr lang="en-IN" dirty="0">
                <a:solidFill>
                  <a:schemeClr val="tx1"/>
                </a:solidFill>
              </a:rPr>
              <a:t>="</a:t>
            </a:r>
            <a:r>
              <a:rPr lang="en-IN" dirty="0" err="1">
                <a:solidFill>
                  <a:schemeClr val="tx1"/>
                </a:solidFill>
              </a:rPr>
              <a:t>submit",command</a:t>
            </a:r>
            <a:r>
              <a:rPr lang="en-IN" dirty="0">
                <a:solidFill>
                  <a:schemeClr val="tx1"/>
                </a:solidFill>
              </a:rPr>
              <a:t>=</a:t>
            </a:r>
            <a:r>
              <a:rPr lang="en-IN" dirty="0" err="1">
                <a:solidFill>
                  <a:schemeClr val="tx1"/>
                </a:solidFill>
              </a:rPr>
              <a:t>radhika</a:t>
            </a:r>
            <a:r>
              <a:rPr lang="en-IN" dirty="0">
                <a:solidFill>
                  <a:schemeClr val="tx1"/>
                </a:solidFill>
              </a:rPr>
              <a:t>)</a:t>
            </a:r>
          </a:p>
          <a:p>
            <a:pPr marL="0" indent="0">
              <a:buNone/>
            </a:pPr>
            <a:r>
              <a:rPr lang="en-IN" dirty="0" err="1">
                <a:solidFill>
                  <a:schemeClr val="tx1"/>
                </a:solidFill>
              </a:rPr>
              <a:t>btn.pack</a:t>
            </a:r>
            <a:r>
              <a:rPr lang="en-IN" dirty="0">
                <a:solidFill>
                  <a:schemeClr val="tx1"/>
                </a:solidFill>
              </a:rPr>
              <a:t>()</a:t>
            </a:r>
          </a:p>
          <a:p>
            <a:pPr marL="0" indent="0">
              <a:buNone/>
            </a:pPr>
            <a:r>
              <a:rPr lang="en-IN" dirty="0" err="1">
                <a:solidFill>
                  <a:schemeClr val="tx1"/>
                </a:solidFill>
              </a:rPr>
              <a:t>z.geometry</a:t>
            </a:r>
            <a:r>
              <a:rPr lang="en-IN" dirty="0">
                <a:solidFill>
                  <a:schemeClr val="tx1"/>
                </a:solidFill>
              </a:rPr>
              <a:t>("500x400")</a:t>
            </a:r>
          </a:p>
          <a:p>
            <a:pPr marL="0" indent="0">
              <a:buNone/>
            </a:pPr>
            <a:r>
              <a:rPr lang="en-IN" dirty="0" err="1">
                <a:solidFill>
                  <a:schemeClr val="tx1"/>
                </a:solidFill>
              </a:rPr>
              <a:t>z.config</a:t>
            </a:r>
            <a:r>
              <a:rPr lang="en-IN" dirty="0">
                <a:solidFill>
                  <a:schemeClr val="tx1"/>
                </a:solidFill>
              </a:rPr>
              <a:t>(</a:t>
            </a:r>
            <a:r>
              <a:rPr lang="en-IN" dirty="0" err="1">
                <a:solidFill>
                  <a:schemeClr val="tx1"/>
                </a:solidFill>
              </a:rPr>
              <a:t>bg</a:t>
            </a:r>
            <a:r>
              <a:rPr lang="en-IN" dirty="0">
                <a:solidFill>
                  <a:schemeClr val="tx1"/>
                </a:solidFill>
              </a:rPr>
              <a:t>="pink")</a:t>
            </a:r>
            <a:endParaRPr lang="en-IN" dirty="0">
              <a:solidFill>
                <a:schemeClr val="tx1"/>
              </a:solidFill>
            </a:endParaRPr>
          </a:p>
          <a:p>
            <a:pPr marL="0" indent="0">
              <a:buNone/>
            </a:pPr>
            <a:endParaRPr lang="en-IN" dirty="0">
              <a:solidFill>
                <a:srgbClr val="FF0000"/>
              </a:solidFill>
            </a:endParaRPr>
          </a:p>
        </p:txBody>
      </p:sp>
    </p:spTree>
    <p:extLst>
      <p:ext uri="{BB962C8B-B14F-4D97-AF65-F5344CB8AC3E}">
        <p14:creationId xmlns:p14="http://schemas.microsoft.com/office/powerpoint/2010/main" val="3034242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80C1B8-4864-B14A-8360-34D5215FBDA3}"/>
              </a:ext>
            </a:extLst>
          </p:cNvPr>
          <p:cNvSpPr>
            <a:spLocks noGrp="1"/>
          </p:cNvSpPr>
          <p:nvPr>
            <p:ph idx="1"/>
          </p:nvPr>
        </p:nvSpPr>
        <p:spPr>
          <a:xfrm>
            <a:off x="677334" y="404949"/>
            <a:ext cx="8596668" cy="5636414"/>
          </a:xfrm>
        </p:spPr>
        <p:txBody>
          <a:bodyPr>
            <a:normAutofit fontScale="85000" lnSpcReduction="10000"/>
          </a:bodyPr>
          <a:lstStyle/>
          <a:p>
            <a:pPr marL="0" indent="0">
              <a:buNone/>
            </a:pPr>
            <a:r>
              <a:rPr lang="en-US" dirty="0">
                <a:solidFill>
                  <a:srgbClr val="FF0000"/>
                </a:solidFill>
              </a:rPr>
              <a:t>Calculator:</a:t>
            </a:r>
          </a:p>
          <a:p>
            <a:pPr marL="0" indent="0">
              <a:buNone/>
            </a:pPr>
            <a:r>
              <a:rPr lang="en-US" dirty="0"/>
              <a:t>from tkinter import*</a:t>
            </a:r>
          </a:p>
          <a:p>
            <a:pPr marL="0" indent="0">
              <a:buNone/>
            </a:pPr>
            <a:r>
              <a:rPr lang="en-US" dirty="0"/>
              <a:t>from tkinter import messagebox</a:t>
            </a:r>
          </a:p>
          <a:p>
            <a:pPr marL="0" indent="0">
              <a:buNone/>
            </a:pPr>
            <a:r>
              <a:rPr lang="en-US" dirty="0"/>
              <a:t>z=Tk()</a:t>
            </a:r>
          </a:p>
          <a:p>
            <a:pPr marL="0" indent="0">
              <a:buNone/>
            </a:pPr>
            <a:r>
              <a:rPr lang="en-US" dirty="0"/>
              <a:t>def add():</a:t>
            </a:r>
          </a:p>
          <a:p>
            <a:pPr marL="0" indent="0">
              <a:buNone/>
            </a:pPr>
            <a:r>
              <a:rPr lang="en-US" dirty="0"/>
              <a:t>    y=int(e.get())</a:t>
            </a:r>
          </a:p>
          <a:p>
            <a:pPr marL="0" indent="0">
              <a:buNone/>
            </a:pPr>
            <a:r>
              <a:rPr lang="en-US" dirty="0"/>
              <a:t>    y1=int(e1.get())</a:t>
            </a:r>
          </a:p>
          <a:p>
            <a:pPr marL="0" indent="0">
              <a:buNone/>
            </a:pPr>
            <a:r>
              <a:rPr lang="en-US" dirty="0"/>
              <a:t>    print("Result:",y+y1)</a:t>
            </a:r>
          </a:p>
          <a:p>
            <a:pPr marL="0" indent="0">
              <a:buNone/>
            </a:pPr>
            <a:r>
              <a:rPr lang="en-US" dirty="0"/>
              <a:t>    </a:t>
            </a:r>
          </a:p>
          <a:p>
            <a:pPr marL="0" indent="0">
              <a:buNone/>
            </a:pPr>
            <a:r>
              <a:rPr lang="en-US" dirty="0"/>
              <a:t>def sub():</a:t>
            </a:r>
          </a:p>
          <a:p>
            <a:pPr marL="0" indent="0">
              <a:buNone/>
            </a:pPr>
            <a:r>
              <a:rPr lang="en-US" dirty="0"/>
              <a:t>    y=int(e.get())</a:t>
            </a:r>
          </a:p>
          <a:p>
            <a:pPr marL="0" indent="0">
              <a:buNone/>
            </a:pPr>
            <a:r>
              <a:rPr lang="en-US" dirty="0"/>
              <a:t>    y1=int(e1.get())</a:t>
            </a:r>
          </a:p>
          <a:p>
            <a:pPr marL="0" indent="0">
              <a:buNone/>
            </a:pPr>
            <a:r>
              <a:rPr lang="en-US" dirty="0"/>
              <a:t>    print("Result:",y-y1)</a:t>
            </a:r>
          </a:p>
          <a:p>
            <a:pPr marL="0" indent="0">
              <a:buNone/>
            </a:pPr>
            <a:r>
              <a:rPr lang="en-US" dirty="0"/>
              <a:t>l=Label(z,text="Enter A value")</a:t>
            </a:r>
          </a:p>
          <a:p>
            <a:pPr marL="0" indent="0">
              <a:buNone/>
            </a:pPr>
            <a:r>
              <a:rPr lang="en-US" dirty="0"/>
              <a:t>l.pack()</a:t>
            </a:r>
          </a:p>
          <a:p>
            <a:pPr marL="0" indent="0">
              <a:buNone/>
            </a:pPr>
            <a:r>
              <a:rPr lang="en-US" dirty="0"/>
              <a:t>e=Entry(z)</a:t>
            </a:r>
          </a:p>
          <a:p>
            <a:pPr marL="0" indent="0">
              <a:buNone/>
            </a:pPr>
            <a:r>
              <a:rPr lang="en-US" dirty="0"/>
              <a:t>e.pack()</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5451696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A090BB-51FF-BA4E-A211-61811B5D5837}"/>
              </a:ext>
            </a:extLst>
          </p:cNvPr>
          <p:cNvSpPr>
            <a:spLocks noGrp="1"/>
          </p:cNvSpPr>
          <p:nvPr>
            <p:ph idx="1"/>
          </p:nvPr>
        </p:nvSpPr>
        <p:spPr>
          <a:xfrm>
            <a:off x="834088" y="470263"/>
            <a:ext cx="6899123" cy="5701730"/>
          </a:xfrm>
        </p:spPr>
        <p:txBody>
          <a:bodyPr>
            <a:normAutofit/>
          </a:bodyPr>
          <a:lstStyle/>
          <a:p>
            <a:pPr marL="0" indent="0">
              <a:buNone/>
            </a:pPr>
            <a:r>
              <a:rPr lang="en-US" dirty="0"/>
              <a:t>l1=Label(z,text="Enter B value")</a:t>
            </a:r>
          </a:p>
          <a:p>
            <a:pPr marL="0" indent="0">
              <a:buNone/>
            </a:pPr>
            <a:r>
              <a:rPr lang="en-US" dirty="0"/>
              <a:t>l1.pack()</a:t>
            </a:r>
          </a:p>
          <a:p>
            <a:pPr marL="0" indent="0">
              <a:buNone/>
            </a:pPr>
            <a:r>
              <a:rPr lang="en-US" dirty="0"/>
              <a:t>e1=Entry(z)</a:t>
            </a:r>
          </a:p>
          <a:p>
            <a:pPr marL="0" indent="0">
              <a:buNone/>
            </a:pPr>
            <a:r>
              <a:rPr lang="en-US" dirty="0"/>
              <a:t>e1.pack()</a:t>
            </a:r>
          </a:p>
          <a:p>
            <a:pPr marL="0" indent="0">
              <a:buNone/>
            </a:pPr>
            <a:endParaRPr lang="en-US" dirty="0"/>
          </a:p>
          <a:p>
            <a:pPr marL="0" indent="0">
              <a:buNone/>
            </a:pPr>
            <a:r>
              <a:rPr lang="en-US" dirty="0"/>
              <a:t>btn=Button(z,text="add",command=add)</a:t>
            </a:r>
          </a:p>
          <a:p>
            <a:pPr marL="0" indent="0">
              <a:buNone/>
            </a:pPr>
            <a:r>
              <a:rPr lang="en-US" dirty="0"/>
              <a:t>btn.pack()</a:t>
            </a:r>
          </a:p>
          <a:p>
            <a:pPr marL="0" indent="0">
              <a:buNone/>
            </a:pPr>
            <a:endParaRPr lang="en-US" dirty="0"/>
          </a:p>
          <a:p>
            <a:pPr marL="0" indent="0">
              <a:buNone/>
            </a:pPr>
            <a:r>
              <a:rPr lang="en-US" dirty="0"/>
              <a:t>btn1=Button(z,text="sub",command=sub)</a:t>
            </a:r>
          </a:p>
          <a:p>
            <a:pPr marL="0" indent="0">
              <a:buNone/>
            </a:pPr>
            <a:r>
              <a:rPr lang="en-US" dirty="0"/>
              <a:t>btn1.pack()</a:t>
            </a:r>
          </a:p>
          <a:p>
            <a:pPr marL="0" indent="0">
              <a:buNone/>
            </a:pPr>
            <a:endParaRPr lang="en-US" dirty="0"/>
          </a:p>
          <a:p>
            <a:pPr marL="0" indent="0">
              <a:buNone/>
            </a:pPr>
            <a:r>
              <a:rPr lang="en-US" dirty="0"/>
              <a:t>z.geometry("500x400")</a:t>
            </a:r>
          </a:p>
          <a:p>
            <a:pPr marL="0" indent="0">
              <a:buNone/>
            </a:pPr>
            <a:r>
              <a:rPr lang="en-US" dirty="0"/>
              <a:t>z.config(bg="pink")</a:t>
            </a:r>
          </a:p>
          <a:p>
            <a:pPr marL="0" indent="0">
              <a:buNone/>
            </a:pPr>
            <a:r>
              <a:rPr lang="en-US" dirty="0"/>
              <a:t>z.mainloop()</a:t>
            </a:r>
          </a:p>
        </p:txBody>
      </p:sp>
    </p:spTree>
    <p:extLst>
      <p:ext uri="{BB962C8B-B14F-4D97-AF65-F5344CB8AC3E}">
        <p14:creationId xmlns:p14="http://schemas.microsoft.com/office/powerpoint/2010/main" val="23260252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FC4A32-8A2E-CD56-FFEC-1B1ECA26606F}"/>
              </a:ext>
            </a:extLst>
          </p:cNvPr>
          <p:cNvSpPr>
            <a:spLocks noGrp="1"/>
          </p:cNvSpPr>
          <p:nvPr>
            <p:ph idx="1"/>
          </p:nvPr>
        </p:nvSpPr>
        <p:spPr>
          <a:xfrm>
            <a:off x="677334" y="190501"/>
            <a:ext cx="8596668" cy="5850862"/>
          </a:xfrm>
        </p:spPr>
        <p:txBody>
          <a:bodyPr>
            <a:normAutofit fontScale="85000" lnSpcReduction="20000"/>
          </a:bodyPr>
          <a:lstStyle/>
          <a:p>
            <a:pPr marL="0" indent="0">
              <a:buNone/>
            </a:pPr>
            <a:r>
              <a:rPr lang="en-US" dirty="0">
                <a:solidFill>
                  <a:srgbClr val="FF0000"/>
                </a:solidFill>
              </a:rPr>
              <a:t>Combo:</a:t>
            </a:r>
          </a:p>
          <a:p>
            <a:pPr marL="0" indent="0">
              <a:buNone/>
            </a:pPr>
            <a:r>
              <a:rPr lang="en-US" u="sng" dirty="0">
                <a:solidFill>
                  <a:srgbClr val="FF0000"/>
                </a:solidFill>
              </a:rPr>
              <a:t>EXAMPLE:</a:t>
            </a:r>
          </a:p>
          <a:p>
            <a:pPr marL="0" indent="0">
              <a:buNone/>
            </a:pPr>
            <a:r>
              <a:rPr lang="en-IN" dirty="0"/>
              <a:t>from tkinter import*</a:t>
            </a:r>
          </a:p>
          <a:p>
            <a:pPr marL="0" indent="0">
              <a:buNone/>
            </a:pPr>
            <a:r>
              <a:rPr lang="en-IN" dirty="0"/>
              <a:t>from tkinter import messagebox</a:t>
            </a:r>
          </a:p>
          <a:p>
            <a:pPr marL="0" indent="0">
              <a:buNone/>
            </a:pPr>
            <a:r>
              <a:rPr lang="en-IN" dirty="0"/>
              <a:t>from tkinter import ttk</a:t>
            </a:r>
          </a:p>
          <a:p>
            <a:pPr marL="0" indent="0">
              <a:buNone/>
            </a:pPr>
            <a:endParaRPr lang="en-IN" dirty="0"/>
          </a:p>
          <a:p>
            <a:pPr marL="0" indent="0">
              <a:buNone/>
            </a:pPr>
            <a:r>
              <a:rPr lang="en-IN" dirty="0"/>
              <a:t>z=</a:t>
            </a:r>
            <a:r>
              <a:rPr lang="en-IN" dirty="0" err="1"/>
              <a:t>Tk</a:t>
            </a:r>
            <a:r>
              <a:rPr lang="en-IN" dirty="0"/>
              <a:t>()</a:t>
            </a:r>
          </a:p>
          <a:p>
            <a:pPr marL="0" indent="0">
              <a:buNone/>
            </a:pPr>
            <a:r>
              <a:rPr lang="en-IN" dirty="0" err="1"/>
              <a:t>cadd</a:t>
            </a:r>
            <a:r>
              <a:rPr lang="en-IN" dirty="0"/>
              <a:t>=</a:t>
            </a:r>
            <a:r>
              <a:rPr lang="en-IN" dirty="0" err="1"/>
              <a:t>ttk.Combobox</a:t>
            </a:r>
            <a:r>
              <a:rPr lang="en-IN" dirty="0"/>
              <a:t>(</a:t>
            </a:r>
            <a:r>
              <a:rPr lang="en-IN" dirty="0" err="1"/>
              <a:t>z,width</a:t>
            </a:r>
            <a:r>
              <a:rPr lang="en-IN" dirty="0"/>
              <a:t>=30)</a:t>
            </a:r>
          </a:p>
          <a:p>
            <a:pPr marL="0" indent="0">
              <a:buNone/>
            </a:pPr>
            <a:r>
              <a:rPr lang="en-IN" dirty="0" err="1"/>
              <a:t>cadd</a:t>
            </a:r>
            <a:r>
              <a:rPr lang="en-IN" dirty="0"/>
              <a:t>['value']=('radhika',</a:t>
            </a:r>
          </a:p>
          <a:p>
            <a:pPr marL="0" indent="0">
              <a:buNone/>
            </a:pPr>
            <a:r>
              <a:rPr lang="en-IN" dirty="0"/>
              <a:t>                   '</a:t>
            </a:r>
            <a:r>
              <a:rPr lang="en-IN" dirty="0" err="1"/>
              <a:t>jaya</a:t>
            </a:r>
            <a:r>
              <a:rPr lang="en-IN" dirty="0"/>
              <a:t>',</a:t>
            </a:r>
          </a:p>
          <a:p>
            <a:pPr marL="0" indent="0">
              <a:buNone/>
            </a:pPr>
            <a:r>
              <a:rPr lang="en-IN" dirty="0"/>
              <a:t>                   '</a:t>
            </a:r>
            <a:r>
              <a:rPr lang="en-IN" dirty="0" err="1"/>
              <a:t>jothi</a:t>
            </a:r>
            <a:r>
              <a:rPr lang="en-IN" dirty="0"/>
              <a:t>',</a:t>
            </a:r>
          </a:p>
          <a:p>
            <a:pPr marL="0" indent="0">
              <a:buNone/>
            </a:pPr>
            <a:r>
              <a:rPr lang="en-IN" dirty="0"/>
              <a:t>                   '</a:t>
            </a:r>
            <a:r>
              <a:rPr lang="en-IN" dirty="0" err="1"/>
              <a:t>kalpana</a:t>
            </a:r>
            <a:r>
              <a:rPr lang="en-IN" dirty="0"/>
              <a:t>',</a:t>
            </a:r>
          </a:p>
          <a:p>
            <a:pPr marL="0" indent="0">
              <a:buNone/>
            </a:pPr>
            <a:r>
              <a:rPr lang="en-IN" dirty="0"/>
              <a:t>                   '</a:t>
            </a:r>
            <a:r>
              <a:rPr lang="en-IN" dirty="0" err="1"/>
              <a:t>nandhini</a:t>
            </a:r>
            <a:r>
              <a:rPr lang="en-IN" dirty="0"/>
              <a:t>',)</a:t>
            </a:r>
          </a:p>
          <a:p>
            <a:pPr marL="0" indent="0">
              <a:buNone/>
            </a:pPr>
            <a:r>
              <a:rPr lang="en-IN" dirty="0" err="1"/>
              <a:t>cadd.grid</a:t>
            </a:r>
            <a:r>
              <a:rPr lang="en-IN" dirty="0"/>
              <a:t>(column=1,row=5)</a:t>
            </a:r>
          </a:p>
          <a:p>
            <a:pPr marL="0" indent="0">
              <a:buNone/>
            </a:pPr>
            <a:endParaRPr lang="en-IN" dirty="0"/>
          </a:p>
          <a:p>
            <a:pPr marL="0" indent="0">
              <a:buNone/>
            </a:pPr>
            <a:r>
              <a:rPr lang="en-IN" dirty="0"/>
              <a:t>z.geometry("500x400")</a:t>
            </a:r>
          </a:p>
          <a:p>
            <a:pPr marL="0" indent="0">
              <a:buNone/>
            </a:pPr>
            <a:r>
              <a:rPr lang="en-IN" dirty="0"/>
              <a:t>z.config(bg="pink")</a:t>
            </a:r>
          </a:p>
          <a:p>
            <a:pPr marL="0" indent="0">
              <a:buNone/>
            </a:pPr>
            <a:r>
              <a:rPr lang="en-IN" dirty="0"/>
              <a:t>z.mainloop()</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4842478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F8D71D-4DE9-D656-EDE8-91277961C757}"/>
              </a:ext>
            </a:extLst>
          </p:cNvPr>
          <p:cNvSpPr>
            <a:spLocks noGrp="1"/>
          </p:cNvSpPr>
          <p:nvPr>
            <p:ph idx="1"/>
          </p:nvPr>
        </p:nvSpPr>
        <p:spPr>
          <a:xfrm>
            <a:off x="677334" y="419101"/>
            <a:ext cx="8596668" cy="5622262"/>
          </a:xfrm>
        </p:spPr>
        <p:txBody>
          <a:bodyPr/>
          <a:lstStyle/>
          <a:p>
            <a:pPr marL="0" indent="0">
              <a:buNone/>
            </a:pPr>
            <a:r>
              <a:rPr lang="en-US" dirty="0">
                <a:solidFill>
                  <a:srgbClr val="FF0000"/>
                </a:solidFill>
              </a:rPr>
              <a:t>Add image:</a:t>
            </a:r>
          </a:p>
          <a:p>
            <a:pPr marL="0" indent="0">
              <a:buNone/>
            </a:pPr>
            <a:r>
              <a:rPr lang="en-US" dirty="0">
                <a:solidFill>
                  <a:schemeClr val="accent4"/>
                </a:solidFill>
              </a:rPr>
              <a:t>Add image in GUI:</a:t>
            </a:r>
          </a:p>
          <a:p>
            <a:pPr marL="0" indent="0">
              <a:buNone/>
            </a:pPr>
            <a:r>
              <a:rPr lang="en-US" dirty="0">
                <a:solidFill>
                  <a:schemeClr val="accent4"/>
                </a:solidFill>
              </a:rPr>
              <a:t>Pip install pillow</a:t>
            </a:r>
          </a:p>
          <a:p>
            <a:pPr marL="0" indent="0">
              <a:buNone/>
            </a:pPr>
            <a:r>
              <a:rPr lang="en-US" u="sng" dirty="0">
                <a:solidFill>
                  <a:srgbClr val="FF0000"/>
                </a:solidFill>
              </a:rPr>
              <a:t>Example:</a:t>
            </a:r>
          </a:p>
          <a:p>
            <a:pPr marL="0" indent="0">
              <a:buNone/>
            </a:pPr>
            <a:r>
              <a:rPr lang="en-US" dirty="0">
                <a:solidFill>
                  <a:schemeClr val="tx1"/>
                </a:solidFill>
              </a:rPr>
              <a:t>from tkinter import *</a:t>
            </a:r>
          </a:p>
          <a:p>
            <a:pPr marL="0" indent="0">
              <a:buNone/>
            </a:pPr>
            <a:endParaRPr lang="en-US" dirty="0">
              <a:solidFill>
                <a:schemeClr val="tx1"/>
              </a:solidFill>
            </a:endParaRPr>
          </a:p>
          <a:p>
            <a:pPr marL="0" indent="0">
              <a:buNone/>
            </a:pPr>
            <a:r>
              <a:rPr lang="en-US" dirty="0">
                <a:solidFill>
                  <a:schemeClr val="tx1"/>
                </a:solidFill>
              </a:rPr>
              <a:t>from PIL import ImageTk,Image</a:t>
            </a:r>
          </a:p>
          <a:p>
            <a:pPr marL="0" indent="0">
              <a:buNone/>
            </a:pPr>
            <a:endParaRPr lang="en-US" dirty="0">
              <a:solidFill>
                <a:schemeClr val="tx1"/>
              </a:solidFill>
            </a:endParaRPr>
          </a:p>
          <a:p>
            <a:pPr marL="0" indent="0">
              <a:buNone/>
            </a:pPr>
            <a:r>
              <a:rPr lang="en-US" dirty="0">
                <a:solidFill>
                  <a:schemeClr val="tx1"/>
                </a:solidFill>
              </a:rPr>
              <a:t>root = Tk()</a:t>
            </a:r>
          </a:p>
          <a:p>
            <a:pPr marL="0" indent="0">
              <a:buNone/>
            </a:pPr>
            <a:r>
              <a:rPr lang="en-US" dirty="0">
                <a:solidFill>
                  <a:schemeClr val="tx1"/>
                </a:solidFill>
              </a:rPr>
              <a:t>canvas = Canvas(root, width = 1200, height = 900)</a:t>
            </a:r>
          </a:p>
          <a:p>
            <a:pPr marL="0" indent="0">
              <a:buNone/>
            </a:pPr>
            <a:r>
              <a:rPr lang="en-US" dirty="0">
                <a:solidFill>
                  <a:schemeClr val="tx1"/>
                </a:solidFill>
              </a:rPr>
              <a:t>canvas.pack()</a:t>
            </a:r>
          </a:p>
          <a:p>
            <a:pPr marL="0" indent="0">
              <a:buNone/>
            </a:pPr>
            <a:r>
              <a:rPr lang="en-US" dirty="0">
                <a:solidFill>
                  <a:schemeClr val="tx1"/>
                </a:solidFill>
              </a:rPr>
              <a:t>img = ImageTk.PhotoImage(Image.open("D:\\naa.jpg"))</a:t>
            </a:r>
          </a:p>
          <a:p>
            <a:pPr marL="0" indent="0">
              <a:buNone/>
            </a:pPr>
            <a:r>
              <a:rPr lang="en-US" dirty="0">
                <a:solidFill>
                  <a:schemeClr val="tx1"/>
                </a:solidFill>
              </a:rPr>
              <a:t>canvas.create_image(20, 20, anchor=NW, image=img)</a:t>
            </a:r>
          </a:p>
          <a:p>
            <a:pPr marL="0" indent="0">
              <a:buNone/>
            </a:pPr>
            <a:r>
              <a:rPr lang="en-US" dirty="0">
                <a:solidFill>
                  <a:schemeClr val="tx1"/>
                </a:solidFill>
              </a:rPr>
              <a:t>root.mainloop()</a:t>
            </a:r>
          </a:p>
          <a:p>
            <a:pPr marL="0" indent="0">
              <a:buNone/>
            </a:pPr>
            <a:endParaRPr lang="en-US" dirty="0">
              <a:solidFill>
                <a:srgbClr val="FF0000"/>
              </a:solidFill>
            </a:endParaRPr>
          </a:p>
          <a:p>
            <a:pPr marL="0" indent="0">
              <a:buNone/>
            </a:pPr>
            <a:endParaRPr lang="en-US" dirty="0">
              <a:solidFill>
                <a:srgbClr val="FF0000"/>
              </a:solidFill>
            </a:endParaRPr>
          </a:p>
          <a:p>
            <a:pPr marL="0" indent="0">
              <a:buNone/>
            </a:pPr>
            <a:endParaRPr lang="en-US" dirty="0">
              <a:solidFill>
                <a:schemeClr val="accent4"/>
              </a:solidFill>
            </a:endParaRPr>
          </a:p>
          <a:p>
            <a:endParaRPr lang="en-IN" dirty="0"/>
          </a:p>
        </p:txBody>
      </p:sp>
    </p:spTree>
    <p:extLst>
      <p:ext uri="{BB962C8B-B14F-4D97-AF65-F5344CB8AC3E}">
        <p14:creationId xmlns:p14="http://schemas.microsoft.com/office/powerpoint/2010/main" val="33330349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C69B52-2C20-41F1-924A-64775A4FF033}"/>
              </a:ext>
            </a:extLst>
          </p:cNvPr>
          <p:cNvSpPr>
            <a:spLocks noGrp="1"/>
          </p:cNvSpPr>
          <p:nvPr>
            <p:ph idx="1"/>
          </p:nvPr>
        </p:nvSpPr>
        <p:spPr>
          <a:xfrm>
            <a:off x="677334" y="198783"/>
            <a:ext cx="8596668" cy="5842579"/>
          </a:xfrm>
        </p:spPr>
        <p:txBody>
          <a:bodyPr>
            <a:normAutofit fontScale="85000" lnSpcReduction="20000"/>
          </a:bodyPr>
          <a:lstStyle/>
          <a:p>
            <a:pPr marL="0" indent="0">
              <a:buNone/>
            </a:pPr>
            <a:r>
              <a:rPr lang="en-US" dirty="0">
                <a:solidFill>
                  <a:srgbClr val="FF0000"/>
                </a:solidFill>
              </a:rPr>
              <a:t>Gui-speech recognition</a:t>
            </a:r>
          </a:p>
          <a:p>
            <a:pPr marL="0" indent="0">
              <a:buNone/>
            </a:pPr>
            <a:r>
              <a:rPr lang="en-IN" dirty="0">
                <a:solidFill>
                  <a:srgbClr val="FF0000"/>
                </a:solidFill>
              </a:rPr>
              <a:t>pip install gTTS</a:t>
            </a:r>
          </a:p>
          <a:p>
            <a:pPr marL="0" indent="0">
              <a:buNone/>
            </a:pPr>
            <a:r>
              <a:rPr lang="en-US" u="sng" dirty="0">
                <a:solidFill>
                  <a:srgbClr val="FF0000"/>
                </a:solidFill>
              </a:rPr>
              <a:t>Example:</a:t>
            </a:r>
          </a:p>
          <a:p>
            <a:pPr marL="0" indent="0">
              <a:buNone/>
            </a:pPr>
            <a:r>
              <a:rPr lang="en-IN" dirty="0"/>
              <a:t>from tkinter import *</a:t>
            </a:r>
          </a:p>
          <a:p>
            <a:pPr marL="0" indent="0">
              <a:buNone/>
            </a:pPr>
            <a:r>
              <a:rPr lang="en-IN" dirty="0"/>
              <a:t>from gtts import gTTS</a:t>
            </a:r>
          </a:p>
          <a:p>
            <a:pPr marL="0" indent="0">
              <a:buNone/>
            </a:pPr>
            <a:r>
              <a:rPr lang="en-IN" dirty="0"/>
              <a:t>from playsound import playsound</a:t>
            </a:r>
          </a:p>
          <a:p>
            <a:pPr marL="0" indent="0">
              <a:buNone/>
            </a:pPr>
            <a:r>
              <a:rPr lang="en-IN" dirty="0"/>
              <a:t>root = Tk()</a:t>
            </a:r>
          </a:p>
          <a:p>
            <a:pPr marL="0" indent="0">
              <a:buNone/>
            </a:pPr>
            <a:endParaRPr lang="en-IN" dirty="0"/>
          </a:p>
          <a:p>
            <a:pPr marL="0" indent="0">
              <a:buNone/>
            </a:pPr>
            <a:r>
              <a:rPr lang="en-IN" dirty="0"/>
              <a:t>root.geometry("350x300")</a:t>
            </a:r>
          </a:p>
          <a:p>
            <a:pPr marL="0" indent="0">
              <a:buNone/>
            </a:pPr>
            <a:r>
              <a:rPr lang="en-IN" dirty="0"/>
              <a:t>root.configure(bg='blue')</a:t>
            </a:r>
          </a:p>
          <a:p>
            <a:pPr marL="0" indent="0">
              <a:buNone/>
            </a:pPr>
            <a:r>
              <a:rPr lang="en-IN" dirty="0"/>
              <a:t>root.title("TEXT TO SPEECH")</a:t>
            </a:r>
          </a:p>
          <a:p>
            <a:pPr marL="0" indent="0">
              <a:buNone/>
            </a:pPr>
            <a:endParaRPr lang="en-IN" dirty="0"/>
          </a:p>
          <a:p>
            <a:pPr marL="0" indent="0">
              <a:buNone/>
            </a:pPr>
            <a:r>
              <a:rPr lang="en-IN" dirty="0"/>
              <a:t>Label(root, text="TEXT_TO_SPEECH", font="arial 20 bold", bg='white smoke').pack()</a:t>
            </a:r>
          </a:p>
          <a:p>
            <a:pPr marL="0" indent="0">
              <a:buNone/>
            </a:pPr>
            <a:r>
              <a:rPr lang="en-IN" dirty="0"/>
              <a:t>Msg = StringVar()</a:t>
            </a:r>
          </a:p>
          <a:p>
            <a:pPr marL="0" indent="0">
              <a:buNone/>
            </a:pPr>
            <a:r>
              <a:rPr lang="en-IN" dirty="0"/>
              <a:t>Label(root, text="Enter your Text", font='</a:t>
            </a:r>
            <a:r>
              <a:rPr lang="en-IN" dirty="0" err="1"/>
              <a:t>arial</a:t>
            </a:r>
            <a:r>
              <a:rPr lang="en-IN" dirty="0"/>
              <a:t> 15 bold', bg='white smoke').place(x=20, y=60)</a:t>
            </a:r>
          </a:p>
          <a:p>
            <a:pPr marL="0" indent="0">
              <a:buNone/>
            </a:pPr>
            <a:endParaRPr lang="en-IN" dirty="0"/>
          </a:p>
          <a:p>
            <a:pPr marL="0" indent="0">
              <a:buNone/>
            </a:pPr>
            <a:r>
              <a:rPr lang="en-IN" dirty="0"/>
              <a:t>entry_field = Entry(root, textvariable=Msg, width='50')</a:t>
            </a:r>
          </a:p>
          <a:p>
            <a:pPr marL="0" indent="0">
              <a:buNone/>
            </a:pPr>
            <a:r>
              <a:rPr lang="en-IN" dirty="0"/>
              <a:t>entry_field.place(x=20, y=100)</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8381440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1E070-73A6-4E45-929B-6FE3FC0608EA}"/>
              </a:ext>
            </a:extLst>
          </p:cNvPr>
          <p:cNvSpPr>
            <a:spLocks noGrp="1"/>
          </p:cNvSpPr>
          <p:nvPr>
            <p:ph idx="1"/>
          </p:nvPr>
        </p:nvSpPr>
        <p:spPr>
          <a:xfrm>
            <a:off x="677335" y="222069"/>
            <a:ext cx="8401352" cy="5499462"/>
          </a:xfrm>
        </p:spPr>
        <p:txBody>
          <a:bodyPr>
            <a:normAutofit fontScale="85000" lnSpcReduction="20000"/>
          </a:bodyPr>
          <a:lstStyle/>
          <a:p>
            <a:pPr marL="0" indent="0">
              <a:buNone/>
            </a:pPr>
            <a:r>
              <a:rPr lang="en-IN" dirty="0"/>
              <a:t>def Text_to_speech():</a:t>
            </a:r>
          </a:p>
          <a:p>
            <a:pPr marL="0" indent="0">
              <a:buNone/>
            </a:pPr>
            <a:r>
              <a:rPr lang="en-IN" dirty="0"/>
              <a:t>    Message = entry_field.get()</a:t>
            </a:r>
          </a:p>
          <a:p>
            <a:pPr marL="0" indent="0">
              <a:buNone/>
            </a:pPr>
            <a:r>
              <a:rPr lang="en-IN" dirty="0"/>
              <a:t>    speech = gTTS(text=Message)</a:t>
            </a:r>
          </a:p>
          <a:p>
            <a:pPr marL="0" indent="0">
              <a:buNone/>
            </a:pPr>
            <a:r>
              <a:rPr lang="en-IN" dirty="0"/>
              <a:t>    speech.save('audio.mp3')</a:t>
            </a:r>
          </a:p>
          <a:p>
            <a:pPr marL="0" indent="0">
              <a:buNone/>
            </a:pPr>
            <a:r>
              <a:rPr lang="en-IN" dirty="0"/>
              <a:t>    playsound('audio.mp3')</a:t>
            </a:r>
          </a:p>
          <a:p>
            <a:pPr marL="0" indent="0">
              <a:buNone/>
            </a:pPr>
            <a:endParaRPr lang="en-IN" dirty="0"/>
          </a:p>
          <a:p>
            <a:pPr marL="0" indent="0">
              <a:buNone/>
            </a:pPr>
            <a:r>
              <a:rPr lang="en-IN" dirty="0"/>
              <a:t>def Exit():</a:t>
            </a:r>
          </a:p>
          <a:p>
            <a:pPr marL="0" indent="0">
              <a:buNone/>
            </a:pPr>
            <a:r>
              <a:rPr lang="en-IN" dirty="0"/>
              <a:t>    root.destroy()</a:t>
            </a:r>
          </a:p>
          <a:p>
            <a:pPr marL="0" indent="0">
              <a:buNone/>
            </a:pPr>
            <a:endParaRPr lang="en-IN" dirty="0"/>
          </a:p>
          <a:p>
            <a:pPr marL="0" indent="0">
              <a:buNone/>
            </a:pPr>
            <a:r>
              <a:rPr lang="en-IN" dirty="0"/>
              <a:t>def Reset():</a:t>
            </a:r>
          </a:p>
          <a:p>
            <a:pPr marL="0" indent="0">
              <a:buNone/>
            </a:pPr>
            <a:r>
              <a:rPr lang="en-IN" dirty="0"/>
              <a:t>    Msg.set("")</a:t>
            </a:r>
          </a:p>
          <a:p>
            <a:pPr marL="0" indent="0">
              <a:buNone/>
            </a:pPr>
            <a:endParaRPr lang="en-IN" dirty="0"/>
          </a:p>
          <a:p>
            <a:pPr marL="0" indent="0">
              <a:buNone/>
            </a:pPr>
            <a:r>
              <a:rPr lang="en-IN" dirty="0"/>
              <a:t>Button(root, text="PLAY", font='arial 15 bold', command=Text_to_speech, width='4').place(x=25, y=140)</a:t>
            </a:r>
          </a:p>
          <a:p>
            <a:pPr marL="0" indent="0">
              <a:buNone/>
            </a:pPr>
            <a:r>
              <a:rPr lang="en-IN" dirty="0"/>
              <a:t>Button(root, font='arial 15 bold', text='EXIT', width='4', command=Exit, bg='OrangeRed1').place(x=100, y=140)</a:t>
            </a:r>
          </a:p>
          <a:p>
            <a:pPr marL="0" indent="0">
              <a:buNone/>
            </a:pPr>
            <a:r>
              <a:rPr lang="en-IN" dirty="0"/>
              <a:t>Button(root, font='arial 15 bold', text='RESET', width='6', command=Reset).place(x=175, y=140)</a:t>
            </a:r>
          </a:p>
          <a:p>
            <a:pPr marL="0" indent="0">
              <a:buNone/>
            </a:pPr>
            <a:r>
              <a:rPr lang="en-IN" dirty="0"/>
              <a:t>root.mainloop()</a:t>
            </a:r>
          </a:p>
          <a:p>
            <a:pPr marL="0" indent="0">
              <a:buNone/>
            </a:pPr>
            <a:endParaRPr lang="en-IN" dirty="0"/>
          </a:p>
        </p:txBody>
      </p:sp>
    </p:spTree>
    <p:extLst>
      <p:ext uri="{BB962C8B-B14F-4D97-AF65-F5344CB8AC3E}">
        <p14:creationId xmlns:p14="http://schemas.microsoft.com/office/powerpoint/2010/main" val="213952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57201"/>
            <a:ext cx="8596668" cy="5584162"/>
          </a:xfrm>
        </p:spPr>
        <p:txBody>
          <a:bodyPr>
            <a:normAutofit/>
          </a:bodyPr>
          <a:lstStyle/>
          <a:p>
            <a:pPr marL="0" indent="0">
              <a:buNone/>
            </a:pPr>
            <a:r>
              <a:rPr lang="en-IN" dirty="0"/>
              <a:t>print(</a:t>
            </a:r>
            <a:r>
              <a:rPr lang="en-IN" dirty="0" err="1"/>
              <a:t>random.randrange</a:t>
            </a:r>
            <a:r>
              <a:rPr lang="en-IN" dirty="0"/>
              <a:t>(50,100,5))</a:t>
            </a:r>
          </a:p>
          <a:p>
            <a:pPr marL="0" indent="0">
              <a:buNone/>
            </a:pPr>
            <a:r>
              <a:rPr lang="en-IN" dirty="0"/>
              <a:t>85</a:t>
            </a:r>
          </a:p>
          <a:p>
            <a:pPr marL="0" indent="0">
              <a:buNone/>
            </a:pPr>
            <a:r>
              <a:rPr lang="en-IN" dirty="0"/>
              <a:t>print(</a:t>
            </a:r>
            <a:r>
              <a:rPr lang="en-IN" dirty="0" err="1"/>
              <a:t>random.randrange</a:t>
            </a:r>
            <a:r>
              <a:rPr lang="en-IN" dirty="0"/>
              <a:t>(50,100,5))</a:t>
            </a:r>
          </a:p>
          <a:p>
            <a:pPr marL="0" indent="0">
              <a:buNone/>
            </a:pPr>
            <a:r>
              <a:rPr lang="en-IN" dirty="0"/>
              <a:t>60</a:t>
            </a:r>
          </a:p>
          <a:p>
            <a:pPr marL="0" indent="0">
              <a:buNone/>
            </a:pPr>
            <a:r>
              <a:rPr lang="en-IN" dirty="0"/>
              <a:t>print(</a:t>
            </a:r>
            <a:r>
              <a:rPr lang="en-IN" dirty="0" err="1"/>
              <a:t>random.randrange</a:t>
            </a:r>
            <a:r>
              <a:rPr lang="en-IN" dirty="0"/>
              <a:t>(50,100,5))</a:t>
            </a:r>
          </a:p>
          <a:p>
            <a:pPr marL="0" indent="0">
              <a:buNone/>
            </a:pPr>
            <a:r>
              <a:rPr lang="en-IN" dirty="0"/>
              <a:t>70</a:t>
            </a:r>
          </a:p>
          <a:p>
            <a:pPr marL="0" indent="0">
              <a:buNone/>
            </a:pPr>
            <a:r>
              <a:rPr lang="en-IN" dirty="0"/>
              <a:t>z=</a:t>
            </a:r>
            <a:r>
              <a:rPr lang="en-IN" dirty="0" err="1"/>
              <a:t>random.getstate</a:t>
            </a:r>
            <a:r>
              <a:rPr lang="en-IN" dirty="0"/>
              <a:t>()</a:t>
            </a:r>
          </a:p>
          <a:p>
            <a:pPr marL="0" indent="0">
              <a:buNone/>
            </a:pPr>
            <a:r>
              <a:rPr lang="en-IN" dirty="0"/>
              <a:t>print(</a:t>
            </a:r>
            <a:r>
              <a:rPr lang="en-IN" dirty="0" err="1"/>
              <a:t>random.sample</a:t>
            </a:r>
            <a:r>
              <a:rPr lang="en-IN" dirty="0"/>
              <a:t>(range(20),k=5))</a:t>
            </a:r>
          </a:p>
          <a:p>
            <a:pPr marL="0" indent="0">
              <a:buNone/>
            </a:pPr>
            <a:r>
              <a:rPr lang="en-IN" dirty="0"/>
              <a:t>[11, 4, 14, 7, 17]</a:t>
            </a:r>
          </a:p>
          <a:p>
            <a:pPr marL="0" indent="0">
              <a:buNone/>
            </a:pPr>
            <a:r>
              <a:rPr lang="en-IN" dirty="0"/>
              <a:t>print(</a:t>
            </a:r>
            <a:r>
              <a:rPr lang="en-IN" dirty="0" err="1"/>
              <a:t>random.sample</a:t>
            </a:r>
            <a:r>
              <a:rPr lang="en-IN" dirty="0"/>
              <a:t>(range(20),k=3))</a:t>
            </a:r>
          </a:p>
          <a:p>
            <a:pPr marL="0" indent="0">
              <a:buNone/>
            </a:pPr>
            <a:r>
              <a:rPr lang="en-IN" dirty="0"/>
              <a:t>[19, 12, 1]</a:t>
            </a:r>
          </a:p>
          <a:p>
            <a:pPr marL="0" indent="0">
              <a:buNone/>
            </a:pPr>
            <a:r>
              <a:rPr lang="en-IN" dirty="0"/>
              <a:t>print(</a:t>
            </a:r>
            <a:r>
              <a:rPr lang="en-IN" dirty="0" err="1"/>
              <a:t>random.sample</a:t>
            </a:r>
            <a:r>
              <a:rPr lang="en-IN" dirty="0"/>
              <a:t>(range(20),k=10))</a:t>
            </a:r>
          </a:p>
          <a:p>
            <a:pPr marL="0" indent="0">
              <a:buNone/>
            </a:pPr>
            <a:r>
              <a:rPr lang="en-IN" dirty="0"/>
              <a:t>[18, 0, 7, 4, 6, 14, 16, 8, 5, 3]</a:t>
            </a:r>
          </a:p>
          <a:p>
            <a:pPr marL="0" indent="0">
              <a:buNone/>
            </a:pPr>
            <a:endParaRPr lang="en-IN" dirty="0"/>
          </a:p>
        </p:txBody>
      </p:sp>
    </p:spTree>
    <p:extLst>
      <p:ext uri="{BB962C8B-B14F-4D97-AF65-F5344CB8AC3E}">
        <p14:creationId xmlns:p14="http://schemas.microsoft.com/office/powerpoint/2010/main" val="38675232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8268CB-5DFC-487D-B876-0BB6FFA9396E}"/>
              </a:ext>
            </a:extLst>
          </p:cNvPr>
          <p:cNvSpPr>
            <a:spLocks noGrp="1"/>
          </p:cNvSpPr>
          <p:nvPr>
            <p:ph idx="1"/>
          </p:nvPr>
        </p:nvSpPr>
        <p:spPr>
          <a:xfrm>
            <a:off x="677334" y="198783"/>
            <a:ext cx="8596668" cy="5842579"/>
          </a:xfrm>
        </p:spPr>
        <p:txBody>
          <a:bodyPr>
            <a:normAutofit/>
          </a:bodyPr>
          <a:lstStyle/>
          <a:p>
            <a:pPr marL="0" indent="0">
              <a:buNone/>
            </a:pPr>
            <a:r>
              <a:rPr lang="en-IN" dirty="0">
                <a:solidFill>
                  <a:srgbClr val="FF0000"/>
                </a:solidFill>
              </a:rPr>
              <a:t>laptop work out:</a:t>
            </a:r>
          </a:p>
          <a:p>
            <a:pPr marL="0" indent="0">
              <a:buNone/>
            </a:pPr>
            <a:r>
              <a:rPr lang="en-IN" dirty="0">
                <a:solidFill>
                  <a:srgbClr val="FF0000"/>
                </a:solidFill>
              </a:rPr>
              <a:t>Speech recongnition:</a:t>
            </a:r>
          </a:p>
          <a:p>
            <a:pPr marL="0" indent="0">
              <a:buNone/>
            </a:pPr>
            <a:r>
              <a:rPr lang="en-IN" dirty="0"/>
              <a:t>import speech_recognition as sr</a:t>
            </a:r>
          </a:p>
          <a:p>
            <a:pPr marL="0" indent="0">
              <a:buNone/>
            </a:pPr>
            <a:endParaRPr lang="en-IN" dirty="0"/>
          </a:p>
          <a:p>
            <a:pPr marL="0" indent="0">
              <a:buNone/>
            </a:pPr>
            <a:r>
              <a:rPr lang="en-IN" dirty="0"/>
              <a:t>recognizer = sr.Recognizer()</a:t>
            </a:r>
          </a:p>
          <a:p>
            <a:pPr marL="0" indent="0">
              <a:buNone/>
            </a:pPr>
            <a:endParaRPr lang="en-IN" dirty="0"/>
          </a:p>
          <a:p>
            <a:pPr marL="0" indent="0">
              <a:buNone/>
            </a:pPr>
            <a:r>
              <a:rPr lang="en-IN" dirty="0"/>
              <a:t>''' recording the sound '''</a:t>
            </a:r>
          </a:p>
          <a:p>
            <a:pPr marL="0" indent="0">
              <a:buNone/>
            </a:pPr>
            <a:endParaRPr lang="en-IN" dirty="0"/>
          </a:p>
          <a:p>
            <a:pPr marL="0" indent="0">
              <a:buNone/>
            </a:pPr>
            <a:r>
              <a:rPr lang="en-IN" dirty="0"/>
              <a:t>with sr.Microphone() as source:</a:t>
            </a:r>
          </a:p>
          <a:p>
            <a:pPr marL="0" indent="0">
              <a:buNone/>
            </a:pPr>
            <a:r>
              <a:rPr lang="en-IN" dirty="0"/>
              <a:t>    print("Adjusting noise ")</a:t>
            </a:r>
          </a:p>
          <a:p>
            <a:pPr marL="0" indent="0">
              <a:buNone/>
            </a:pPr>
            <a:r>
              <a:rPr lang="en-IN" dirty="0"/>
              <a:t>    recognizer.adjust_for_ambient_noise(source, duration=1)</a:t>
            </a:r>
          </a:p>
          <a:p>
            <a:pPr marL="0" indent="0">
              <a:buNone/>
            </a:pPr>
            <a:r>
              <a:rPr lang="en-IN" dirty="0"/>
              <a:t>    print("Recording for 10 seconds")</a:t>
            </a:r>
          </a:p>
          <a:p>
            <a:pPr marL="0" indent="0">
              <a:buNone/>
            </a:pPr>
            <a:r>
              <a:rPr lang="en-IN" dirty="0"/>
              <a:t>    recorded_audio = recognizer.listen(source, timeout=10)</a:t>
            </a:r>
          </a:p>
          <a:p>
            <a:pPr marL="0" indent="0">
              <a:buNone/>
            </a:pPr>
            <a:r>
              <a:rPr lang="en-IN" dirty="0"/>
              <a:t>    print("Done recording")</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4268252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058C3-39F6-40DB-8791-E1F30A611B29}"/>
              </a:ext>
            </a:extLst>
          </p:cNvPr>
          <p:cNvSpPr>
            <a:spLocks noGrp="1"/>
          </p:cNvSpPr>
          <p:nvPr>
            <p:ph idx="1"/>
          </p:nvPr>
        </p:nvSpPr>
        <p:spPr>
          <a:xfrm>
            <a:off x="677334" y="503583"/>
            <a:ext cx="8596668" cy="5537779"/>
          </a:xfrm>
        </p:spPr>
        <p:txBody>
          <a:bodyPr>
            <a:normAutofit/>
          </a:bodyPr>
          <a:lstStyle/>
          <a:p>
            <a:pPr marL="0" indent="0">
              <a:buNone/>
            </a:pPr>
            <a:r>
              <a:rPr lang="en-IN" dirty="0"/>
              <a:t>''' Recorgnizing the Audio '''</a:t>
            </a:r>
          </a:p>
          <a:p>
            <a:pPr marL="0" indent="0">
              <a:buNone/>
            </a:pPr>
            <a:r>
              <a:rPr lang="en-IN" dirty="0"/>
              <a:t>try:</a:t>
            </a:r>
          </a:p>
          <a:p>
            <a:pPr marL="0" indent="0">
              <a:buNone/>
            </a:pPr>
            <a:r>
              <a:rPr lang="en-IN" dirty="0"/>
              <a:t>    print("Recognizing the text")</a:t>
            </a:r>
          </a:p>
          <a:p>
            <a:pPr marL="0" indent="0">
              <a:buNone/>
            </a:pPr>
            <a:r>
              <a:rPr lang="en-IN" dirty="0"/>
              <a:t>    text = recognizer.recognize_google(</a:t>
            </a:r>
          </a:p>
          <a:p>
            <a:pPr marL="0" indent="0">
              <a:buNone/>
            </a:pPr>
            <a:r>
              <a:rPr lang="en-IN" dirty="0"/>
              <a:t>            recorded_audio,</a:t>
            </a:r>
          </a:p>
          <a:p>
            <a:pPr marL="0" indent="0">
              <a:buNone/>
            </a:pPr>
            <a:r>
              <a:rPr lang="en-IN" dirty="0"/>
              <a:t>            language="en-US"</a:t>
            </a:r>
          </a:p>
          <a:p>
            <a:pPr marL="0" indent="0">
              <a:buNone/>
            </a:pPr>
            <a:r>
              <a:rPr lang="en-IN" dirty="0"/>
              <a:t>        )</a:t>
            </a:r>
          </a:p>
          <a:p>
            <a:pPr marL="0" indent="0">
              <a:buNone/>
            </a:pPr>
            <a:r>
              <a:rPr lang="en-IN" dirty="0"/>
              <a:t>    print("Decoded Text : {}".format(text))</a:t>
            </a:r>
          </a:p>
          <a:p>
            <a:pPr marL="0" indent="0">
              <a:buNone/>
            </a:pPr>
            <a:endParaRPr lang="en-IN" dirty="0"/>
          </a:p>
          <a:p>
            <a:pPr marL="0" indent="0">
              <a:buNone/>
            </a:pPr>
            <a:r>
              <a:rPr lang="en-IN" dirty="0"/>
              <a:t>except Exception as ex:</a:t>
            </a:r>
          </a:p>
          <a:p>
            <a:pPr marL="0" indent="0">
              <a:buNone/>
            </a:pPr>
            <a:r>
              <a:rPr lang="en-IN" dirty="0"/>
              <a:t>    print(ex)</a:t>
            </a:r>
          </a:p>
          <a:p>
            <a:endParaRPr lang="en-IN" dirty="0"/>
          </a:p>
        </p:txBody>
      </p:sp>
    </p:spTree>
    <p:extLst>
      <p:ext uri="{BB962C8B-B14F-4D97-AF65-F5344CB8AC3E}">
        <p14:creationId xmlns:p14="http://schemas.microsoft.com/office/powerpoint/2010/main" val="3988276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E00B5B-F10C-4E2C-9E73-DE8A35F29093}"/>
              </a:ext>
            </a:extLst>
          </p:cNvPr>
          <p:cNvSpPr>
            <a:spLocks noGrp="1"/>
          </p:cNvSpPr>
          <p:nvPr>
            <p:ph idx="1"/>
          </p:nvPr>
        </p:nvSpPr>
        <p:spPr>
          <a:xfrm>
            <a:off x="677334" y="185531"/>
            <a:ext cx="8596668" cy="5855832"/>
          </a:xfrm>
        </p:spPr>
        <p:txBody>
          <a:bodyPr>
            <a:normAutofit fontScale="85000" lnSpcReduction="20000"/>
          </a:bodyPr>
          <a:lstStyle/>
          <a:p>
            <a:pPr marL="0" indent="0">
              <a:buNone/>
            </a:pPr>
            <a:r>
              <a:rPr lang="en-IN" dirty="0"/>
              <a:t># import required module</a:t>
            </a:r>
          </a:p>
          <a:p>
            <a:pPr marL="0" indent="0">
              <a:buNone/>
            </a:pPr>
            <a:r>
              <a:rPr lang="en-IN" dirty="0"/>
              <a:t>import speech_recognition as sr</a:t>
            </a:r>
          </a:p>
          <a:p>
            <a:pPr marL="0" indent="0">
              <a:buNone/>
            </a:pPr>
            <a:endParaRPr lang="en-IN" dirty="0"/>
          </a:p>
          <a:p>
            <a:pPr marL="0" indent="0">
              <a:buNone/>
            </a:pPr>
            <a:r>
              <a:rPr lang="en-IN" dirty="0"/>
              <a:t>def radhika():</a:t>
            </a:r>
          </a:p>
          <a:p>
            <a:pPr marL="0" indent="0">
              <a:buNone/>
            </a:pPr>
            <a:r>
              <a:rPr lang="en-IN" dirty="0"/>
              <a:t>    r = sr.Recognizer()</a:t>
            </a:r>
          </a:p>
          <a:p>
            <a:pPr marL="0" indent="0">
              <a:buNone/>
            </a:pPr>
            <a:r>
              <a:rPr lang="en-IN" dirty="0"/>
              <a:t>    with sr.Microphone() as source:</a:t>
            </a:r>
          </a:p>
          <a:p>
            <a:pPr marL="0" indent="0">
              <a:buNone/>
            </a:pPr>
            <a:endParaRPr lang="en-IN" dirty="0"/>
          </a:p>
          <a:p>
            <a:pPr marL="0" indent="0">
              <a:buNone/>
            </a:pPr>
            <a:r>
              <a:rPr lang="en-IN" dirty="0"/>
              <a:t>        print('Listening')</a:t>
            </a:r>
          </a:p>
          <a:p>
            <a:pPr marL="0" indent="0">
              <a:buNone/>
            </a:pPr>
            <a:r>
              <a:rPr lang="en-IN" dirty="0"/>
              <a:t>        r.pause_threshold = 0.7</a:t>
            </a:r>
          </a:p>
          <a:p>
            <a:pPr marL="0" indent="0">
              <a:buNone/>
            </a:pPr>
            <a:r>
              <a:rPr lang="en-IN" dirty="0"/>
              <a:t>        audio = r.listen(source)</a:t>
            </a:r>
          </a:p>
          <a:p>
            <a:pPr marL="0" indent="0">
              <a:buNone/>
            </a:pPr>
            <a:r>
              <a:rPr lang="en-IN" dirty="0"/>
              <a:t>        try:</a:t>
            </a:r>
          </a:p>
          <a:p>
            <a:pPr marL="0" indent="0">
              <a:buNone/>
            </a:pPr>
            <a:r>
              <a:rPr lang="en-IN" dirty="0"/>
              <a:t>            print("Recognizing")</a:t>
            </a:r>
          </a:p>
          <a:p>
            <a:pPr marL="0" indent="0">
              <a:buNone/>
            </a:pPr>
            <a:r>
              <a:rPr lang="en-IN" dirty="0"/>
              <a:t>            Query = r.recognize_google(audio, language='hi-In')</a:t>
            </a:r>
          </a:p>
          <a:p>
            <a:pPr marL="0" indent="0">
              <a:buNone/>
            </a:pPr>
            <a:endParaRPr lang="en-IN" dirty="0"/>
          </a:p>
          <a:p>
            <a:pPr marL="0" indent="0">
              <a:buNone/>
            </a:pPr>
            <a:r>
              <a:rPr lang="en-IN" dirty="0"/>
              <a:t>            # for listening the command in indian english</a:t>
            </a:r>
          </a:p>
          <a:p>
            <a:pPr marL="0" indent="0">
              <a:buNone/>
            </a:pPr>
            <a:r>
              <a:rPr lang="en-IN" dirty="0"/>
              <a:t>            print("the query is printed='", Query, "'")</a:t>
            </a:r>
          </a:p>
          <a:p>
            <a:pPr marL="0" indent="0">
              <a:buNone/>
            </a:pPr>
            <a:endParaRPr lang="en-IN" dirty="0"/>
          </a:p>
          <a:p>
            <a:pPr marL="0" indent="0">
              <a:buNone/>
            </a:pPr>
            <a:endParaRPr lang="en-IN" dirty="0"/>
          </a:p>
          <a:p>
            <a:pPr marL="0" indent="0">
              <a:buNone/>
            </a:pPr>
            <a:r>
              <a:rPr lang="en-IN" dirty="0"/>
              <a:t>        </a:t>
            </a:r>
          </a:p>
        </p:txBody>
      </p:sp>
    </p:spTree>
    <p:extLst>
      <p:ext uri="{BB962C8B-B14F-4D97-AF65-F5344CB8AC3E}">
        <p14:creationId xmlns:p14="http://schemas.microsoft.com/office/powerpoint/2010/main" val="32609392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5CC7F1-5AE2-466E-8B64-4F210B138826}"/>
              </a:ext>
            </a:extLst>
          </p:cNvPr>
          <p:cNvSpPr>
            <a:spLocks noGrp="1"/>
          </p:cNvSpPr>
          <p:nvPr>
            <p:ph idx="1"/>
          </p:nvPr>
        </p:nvSpPr>
        <p:spPr>
          <a:xfrm>
            <a:off x="677334" y="450575"/>
            <a:ext cx="8596668" cy="5590788"/>
          </a:xfrm>
        </p:spPr>
        <p:txBody>
          <a:bodyPr/>
          <a:lstStyle/>
          <a:p>
            <a:pPr marL="0" indent="0">
              <a:buNone/>
            </a:pPr>
            <a:r>
              <a:rPr lang="en-IN" dirty="0"/>
              <a:t>except Exception as e:</a:t>
            </a:r>
          </a:p>
          <a:p>
            <a:pPr marL="0" indent="0">
              <a:buNone/>
            </a:pPr>
            <a:r>
              <a:rPr lang="en-IN" dirty="0"/>
              <a:t>            print(e)</a:t>
            </a:r>
          </a:p>
          <a:p>
            <a:pPr marL="0" indent="0">
              <a:buNone/>
            </a:pPr>
            <a:r>
              <a:rPr lang="en-IN" dirty="0"/>
              <a:t>            print("Say that again sir")</a:t>
            </a:r>
          </a:p>
          <a:p>
            <a:pPr marL="0" indent="0">
              <a:buNone/>
            </a:pPr>
            <a:r>
              <a:rPr lang="en-IN" dirty="0"/>
              <a:t>            return "None"</a:t>
            </a:r>
          </a:p>
          <a:p>
            <a:pPr marL="0" indent="0">
              <a:buNone/>
            </a:pPr>
            <a:r>
              <a:rPr lang="en-IN" dirty="0"/>
              <a:t>        return Query</a:t>
            </a:r>
          </a:p>
          <a:p>
            <a:pPr marL="0" indent="0">
              <a:buNone/>
            </a:pPr>
            <a:endParaRPr lang="en-IN" dirty="0"/>
          </a:p>
          <a:p>
            <a:pPr marL="0" indent="0">
              <a:buNone/>
            </a:pPr>
            <a:endParaRPr lang="en-IN" dirty="0"/>
          </a:p>
          <a:p>
            <a:pPr marL="0" indent="0">
              <a:buNone/>
            </a:pPr>
            <a:r>
              <a:rPr lang="en-IN" dirty="0"/>
              <a:t># call the function</a:t>
            </a:r>
          </a:p>
          <a:p>
            <a:pPr marL="0" indent="0">
              <a:buNone/>
            </a:pPr>
            <a:r>
              <a:rPr lang="en-IN" dirty="0"/>
              <a:t>radhika()</a:t>
            </a:r>
          </a:p>
          <a:p>
            <a:endParaRPr lang="en-IN" dirty="0"/>
          </a:p>
        </p:txBody>
      </p:sp>
    </p:spTree>
    <p:extLst>
      <p:ext uri="{BB962C8B-B14F-4D97-AF65-F5344CB8AC3E}">
        <p14:creationId xmlns:p14="http://schemas.microsoft.com/office/powerpoint/2010/main" val="10925359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C860665-F6DD-458A-BE5A-91AD939C4DC0}"/>
              </a:ext>
            </a:extLst>
          </p:cNvPr>
          <p:cNvSpPr>
            <a:spLocks noGrp="1"/>
          </p:cNvSpPr>
          <p:nvPr>
            <p:ph idx="1"/>
          </p:nvPr>
        </p:nvSpPr>
        <p:spPr>
          <a:xfrm>
            <a:off x="677863" y="411163"/>
            <a:ext cx="8596312" cy="5630862"/>
          </a:xfrm>
        </p:spPr>
        <p:txBody>
          <a:bodyPr>
            <a:normAutofit/>
          </a:bodyPr>
          <a:lstStyle/>
          <a:p>
            <a:pPr marL="0" indent="0">
              <a:buNone/>
            </a:pPr>
            <a:r>
              <a:rPr lang="en-IN" dirty="0"/>
              <a:t>import operator</a:t>
            </a:r>
          </a:p>
          <a:p>
            <a:pPr marL="0" indent="0">
              <a:buNone/>
            </a:pPr>
            <a:r>
              <a:rPr lang="en-IN" dirty="0"/>
              <a:t>import speech_recognition as </a:t>
            </a:r>
            <a:r>
              <a:rPr lang="en-IN" dirty="0" err="1"/>
              <a:t>s_r</a:t>
            </a:r>
            <a:endParaRPr lang="en-IN" dirty="0"/>
          </a:p>
          <a:p>
            <a:pPr marL="0" indent="0">
              <a:buNone/>
            </a:pPr>
            <a:r>
              <a:rPr lang="en-IN" dirty="0"/>
              <a:t>print("Your speech_recognition version is: "+s_r.__version__)</a:t>
            </a:r>
          </a:p>
          <a:p>
            <a:pPr marL="0" indent="0">
              <a:buNone/>
            </a:pPr>
            <a:r>
              <a:rPr lang="en-IN" dirty="0"/>
              <a:t>r = s_r.Recognizer()</a:t>
            </a:r>
          </a:p>
          <a:p>
            <a:pPr marL="0" indent="0">
              <a:buNone/>
            </a:pPr>
            <a:r>
              <a:rPr lang="en-IN" dirty="0"/>
              <a:t>my_mic_device = s_r.Microphone(device_index=1)</a:t>
            </a:r>
          </a:p>
          <a:p>
            <a:pPr marL="0" indent="0">
              <a:buNone/>
            </a:pPr>
            <a:r>
              <a:rPr lang="en-IN" dirty="0"/>
              <a:t>with my_mic_device as source:</a:t>
            </a:r>
          </a:p>
          <a:p>
            <a:pPr marL="0" indent="0">
              <a:buNone/>
            </a:pPr>
            <a:r>
              <a:rPr lang="en-IN" dirty="0"/>
              <a:t>    print("Say what you want to calculate, example: 3 plus 3")</a:t>
            </a:r>
          </a:p>
          <a:p>
            <a:pPr marL="0" indent="0">
              <a:buNone/>
            </a:pPr>
            <a:r>
              <a:rPr lang="en-IN" dirty="0"/>
              <a:t>    r.adjust_for_ambient_noise(source)</a:t>
            </a:r>
          </a:p>
          <a:p>
            <a:pPr marL="0" indent="0">
              <a:buNone/>
            </a:pPr>
            <a:r>
              <a:rPr lang="en-IN" dirty="0"/>
              <a:t>    audio = r.listen(source)</a:t>
            </a:r>
          </a:p>
          <a:p>
            <a:pPr marL="0" indent="0">
              <a:buNone/>
            </a:pPr>
            <a:r>
              <a:rPr lang="en-IN" dirty="0"/>
              <a:t>my_string=r.recognize_google(audio)</a:t>
            </a:r>
          </a:p>
          <a:p>
            <a:pPr marL="0" indent="0">
              <a:buNone/>
            </a:pPr>
            <a:r>
              <a:rPr lang="en-IN" dirty="0"/>
              <a:t>print(my_string)</a:t>
            </a:r>
          </a:p>
          <a:p>
            <a:pPr marL="0" indent="0">
              <a:buNone/>
            </a:pPr>
            <a:r>
              <a:rPr lang="en-IN" dirty="0"/>
              <a:t>def get_operator_fn(op):</a:t>
            </a:r>
          </a:p>
          <a:p>
            <a:pPr marL="0" indent="0">
              <a:buNone/>
            </a:pPr>
            <a:r>
              <a:rPr lang="en-IN" dirty="0"/>
              <a:t>    return {</a:t>
            </a:r>
          </a:p>
        </p:txBody>
      </p:sp>
    </p:spTree>
    <p:extLst>
      <p:ext uri="{BB962C8B-B14F-4D97-AF65-F5344CB8AC3E}">
        <p14:creationId xmlns:p14="http://schemas.microsoft.com/office/powerpoint/2010/main" val="257149145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C11B13-EB53-4409-A9C5-6B8A4C67CE5B}"/>
              </a:ext>
            </a:extLst>
          </p:cNvPr>
          <p:cNvSpPr>
            <a:spLocks noGrp="1"/>
          </p:cNvSpPr>
          <p:nvPr>
            <p:ph idx="1"/>
          </p:nvPr>
        </p:nvSpPr>
        <p:spPr>
          <a:xfrm>
            <a:off x="677334" y="344557"/>
            <a:ext cx="8596668" cy="5696805"/>
          </a:xfrm>
        </p:spPr>
        <p:txBody>
          <a:bodyPr>
            <a:normAutofit/>
          </a:bodyPr>
          <a:lstStyle/>
          <a:p>
            <a:endParaRPr lang="nl-NL" dirty="0"/>
          </a:p>
          <a:p>
            <a:pPr marL="0" indent="0">
              <a:buNone/>
            </a:pPr>
            <a:r>
              <a:rPr lang="en-IN" dirty="0"/>
              <a:t> '+' : operator.add,</a:t>
            </a:r>
          </a:p>
          <a:p>
            <a:pPr marL="0" indent="0">
              <a:buNone/>
            </a:pPr>
            <a:r>
              <a:rPr lang="en-IN" dirty="0"/>
              <a:t>        '-' : operator.sub,</a:t>
            </a:r>
          </a:p>
          <a:p>
            <a:pPr marL="0" indent="0">
              <a:buNone/>
            </a:pPr>
            <a:r>
              <a:rPr lang="en-IN" dirty="0"/>
              <a:t>        'x' : operator.mul,</a:t>
            </a:r>
          </a:p>
          <a:p>
            <a:pPr marL="0" indent="0">
              <a:buNone/>
            </a:pPr>
            <a:r>
              <a:rPr lang="en-IN" dirty="0"/>
              <a:t>        'divided' :operator.__truediv__,</a:t>
            </a:r>
          </a:p>
          <a:p>
            <a:pPr marL="0" indent="0">
              <a:buNone/>
            </a:pPr>
            <a:r>
              <a:rPr lang="en-IN" dirty="0"/>
              <a:t>        'Mod' : operator.mod,</a:t>
            </a:r>
          </a:p>
          <a:p>
            <a:pPr marL="0" indent="0">
              <a:buNone/>
            </a:pPr>
            <a:r>
              <a:rPr lang="en-IN" dirty="0"/>
              <a:t>        'mod' : operator.mod,</a:t>
            </a:r>
          </a:p>
          <a:p>
            <a:pPr marL="0" indent="0">
              <a:buNone/>
            </a:pPr>
            <a:r>
              <a:rPr lang="en-IN" dirty="0"/>
              <a:t>        '^' : operator.xor,</a:t>
            </a:r>
          </a:p>
          <a:p>
            <a:pPr marL="0" indent="0">
              <a:buNone/>
            </a:pPr>
            <a:r>
              <a:rPr lang="en-IN" dirty="0"/>
              <a:t>        }[op]</a:t>
            </a:r>
            <a:endParaRPr lang="nl-NL" dirty="0"/>
          </a:p>
          <a:p>
            <a:pPr marL="0" indent="0">
              <a:buNone/>
            </a:pPr>
            <a:r>
              <a:rPr lang="nl-NL" dirty="0"/>
              <a:t>def eval_binary_expr(op1, oper, op2):</a:t>
            </a:r>
          </a:p>
          <a:p>
            <a:pPr marL="0" indent="0">
              <a:buNone/>
            </a:pPr>
            <a:r>
              <a:rPr lang="nl-NL" dirty="0"/>
              <a:t>    op1,op2 = int(op1), int(op2)</a:t>
            </a:r>
          </a:p>
          <a:p>
            <a:pPr marL="0" indent="0">
              <a:buNone/>
            </a:pPr>
            <a:r>
              <a:rPr lang="nl-NL" dirty="0"/>
              <a:t>    return get_operator_fn(oper)(op1, op2)</a:t>
            </a:r>
          </a:p>
          <a:p>
            <a:pPr marL="0" indent="0">
              <a:buNone/>
            </a:pPr>
            <a:endParaRPr lang="nl-NL" dirty="0"/>
          </a:p>
          <a:p>
            <a:pPr marL="0" indent="0">
              <a:buNone/>
            </a:pPr>
            <a:r>
              <a:rPr lang="nl-NL" dirty="0"/>
              <a:t>print(eval_binary_expr(*(my_string.split())))</a:t>
            </a:r>
          </a:p>
          <a:p>
            <a:endParaRPr lang="en-IN" dirty="0"/>
          </a:p>
        </p:txBody>
      </p:sp>
    </p:spTree>
    <p:extLst>
      <p:ext uri="{BB962C8B-B14F-4D97-AF65-F5344CB8AC3E}">
        <p14:creationId xmlns:p14="http://schemas.microsoft.com/office/powerpoint/2010/main" val="21730265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4B721B-4E2C-43C4-8942-A16CD8779E3D}"/>
              </a:ext>
            </a:extLst>
          </p:cNvPr>
          <p:cNvSpPr>
            <a:spLocks noGrp="1"/>
          </p:cNvSpPr>
          <p:nvPr>
            <p:ph idx="1"/>
          </p:nvPr>
        </p:nvSpPr>
        <p:spPr>
          <a:xfrm>
            <a:off x="760462" y="282510"/>
            <a:ext cx="8596668" cy="5855833"/>
          </a:xfrm>
        </p:spPr>
        <p:txBody>
          <a:bodyPr/>
          <a:lstStyle/>
          <a:p>
            <a:pPr marL="0" indent="0">
              <a:buNone/>
            </a:pPr>
            <a:r>
              <a:rPr lang="en-US" sz="2000" dirty="0">
                <a:solidFill>
                  <a:srgbClr val="FF0000"/>
                </a:solidFill>
              </a:rPr>
              <a:t>GUI generate QR code</a:t>
            </a:r>
          </a:p>
          <a:p>
            <a:pPr marL="0" indent="0">
              <a:buNone/>
            </a:pPr>
            <a:r>
              <a:rPr lang="en-US" u="sng" dirty="0">
                <a:solidFill>
                  <a:srgbClr val="FF0000"/>
                </a:solidFill>
              </a:rPr>
              <a:t>Example:</a:t>
            </a:r>
          </a:p>
          <a:p>
            <a:pPr marL="0" indent="0">
              <a:buNone/>
            </a:pPr>
            <a:r>
              <a:rPr lang="en-IN" dirty="0"/>
              <a:t>import pyqrcode</a:t>
            </a:r>
          </a:p>
          <a:p>
            <a:pPr marL="0" indent="0">
              <a:buNone/>
            </a:pPr>
            <a:r>
              <a:rPr lang="en-IN" dirty="0"/>
              <a:t>import png</a:t>
            </a:r>
          </a:p>
          <a:p>
            <a:pPr marL="0" indent="0">
              <a:buNone/>
            </a:pPr>
            <a:r>
              <a:rPr lang="en-IN" dirty="0"/>
              <a:t>from pyqrcode import QRCode</a:t>
            </a:r>
          </a:p>
          <a:p>
            <a:pPr marL="0" indent="0">
              <a:buNone/>
            </a:pPr>
            <a:endParaRPr lang="en-IN" dirty="0"/>
          </a:p>
          <a:p>
            <a:pPr marL="0" indent="0">
              <a:buNone/>
            </a:pPr>
            <a:r>
              <a:rPr lang="en-IN" dirty="0"/>
              <a:t>z="https://www.livewireindia.com/"</a:t>
            </a:r>
          </a:p>
          <a:p>
            <a:pPr marL="0" indent="0">
              <a:buNone/>
            </a:pPr>
            <a:r>
              <a:rPr lang="en-IN" dirty="0"/>
              <a:t>url=pyqrcode.create(z)</a:t>
            </a:r>
          </a:p>
          <a:p>
            <a:pPr marL="0" indent="0">
              <a:buNone/>
            </a:pPr>
            <a:r>
              <a:rPr lang="en-IN" dirty="0"/>
              <a:t>url.png('anupu.png',scale=6)</a:t>
            </a:r>
          </a:p>
        </p:txBody>
      </p:sp>
    </p:spTree>
    <p:extLst>
      <p:ext uri="{BB962C8B-B14F-4D97-AF65-F5344CB8AC3E}">
        <p14:creationId xmlns:p14="http://schemas.microsoft.com/office/powerpoint/2010/main" val="19205155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F37FD3-5A67-48FE-B542-8A4EA4C910C8}"/>
              </a:ext>
            </a:extLst>
          </p:cNvPr>
          <p:cNvSpPr>
            <a:spLocks noGrp="1"/>
          </p:cNvSpPr>
          <p:nvPr>
            <p:ph idx="1"/>
          </p:nvPr>
        </p:nvSpPr>
        <p:spPr>
          <a:xfrm>
            <a:off x="303261" y="276490"/>
            <a:ext cx="8596668" cy="5723310"/>
          </a:xfrm>
        </p:spPr>
        <p:txBody>
          <a:bodyPr>
            <a:normAutofit fontScale="92500" lnSpcReduction="20000"/>
          </a:bodyPr>
          <a:lstStyle/>
          <a:p>
            <a:pPr marL="0" indent="0">
              <a:buNone/>
            </a:pPr>
            <a:r>
              <a:rPr lang="en-US" dirty="0">
                <a:solidFill>
                  <a:srgbClr val="FF0000"/>
                </a:solidFill>
              </a:rPr>
              <a:t>pip install requests</a:t>
            </a:r>
          </a:p>
          <a:p>
            <a:pPr marL="0" indent="0">
              <a:buNone/>
            </a:pPr>
            <a:r>
              <a:rPr lang="en-US" dirty="0">
                <a:solidFill>
                  <a:srgbClr val="FF0000"/>
                </a:solidFill>
              </a:rPr>
              <a:t>pip install beautifulsoup4</a:t>
            </a:r>
          </a:p>
          <a:p>
            <a:pPr marL="0" indent="0">
              <a:buNone/>
            </a:pPr>
            <a:r>
              <a:rPr lang="en-US" dirty="0">
                <a:solidFill>
                  <a:srgbClr val="FF0000"/>
                </a:solidFill>
              </a:rPr>
              <a:t>pip install pandas</a:t>
            </a:r>
          </a:p>
          <a:p>
            <a:pPr marL="0" indent="0">
              <a:buNone/>
            </a:pPr>
            <a:r>
              <a:rPr lang="en-US" dirty="0">
                <a:solidFill>
                  <a:srgbClr val="FF0000"/>
                </a:solidFill>
              </a:rPr>
              <a:t>GUI - Live Running Train Status:</a:t>
            </a:r>
          </a:p>
          <a:p>
            <a:pPr marL="0" indent="0">
              <a:buNone/>
            </a:pPr>
            <a:r>
              <a:rPr lang="en-US" u="sng" dirty="0">
                <a:solidFill>
                  <a:srgbClr val="FF0000"/>
                </a:solidFill>
              </a:rPr>
              <a:t>Example:</a:t>
            </a:r>
          </a:p>
          <a:p>
            <a:pPr marL="0" indent="0">
              <a:buNone/>
            </a:pPr>
            <a:r>
              <a:rPr lang="en-IN" dirty="0"/>
              <a:t># import module</a:t>
            </a:r>
          </a:p>
          <a:p>
            <a:pPr marL="0" indent="0">
              <a:buNone/>
            </a:pPr>
            <a:r>
              <a:rPr lang="en-IN" dirty="0"/>
              <a:t>import requests</a:t>
            </a:r>
          </a:p>
          <a:p>
            <a:pPr marL="0" indent="0">
              <a:buNone/>
            </a:pPr>
            <a:r>
              <a:rPr lang="en-IN" dirty="0"/>
              <a:t>from bs4 import BeautifulSoup</a:t>
            </a:r>
          </a:p>
          <a:p>
            <a:pPr marL="0" indent="0">
              <a:buNone/>
            </a:pPr>
            <a:r>
              <a:rPr lang="en-IN" dirty="0"/>
              <a:t>import pandas as pd</a:t>
            </a:r>
          </a:p>
          <a:p>
            <a:pPr marL="0" indent="0">
              <a:buNone/>
            </a:pPr>
            <a:r>
              <a:rPr lang="en-IN" dirty="0"/>
              <a:t># user define function</a:t>
            </a:r>
          </a:p>
          <a:p>
            <a:pPr marL="0" indent="0">
              <a:buNone/>
            </a:pPr>
            <a:r>
              <a:rPr lang="en-IN" dirty="0"/>
              <a:t># Scrape the data</a:t>
            </a:r>
          </a:p>
          <a:p>
            <a:pPr marL="0" indent="0">
              <a:buNone/>
            </a:pPr>
            <a:r>
              <a:rPr lang="en-IN" dirty="0"/>
              <a:t>def getdata(url):</a:t>
            </a:r>
          </a:p>
          <a:p>
            <a:pPr marL="0" indent="0">
              <a:buNone/>
            </a:pPr>
            <a:r>
              <a:rPr lang="en-IN" dirty="0"/>
              <a:t>	r = requests.get(url)</a:t>
            </a:r>
          </a:p>
          <a:p>
            <a:pPr marL="0" indent="0">
              <a:buNone/>
            </a:pPr>
            <a:r>
              <a:rPr lang="en-IN" dirty="0"/>
              <a:t>	return r.text</a:t>
            </a:r>
          </a:p>
          <a:p>
            <a:pPr marL="0" indent="0">
              <a:buNone/>
            </a:pPr>
            <a:r>
              <a:rPr lang="en-IN" dirty="0"/>
              <a:t>train_name = "12679"</a:t>
            </a:r>
          </a:p>
          <a:p>
            <a:pPr marL="0" indent="0">
              <a:buNone/>
            </a:pPr>
            <a:r>
              <a:rPr lang="en-IN" dirty="0"/>
              <a:t># url</a:t>
            </a:r>
          </a:p>
          <a:p>
            <a:pPr marL="0" indent="0">
              <a:buNone/>
            </a:pPr>
            <a:r>
              <a:rPr lang="en-IN" dirty="0"/>
              <a:t>url = "https://www.railyatri.in/live-train-status/"+train_name</a:t>
            </a:r>
          </a:p>
          <a:p>
            <a:pPr marL="0" indent="0">
              <a:buNone/>
            </a:pPr>
            <a:endParaRPr lang="en-IN" dirty="0"/>
          </a:p>
        </p:txBody>
      </p:sp>
    </p:spTree>
    <p:extLst>
      <p:ext uri="{BB962C8B-B14F-4D97-AF65-F5344CB8AC3E}">
        <p14:creationId xmlns:p14="http://schemas.microsoft.com/office/powerpoint/2010/main" val="8042508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881BB9-EEC3-4722-910A-63100099B5A5}"/>
              </a:ext>
            </a:extLst>
          </p:cNvPr>
          <p:cNvSpPr>
            <a:spLocks noGrp="1"/>
          </p:cNvSpPr>
          <p:nvPr>
            <p:ph idx="1"/>
          </p:nvPr>
        </p:nvSpPr>
        <p:spPr>
          <a:xfrm>
            <a:off x="677334" y="172279"/>
            <a:ext cx="8596668" cy="5869084"/>
          </a:xfrm>
        </p:spPr>
        <p:txBody>
          <a:bodyPr>
            <a:normAutofit fontScale="85000" lnSpcReduction="20000"/>
          </a:bodyPr>
          <a:lstStyle/>
          <a:p>
            <a:pPr marL="0" indent="0">
              <a:buNone/>
            </a:pPr>
            <a:r>
              <a:rPr lang="en-IN" dirty="0"/>
              <a:t># pass the url</a:t>
            </a:r>
          </a:p>
          <a:p>
            <a:pPr marL="0" indent="0">
              <a:buNone/>
            </a:pPr>
            <a:r>
              <a:rPr lang="en-IN" dirty="0"/>
              <a:t># into getdata function</a:t>
            </a:r>
          </a:p>
          <a:p>
            <a:pPr marL="0" indent="0">
              <a:buNone/>
            </a:pPr>
            <a:r>
              <a:rPr lang="en-IN" dirty="0"/>
              <a:t>htmldata = getdata(url)</a:t>
            </a:r>
          </a:p>
          <a:p>
            <a:pPr marL="0" indent="0">
              <a:buNone/>
            </a:pPr>
            <a:r>
              <a:rPr lang="en-IN" dirty="0"/>
              <a:t>soup = BeautifulSoup(htmldata, 'html.parser')</a:t>
            </a:r>
          </a:p>
          <a:p>
            <a:pPr marL="0" indent="0">
              <a:buNone/>
            </a:pPr>
            <a:endParaRPr lang="en-IN" dirty="0"/>
          </a:p>
          <a:p>
            <a:pPr marL="0" indent="0">
              <a:buNone/>
            </a:pPr>
            <a:r>
              <a:rPr lang="en-IN" dirty="0"/>
              <a:t># traverse the live status from</a:t>
            </a:r>
          </a:p>
          <a:p>
            <a:pPr marL="0" indent="0">
              <a:buNone/>
            </a:pPr>
            <a:r>
              <a:rPr lang="en-IN" dirty="0"/>
              <a:t># this Html code</a:t>
            </a:r>
          </a:p>
          <a:p>
            <a:pPr marL="0" indent="0">
              <a:buNone/>
            </a:pPr>
            <a:r>
              <a:rPr lang="en-IN" dirty="0"/>
              <a:t>data = []</a:t>
            </a:r>
          </a:p>
          <a:p>
            <a:pPr marL="0" indent="0">
              <a:buNone/>
            </a:pPr>
            <a:r>
              <a:rPr lang="en-IN" dirty="0"/>
              <a:t>for item in soup.find_all('script', type="application/ld+json"):</a:t>
            </a:r>
          </a:p>
          <a:p>
            <a:pPr marL="0" indent="0">
              <a:buNone/>
            </a:pPr>
            <a:r>
              <a:rPr lang="en-IN" dirty="0"/>
              <a:t>	data.append(item.get_text())</a:t>
            </a:r>
          </a:p>
          <a:p>
            <a:pPr marL="0" indent="0">
              <a:buNone/>
            </a:pPr>
            <a:endParaRPr lang="en-IN" dirty="0"/>
          </a:p>
          <a:p>
            <a:pPr marL="0" indent="0">
              <a:buNone/>
            </a:pPr>
            <a:r>
              <a:rPr lang="en-IN" dirty="0"/>
              <a:t># convert into dataframe</a:t>
            </a:r>
          </a:p>
          <a:p>
            <a:pPr marL="0" indent="0">
              <a:buNone/>
            </a:pPr>
            <a:r>
              <a:rPr lang="en-IN" dirty="0"/>
              <a:t>df = pd.read_json(data[2])</a:t>
            </a:r>
          </a:p>
          <a:p>
            <a:pPr marL="0" indent="0">
              <a:buNone/>
            </a:pPr>
            <a:endParaRPr lang="en-IN" dirty="0"/>
          </a:p>
          <a:p>
            <a:pPr marL="0" indent="0">
              <a:buNone/>
            </a:pPr>
            <a:r>
              <a:rPr lang="en-IN" dirty="0"/>
              <a:t># display this column of</a:t>
            </a:r>
          </a:p>
          <a:p>
            <a:pPr marL="0" indent="0">
              <a:buNone/>
            </a:pPr>
            <a:r>
              <a:rPr lang="en-IN" dirty="0"/>
              <a:t># dataframe</a:t>
            </a:r>
          </a:p>
          <a:p>
            <a:pPr marL="0" indent="0">
              <a:buNone/>
            </a:pPr>
            <a:r>
              <a:rPr lang="en-IN" dirty="0"/>
              <a:t>print(df["mainEntity"][0]['name'])</a:t>
            </a:r>
          </a:p>
          <a:p>
            <a:pPr marL="0" indent="0">
              <a:buNone/>
            </a:pPr>
            <a:r>
              <a:rPr lang="en-IN" dirty="0"/>
              <a:t>print(df["mainEntity"][0]['</a:t>
            </a:r>
            <a:r>
              <a:rPr lang="en-IN" dirty="0" err="1"/>
              <a:t>acceptedAnswer</a:t>
            </a:r>
            <a:r>
              <a:rPr lang="en-IN" dirty="0"/>
              <a:t>']['text'])</a:t>
            </a:r>
          </a:p>
          <a:p>
            <a:pPr marL="0" indent="0">
              <a:buNone/>
            </a:pPr>
            <a:endParaRPr lang="en-IN" dirty="0"/>
          </a:p>
        </p:txBody>
      </p:sp>
    </p:spTree>
    <p:extLst>
      <p:ext uri="{BB962C8B-B14F-4D97-AF65-F5344CB8AC3E}">
        <p14:creationId xmlns:p14="http://schemas.microsoft.com/office/powerpoint/2010/main" val="3152244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E919A7-FE31-4CBF-0139-978D860B0C31}"/>
              </a:ext>
            </a:extLst>
          </p:cNvPr>
          <p:cNvSpPr>
            <a:spLocks noGrp="1"/>
          </p:cNvSpPr>
          <p:nvPr>
            <p:ph idx="1"/>
          </p:nvPr>
        </p:nvSpPr>
        <p:spPr>
          <a:xfrm>
            <a:off x="321734" y="342899"/>
            <a:ext cx="8596668" cy="5647663"/>
          </a:xfrm>
        </p:spPr>
        <p:txBody>
          <a:bodyPr>
            <a:normAutofit fontScale="92500" lnSpcReduction="10000"/>
          </a:bodyPr>
          <a:lstStyle/>
          <a:p>
            <a:pPr marL="0" indent="0">
              <a:buNone/>
            </a:pPr>
            <a:r>
              <a:rPr lang="en-US" dirty="0">
                <a:solidFill>
                  <a:srgbClr val="FF0000"/>
                </a:solidFill>
              </a:rPr>
              <a:t>Import random:</a:t>
            </a:r>
          </a:p>
          <a:p>
            <a:pPr marL="0" indent="0">
              <a:buNone/>
            </a:pPr>
            <a:r>
              <a:rPr lang="en-IN" dirty="0"/>
              <a:t>import random</a:t>
            </a:r>
          </a:p>
          <a:p>
            <a:pPr marL="0" indent="0">
              <a:buNone/>
            </a:pPr>
            <a:r>
              <a:rPr lang="en-IN" dirty="0"/>
              <a:t>random.seed(10)</a:t>
            </a:r>
          </a:p>
          <a:p>
            <a:pPr marL="0" indent="0">
              <a:buNone/>
            </a:pPr>
            <a:r>
              <a:rPr lang="en-IN" dirty="0"/>
              <a:t>print(random.seed(10))</a:t>
            </a:r>
          </a:p>
          <a:p>
            <a:pPr marL="0" indent="0">
              <a:buNone/>
            </a:pPr>
            <a:r>
              <a:rPr lang="en-IN" dirty="0">
                <a:solidFill>
                  <a:srgbClr val="FF0000"/>
                </a:solidFill>
              </a:rPr>
              <a:t>Output:</a:t>
            </a:r>
          </a:p>
          <a:p>
            <a:pPr marL="0" indent="0">
              <a:buNone/>
            </a:pPr>
            <a:r>
              <a:rPr lang="en-IN" dirty="0"/>
              <a:t>None</a:t>
            </a:r>
          </a:p>
          <a:p>
            <a:pPr marL="0" indent="0">
              <a:buNone/>
            </a:pPr>
            <a:r>
              <a:rPr lang="en-IN" dirty="0">
                <a:solidFill>
                  <a:srgbClr val="FF0000"/>
                </a:solidFill>
              </a:rPr>
              <a:t>Example:</a:t>
            </a:r>
          </a:p>
          <a:p>
            <a:pPr marL="0" indent="0">
              <a:buNone/>
            </a:pPr>
            <a:r>
              <a:rPr lang="pl-PL" dirty="0"/>
              <a:t>z=random.randint(1,10)</a:t>
            </a:r>
          </a:p>
          <a:p>
            <a:pPr marL="0" indent="0">
              <a:buNone/>
            </a:pPr>
            <a:r>
              <a:rPr lang="pl-PL" dirty="0"/>
              <a:t>print(z)</a:t>
            </a:r>
            <a:endParaRPr lang="en-IN" dirty="0"/>
          </a:p>
          <a:p>
            <a:pPr marL="0" indent="0">
              <a:buNone/>
            </a:pPr>
            <a:r>
              <a:rPr lang="en-IN" dirty="0">
                <a:solidFill>
                  <a:srgbClr val="FF0000"/>
                </a:solidFill>
              </a:rPr>
              <a:t>Output:</a:t>
            </a:r>
          </a:p>
          <a:p>
            <a:pPr marL="0" indent="0">
              <a:buNone/>
            </a:pPr>
            <a:r>
              <a:rPr lang="en-IN" dirty="0"/>
              <a:t>10</a:t>
            </a:r>
          </a:p>
          <a:p>
            <a:pPr marL="0" indent="0">
              <a:buNone/>
            </a:pPr>
            <a:r>
              <a:rPr lang="en-IN" dirty="0">
                <a:solidFill>
                  <a:srgbClr val="FF0000"/>
                </a:solidFill>
              </a:rPr>
              <a:t>Example:</a:t>
            </a:r>
            <a:r>
              <a:rPr lang="en-IN" dirty="0"/>
              <a:t/>
            </a:r>
            <a:br>
              <a:rPr lang="en-IN" dirty="0"/>
            </a:br>
            <a:r>
              <a:rPr lang="en-IN" dirty="0"/>
              <a:t>z=random.getstate()</a:t>
            </a:r>
          </a:p>
          <a:p>
            <a:pPr marL="0" indent="0">
              <a:buNone/>
            </a:pPr>
            <a:r>
              <a:rPr lang="en-IN" dirty="0"/>
              <a:t>print(random.sample(range(20),k=6))</a:t>
            </a:r>
          </a:p>
          <a:p>
            <a:pPr marL="0" indent="0">
              <a:buNone/>
            </a:pPr>
            <a:r>
              <a:rPr lang="en-IN" dirty="0">
                <a:solidFill>
                  <a:srgbClr val="FF0000"/>
                </a:solidFill>
              </a:rPr>
              <a:t>Output:</a:t>
            </a:r>
          </a:p>
          <a:p>
            <a:pPr marL="0" indent="0">
              <a:buNone/>
            </a:pPr>
            <a:r>
              <a:rPr lang="en-IN" dirty="0"/>
              <a:t>[1, 13, 15, 0, 6, 7]</a:t>
            </a:r>
          </a:p>
          <a:p>
            <a:pPr marL="0" indent="0">
              <a:buNone/>
            </a:pPr>
            <a:endParaRPr lang="en-IN" dirty="0"/>
          </a:p>
        </p:txBody>
      </p:sp>
    </p:spTree>
    <p:extLst>
      <p:ext uri="{BB962C8B-B14F-4D97-AF65-F5344CB8AC3E}">
        <p14:creationId xmlns:p14="http://schemas.microsoft.com/office/powerpoint/2010/main" val="1341400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D70728-3A2F-69CF-EDE4-043B7D4F0611}"/>
              </a:ext>
            </a:extLst>
          </p:cNvPr>
          <p:cNvSpPr>
            <a:spLocks noGrp="1"/>
          </p:cNvSpPr>
          <p:nvPr>
            <p:ph idx="1"/>
          </p:nvPr>
        </p:nvSpPr>
        <p:spPr>
          <a:xfrm>
            <a:off x="677334" y="304801"/>
            <a:ext cx="8596668" cy="5736562"/>
          </a:xfrm>
        </p:spPr>
        <p:txBody>
          <a:bodyPr>
            <a:normAutofit lnSpcReduction="10000"/>
          </a:bodyPr>
          <a:lstStyle/>
          <a:p>
            <a:pPr marL="0" indent="0">
              <a:buNone/>
            </a:pPr>
            <a:r>
              <a:rPr lang="en-US" dirty="0">
                <a:solidFill>
                  <a:schemeClr val="accent1"/>
                </a:solidFill>
              </a:rPr>
              <a:t>system modules:</a:t>
            </a:r>
          </a:p>
          <a:p>
            <a:pPr marL="0" indent="0">
              <a:buNone/>
            </a:pPr>
            <a:r>
              <a:rPr lang="en-IN" dirty="0">
                <a:solidFill>
                  <a:srgbClr val="FF0000"/>
                </a:solidFill>
              </a:rPr>
              <a:t>Example:</a:t>
            </a:r>
          </a:p>
          <a:p>
            <a:pPr marL="0" indent="0">
              <a:buNone/>
            </a:pPr>
            <a:r>
              <a:rPr lang="fr-FR" dirty="0"/>
              <a:t>import sys</a:t>
            </a:r>
          </a:p>
          <a:p>
            <a:pPr marL="0" indent="0">
              <a:buNone/>
            </a:pPr>
            <a:r>
              <a:rPr lang="fr-FR" dirty="0"/>
              <a:t>print(sys .version)</a:t>
            </a:r>
          </a:p>
          <a:p>
            <a:pPr marL="0" indent="0">
              <a:buNone/>
            </a:pPr>
            <a:r>
              <a:rPr lang="en-IN" dirty="0">
                <a:solidFill>
                  <a:srgbClr val="FF0000"/>
                </a:solidFill>
              </a:rPr>
              <a:t>Output:</a:t>
            </a:r>
          </a:p>
          <a:p>
            <a:pPr marL="0" indent="0">
              <a:buNone/>
            </a:pPr>
            <a:r>
              <a:rPr lang="en-US" dirty="0"/>
              <a:t>3.10.8 (tags/v3.10.8:aaaf517, Oct 11 2022, 16:50:30) [MSC v.1933 64 bit (AMD64)]</a:t>
            </a:r>
          </a:p>
          <a:p>
            <a:pPr marL="0" indent="0">
              <a:buNone/>
            </a:pPr>
            <a:r>
              <a:rPr lang="en-IN" dirty="0">
                <a:solidFill>
                  <a:srgbClr val="FF0000"/>
                </a:solidFill>
              </a:rPr>
              <a:t>Example:</a:t>
            </a:r>
          </a:p>
          <a:p>
            <a:pPr marL="0" indent="0">
              <a:buNone/>
            </a:pPr>
            <a:r>
              <a:rPr lang="en-IN" dirty="0"/>
              <a:t>print(sys.path)</a:t>
            </a:r>
          </a:p>
          <a:p>
            <a:pPr marL="0" indent="0">
              <a:buNone/>
            </a:pPr>
            <a:r>
              <a:rPr lang="en-IN" dirty="0">
                <a:solidFill>
                  <a:srgbClr val="FF0000"/>
                </a:solidFill>
              </a:rPr>
              <a:t>Output:</a:t>
            </a:r>
          </a:p>
          <a:p>
            <a:pPr marL="0" indent="0">
              <a:buNone/>
            </a:pPr>
            <a:r>
              <a:rPr lang="en-IN" dirty="0"/>
              <a:t>['C:/Users/Admin/AppData/Local/Programs/Python/Python310', 'C:\\Users\\Admin\\AppData\\Local\\Programs\\Python\\Python310\\Lib\\idlelib', 'C:\\Users\\Admin\\AppData\\Local\\Programs\\Python\\Python310\\python310.zip', 'C:\\Users\\Admin\\AppData\\Local\\Programs\\Python\\Python310\\DLLs', 'C:\\Users\\Admin\\AppData\\Local\\Programs\\Python\\Python310\\lib', 'C:\\Users\\Admin\\AppData\\Local\\Programs\\Python\\Python310', 'C:\\Users\\Admin\\AppData\\Local\\Programs\\Python\\Python310\\lib\\site-packages']</a:t>
            </a:r>
          </a:p>
        </p:txBody>
      </p:sp>
    </p:spTree>
    <p:extLst>
      <p:ext uri="{BB962C8B-B14F-4D97-AF65-F5344CB8AC3E}">
        <p14:creationId xmlns:p14="http://schemas.microsoft.com/office/powerpoint/2010/main" val="14504835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7682</TotalTime>
  <Words>3892</Words>
  <Application>Microsoft Office PowerPoint</Application>
  <PresentationFormat>Widescreen</PresentationFormat>
  <Paragraphs>1103</Paragraphs>
  <Slides>78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78</vt:i4>
      </vt:variant>
    </vt:vector>
  </HeadingPairs>
  <TitlesOfParts>
    <vt:vector size="82" baseType="lpstr">
      <vt:lpstr>Arial</vt:lpstr>
      <vt:lpstr>Trebuchet MS</vt:lpstr>
      <vt:lpstr>Wingdings 3</vt:lpstr>
      <vt:lpstr>Facet</vt:lpstr>
      <vt:lpstr>MODULES AND PACKAGE IN PYTHON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DATA STRUCTURES IN PYTHON</vt:lpstr>
      <vt:lpstr>PowerPoint Presentation</vt:lpstr>
      <vt:lpstr>PowerPoint Presentation</vt:lpstr>
      <vt:lpstr>PowerPoint Presentation</vt:lpstr>
      <vt:lpstr>PowerPoint Presentation</vt:lpstr>
      <vt:lpstr>PowerPoint Presentation</vt:lpstr>
      <vt:lpstr>PowerPoint Presentation</vt:lpstr>
      <vt:lpstr>Error&amp; exceptions handling</vt:lpstr>
      <vt:lpstr>PowerPoint Presentation</vt:lpstr>
      <vt:lpstr>PowerPoint Presentation</vt:lpstr>
      <vt:lpstr>PowerPoint Presentation</vt:lpstr>
      <vt:lpstr>ERROR &amp;EXCEPTION PROGRAMMING</vt:lpstr>
      <vt:lpstr>PowerPoint Presentation</vt:lpstr>
      <vt:lpstr>PowerPoint Presentation</vt:lpstr>
      <vt:lpstr>PowerPoint Presentation</vt:lpstr>
      <vt:lpstr>PowerPoint Presentation</vt:lpstr>
      <vt:lpstr>PowerPoint Presentation</vt:lpstr>
      <vt:lpstr>PowerPoint Presentation</vt:lpstr>
      <vt:lpstr>1.File heading modes </vt:lpstr>
      <vt:lpstr>2.Reading files </vt:lpstr>
      <vt:lpstr>3.Writing &amp; appending to file</vt:lpstr>
      <vt:lpstr>PowerPoint Presentation</vt:lpstr>
      <vt:lpstr>PowerPoint Presentation</vt:lpstr>
      <vt:lpstr>Object oriented programming in python:</vt:lpstr>
      <vt:lpstr>PowerPoint Presentation</vt:lpstr>
      <vt:lpstr>PowerPoint Presentation</vt:lpstr>
      <vt:lpstr>PowerPoint Presentation</vt:lpstr>
      <vt:lpstr>encapsulation</vt:lpstr>
      <vt:lpstr>PowerPoint Presentation</vt:lpstr>
      <vt:lpstr>PowerPoint Presentation</vt:lpstr>
      <vt:lpstr>PowerPoint Presentation</vt:lpstr>
      <vt:lpstr>PowerPoint Presentation</vt:lpstr>
      <vt:lpstr>Reference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Operator overloading</vt:lpstr>
      <vt:lpstr>PowerPoint Presentation</vt:lpstr>
      <vt:lpstr>Function overloading </vt:lpstr>
      <vt:lpstr>Gui in python(Tkinter):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 STRUCTURES IN PYTHON</dc:title>
  <dc:creator>Admin</dc:creator>
  <cp:lastModifiedBy>ADMIN</cp:lastModifiedBy>
  <cp:revision>210</cp:revision>
  <cp:lastPrinted>2023-04-10T09:59:24Z</cp:lastPrinted>
  <dcterms:created xsi:type="dcterms:W3CDTF">2023-04-05T11:25:00Z</dcterms:created>
  <dcterms:modified xsi:type="dcterms:W3CDTF">2025-02-19T13:55:46Z</dcterms:modified>
</cp:coreProperties>
</file>