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70" r:id="rId2"/>
    <p:sldId id="257" r:id="rId3"/>
    <p:sldId id="271" r:id="rId4"/>
    <p:sldId id="268" r:id="rId5"/>
    <p:sldId id="269" r:id="rId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00" autoAdjust="0"/>
    <p:restoredTop sz="94660"/>
  </p:normalViewPr>
  <p:slideViewPr>
    <p:cSldViewPr>
      <p:cViewPr varScale="1">
        <p:scale>
          <a:sx n="64" d="100"/>
          <a:sy n="64" d="100"/>
        </p:scale>
        <p:origin x="-1358" y="-8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9B7C4F-7802-4216-970F-7048A5EA5CD0}" type="datetimeFigureOut">
              <a:rPr lang="en-US" smtClean="0"/>
              <a:pPr/>
              <a:t>12/30/2013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9EC1D17-8F98-4338-8032-0DFEAA89D99E}" type="slidenum">
              <a:rPr lang="en-US" smtClean="0"/>
              <a:pPr/>
              <a:t>‹#›</a:t>
            </a:fld>
            <a:endParaRPr lang="en-US"/>
          </a:p>
        </p:txBody>
      </p:sp>
    </p:spTree>
    <p:extLst>
      <p:ext uri="{BB962C8B-B14F-4D97-AF65-F5344CB8AC3E}">
        <p14:creationId xmlns:p14="http://schemas.microsoft.com/office/powerpoint/2010/main" val="656766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pitchFamily="1" charset="0"/>
                <a:ea typeface="MS PGothic" pitchFamily="34" charset="-128"/>
              </a:defRPr>
            </a:lvl1pPr>
            <a:lvl2pPr marL="742950" indent="-285750">
              <a:defRPr>
                <a:solidFill>
                  <a:schemeClr val="tx1"/>
                </a:solidFill>
                <a:latin typeface="Palatino" pitchFamily="1" charset="0"/>
                <a:ea typeface="MS PGothic" pitchFamily="34" charset="-128"/>
              </a:defRPr>
            </a:lvl2pPr>
            <a:lvl3pPr marL="1143000" indent="-228600">
              <a:defRPr>
                <a:solidFill>
                  <a:schemeClr val="tx1"/>
                </a:solidFill>
                <a:latin typeface="Palatino" pitchFamily="1" charset="0"/>
                <a:ea typeface="MS PGothic" pitchFamily="34" charset="-128"/>
              </a:defRPr>
            </a:lvl3pPr>
            <a:lvl4pPr marL="1600200" indent="-228600">
              <a:defRPr>
                <a:solidFill>
                  <a:schemeClr val="tx1"/>
                </a:solidFill>
                <a:latin typeface="Palatino" pitchFamily="1" charset="0"/>
                <a:ea typeface="MS PGothic" pitchFamily="34" charset="-128"/>
              </a:defRPr>
            </a:lvl4pPr>
            <a:lvl5pPr marL="2057400" indent="-228600">
              <a:defRPr>
                <a:solidFill>
                  <a:schemeClr val="tx1"/>
                </a:solidFill>
                <a:latin typeface="Palatino" pitchFamily="1" charset="0"/>
                <a:ea typeface="MS PGothic" pitchFamily="34" charset="-128"/>
              </a:defRPr>
            </a:lvl5pPr>
            <a:lvl6pPr marL="2514600" indent="-228600" eaLnBrk="0" fontAlgn="base" hangingPunct="0">
              <a:spcBef>
                <a:spcPct val="0"/>
              </a:spcBef>
              <a:spcAft>
                <a:spcPct val="0"/>
              </a:spcAft>
              <a:defRPr>
                <a:solidFill>
                  <a:schemeClr val="tx1"/>
                </a:solidFill>
                <a:latin typeface="Palatino" pitchFamily="1" charset="0"/>
                <a:ea typeface="MS PGothic" pitchFamily="34" charset="-128"/>
              </a:defRPr>
            </a:lvl6pPr>
            <a:lvl7pPr marL="2971800" indent="-228600" eaLnBrk="0" fontAlgn="base" hangingPunct="0">
              <a:spcBef>
                <a:spcPct val="0"/>
              </a:spcBef>
              <a:spcAft>
                <a:spcPct val="0"/>
              </a:spcAft>
              <a:defRPr>
                <a:solidFill>
                  <a:schemeClr val="tx1"/>
                </a:solidFill>
                <a:latin typeface="Palatino" pitchFamily="1" charset="0"/>
                <a:ea typeface="MS PGothic" pitchFamily="34" charset="-128"/>
              </a:defRPr>
            </a:lvl7pPr>
            <a:lvl8pPr marL="3429000" indent="-228600" eaLnBrk="0" fontAlgn="base" hangingPunct="0">
              <a:spcBef>
                <a:spcPct val="0"/>
              </a:spcBef>
              <a:spcAft>
                <a:spcPct val="0"/>
              </a:spcAft>
              <a:defRPr>
                <a:solidFill>
                  <a:schemeClr val="tx1"/>
                </a:solidFill>
                <a:latin typeface="Palatino" pitchFamily="1" charset="0"/>
                <a:ea typeface="MS PGothic" pitchFamily="34" charset="-128"/>
              </a:defRPr>
            </a:lvl8pPr>
            <a:lvl9pPr marL="3886200" indent="-228600" eaLnBrk="0" fontAlgn="base" hangingPunct="0">
              <a:spcBef>
                <a:spcPct val="0"/>
              </a:spcBef>
              <a:spcAft>
                <a:spcPct val="0"/>
              </a:spcAft>
              <a:defRPr>
                <a:solidFill>
                  <a:schemeClr val="tx1"/>
                </a:solidFill>
                <a:latin typeface="Palatino" pitchFamily="1" charset="0"/>
                <a:ea typeface="MS PGothic" pitchFamily="34" charset="-128"/>
              </a:defRPr>
            </a:lvl9pPr>
          </a:lstStyle>
          <a:p>
            <a:fld id="{C4FA8363-8E46-4C56-8551-EC5877BAA842}" type="slidenum">
              <a:rPr lang="en-US">
                <a:latin typeface="Times" pitchFamily="1" charset="0"/>
              </a:rPr>
              <a:pPr/>
              <a:t>1</a:t>
            </a:fld>
            <a:endParaRPr lang="en-US">
              <a:latin typeface="Times" pitchFamily="1" charset="0"/>
            </a:endParaRPr>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pitchFamily="1"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p:spPr>
      </p:sp>
      <p:sp>
        <p:nvSpPr>
          <p:cNvPr id="337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Topic-Based: NNTP</a:t>
            </a:r>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B56872-911B-4A0C-AC1D-9521122875AF}" type="slidenum">
              <a:rPr lang="en-US" smtClean="0"/>
              <a:pPr fontAlgn="base">
                <a:spcBef>
                  <a:spcPct val="0"/>
                </a:spcBef>
                <a:spcAft>
                  <a:spcPct val="0"/>
                </a:spcAft>
                <a:defRPr/>
              </a:pPr>
              <a:t>3</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Topic-Based: NNTP</a:t>
            </a:r>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D08D5D8-C176-4A01-A85D-7033534EFDBF}" type="slidenum">
              <a:rPr lang="en-US" smtClean="0"/>
              <a:pPr fontAlgn="base">
                <a:spcBef>
                  <a:spcPct val="0"/>
                </a:spcBef>
                <a:spcAft>
                  <a:spcPct val="0"/>
                </a:spcAft>
                <a:defRPr/>
              </a:pPr>
              <a:t>4</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Topic-Based: NNTP</a:t>
            </a:r>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D08D5D8-C176-4A01-A85D-7033534EFDBF}" type="slidenum">
              <a:rPr lang="en-US" smtClean="0"/>
              <a:pPr fontAlgn="base">
                <a:spcBef>
                  <a:spcPct val="0"/>
                </a:spcBef>
                <a:spcAft>
                  <a:spcPct val="0"/>
                </a:spcAft>
                <a:defRPr/>
              </a:pPr>
              <a:t>5</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2013/12/30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2013/12/30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2013/12/30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2013/12/30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2013/12/30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2013/12/30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2013/12/30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2013/12/30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2013/12/30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2013/12/30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2013/12/30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2013/12/30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9"/>
          <p:cNvSpPr>
            <a:spLocks noGrp="1" noChangeArrowheads="1"/>
          </p:cNvSpPr>
          <p:nvPr>
            <p:ph type="ctrTitle"/>
          </p:nvPr>
        </p:nvSpPr>
        <p:spPr>
          <a:xfrm>
            <a:off x="100211" y="908720"/>
            <a:ext cx="9008293" cy="1185862"/>
          </a:xfrm>
        </p:spPr>
        <p:txBody>
          <a:bodyPr>
            <a:normAutofit fontScale="90000"/>
          </a:bodyPr>
          <a:lstStyle/>
          <a:p>
            <a:r>
              <a:rPr lang="en-US" dirty="0"/>
              <a:t/>
            </a:r>
            <a:br>
              <a:rPr lang="en-US" dirty="0"/>
            </a:br>
            <a:r>
              <a:rPr lang="en-US" sz="4400" b="0" dirty="0" smtClean="0"/>
              <a:t/>
            </a:r>
            <a:br>
              <a:rPr lang="en-US" sz="4400" b="0" dirty="0" smtClean="0"/>
            </a:br>
            <a:r>
              <a:rPr lang="en-US" dirty="0"/>
              <a:t>User Manual of </a:t>
            </a:r>
            <a:r>
              <a:rPr lang="en-US" dirty="0" smtClean="0"/>
              <a:t/>
            </a:r>
            <a:br>
              <a:rPr lang="en-US" dirty="0" smtClean="0"/>
            </a:br>
            <a:r>
              <a:rPr lang="en-US" dirty="0" smtClean="0"/>
              <a:t>Interactive Map Tool For</a:t>
            </a:r>
            <a:r>
              <a:rPr lang="en-US" dirty="0"/>
              <a:t/>
            </a:r>
            <a:br>
              <a:rPr lang="en-US" dirty="0"/>
            </a:br>
            <a:r>
              <a:rPr lang="en-US" dirty="0" smtClean="0"/>
              <a:t>ENVIRONMENTAL IMPACT ASSESSMENT OF RAIL INFRASTRUCTURE IN ILLINOIS</a:t>
            </a:r>
            <a:endParaRPr lang="en-US" sz="2400" dirty="0" smtClean="0"/>
          </a:p>
        </p:txBody>
      </p:sp>
      <p:sp>
        <p:nvSpPr>
          <p:cNvPr id="2052" name="Freeform 41"/>
          <p:cNvSpPr>
            <a:spLocks/>
          </p:cNvSpPr>
          <p:nvPr/>
        </p:nvSpPr>
        <p:spPr bwMode="auto">
          <a:xfrm>
            <a:off x="0" y="0"/>
            <a:ext cx="8688388" cy="211138"/>
          </a:xfrm>
          <a:custGeom>
            <a:avLst/>
            <a:gdLst>
              <a:gd name="T0" fmla="*/ 2147483647 w 5473"/>
              <a:gd name="T1" fmla="*/ 0 h 112"/>
              <a:gd name="T2" fmla="*/ 0 w 5473"/>
              <a:gd name="T3" fmla="*/ 2147483647 h 112"/>
              <a:gd name="T4" fmla="*/ 2147483647 w 5473"/>
              <a:gd name="T5" fmla="*/ 2147483647 h 112"/>
              <a:gd name="T6" fmla="*/ 2147483647 w 5473"/>
              <a:gd name="T7" fmla="*/ 2147483647 h 112"/>
              <a:gd name="T8" fmla="*/ 2147483647 w 5473"/>
              <a:gd name="T9" fmla="*/ 2147483647 h 112"/>
              <a:gd name="T10" fmla="*/ 2147483647 w 5473"/>
              <a:gd name="T11" fmla="*/ 0 h 112"/>
              <a:gd name="T12" fmla="*/ 0 60000 65536"/>
              <a:gd name="T13" fmla="*/ 0 60000 65536"/>
              <a:gd name="T14" fmla="*/ 0 60000 65536"/>
              <a:gd name="T15" fmla="*/ 0 60000 65536"/>
              <a:gd name="T16" fmla="*/ 0 60000 65536"/>
              <a:gd name="T17" fmla="*/ 0 60000 65536"/>
              <a:gd name="T18" fmla="*/ 0 w 5473"/>
              <a:gd name="T19" fmla="*/ 0 h 112"/>
              <a:gd name="T20" fmla="*/ 5473 w 5473"/>
              <a:gd name="T21" fmla="*/ 112 h 112"/>
            </a:gdLst>
            <a:ahLst/>
            <a:cxnLst>
              <a:cxn ang="T12">
                <a:pos x="T0" y="T1"/>
              </a:cxn>
              <a:cxn ang="T13">
                <a:pos x="T2" y="T3"/>
              </a:cxn>
              <a:cxn ang="T14">
                <a:pos x="T4" y="T5"/>
              </a:cxn>
              <a:cxn ang="T15">
                <a:pos x="T6" y="T7"/>
              </a:cxn>
              <a:cxn ang="T16">
                <a:pos x="T8" y="T9"/>
              </a:cxn>
              <a:cxn ang="T17">
                <a:pos x="T10" y="T11"/>
              </a:cxn>
            </a:cxnLst>
            <a:rect l="T18" t="T19" r="T20" b="T21"/>
            <a:pathLst>
              <a:path w="5473" h="112">
                <a:moveTo>
                  <a:pt x="5" y="0"/>
                </a:moveTo>
                <a:lnTo>
                  <a:pt x="0" y="112"/>
                </a:lnTo>
                <a:lnTo>
                  <a:pt x="5473" y="112"/>
                </a:lnTo>
                <a:lnTo>
                  <a:pt x="5187" y="43"/>
                </a:lnTo>
                <a:lnTo>
                  <a:pt x="4805" y="16"/>
                </a:lnTo>
                <a:lnTo>
                  <a:pt x="5" y="0"/>
                </a:lnTo>
                <a:close/>
              </a:path>
            </a:pathLst>
          </a:custGeom>
          <a:solidFill>
            <a:srgbClr val="FF9900">
              <a:alpha val="38823"/>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053" name="Rectangle 42"/>
          <p:cNvSpPr>
            <a:spLocks noChangeArrowheads="1"/>
          </p:cNvSpPr>
          <p:nvPr/>
        </p:nvSpPr>
        <p:spPr bwMode="auto">
          <a:xfrm>
            <a:off x="0" y="201613"/>
            <a:ext cx="8543925" cy="304800"/>
          </a:xfrm>
          <a:prstGeom prst="rect">
            <a:avLst/>
          </a:prstGeom>
          <a:solidFill>
            <a:srgbClr val="99CCFF">
              <a:alpha val="4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054" name="Line 8"/>
          <p:cNvSpPr>
            <a:spLocks noChangeShapeType="1"/>
          </p:cNvSpPr>
          <p:nvPr/>
        </p:nvSpPr>
        <p:spPr bwMode="auto">
          <a:xfrm>
            <a:off x="0" y="500063"/>
            <a:ext cx="8423275" cy="0"/>
          </a:xfrm>
          <a:prstGeom prst="line">
            <a:avLst/>
          </a:prstGeom>
          <a:noFill/>
          <a:ln w="25400">
            <a:solidFill>
              <a:srgbClr val="EF8A1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5" name="Line 8"/>
          <p:cNvSpPr>
            <a:spLocks noChangeShapeType="1"/>
          </p:cNvSpPr>
          <p:nvPr/>
        </p:nvSpPr>
        <p:spPr bwMode="auto">
          <a:xfrm>
            <a:off x="0" y="200025"/>
            <a:ext cx="7880350" cy="0"/>
          </a:xfrm>
          <a:prstGeom prst="line">
            <a:avLst/>
          </a:prstGeom>
          <a:noFill/>
          <a:ln w="19050">
            <a:solidFill>
              <a:srgbClr val="352C85"/>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2056" name="Picture 45" descr="NURail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3450" y="17463"/>
            <a:ext cx="18288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7" name="Text Box 46"/>
          <p:cNvSpPr txBox="1">
            <a:spLocks noChangeArrowheads="1"/>
          </p:cNvSpPr>
          <p:nvPr/>
        </p:nvSpPr>
        <p:spPr bwMode="auto">
          <a:xfrm>
            <a:off x="5972175" y="220663"/>
            <a:ext cx="241141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Palatino" pitchFamily="1" charset="0"/>
                <a:ea typeface="MS PGothic" pitchFamily="34" charset="-128"/>
              </a:defRPr>
            </a:lvl1pPr>
            <a:lvl2pPr marL="742950" indent="-285750">
              <a:defRPr>
                <a:solidFill>
                  <a:schemeClr val="tx1"/>
                </a:solidFill>
                <a:latin typeface="Palatino" pitchFamily="1" charset="0"/>
                <a:ea typeface="MS PGothic" pitchFamily="34" charset="-128"/>
              </a:defRPr>
            </a:lvl2pPr>
            <a:lvl3pPr marL="1143000" indent="-228600">
              <a:defRPr>
                <a:solidFill>
                  <a:schemeClr val="tx1"/>
                </a:solidFill>
                <a:latin typeface="Palatino" pitchFamily="1" charset="0"/>
                <a:ea typeface="MS PGothic" pitchFamily="34" charset="-128"/>
              </a:defRPr>
            </a:lvl3pPr>
            <a:lvl4pPr marL="1600200" indent="-228600">
              <a:defRPr>
                <a:solidFill>
                  <a:schemeClr val="tx1"/>
                </a:solidFill>
                <a:latin typeface="Palatino" pitchFamily="1" charset="0"/>
                <a:ea typeface="MS PGothic" pitchFamily="34" charset="-128"/>
              </a:defRPr>
            </a:lvl4pPr>
            <a:lvl5pPr marL="2057400" indent="-228600">
              <a:defRPr>
                <a:solidFill>
                  <a:schemeClr val="tx1"/>
                </a:solidFill>
                <a:latin typeface="Palatino" pitchFamily="1" charset="0"/>
                <a:ea typeface="MS PGothic" pitchFamily="34" charset="-128"/>
              </a:defRPr>
            </a:lvl5pPr>
            <a:lvl6pPr marL="2514600" indent="-228600" eaLnBrk="0" fontAlgn="base" hangingPunct="0">
              <a:spcBef>
                <a:spcPct val="0"/>
              </a:spcBef>
              <a:spcAft>
                <a:spcPct val="0"/>
              </a:spcAft>
              <a:defRPr>
                <a:solidFill>
                  <a:schemeClr val="tx1"/>
                </a:solidFill>
                <a:latin typeface="Palatino" pitchFamily="1" charset="0"/>
                <a:ea typeface="MS PGothic" pitchFamily="34" charset="-128"/>
              </a:defRPr>
            </a:lvl6pPr>
            <a:lvl7pPr marL="2971800" indent="-228600" eaLnBrk="0" fontAlgn="base" hangingPunct="0">
              <a:spcBef>
                <a:spcPct val="0"/>
              </a:spcBef>
              <a:spcAft>
                <a:spcPct val="0"/>
              </a:spcAft>
              <a:defRPr>
                <a:solidFill>
                  <a:schemeClr val="tx1"/>
                </a:solidFill>
                <a:latin typeface="Palatino" pitchFamily="1" charset="0"/>
                <a:ea typeface="MS PGothic" pitchFamily="34" charset="-128"/>
              </a:defRPr>
            </a:lvl7pPr>
            <a:lvl8pPr marL="3429000" indent="-228600" eaLnBrk="0" fontAlgn="base" hangingPunct="0">
              <a:spcBef>
                <a:spcPct val="0"/>
              </a:spcBef>
              <a:spcAft>
                <a:spcPct val="0"/>
              </a:spcAft>
              <a:defRPr>
                <a:solidFill>
                  <a:schemeClr val="tx1"/>
                </a:solidFill>
                <a:latin typeface="Palatino" pitchFamily="1" charset="0"/>
                <a:ea typeface="MS PGothic" pitchFamily="34" charset="-128"/>
              </a:defRPr>
            </a:lvl8pPr>
            <a:lvl9pPr marL="3886200" indent="-228600" eaLnBrk="0" fontAlgn="base" hangingPunct="0">
              <a:spcBef>
                <a:spcPct val="0"/>
              </a:spcBef>
              <a:spcAft>
                <a:spcPct val="0"/>
              </a:spcAft>
              <a:defRPr>
                <a:solidFill>
                  <a:schemeClr val="tx1"/>
                </a:solidFill>
                <a:latin typeface="Palatino" pitchFamily="1" charset="0"/>
                <a:ea typeface="MS PGothic" pitchFamily="34" charset="-128"/>
              </a:defRPr>
            </a:lvl9pPr>
          </a:lstStyle>
          <a:p>
            <a:r>
              <a:rPr lang="en-US" sz="1200" b="1" i="1">
                <a:solidFill>
                  <a:srgbClr val="352C85"/>
                </a:solidFill>
                <a:latin typeface="Arial" pitchFamily="34" charset="0"/>
              </a:rPr>
              <a:t>National University Rail Center</a:t>
            </a:r>
          </a:p>
        </p:txBody>
      </p:sp>
      <p:sp>
        <p:nvSpPr>
          <p:cNvPr id="2058" name="Line 8"/>
          <p:cNvSpPr>
            <a:spLocks noChangeShapeType="1"/>
          </p:cNvSpPr>
          <p:nvPr/>
        </p:nvSpPr>
        <p:spPr bwMode="auto">
          <a:xfrm>
            <a:off x="0" y="38100"/>
            <a:ext cx="7907338" cy="0"/>
          </a:xfrm>
          <a:prstGeom prst="line">
            <a:avLst/>
          </a:prstGeom>
          <a:noFill/>
          <a:ln w="25400">
            <a:solidFill>
              <a:srgbClr val="EF8A1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9" name="Subtitle 1"/>
          <p:cNvSpPr>
            <a:spLocks noGrp="1"/>
          </p:cNvSpPr>
          <p:nvPr>
            <p:ph type="subTitle" idx="1"/>
          </p:nvPr>
        </p:nvSpPr>
        <p:spPr>
          <a:xfrm>
            <a:off x="1540730" y="5447855"/>
            <a:ext cx="6691312" cy="498823"/>
          </a:xfrm>
        </p:spPr>
        <p:txBody>
          <a:bodyPr>
            <a:normAutofit fontScale="92500" lnSpcReduction="20000"/>
          </a:bodyPr>
          <a:lstStyle/>
          <a:p>
            <a:pPr eaLnBrk="1" hangingPunct="1">
              <a:spcBef>
                <a:spcPct val="0"/>
              </a:spcBef>
            </a:pPr>
            <a:r>
              <a:rPr lang="en-US" dirty="0" smtClean="0">
                <a:solidFill>
                  <a:schemeClr val="tx1"/>
                </a:solidFill>
              </a:rPr>
              <a:t>October, 2013</a:t>
            </a:r>
            <a:endParaRPr lang="en-US" dirty="0" smtClean="0"/>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18543" y="6053347"/>
            <a:ext cx="1358613" cy="617278"/>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5036" y="5943995"/>
            <a:ext cx="1712668" cy="810768"/>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70007" y="5946678"/>
            <a:ext cx="1609576" cy="868680"/>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47593" y="5978357"/>
            <a:ext cx="1630287" cy="742044"/>
          </a:xfrm>
          <a:prstGeom prst="rect">
            <a:avLst/>
          </a:prstGeom>
        </p:spPr>
      </p:pic>
      <p:pic>
        <p:nvPicPr>
          <p:cNvPr id="11" name="Picture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53669" y="6012719"/>
            <a:ext cx="1437443" cy="784846"/>
          </a:xfrm>
          <a:prstGeom prst="rect">
            <a:avLst/>
          </a:prstGeom>
        </p:spPr>
      </p:pic>
    </p:spTree>
    <p:extLst>
      <p:ext uri="{BB962C8B-B14F-4D97-AF65-F5344CB8AC3E}">
        <p14:creationId xmlns:p14="http://schemas.microsoft.com/office/powerpoint/2010/main" val="34550140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1143000"/>
          </a:xfrm>
        </p:spPr>
        <p:txBody>
          <a:bodyPr>
            <a:normAutofit/>
          </a:bodyPr>
          <a:lstStyle/>
          <a:p>
            <a:r>
              <a:rPr lang="en-US" dirty="0" smtClean="0"/>
              <a:t>Functionality List</a:t>
            </a:r>
            <a:endParaRPr lang="en-US" dirty="0"/>
          </a:p>
        </p:txBody>
      </p:sp>
      <p:sp>
        <p:nvSpPr>
          <p:cNvPr id="3" name="Content Placeholder 2"/>
          <p:cNvSpPr>
            <a:spLocks noGrp="1"/>
          </p:cNvSpPr>
          <p:nvPr>
            <p:ph idx="1"/>
          </p:nvPr>
        </p:nvSpPr>
        <p:spPr>
          <a:xfrm>
            <a:off x="428596" y="1484784"/>
            <a:ext cx="8501122" cy="5016050"/>
          </a:xfrm>
        </p:spPr>
        <p:txBody>
          <a:bodyPr>
            <a:normAutofit/>
          </a:bodyPr>
          <a:lstStyle/>
          <a:p>
            <a:r>
              <a:rPr lang="en-US" dirty="0" smtClean="0">
                <a:hlinkClick r:id="rId2" action="ppaction://hlinksldjump"/>
              </a:rPr>
              <a:t>Manipulating Map (drag, zoom in/out)</a:t>
            </a:r>
            <a:endParaRPr lang="en-US" dirty="0" smtClean="0"/>
          </a:p>
          <a:p>
            <a:endParaRPr lang="en-US" dirty="0" smtClean="0"/>
          </a:p>
          <a:p>
            <a:r>
              <a:rPr lang="en-US" dirty="0" smtClean="0">
                <a:hlinkClick r:id="rId3" action="ppaction://hlinksldjump"/>
              </a:rPr>
              <a:t>Exploring Layers (search layers, view a layers)</a:t>
            </a:r>
            <a:r>
              <a:rPr lang="en-US" dirty="0" smtClean="0"/>
              <a:t>  </a:t>
            </a:r>
          </a:p>
          <a:p>
            <a:endParaRPr lang="en-US" dirty="0" smtClean="0"/>
          </a:p>
          <a:p>
            <a:r>
              <a:rPr lang="en-US" dirty="0" smtClean="0">
                <a:hlinkClick r:id="rId4" action="ppaction://hlinksldjump"/>
              </a:rPr>
              <a:t>Get Detail Information of A Feature</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71472" y="0"/>
            <a:ext cx="8229600" cy="582594"/>
          </a:xfrm>
        </p:spPr>
        <p:txBody>
          <a:bodyPr>
            <a:noAutofit/>
          </a:bodyPr>
          <a:lstStyle/>
          <a:p>
            <a:r>
              <a:rPr lang="en-US" sz="4000" dirty="0" smtClean="0">
                <a:solidFill>
                  <a:srgbClr val="00B050"/>
                </a:solidFill>
              </a:rPr>
              <a:t>Manipulating Map (drag)</a:t>
            </a:r>
          </a:p>
        </p:txBody>
      </p:sp>
      <p:sp>
        <p:nvSpPr>
          <p:cNvPr id="2" name="TextBox 1"/>
          <p:cNvSpPr txBox="1"/>
          <p:nvPr/>
        </p:nvSpPr>
        <p:spPr>
          <a:xfrm>
            <a:off x="467544" y="908720"/>
            <a:ext cx="7920880" cy="3600986"/>
          </a:xfrm>
          <a:prstGeom prst="rect">
            <a:avLst/>
          </a:prstGeom>
          <a:noFill/>
        </p:spPr>
        <p:txBody>
          <a:bodyPr wrap="square" rtlCol="0">
            <a:spAutoFit/>
          </a:bodyPr>
          <a:lstStyle/>
          <a:p>
            <a:r>
              <a:rPr lang="en-US" sz="2800" dirty="0" smtClean="0"/>
              <a:t>There are two ways to drag the map, i.e. change the center viewport of the map.</a:t>
            </a:r>
          </a:p>
          <a:p>
            <a:endParaRPr lang="en-US" dirty="0" smtClean="0"/>
          </a:p>
          <a:p>
            <a:pPr marL="285750" indent="-285750">
              <a:buFont typeface="Wingdings" panose="05000000000000000000" pitchFamily="2" charset="2"/>
              <a:buChar char="Ø"/>
            </a:pPr>
            <a:r>
              <a:rPr lang="en-US" sz="2200" dirty="0" smtClean="0"/>
              <a:t>Option 1:  press and hold the left button of the mouse on the map until the mouse becomes a cross with arrows, then you can drag and move the map</a:t>
            </a:r>
          </a:p>
          <a:p>
            <a:pPr marL="285750" indent="-285750">
              <a:buFont typeface="Wingdings" panose="05000000000000000000" pitchFamily="2" charset="2"/>
              <a:buChar char="Ø"/>
            </a:pPr>
            <a:endParaRPr lang="en-US" sz="2200" dirty="0"/>
          </a:p>
          <a:p>
            <a:pPr marL="285750" indent="-285750">
              <a:buFont typeface="Wingdings" panose="05000000000000000000" pitchFamily="2" charset="2"/>
              <a:buChar char="Ø"/>
            </a:pPr>
            <a:r>
              <a:rPr lang="en-US" sz="2200" dirty="0" smtClean="0"/>
              <a:t>Option 2: enable the “map overview” window by clicking the arrow on the upper left corner of the map window; and drag and move the rectangle.</a:t>
            </a:r>
            <a:endParaRPr lang="en-US" dirty="0"/>
          </a:p>
        </p:txBody>
      </p:sp>
    </p:spTree>
    <p:extLst>
      <p:ext uri="{BB962C8B-B14F-4D97-AF65-F5344CB8AC3E}">
        <p14:creationId xmlns:p14="http://schemas.microsoft.com/office/powerpoint/2010/main" val="20322632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642910" y="0"/>
            <a:ext cx="6948093" cy="707886"/>
          </a:xfrm>
          <a:prstGeom prst="rect">
            <a:avLst/>
          </a:prstGeom>
        </p:spPr>
        <p:txBody>
          <a:bodyPr wrap="square">
            <a:spAutoFit/>
          </a:bodyPr>
          <a:lstStyle/>
          <a:p>
            <a:pPr algn="ctr"/>
            <a:r>
              <a:rPr lang="en-US" sz="4000" smtClean="0">
                <a:solidFill>
                  <a:srgbClr val="00B050"/>
                </a:solidFill>
                <a:latin typeface="+mj-lt"/>
              </a:rPr>
              <a:t>Exploring Layers</a:t>
            </a:r>
            <a:endParaRPr lang="en-US" sz="4000" dirty="0">
              <a:latin typeface="+mj-lt"/>
            </a:endParaRPr>
          </a:p>
        </p:txBody>
      </p:sp>
      <p:sp>
        <p:nvSpPr>
          <p:cNvPr id="3" name="TextBox 2"/>
          <p:cNvSpPr txBox="1"/>
          <p:nvPr/>
        </p:nvSpPr>
        <p:spPr>
          <a:xfrm>
            <a:off x="467544" y="908720"/>
            <a:ext cx="7920880" cy="4832092"/>
          </a:xfrm>
          <a:prstGeom prst="rect">
            <a:avLst/>
          </a:prstGeom>
          <a:noFill/>
        </p:spPr>
        <p:txBody>
          <a:bodyPr wrap="square" rtlCol="0">
            <a:spAutoFit/>
          </a:bodyPr>
          <a:lstStyle/>
          <a:p>
            <a:pPr marL="285750" indent="-285750">
              <a:buFont typeface="Wingdings" panose="05000000000000000000" pitchFamily="2" charset="2"/>
              <a:buChar char="Ø"/>
            </a:pPr>
            <a:r>
              <a:rPr lang="en-US" sz="2200" dirty="0"/>
              <a:t>Search </a:t>
            </a:r>
            <a:r>
              <a:rPr lang="en-US" sz="2200" dirty="0" smtClean="0"/>
              <a:t>layers: </a:t>
            </a:r>
            <a:r>
              <a:rPr lang="en-US" sz="2200" dirty="0"/>
              <a:t>to search layers relevant to the topic of your interest, click on the “Find layer path” pane on the right of the map, and enter the keywords of the topic of your interest, the tool will return you the path to the layer that are likely to be relevant to your interest</a:t>
            </a:r>
            <a:r>
              <a:rPr lang="en-US" sz="2200" dirty="0" smtClean="0"/>
              <a:t>.</a:t>
            </a:r>
          </a:p>
          <a:p>
            <a:pPr marL="285750" indent="-285750">
              <a:buFont typeface="Wingdings" panose="05000000000000000000" pitchFamily="2" charset="2"/>
              <a:buChar char="Ø"/>
            </a:pPr>
            <a:endParaRPr lang="en-US" sz="2200" dirty="0"/>
          </a:p>
          <a:p>
            <a:pPr marL="285750" indent="-285750">
              <a:buFont typeface="Wingdings" panose="05000000000000000000" pitchFamily="2" charset="2"/>
              <a:buChar char="Ø"/>
            </a:pPr>
            <a:endParaRPr lang="en-US" sz="2200" dirty="0" smtClean="0"/>
          </a:p>
          <a:p>
            <a:pPr marL="285750" indent="-285750">
              <a:buFont typeface="Wingdings" panose="05000000000000000000" pitchFamily="2" charset="2"/>
              <a:buChar char="Ø"/>
            </a:pPr>
            <a:r>
              <a:rPr lang="en-US" sz="2200" dirty="0" smtClean="0"/>
              <a:t>View layers: to view an individual layer, click on the checkbox corresponding to the layer of your interest; to view all the layers under the same category, click on the checkbox corresponding to the category</a:t>
            </a:r>
            <a:r>
              <a:rPr lang="en-US" sz="2200" smtClean="0"/>
              <a:t>. </a:t>
            </a:r>
            <a:endParaRPr lang="en-US" sz="2200" dirty="0"/>
          </a:p>
          <a:p>
            <a:pPr marL="285750" indent="-285750">
              <a:buFont typeface="Wingdings" panose="05000000000000000000" pitchFamily="2" charset="2"/>
              <a:buChar char="Ø"/>
            </a:pPr>
            <a:endParaRPr lang="en-US" sz="2200" dirty="0" smtClean="0"/>
          </a:p>
          <a:p>
            <a:pPr marL="285750" indent="-285750">
              <a:buFont typeface="Wingdings" panose="05000000000000000000" pitchFamily="2" charset="2"/>
              <a:buChar char="Ø"/>
            </a:pPr>
            <a:endParaRPr lang="en-US" sz="2200" dirty="0"/>
          </a:p>
          <a:p>
            <a:pPr marL="285750" indent="-285750">
              <a:buFont typeface="Wingdings" panose="05000000000000000000" pitchFamily="2" charset="2"/>
              <a:buChar char="Ø"/>
            </a:pPr>
            <a:endParaRPr lang="en-US" sz="22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642910" y="0"/>
            <a:ext cx="8393586" cy="707886"/>
          </a:xfrm>
          <a:prstGeom prst="rect">
            <a:avLst/>
          </a:prstGeom>
        </p:spPr>
        <p:txBody>
          <a:bodyPr wrap="square">
            <a:spAutoFit/>
          </a:bodyPr>
          <a:lstStyle/>
          <a:p>
            <a:pPr algn="ctr"/>
            <a:r>
              <a:rPr lang="en-US" sz="4000" dirty="0" smtClean="0">
                <a:solidFill>
                  <a:srgbClr val="00B050"/>
                </a:solidFill>
                <a:latin typeface="+mj-lt"/>
              </a:rPr>
              <a:t>Get Detail Information of A Feature</a:t>
            </a:r>
            <a:endParaRPr lang="en-US" sz="4000" dirty="0">
              <a:latin typeface="+mj-lt"/>
            </a:endParaRPr>
          </a:p>
        </p:txBody>
      </p:sp>
      <p:sp>
        <p:nvSpPr>
          <p:cNvPr id="4" name="TextBox 3"/>
          <p:cNvSpPr txBox="1"/>
          <p:nvPr/>
        </p:nvSpPr>
        <p:spPr>
          <a:xfrm>
            <a:off x="469822" y="1268760"/>
            <a:ext cx="8278641" cy="954107"/>
          </a:xfrm>
          <a:prstGeom prst="rect">
            <a:avLst/>
          </a:prstGeom>
          <a:noFill/>
        </p:spPr>
        <p:txBody>
          <a:bodyPr wrap="square" rtlCol="0">
            <a:spAutoFit/>
          </a:bodyPr>
          <a:lstStyle/>
          <a:p>
            <a:r>
              <a:rPr lang="en-US" sz="2800" dirty="0" smtClean="0"/>
              <a:t>To view the detail information of a feature shown on the map, double click the feature.</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TotalTime>
  <Words>260</Words>
  <Application>Microsoft Office PowerPoint</Application>
  <PresentationFormat>On-screen Show (4:3)</PresentationFormat>
  <Paragraphs>30</Paragraphs>
  <Slides>5</Slides>
  <Notes>4</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主题</vt:lpstr>
      <vt:lpstr>  User Manual of  Interactive Map Tool For ENVIRONMENTAL IMPACT ASSESSMENT OF RAIL INFRASTRUCTURE IN ILLINOIS</vt:lpstr>
      <vt:lpstr>Functionality List</vt:lpstr>
      <vt:lpstr>Manipulating Map (drag)</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VTI User Manual Illustrated</dc:title>
  <dc:creator>Sol</dc:creator>
  <cp:lastModifiedBy>Sol</cp:lastModifiedBy>
  <cp:revision>129</cp:revision>
  <dcterms:created xsi:type="dcterms:W3CDTF">2011-12-15T22:10:16Z</dcterms:created>
  <dcterms:modified xsi:type="dcterms:W3CDTF">2013-12-30T20:09:24Z</dcterms:modified>
</cp:coreProperties>
</file>