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9276"/>
    <p:restoredTop sz="96790"/>
  </p:normalViewPr>
  <p:slideViewPr>
    <p:cSldViewPr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8"/>
        <p:guide pos="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2022-04-27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927603" y="2492883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"/>
          <p:cNvSpPr txBox="1"/>
          <p:nvPr/>
        </p:nvSpPr>
        <p:spPr>
          <a:xfrm>
            <a:off x="3442525" y="2132838"/>
            <a:ext cx="7031165" cy="22890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800" b="1">
                <a:solidFill>
                  <a:srgbClr val="4983ee"/>
                </a:solidFill>
              </a:rPr>
              <a:t>React</a:t>
            </a:r>
            <a:r>
              <a:rPr lang="ko-KR" altLang="en-US" sz="4800" b="1"/>
              <a:t>로 만들어 본</a:t>
            </a:r>
            <a:endParaRPr lang="ko-KR" altLang="en-US" sz="4800" b="1"/>
          </a:p>
          <a:p>
            <a:pPr>
              <a:defRPr lang="ko-KR" altLang="en-US"/>
            </a:pPr>
            <a:endParaRPr lang="ko-KR" altLang="en-US" sz="4800" b="1"/>
          </a:p>
          <a:p>
            <a:pPr>
              <a:defRPr lang="ko-KR" altLang="en-US"/>
            </a:pPr>
            <a:r>
              <a:rPr lang="ko-KR" altLang="en-US" sz="4800" b="1"/>
              <a:t>나만의 </a:t>
            </a:r>
            <a:r>
              <a:rPr lang="en-US" altLang="ko-KR" sz="4800" b="1">
                <a:solidFill>
                  <a:srgbClr val="4983ee"/>
                </a:solidFill>
              </a:rPr>
              <a:t>Todo </a:t>
            </a:r>
            <a:r>
              <a:rPr lang="ko-KR" altLang="en-US" sz="4800" b="1">
                <a:solidFill>
                  <a:srgbClr val="4983ee"/>
                </a:solidFill>
              </a:rPr>
              <a:t>- </a:t>
            </a:r>
            <a:r>
              <a:rPr lang="en-US" altLang="ko-KR" sz="4800" b="1">
                <a:solidFill>
                  <a:srgbClr val="4983ee"/>
                </a:solidFill>
              </a:rPr>
              <a:t>List</a:t>
            </a:r>
            <a:endParaRPr lang="en-US" altLang="ko-KR" sz="4800" b="1">
              <a:solidFill>
                <a:srgbClr val="4983ee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671559" y="6093333"/>
            <a:ext cx="3516629" cy="563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900"/>
              <a:t>발표자   </a:t>
            </a:r>
            <a:r>
              <a:rPr lang="ko-KR" altLang="en-US" sz="3100" b="1">
                <a:solidFill>
                  <a:schemeClr val="tx2">
                    <a:lumMod val="80000"/>
                    <a:lumOff val="20000"/>
                  </a:schemeClr>
                </a:solidFill>
              </a:rPr>
              <a:t>조용원</a:t>
            </a:r>
            <a:endParaRPr lang="ko-KR" altLang="en-US" sz="3100" b="1">
              <a:solidFill>
                <a:schemeClr val="tx2">
                  <a:lumMod val="80000"/>
                  <a:lumOff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919477" y="2525839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063495" y="1877758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1415414" y="653604"/>
            <a:ext cx="9648000" cy="6120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415414" y="647507"/>
            <a:ext cx="1790701" cy="366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부모 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1631441" y="1013649"/>
            <a:ext cx="2088261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935730" y="1013649"/>
            <a:ext cx="4320540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472297" y="1013649"/>
            <a:ext cx="2376297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031491" y="1229676"/>
            <a:ext cx="1279399" cy="363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자식1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9021128" y="1229676"/>
            <a:ext cx="1271587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자식3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5606002" y="1229676"/>
            <a:ext cx="1248188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자식2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063495" y="3317938"/>
            <a:ext cx="1142620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통계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527190" y="3246596"/>
            <a:ext cx="1136500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달력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088374" y="3281362"/>
            <a:ext cx="1137666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70000"/>
                  </a:schemeClr>
                </a:solidFill>
              </a:rPr>
              <a:t>Todo</a:t>
            </a:r>
            <a:endParaRPr lang="en-US" altLang="ko-KR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499863" y="114105"/>
            <a:ext cx="3478277" cy="362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③ </a:t>
            </a:r>
            <a:r>
              <a:rPr lang="ko-KR" altLang="en-US">
                <a:solidFill>
                  <a:schemeClr val="tx1"/>
                </a:solidFill>
              </a:rPr>
              <a:t>자식1, 자식3에게 데이터 전달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"/>
          <p:cNvCxnSpPr/>
          <p:nvPr/>
        </p:nvCxnSpPr>
        <p:spPr>
          <a:xfrm rot="10800000" flipV="1">
            <a:off x="3541965" y="796481"/>
            <a:ext cx="2482026" cy="159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>
            <a:off x="6023991" y="796481"/>
            <a:ext cx="3235166" cy="1593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919477" y="2525839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063495" y="1877758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1415414" y="653604"/>
            <a:ext cx="9648000" cy="6120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415414" y="647507"/>
            <a:ext cx="1790701" cy="366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부모 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1631441" y="1013649"/>
            <a:ext cx="2088261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935730" y="1013649"/>
            <a:ext cx="4320540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472297" y="1013649"/>
            <a:ext cx="2376297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031491" y="1229676"/>
            <a:ext cx="1279399" cy="363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자식1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9021128" y="1229676"/>
            <a:ext cx="1271587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자식3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5606002" y="1229676"/>
            <a:ext cx="1248188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자식2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063495" y="3317938"/>
            <a:ext cx="1142620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통계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527190" y="3246596"/>
            <a:ext cx="1136500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달력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088374" y="3281362"/>
            <a:ext cx="1137666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70000"/>
                  </a:schemeClr>
                </a:solidFill>
              </a:rPr>
              <a:t>Todo</a:t>
            </a:r>
            <a:endParaRPr lang="en-US" altLang="ko-KR">
              <a:solidFill>
                <a:schemeClr val="bg1">
                  <a:lumMod val="70000"/>
                </a:schemeClr>
              </a:solidFill>
            </a:endParaRPr>
          </a:p>
        </p:txBody>
      </p:sp>
      <p:cxnSp>
        <p:nvCxnSpPr>
          <p:cNvPr id="45" name=""/>
          <p:cNvCxnSpPr/>
          <p:nvPr/>
        </p:nvCxnSpPr>
        <p:spPr>
          <a:xfrm rot="10800000">
            <a:off x="3051294" y="2525838"/>
            <a:ext cx="27566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/>
          <p:nvPr/>
        </p:nvCxnSpPr>
        <p:spPr>
          <a:xfrm>
            <a:off x="6096000" y="2525839"/>
            <a:ext cx="32923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5811773" y="2346578"/>
            <a:ext cx="280417" cy="366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X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429629" y="1700783"/>
            <a:ext cx="3034161" cy="6404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형제 컴포넌트끼리는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데이터를 주고받을 수 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2351531" y="728662"/>
            <a:ext cx="7122034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911351" y="476630"/>
            <a:ext cx="9577198" cy="576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487423" y="1268729"/>
            <a:ext cx="3240405" cy="4608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699950" y="1268729"/>
            <a:ext cx="3276409" cy="46085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919477" y="1988819"/>
            <a:ext cx="2304288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2351531" y="2780919"/>
            <a:ext cx="1403604" cy="194424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8" name=""/>
          <p:cNvCxnSpPr/>
          <p:nvPr/>
        </p:nvCxnSpPr>
        <p:spPr>
          <a:xfrm flipV="1">
            <a:off x="3053334" y="2924937"/>
            <a:ext cx="3762756" cy="684085"/>
          </a:xfrm>
          <a:prstGeom prst="straightConnector1">
            <a:avLst/>
          </a:prstGeom>
          <a:ln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2495549" y="2924937"/>
            <a:ext cx="1005841" cy="3592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6672072" y="1484756"/>
            <a:ext cx="1582293" cy="3611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53" name=""/>
          <p:cNvSpPr txBox="1"/>
          <p:nvPr/>
        </p:nvSpPr>
        <p:spPr>
          <a:xfrm>
            <a:off x="4934712" y="2780919"/>
            <a:ext cx="433578" cy="3604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2351531" y="728662"/>
            <a:ext cx="7122034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911351" y="476630"/>
            <a:ext cx="9577198" cy="576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487423" y="1268729"/>
            <a:ext cx="3240405" cy="4608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699950" y="1268729"/>
            <a:ext cx="3276409" cy="46085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919477" y="1988819"/>
            <a:ext cx="2304288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2351531" y="2780919"/>
            <a:ext cx="1403604" cy="194424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1" name=""/>
          <p:cNvSpPr txBox="1"/>
          <p:nvPr/>
        </p:nvSpPr>
        <p:spPr>
          <a:xfrm>
            <a:off x="2495549" y="2924937"/>
            <a:ext cx="1005841" cy="3592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A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6672072" y="1484756"/>
            <a:ext cx="1582293" cy="3611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/>
              <a:t>B</a:t>
            </a:r>
            <a:endParaRPr lang="en-US" altLang="ko-KR"/>
          </a:p>
        </p:txBody>
      </p:sp>
      <p:cxnSp>
        <p:nvCxnSpPr>
          <p:cNvPr id="54" name=""/>
          <p:cNvCxnSpPr>
            <a:stCxn id="51" idx="0"/>
            <a:endCxn id="46" idx="0"/>
          </p:cNvCxnSpPr>
          <p:nvPr/>
        </p:nvCxnSpPr>
        <p:spPr>
          <a:xfrm rot="5400000" flipH="1" flipV="1">
            <a:off x="2566986" y="2420302"/>
            <a:ext cx="936118" cy="73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46" idx="0"/>
            <a:endCxn id="44" idx="0"/>
          </p:cNvCxnSpPr>
          <p:nvPr/>
        </p:nvCxnSpPr>
        <p:spPr>
          <a:xfrm rot="5400000" flipH="1" flipV="1">
            <a:off x="2729578" y="1610771"/>
            <a:ext cx="720090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"/>
          <p:cNvCxnSpPr>
            <a:stCxn id="44" idx="0"/>
            <a:endCxn id="43" idx="0"/>
          </p:cNvCxnSpPr>
          <p:nvPr/>
        </p:nvCxnSpPr>
        <p:spPr>
          <a:xfrm flipV="1">
            <a:off x="3107625" y="476630"/>
            <a:ext cx="2592325" cy="792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"/>
          <p:cNvCxnSpPr>
            <a:endCxn id="45" idx="0"/>
          </p:cNvCxnSpPr>
          <p:nvPr/>
        </p:nvCxnSpPr>
        <p:spPr>
          <a:xfrm>
            <a:off x="5699950" y="550545"/>
            <a:ext cx="1638204" cy="718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3263265" y="2132838"/>
            <a:ext cx="485775" cy="360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9" name=""/>
          <p:cNvSpPr txBox="1"/>
          <p:nvPr/>
        </p:nvSpPr>
        <p:spPr>
          <a:xfrm>
            <a:off x="3107625" y="2132838"/>
            <a:ext cx="393765" cy="360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①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107625" y="1484756"/>
            <a:ext cx="393765" cy="361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②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935730" y="550545"/>
            <a:ext cx="280035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③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672072" y="550545"/>
            <a:ext cx="277368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④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2351531" y="728662"/>
            <a:ext cx="7122034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911351" y="476630"/>
            <a:ext cx="9577198" cy="576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487423" y="1268729"/>
            <a:ext cx="3240405" cy="4608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699950" y="1268729"/>
            <a:ext cx="3276409" cy="4608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919477" y="1988819"/>
            <a:ext cx="2304288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2350800" y="2779200"/>
            <a:ext cx="1404000" cy="19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2063495" y="550545"/>
            <a:ext cx="4028695" cy="409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컴포넌트 깊이가 더 깊어지면 ?</a:t>
            </a:r>
            <a:endParaRPr lang="ko-KR" altLang="en-US" sz="2100" b="1"/>
          </a:p>
        </p:txBody>
      </p:sp>
      <p:sp>
        <p:nvSpPr>
          <p:cNvPr id="51" name=""/>
          <p:cNvSpPr txBox="1"/>
          <p:nvPr/>
        </p:nvSpPr>
        <p:spPr>
          <a:xfrm>
            <a:off x="2495549" y="2924937"/>
            <a:ext cx="1005841" cy="3592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4" name=""/>
          <p:cNvSpPr/>
          <p:nvPr/>
        </p:nvSpPr>
        <p:spPr>
          <a:xfrm>
            <a:off x="5912548" y="4077081"/>
            <a:ext cx="2847785" cy="15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5912548" y="2276856"/>
            <a:ext cx="2847785" cy="147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6096000" y="2420874"/>
            <a:ext cx="1008126" cy="11881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7336440" y="2420874"/>
            <a:ext cx="917924" cy="118814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6384036" y="2564892"/>
            <a:ext cx="355854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60" name=""/>
          <p:cNvSpPr/>
          <p:nvPr/>
        </p:nvSpPr>
        <p:spPr>
          <a:xfrm>
            <a:off x="2495549" y="2931795"/>
            <a:ext cx="1005841" cy="4972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1" name=""/>
          <p:cNvSpPr txBox="1"/>
          <p:nvPr/>
        </p:nvSpPr>
        <p:spPr>
          <a:xfrm>
            <a:off x="2813683" y="2918778"/>
            <a:ext cx="287657" cy="3654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</a:t>
            </a:r>
            <a:endParaRPr lang="en-US" altLang="ko-KR"/>
          </a:p>
        </p:txBody>
      </p:sp>
      <p:cxnSp>
        <p:nvCxnSpPr>
          <p:cNvPr id="62" name=""/>
          <p:cNvCxnSpPr>
            <a:stCxn id="61" idx="2"/>
          </p:cNvCxnSpPr>
          <p:nvPr/>
        </p:nvCxnSpPr>
        <p:spPr>
          <a:xfrm flipV="1">
            <a:off x="2957511" y="3101499"/>
            <a:ext cx="3604452" cy="18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2" name=""/>
          <p:cNvSpPr txBox="1"/>
          <p:nvPr/>
        </p:nvSpPr>
        <p:spPr>
          <a:xfrm>
            <a:off x="2351531" y="728662"/>
            <a:ext cx="7122034" cy="3648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911351" y="476630"/>
            <a:ext cx="9577198" cy="5760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"/>
          <p:cNvSpPr/>
          <p:nvPr/>
        </p:nvSpPr>
        <p:spPr>
          <a:xfrm>
            <a:off x="1487423" y="1268729"/>
            <a:ext cx="3240405" cy="4608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"/>
          <p:cNvSpPr/>
          <p:nvPr/>
        </p:nvSpPr>
        <p:spPr>
          <a:xfrm>
            <a:off x="5699950" y="1268729"/>
            <a:ext cx="3276409" cy="4608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"/>
          <p:cNvSpPr/>
          <p:nvPr/>
        </p:nvSpPr>
        <p:spPr>
          <a:xfrm>
            <a:off x="1919477" y="1988819"/>
            <a:ext cx="2304288" cy="3240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7" name=""/>
          <p:cNvSpPr/>
          <p:nvPr/>
        </p:nvSpPr>
        <p:spPr>
          <a:xfrm>
            <a:off x="2350800" y="2779200"/>
            <a:ext cx="1404000" cy="19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0" name=""/>
          <p:cNvSpPr txBox="1"/>
          <p:nvPr/>
        </p:nvSpPr>
        <p:spPr>
          <a:xfrm>
            <a:off x="2063495" y="550545"/>
            <a:ext cx="4028695" cy="409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 b="1"/>
              <a:t>컴포넌트 깊이가 더 깊어지면 ?</a:t>
            </a:r>
            <a:endParaRPr lang="ko-KR" altLang="en-US" sz="2100" b="1"/>
          </a:p>
        </p:txBody>
      </p:sp>
      <p:sp>
        <p:nvSpPr>
          <p:cNvPr id="51" name=""/>
          <p:cNvSpPr txBox="1"/>
          <p:nvPr/>
        </p:nvSpPr>
        <p:spPr>
          <a:xfrm>
            <a:off x="2495549" y="2924937"/>
            <a:ext cx="1005841" cy="35928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4" name=""/>
          <p:cNvSpPr/>
          <p:nvPr/>
        </p:nvSpPr>
        <p:spPr>
          <a:xfrm>
            <a:off x="5912548" y="4077081"/>
            <a:ext cx="2847785" cy="15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5" name=""/>
          <p:cNvSpPr/>
          <p:nvPr/>
        </p:nvSpPr>
        <p:spPr>
          <a:xfrm>
            <a:off x="5912548" y="2276856"/>
            <a:ext cx="2847785" cy="1474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6096000" y="2420874"/>
            <a:ext cx="1008126" cy="11881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7336440" y="2420874"/>
            <a:ext cx="917924" cy="118814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"/>
          <p:cNvSpPr txBox="1"/>
          <p:nvPr/>
        </p:nvSpPr>
        <p:spPr>
          <a:xfrm>
            <a:off x="6384036" y="2564892"/>
            <a:ext cx="355854" cy="3669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B</a:t>
            </a:r>
            <a:endParaRPr lang="en-US" altLang="ko-KR"/>
          </a:p>
        </p:txBody>
      </p:sp>
      <p:sp>
        <p:nvSpPr>
          <p:cNvPr id="60" name=""/>
          <p:cNvSpPr/>
          <p:nvPr/>
        </p:nvSpPr>
        <p:spPr>
          <a:xfrm>
            <a:off x="2495549" y="2931795"/>
            <a:ext cx="1005841" cy="4972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61" name=""/>
          <p:cNvSpPr txBox="1"/>
          <p:nvPr/>
        </p:nvSpPr>
        <p:spPr>
          <a:xfrm>
            <a:off x="2813683" y="2918778"/>
            <a:ext cx="287657" cy="3654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A</a:t>
            </a:r>
            <a:endParaRPr lang="en-US" altLang="ko-KR"/>
          </a:p>
        </p:txBody>
      </p:sp>
      <p:cxnSp>
        <p:nvCxnSpPr>
          <p:cNvPr id="62" name=""/>
          <p:cNvCxnSpPr>
            <a:stCxn id="61" idx="2"/>
          </p:cNvCxnSpPr>
          <p:nvPr/>
        </p:nvCxnSpPr>
        <p:spPr>
          <a:xfrm flipV="1">
            <a:off x="2957511" y="3101499"/>
            <a:ext cx="3604452" cy="182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7415" y="1646756"/>
            <a:ext cx="4569025" cy="2570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2134" y="0"/>
            <a:ext cx="4202477" cy="2101238"/>
          </a:xfrm>
          <a:prstGeom prst="rect">
            <a:avLst/>
          </a:prstGeom>
        </p:spPr>
      </p:pic>
      <p:sp>
        <p:nvSpPr>
          <p:cNvPr id="55" name=""/>
          <p:cNvSpPr txBox="1"/>
          <p:nvPr/>
        </p:nvSpPr>
        <p:spPr>
          <a:xfrm>
            <a:off x="2495549" y="3429000"/>
            <a:ext cx="691134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/>
          </a:p>
        </p:txBody>
      </p:sp>
      <p:grpSp>
        <p:nvGrpSpPr>
          <p:cNvPr id="79" name=""/>
          <p:cNvGrpSpPr/>
          <p:nvPr/>
        </p:nvGrpSpPr>
        <p:grpSpPr>
          <a:xfrm rot="0">
            <a:off x="2639567" y="2996946"/>
            <a:ext cx="6047613" cy="3600450"/>
            <a:chOff x="911351" y="476630"/>
            <a:chExt cx="9577198" cy="5760721"/>
          </a:xfrm>
        </p:grpSpPr>
        <p:sp>
          <p:nvSpPr>
            <p:cNvPr id="69" name=""/>
            <p:cNvSpPr txBox="1"/>
            <p:nvPr/>
          </p:nvSpPr>
          <p:spPr>
            <a:xfrm>
              <a:off x="2351531" y="728662"/>
              <a:ext cx="712203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911351" y="476630"/>
              <a:ext cx="9577198" cy="57607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1487423" y="1268729"/>
              <a:ext cx="3240405" cy="4608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699950" y="1268729"/>
              <a:ext cx="3276409" cy="460857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1919477" y="1988819"/>
              <a:ext cx="2304288" cy="32404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2351531" y="2780919"/>
              <a:ext cx="1403604" cy="19442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 txBox="1"/>
            <p:nvPr/>
          </p:nvSpPr>
          <p:spPr>
            <a:xfrm>
              <a:off x="2495543" y="2924934"/>
              <a:ext cx="942095" cy="586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78" name=""/>
            <p:cNvSpPr txBox="1"/>
            <p:nvPr/>
          </p:nvSpPr>
          <p:spPr>
            <a:xfrm>
              <a:off x="6672068" y="1484753"/>
              <a:ext cx="1517061" cy="587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cxnSp>
        <p:nvCxnSpPr>
          <p:cNvPr id="80" name=""/>
          <p:cNvCxnSpPr/>
          <p:nvPr/>
        </p:nvCxnSpPr>
        <p:spPr>
          <a:xfrm rot="5400000" flipH="1" flipV="1">
            <a:off x="2999611" y="2708909"/>
            <a:ext cx="3312414" cy="1296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"/>
          <p:cNvCxnSpPr/>
          <p:nvPr/>
        </p:nvCxnSpPr>
        <p:spPr>
          <a:xfrm rot="16200000" flipH="1">
            <a:off x="4367784" y="2708909"/>
            <a:ext cx="3168396" cy="1152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2" name=""/>
          <p:cNvSpPr txBox="1"/>
          <p:nvPr/>
        </p:nvSpPr>
        <p:spPr>
          <a:xfrm>
            <a:off x="4151756" y="1822703"/>
            <a:ext cx="7541134" cy="28331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 b="1"/>
              <a:t> 개발과정 </a:t>
            </a:r>
            <a:endParaRPr lang="ko-KR" altLang="en-US" sz="6000" b="1"/>
          </a:p>
          <a:p>
            <a:pPr>
              <a:defRPr lang="ko-KR" altLang="en-US"/>
            </a:pPr>
            <a:r>
              <a:rPr lang="ko-KR" altLang="en-US" sz="6000" b="1"/>
              <a:t>      &amp;</a:t>
            </a:r>
            <a:endParaRPr lang="ko-KR" altLang="en-US" sz="6000" b="1"/>
          </a:p>
          <a:p>
            <a:pPr>
              <a:defRPr lang="ko-KR" altLang="en-US"/>
            </a:pPr>
            <a:r>
              <a:rPr lang="ko-KR" altLang="en-US" sz="6000" b="1"/>
              <a:t>트러블 슈팅</a:t>
            </a:r>
            <a:endParaRPr lang="ko-KR" altLang="en-US" sz="6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035" y="379080"/>
            <a:ext cx="8328279" cy="342929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7852" y="2003697"/>
            <a:ext cx="7668822" cy="3858730"/>
          </a:xfrm>
          <a:prstGeom prst="rect">
            <a:avLst/>
          </a:prstGeom>
        </p:spPr>
      </p:pic>
      <p:cxnSp>
        <p:nvCxnSpPr>
          <p:cNvPr id="106" name=""/>
          <p:cNvCxnSpPr/>
          <p:nvPr/>
        </p:nvCxnSpPr>
        <p:spPr>
          <a:xfrm rot="10800000" flipV="1">
            <a:off x="5303901" y="722011"/>
            <a:ext cx="2160270" cy="12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3" name=""/>
          <p:cNvSpPr txBox="1"/>
          <p:nvPr/>
        </p:nvSpPr>
        <p:spPr>
          <a:xfrm>
            <a:off x="240599" y="476630"/>
            <a:ext cx="6384991" cy="540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000"/>
              <a:t>count = 0</a:t>
            </a:r>
            <a:endParaRPr lang="en-US" altLang="ko-KR" sz="3000"/>
          </a:p>
        </p:txBody>
      </p:sp>
      <p:grpSp>
        <p:nvGrpSpPr>
          <p:cNvPr id="105" name=""/>
          <p:cNvGrpSpPr/>
          <p:nvPr/>
        </p:nvGrpSpPr>
        <p:grpSpPr>
          <a:xfrm rot="0">
            <a:off x="2351530" y="1907095"/>
            <a:ext cx="8226935" cy="3538156"/>
            <a:chOff x="2807397" y="1752407"/>
            <a:chExt cx="7375170" cy="2733696"/>
          </a:xfrm>
        </p:grpSpPr>
        <p:sp>
          <p:nvSpPr>
            <p:cNvPr id="82" name=""/>
            <p:cNvSpPr txBox="1"/>
            <p:nvPr/>
          </p:nvSpPr>
          <p:spPr>
            <a:xfrm>
              <a:off x="2807398" y="1965958"/>
              <a:ext cx="1338208" cy="283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ko-KR" altLang="en-US"/>
                <a:t>날짜 클릭</a:t>
              </a: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4334639" y="1752409"/>
              <a:ext cx="2311907" cy="792099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 txBox="1"/>
            <p:nvPr/>
          </p:nvSpPr>
          <p:spPr>
            <a:xfrm>
              <a:off x="4918329" y="1965958"/>
              <a:ext cx="1379064" cy="283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/>
                <a:t>count==0</a:t>
              </a:r>
              <a:r>
                <a:rPr lang="ko-KR" altLang="en-US"/>
                <a:t> </a:t>
              </a:r>
              <a:r>
                <a:rPr lang="en-US" altLang="ko-KR"/>
                <a:t>?</a:t>
              </a:r>
              <a:endParaRPr lang="en-US" altLang="ko-KR"/>
            </a:p>
          </p:txBody>
        </p:sp>
        <p:sp>
          <p:nvSpPr>
            <p:cNvPr id="89" name=""/>
            <p:cNvSpPr txBox="1"/>
            <p:nvPr/>
          </p:nvSpPr>
          <p:spPr>
            <a:xfrm>
              <a:off x="5490592" y="2823208"/>
              <a:ext cx="1865618" cy="282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>
                  <a:solidFill>
                    <a:srgbClr val="ff0000"/>
                  </a:solidFill>
                </a:rPr>
                <a:t>false</a:t>
              </a:r>
              <a:r>
                <a:rPr lang="en-US" altLang="ko-KR"/>
                <a:t>(count==1)</a:t>
              </a:r>
              <a:endParaRPr lang="en-US" altLang="ko-KR"/>
            </a:p>
          </p:txBody>
        </p:sp>
        <p:cxnSp>
          <p:nvCxnSpPr>
            <p:cNvPr id="90" name=""/>
            <p:cNvCxnSpPr>
              <a:endCxn id="84" idx="1"/>
            </p:cNvCxnSpPr>
            <p:nvPr/>
          </p:nvCxnSpPr>
          <p:spPr>
            <a:xfrm>
              <a:off x="3838195" y="2148459"/>
              <a:ext cx="4964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"/>
            <p:cNvCxnSpPr>
              <a:stCxn id="84" idx="2"/>
            </p:cNvCxnSpPr>
            <p:nvPr/>
          </p:nvCxnSpPr>
          <p:spPr>
            <a:xfrm rot="16200000" flipH="1">
              <a:off x="4915759" y="3119342"/>
              <a:ext cx="11496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"/>
            <p:cNvCxnSpPr>
              <a:stCxn id="84" idx="3"/>
            </p:cNvCxnSpPr>
            <p:nvPr/>
          </p:nvCxnSpPr>
          <p:spPr>
            <a:xfrm>
              <a:off x="6646547" y="2148459"/>
              <a:ext cx="8641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"/>
            <p:cNvSpPr txBox="1"/>
            <p:nvPr/>
          </p:nvSpPr>
          <p:spPr>
            <a:xfrm>
              <a:off x="2807397" y="2330956"/>
              <a:ext cx="1261359" cy="2813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/>
                <a:t>('04-28')</a:t>
              </a:r>
              <a:endParaRPr lang="en-US" altLang="ko-KR"/>
            </a:p>
          </p:txBody>
        </p:sp>
        <p:sp>
          <p:nvSpPr>
            <p:cNvPr id="94" name=""/>
            <p:cNvSpPr/>
            <p:nvPr/>
          </p:nvSpPr>
          <p:spPr>
            <a:xfrm>
              <a:off x="7654673" y="1932146"/>
              <a:ext cx="2232279" cy="612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5" name=""/>
            <p:cNvSpPr txBox="1"/>
            <p:nvPr/>
          </p:nvSpPr>
          <p:spPr>
            <a:xfrm>
              <a:off x="7971689" y="2093733"/>
              <a:ext cx="2210877" cy="283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/>
                <a:t>setCount = 1</a:t>
              </a:r>
              <a:endParaRPr lang="en-US" altLang="ko-KR"/>
            </a:p>
          </p:txBody>
        </p:sp>
        <p:sp>
          <p:nvSpPr>
            <p:cNvPr id="98" name=""/>
            <p:cNvSpPr txBox="1"/>
            <p:nvPr/>
          </p:nvSpPr>
          <p:spPr>
            <a:xfrm>
              <a:off x="6725413" y="1752407"/>
              <a:ext cx="1911623" cy="283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>
                  <a:solidFill>
                    <a:srgbClr val="4983ee"/>
                  </a:solidFill>
                </a:rPr>
                <a:t>true</a:t>
              </a:r>
              <a:endParaRPr lang="en-US" altLang="ko-KR">
                <a:solidFill>
                  <a:srgbClr val="4983ee"/>
                </a:solidFill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4497817" y="3766014"/>
              <a:ext cx="2311908" cy="7200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4" name=""/>
            <p:cNvSpPr txBox="1"/>
            <p:nvPr/>
          </p:nvSpPr>
          <p:spPr>
            <a:xfrm>
              <a:off x="4708803" y="3877927"/>
              <a:ext cx="1930144" cy="4969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/>
                <a:t>setCount = 0</a:t>
              </a:r>
              <a:endParaRPr lang="en-US" altLang="ko-KR"/>
            </a:p>
            <a:p>
              <a:pPr>
                <a:defRPr lang="ko-KR" altLang="en-US"/>
              </a:pPr>
              <a:r>
                <a:rPr lang="en-US" altLang="ko-KR"/>
                <a:t>openModal()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927603" y="2492883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3755135" y="2674239"/>
            <a:ext cx="6861430" cy="8481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5000" b="1">
                <a:solidFill>
                  <a:schemeClr val="tx1"/>
                </a:solidFill>
              </a:rPr>
              <a:t>프로젝트 시연</a:t>
            </a:r>
            <a:endParaRPr lang="ko-KR" altLang="en-US" sz="5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8" cy="359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82" name=""/>
          <p:cNvSpPr txBox="1"/>
          <p:nvPr/>
        </p:nvSpPr>
        <p:spPr>
          <a:xfrm>
            <a:off x="2807398" y="1965960"/>
            <a:ext cx="1341692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날짜 클릭</a:t>
            </a:r>
            <a:endParaRPr lang="ko-KR" altLang="en-US"/>
          </a:p>
        </p:txBody>
      </p:sp>
      <p:sp>
        <p:nvSpPr>
          <p:cNvPr id="83" name=""/>
          <p:cNvSpPr txBox="1"/>
          <p:nvPr/>
        </p:nvSpPr>
        <p:spPr>
          <a:xfrm>
            <a:off x="240599" y="476630"/>
            <a:ext cx="6384991" cy="540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000"/>
              <a:t>memory = { date</a:t>
            </a:r>
            <a:r>
              <a:rPr lang="ko-KR" altLang="en-US" sz="3000"/>
              <a:t>: </a:t>
            </a:r>
            <a:r>
              <a:rPr lang="en-US" altLang="ko-KR" sz="3000"/>
              <a:t>'null', count</a:t>
            </a:r>
            <a:r>
              <a:rPr lang="ko-KR" altLang="en-US" sz="3000"/>
              <a:t>: 0</a:t>
            </a:r>
            <a:r>
              <a:rPr lang="en-US" altLang="ko-KR" sz="3000"/>
              <a:t> </a:t>
            </a:r>
            <a:r>
              <a:rPr lang="ko-KR" altLang="en-US" sz="3000"/>
              <a:t>}</a:t>
            </a:r>
            <a:endParaRPr lang="ko-KR" altLang="en-US" sz="3000"/>
          </a:p>
        </p:txBody>
      </p:sp>
      <p:sp>
        <p:nvSpPr>
          <p:cNvPr id="84" name=""/>
          <p:cNvSpPr/>
          <p:nvPr/>
        </p:nvSpPr>
        <p:spPr>
          <a:xfrm>
            <a:off x="4334639" y="1752409"/>
            <a:ext cx="2311907" cy="79209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5" name=""/>
          <p:cNvSpPr txBox="1"/>
          <p:nvPr/>
        </p:nvSpPr>
        <p:spPr>
          <a:xfrm>
            <a:off x="4918330" y="1965960"/>
            <a:ext cx="1392935" cy="3657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count==0</a:t>
            </a:r>
            <a:r>
              <a:rPr lang="ko-KR" altLang="en-US"/>
              <a:t>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88" name=""/>
          <p:cNvSpPr txBox="1"/>
          <p:nvPr/>
        </p:nvSpPr>
        <p:spPr>
          <a:xfrm>
            <a:off x="6729224" y="3694175"/>
            <a:ext cx="1915666" cy="3635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4983ee"/>
                </a:solidFill>
              </a:rPr>
              <a:t>true</a:t>
            </a:r>
            <a:endParaRPr lang="en-US" altLang="ko-KR">
              <a:solidFill>
                <a:srgbClr val="4983ee"/>
              </a:solidFill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490593" y="2823209"/>
            <a:ext cx="1877947" cy="3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false</a:t>
            </a:r>
            <a:r>
              <a:rPr lang="en-US" altLang="ko-KR"/>
              <a:t>(count==1)</a:t>
            </a:r>
            <a:endParaRPr lang="en-US" altLang="ko-KR"/>
          </a:p>
        </p:txBody>
      </p:sp>
      <p:cxnSp>
        <p:nvCxnSpPr>
          <p:cNvPr id="90" name=""/>
          <p:cNvCxnSpPr>
            <a:endCxn id="84" idx="1"/>
          </p:cNvCxnSpPr>
          <p:nvPr/>
        </p:nvCxnSpPr>
        <p:spPr>
          <a:xfrm>
            <a:off x="3838195" y="2148459"/>
            <a:ext cx="4964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>
            <a:stCxn id="84" idx="2"/>
          </p:cNvCxnSpPr>
          <p:nvPr/>
        </p:nvCxnSpPr>
        <p:spPr>
          <a:xfrm rot="16200000" flipH="1">
            <a:off x="4915759" y="3119342"/>
            <a:ext cx="11496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>
            <a:stCxn id="84" idx="3"/>
          </p:cNvCxnSpPr>
          <p:nvPr/>
        </p:nvCxnSpPr>
        <p:spPr>
          <a:xfrm>
            <a:off x="6646547" y="2148459"/>
            <a:ext cx="8641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"/>
          <p:cNvSpPr txBox="1"/>
          <p:nvPr/>
        </p:nvSpPr>
        <p:spPr>
          <a:xfrm>
            <a:off x="2807398" y="2330958"/>
            <a:ext cx="126549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('04-28')</a:t>
            </a:r>
            <a:endParaRPr lang="en-US" altLang="ko-KR"/>
          </a:p>
        </p:txBody>
      </p:sp>
      <p:sp>
        <p:nvSpPr>
          <p:cNvPr id="94" name=""/>
          <p:cNvSpPr/>
          <p:nvPr/>
        </p:nvSpPr>
        <p:spPr>
          <a:xfrm>
            <a:off x="7685151" y="1703308"/>
            <a:ext cx="2232279" cy="891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5" name=""/>
          <p:cNvSpPr txBox="1"/>
          <p:nvPr/>
        </p:nvSpPr>
        <p:spPr>
          <a:xfrm>
            <a:off x="7836790" y="1791462"/>
            <a:ext cx="2217800" cy="6423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setCount = 1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setDate = '04-28'</a:t>
            </a:r>
            <a:endParaRPr lang="en-US" altLang="ko-KR"/>
          </a:p>
        </p:txBody>
      </p:sp>
      <p:sp>
        <p:nvSpPr>
          <p:cNvPr id="96" name=""/>
          <p:cNvSpPr/>
          <p:nvPr/>
        </p:nvSpPr>
        <p:spPr>
          <a:xfrm>
            <a:off x="4334639" y="3694175"/>
            <a:ext cx="2311907" cy="79209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7" name=""/>
          <p:cNvSpPr txBox="1"/>
          <p:nvPr/>
        </p:nvSpPr>
        <p:spPr>
          <a:xfrm>
            <a:off x="4639438" y="3910965"/>
            <a:ext cx="1986152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date=='04-28'?</a:t>
            </a:r>
            <a:endParaRPr lang="en-US" altLang="ko-KR"/>
          </a:p>
        </p:txBody>
      </p:sp>
      <p:sp>
        <p:nvSpPr>
          <p:cNvPr id="98" name=""/>
          <p:cNvSpPr txBox="1"/>
          <p:nvPr/>
        </p:nvSpPr>
        <p:spPr>
          <a:xfrm>
            <a:off x="6725413" y="1752409"/>
            <a:ext cx="1919477" cy="36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4983ee"/>
                </a:solidFill>
              </a:rPr>
              <a:t>true</a:t>
            </a:r>
            <a:endParaRPr lang="en-US" altLang="ko-KR">
              <a:solidFill>
                <a:srgbClr val="4983ee"/>
              </a:solidFill>
            </a:endParaRPr>
          </a:p>
        </p:txBody>
      </p:sp>
      <p:cxnSp>
        <p:nvCxnSpPr>
          <p:cNvPr id="99" name=""/>
          <p:cNvCxnSpPr>
            <a:stCxn id="97" idx="3"/>
          </p:cNvCxnSpPr>
          <p:nvPr/>
        </p:nvCxnSpPr>
        <p:spPr>
          <a:xfrm flipV="1">
            <a:off x="6639689" y="4090225"/>
            <a:ext cx="870966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"/>
          <p:cNvSpPr/>
          <p:nvPr/>
        </p:nvSpPr>
        <p:spPr>
          <a:xfrm>
            <a:off x="7746873" y="3910965"/>
            <a:ext cx="1796034" cy="466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1" name=""/>
          <p:cNvSpPr txBox="1"/>
          <p:nvPr/>
        </p:nvSpPr>
        <p:spPr>
          <a:xfrm>
            <a:off x="7836790" y="3927561"/>
            <a:ext cx="1646300" cy="3663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openModal()</a:t>
            </a:r>
            <a:endParaRPr lang="en-US" altLang="ko-KR"/>
          </a:p>
        </p:txBody>
      </p:sp>
      <p:cxnSp>
        <p:nvCxnSpPr>
          <p:cNvPr id="102" name=""/>
          <p:cNvCxnSpPr>
            <a:stCxn id="96" idx="2"/>
          </p:cNvCxnSpPr>
          <p:nvPr/>
        </p:nvCxnSpPr>
        <p:spPr>
          <a:xfrm rot="16200000" flipH="1">
            <a:off x="5202556" y="4774310"/>
            <a:ext cx="5760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4334639" y="5062347"/>
            <a:ext cx="2311908" cy="7200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4" name=""/>
          <p:cNvSpPr txBox="1"/>
          <p:nvPr/>
        </p:nvSpPr>
        <p:spPr>
          <a:xfrm>
            <a:off x="4639438" y="5141214"/>
            <a:ext cx="1938527" cy="6412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setCount = 0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2351531" y="188594"/>
            <a:ext cx="911734" cy="3619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361" y="379080"/>
            <a:ext cx="8328279" cy="342929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18530" y="1693993"/>
            <a:ext cx="7173469" cy="3609483"/>
          </a:xfrm>
          <a:prstGeom prst="rect">
            <a:avLst/>
          </a:prstGeom>
        </p:spPr>
      </p:pic>
      <p:cxnSp>
        <p:nvCxnSpPr>
          <p:cNvPr id="106" name=""/>
          <p:cNvCxnSpPr/>
          <p:nvPr/>
        </p:nvCxnSpPr>
        <p:spPr>
          <a:xfrm rot="10800000" flipV="1">
            <a:off x="5999226" y="722011"/>
            <a:ext cx="2160270" cy="1281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"/>
          <p:cNvSpPr/>
          <p:nvPr/>
        </p:nvSpPr>
        <p:spPr>
          <a:xfrm>
            <a:off x="5147500" y="2247636"/>
            <a:ext cx="6900482" cy="1523525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0" name=""/>
          <p:cNvSpPr txBox="1"/>
          <p:nvPr/>
        </p:nvSpPr>
        <p:spPr>
          <a:xfrm>
            <a:off x="2282190" y="2832281"/>
            <a:ext cx="1905000" cy="36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rgbClr val="4983ee"/>
                </a:solidFill>
              </a:rPr>
              <a:t>true</a:t>
            </a:r>
            <a:endParaRPr lang="en-US" altLang="ko-KR">
              <a:solidFill>
                <a:srgbClr val="4983ee"/>
              </a:solidFill>
            </a:endParaRPr>
          </a:p>
        </p:txBody>
      </p:sp>
      <p:sp>
        <p:nvSpPr>
          <p:cNvPr id="151" name=""/>
          <p:cNvSpPr/>
          <p:nvPr/>
        </p:nvSpPr>
        <p:spPr>
          <a:xfrm>
            <a:off x="46481" y="2979062"/>
            <a:ext cx="2311907" cy="79209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2" name=""/>
          <p:cNvSpPr txBox="1"/>
          <p:nvPr/>
        </p:nvSpPr>
        <p:spPr>
          <a:xfrm>
            <a:off x="351280" y="3195852"/>
            <a:ext cx="1978535" cy="364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date=='04-28'?</a:t>
            </a:r>
            <a:endParaRPr lang="en-US" altLang="ko-KR"/>
          </a:p>
        </p:txBody>
      </p:sp>
      <p:cxnSp>
        <p:nvCxnSpPr>
          <p:cNvPr id="153" name=""/>
          <p:cNvCxnSpPr>
            <a:stCxn id="152" idx="3"/>
          </p:cNvCxnSpPr>
          <p:nvPr/>
        </p:nvCxnSpPr>
        <p:spPr>
          <a:xfrm>
            <a:off x="2351531" y="3377398"/>
            <a:ext cx="5576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"/>
          <p:cNvSpPr/>
          <p:nvPr/>
        </p:nvSpPr>
        <p:spPr>
          <a:xfrm>
            <a:off x="3071622" y="3195852"/>
            <a:ext cx="1796034" cy="4662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5" name=""/>
          <p:cNvSpPr txBox="1"/>
          <p:nvPr/>
        </p:nvSpPr>
        <p:spPr>
          <a:xfrm>
            <a:off x="3154441" y="3245476"/>
            <a:ext cx="1623299" cy="367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openModal()</a:t>
            </a:r>
            <a:endParaRPr lang="en-US" altLang="ko-KR"/>
          </a:p>
        </p:txBody>
      </p:sp>
      <p:cxnSp>
        <p:nvCxnSpPr>
          <p:cNvPr id="156" name=""/>
          <p:cNvCxnSpPr>
            <a:stCxn id="151" idx="2"/>
          </p:cNvCxnSpPr>
          <p:nvPr/>
        </p:nvCxnSpPr>
        <p:spPr>
          <a:xfrm rot="16200000" flipH="1">
            <a:off x="914398" y="4059197"/>
            <a:ext cx="5760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"/>
          <p:cNvSpPr/>
          <p:nvPr/>
        </p:nvSpPr>
        <p:spPr>
          <a:xfrm>
            <a:off x="46481" y="4347234"/>
            <a:ext cx="2311908" cy="72009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8" name=""/>
          <p:cNvSpPr txBox="1"/>
          <p:nvPr/>
        </p:nvSpPr>
        <p:spPr>
          <a:xfrm>
            <a:off x="351280" y="4426101"/>
            <a:ext cx="1930910" cy="641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setCount = 0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 txBox="1"/>
          <p:nvPr/>
        </p:nvSpPr>
        <p:spPr>
          <a:xfrm>
            <a:off x="911351" y="1988820"/>
            <a:ext cx="11086340" cy="1990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4000" b="1"/>
              <a:t>					교훈 </a:t>
            </a:r>
            <a:endParaRPr lang="ko-KR" altLang="en-US" sz="4000" b="1"/>
          </a:p>
          <a:p>
            <a:pPr>
              <a:defRPr lang="ko-KR" altLang="en-US"/>
            </a:pPr>
            <a:endParaRPr lang="ko-KR" altLang="en-US" sz="4000" b="1"/>
          </a:p>
          <a:p>
            <a:pPr>
              <a:defRPr lang="ko-KR" altLang="en-US"/>
            </a:pPr>
            <a:r>
              <a:rPr lang="ko-KR" altLang="en-US" sz="4500" b="1" u="sng"/>
              <a:t>자료구조를 잘 이해하면 개발이 편해진다.</a:t>
            </a:r>
            <a:endParaRPr lang="ko-KR" altLang="en-US" sz="4500" b="1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4367784" y="2393060"/>
            <a:ext cx="5743956" cy="16150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0000"/>
              <a:t>Q</a:t>
            </a:r>
            <a:r>
              <a:rPr lang="ko-KR" altLang="en-US" sz="10000"/>
              <a:t>&amp;</a:t>
            </a:r>
            <a:r>
              <a:rPr lang="en-US" altLang="ko-KR" sz="10000"/>
              <a:t>A</a:t>
            </a:r>
            <a:endParaRPr lang="en-US" altLang="ko-KR" sz="1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927603" y="2492883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3755135" y="2674239"/>
            <a:ext cx="6861430" cy="8957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5300" b="1">
              <a:solidFill>
                <a:schemeClr val="tx1"/>
              </a:solidFill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7354" y="786501"/>
            <a:ext cx="2716284" cy="222999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93638" y="844340"/>
            <a:ext cx="3384424" cy="2114314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2927602" y="3717036"/>
            <a:ext cx="7412738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2280665" y="3717036"/>
            <a:ext cx="9355075" cy="17388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600" b="1"/>
              <a:t>웹사이트를 </a:t>
            </a:r>
            <a:r>
              <a:rPr lang="en-US" altLang="ko-KR" sz="3600" b="1">
                <a:solidFill>
                  <a:srgbClr val="4983ee"/>
                </a:solidFill>
                <a:cs typeface="함초롬돋움"/>
              </a:rPr>
              <a:t>App</a:t>
            </a:r>
            <a:r>
              <a:rPr lang="ko-KR" altLang="en-US" sz="3600" b="1"/>
              <a:t>처럼 동작하게 만들어주는</a:t>
            </a:r>
            <a:endParaRPr lang="ko-KR" altLang="en-US" sz="3600" b="1"/>
          </a:p>
          <a:p>
            <a:pPr>
              <a:defRPr lang="ko-KR" altLang="en-US"/>
            </a:pPr>
            <a:endParaRPr lang="ko-KR" altLang="en-US" sz="3600" b="1"/>
          </a:p>
          <a:p>
            <a:pPr>
              <a:defRPr lang="ko-KR" altLang="en-US"/>
            </a:pPr>
            <a:r>
              <a:rPr lang="ko-KR" altLang="en-US" sz="3600" b="1"/>
              <a:t>프론트엔드 라이브러리(프레임워크)</a:t>
            </a:r>
            <a:endParaRPr lang="ko-KR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927603" y="2492883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318" y="2314003"/>
            <a:ext cx="2716284" cy="2229993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288661" y="203642"/>
            <a:ext cx="4651003" cy="5469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>
                <a:solidFill>
                  <a:srgbClr val="61dafb"/>
                </a:solidFill>
              </a:rPr>
              <a:t>리액트 </a:t>
            </a:r>
            <a:r>
              <a:rPr lang="en-US" altLang="ko-KR" sz="3000" b="1">
                <a:cs typeface="함초롬돋움"/>
              </a:rPr>
              <a:t>vs </a:t>
            </a:r>
            <a:r>
              <a:rPr lang="en-US" altLang="ko-KR" sz="3000" b="1">
                <a:solidFill>
                  <a:srgbClr val="41b883"/>
                </a:solidFill>
                <a:cs typeface="함초롬돋움"/>
              </a:rPr>
              <a:t>Vue</a:t>
            </a:r>
            <a:endParaRPr lang="en-US" altLang="ko-KR" sz="3000" b="1">
              <a:solidFill>
                <a:srgbClr val="41b883"/>
              </a:solidFill>
              <a:cs typeface="함초롬돋움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071621" y="1844802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143631" y="2855595"/>
            <a:ext cx="7768209" cy="2371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/>
              <a:t>1. 코딩 스타일의 자유도가 높음</a:t>
            </a:r>
            <a:endParaRPr lang="ko-KR" altLang="en-US" sz="3000" b="1"/>
          </a:p>
          <a:p>
            <a:pPr>
              <a:defRPr lang="ko-KR" altLang="en-US"/>
            </a:pPr>
            <a:endParaRPr lang="ko-KR" altLang="en-US" sz="3000" b="1"/>
          </a:p>
          <a:p>
            <a:pPr>
              <a:defRPr lang="ko-KR" altLang="en-US"/>
            </a:pPr>
            <a:r>
              <a:rPr lang="ko-KR" altLang="en-US" sz="3000" b="1"/>
              <a:t>2. 자바스크립트만으로 </a:t>
            </a:r>
            <a:r>
              <a:rPr lang="en-US" altLang="ko-KR" sz="3000" b="1"/>
              <a:t>DOM</a:t>
            </a:r>
            <a:r>
              <a:rPr lang="ko-KR" altLang="en-US" sz="3000" b="1"/>
              <a:t>과 </a:t>
            </a:r>
            <a:r>
              <a:rPr lang="en-US" altLang="ko-KR" sz="3000" b="1"/>
              <a:t>UI</a:t>
            </a:r>
            <a:r>
              <a:rPr lang="ko-KR" altLang="en-US" sz="3000" b="1"/>
              <a:t>를 제어함</a:t>
            </a:r>
            <a:endParaRPr lang="ko-KR" altLang="en-US" sz="3000" b="1"/>
          </a:p>
          <a:p>
            <a:pPr>
              <a:defRPr lang="ko-KR" altLang="en-US"/>
            </a:pPr>
            <a:endParaRPr lang="ko-KR" altLang="en-US" sz="3000" b="1"/>
          </a:p>
          <a:p>
            <a:pPr>
              <a:defRPr lang="ko-KR" altLang="en-US"/>
            </a:pPr>
            <a:r>
              <a:rPr lang="ko-KR" altLang="en-US" sz="3000" b="1"/>
              <a:t>3. </a:t>
            </a:r>
            <a:r>
              <a:rPr lang="ko-KR" altLang="en-US" sz="3000" b="1">
                <a:solidFill>
                  <a:srgbClr val="ff0000"/>
                </a:solidFill>
              </a:rPr>
              <a:t>어려움</a:t>
            </a:r>
            <a:endParaRPr lang="ko-KR" altLang="en-US" sz="3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927603" y="2492883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288661" y="203642"/>
            <a:ext cx="4651003" cy="5469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>
                <a:solidFill>
                  <a:srgbClr val="61dafb"/>
                </a:solidFill>
              </a:rPr>
              <a:t>리액트 </a:t>
            </a:r>
            <a:r>
              <a:rPr lang="en-US" altLang="ko-KR" sz="3000" b="1">
                <a:cs typeface="함초롬돋움"/>
              </a:rPr>
              <a:t>vs </a:t>
            </a:r>
            <a:r>
              <a:rPr lang="en-US" altLang="ko-KR" sz="3000" b="1">
                <a:solidFill>
                  <a:srgbClr val="41b883"/>
                </a:solidFill>
                <a:cs typeface="함초롬돋움"/>
              </a:rPr>
              <a:t>Vue</a:t>
            </a:r>
            <a:endParaRPr lang="en-US" altLang="ko-KR" sz="3000" b="1">
              <a:solidFill>
                <a:srgbClr val="41b883"/>
              </a:solidFill>
              <a:cs typeface="함초롬돋움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071621" y="1844802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3143631" y="2855595"/>
            <a:ext cx="8130159" cy="23717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 b="1"/>
              <a:t>1. 코딩 스타일이 어느정도 정해져있음</a:t>
            </a:r>
            <a:endParaRPr lang="ko-KR" altLang="en-US" sz="3000" b="1"/>
          </a:p>
          <a:p>
            <a:pPr>
              <a:defRPr lang="ko-KR" altLang="en-US"/>
            </a:pPr>
            <a:endParaRPr lang="ko-KR" altLang="en-US" sz="3000" b="1"/>
          </a:p>
          <a:p>
            <a:pPr>
              <a:defRPr lang="ko-KR" altLang="en-US"/>
            </a:pPr>
            <a:r>
              <a:rPr lang="ko-KR" altLang="en-US" sz="3000" b="1"/>
              <a:t>2. </a:t>
            </a:r>
            <a:r>
              <a:rPr lang="en-US" altLang="ko-KR" sz="3000" b="1"/>
              <a:t>HTML, CSS, JS </a:t>
            </a:r>
            <a:r>
              <a:rPr lang="ko-KR" altLang="en-US" sz="3000" b="1"/>
              <a:t>코드영역이 분리되어있음</a:t>
            </a:r>
            <a:endParaRPr lang="ko-KR" altLang="en-US" sz="3000" b="1"/>
          </a:p>
          <a:p>
            <a:pPr>
              <a:defRPr lang="ko-KR" altLang="en-US"/>
            </a:pPr>
            <a:endParaRPr lang="ko-KR" altLang="en-US" sz="3000" b="1"/>
          </a:p>
          <a:p>
            <a:pPr>
              <a:defRPr lang="ko-KR" altLang="en-US"/>
            </a:pPr>
            <a:r>
              <a:rPr lang="ko-KR" altLang="en-US" sz="3000" b="1"/>
              <a:t>3. </a:t>
            </a:r>
            <a:r>
              <a:rPr lang="ko-KR" altLang="en-US" sz="3000" b="1">
                <a:solidFill>
                  <a:srgbClr val="4983ee"/>
                </a:solidFill>
              </a:rPr>
              <a:t>쉬움</a:t>
            </a:r>
            <a:endParaRPr lang="ko-KR" altLang="en-US" sz="3000" b="1">
              <a:solidFill>
                <a:srgbClr val="4983ee"/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2527100"/>
            <a:ext cx="3384424" cy="212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2927603" y="2492883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3071621" y="1844802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800" y="0"/>
            <a:ext cx="10260000" cy="6858453"/>
          </a:xfrm>
          <a:prstGeom prst="rect">
            <a:avLst/>
          </a:prstGeom>
          <a:solidFill>
            <a:schemeClr val="tx1">
              <a:alpha val="32000"/>
            </a:schemeClr>
          </a:solidFill>
        </p:spPr>
      </p:pic>
      <p:sp>
        <p:nvSpPr>
          <p:cNvPr id="19" name=""/>
          <p:cNvSpPr/>
          <p:nvPr/>
        </p:nvSpPr>
        <p:spPr>
          <a:xfrm>
            <a:off x="964800" y="0"/>
            <a:ext cx="10260000" cy="6858000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1127379" y="728661"/>
            <a:ext cx="2232279" cy="5508689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3575685" y="728661"/>
            <a:ext cx="4104513" cy="5508689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7896225" y="728661"/>
            <a:ext cx="3168396" cy="5508689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919477" y="2525839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063495" y="1877758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1415414" y="653604"/>
            <a:ext cx="9648000" cy="6120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415414" y="647507"/>
            <a:ext cx="1790701" cy="366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부모 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1631441" y="1013649"/>
            <a:ext cx="2088261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935730" y="1013649"/>
            <a:ext cx="4320540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472297" y="1013649"/>
            <a:ext cx="2376297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031491" y="1229676"/>
            <a:ext cx="1279399" cy="363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자식1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9021128" y="1229676"/>
            <a:ext cx="1271587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자식3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5606002" y="1229676"/>
            <a:ext cx="1257712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자식2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063495" y="3317938"/>
            <a:ext cx="1142620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통계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527190" y="3246596"/>
            <a:ext cx="1136500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달력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088374" y="3281362"/>
            <a:ext cx="1137666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70000"/>
                  </a:schemeClr>
                </a:solidFill>
              </a:rPr>
              <a:t>Todo</a:t>
            </a:r>
            <a:endParaRPr lang="en-US" altLang="ko-KR">
              <a:solidFill>
                <a:schemeClr val="bg1">
                  <a:lumMod val="7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919477" y="2525839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063495" y="1877758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1415414" y="653604"/>
            <a:ext cx="9648000" cy="6120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415414" y="647507"/>
            <a:ext cx="1790701" cy="366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부모 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1631441" y="1013649"/>
            <a:ext cx="2088261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935730" y="1013649"/>
            <a:ext cx="4320540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472297" y="1013649"/>
            <a:ext cx="2376297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031491" y="1229676"/>
            <a:ext cx="1279399" cy="363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자식1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9021128" y="1229676"/>
            <a:ext cx="1271587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자식3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5606002" y="1229676"/>
            <a:ext cx="1248188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자식2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063495" y="3317938"/>
            <a:ext cx="1142620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통계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527190" y="3246596"/>
            <a:ext cx="1136500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달력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088374" y="3281362"/>
            <a:ext cx="1137666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70000"/>
                  </a:schemeClr>
                </a:solidFill>
              </a:rPr>
              <a:t>Todo</a:t>
            </a:r>
            <a:endParaRPr lang="en-US" altLang="ko-KR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367784" y="4149090"/>
            <a:ext cx="2295906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① </a:t>
            </a:r>
            <a:r>
              <a:rPr lang="ko-KR" altLang="en-US">
                <a:solidFill>
                  <a:schemeClr val="tx1"/>
                </a:solidFill>
              </a:rPr>
              <a:t>클릭이벤트 발생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51306" y="476630"/>
            <a:ext cx="6407659" cy="504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919477" y="2525839"/>
            <a:ext cx="6260212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2063495" y="1877758"/>
            <a:ext cx="6106669" cy="3630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1415414" y="653604"/>
            <a:ext cx="9648000" cy="6120000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415414" y="647507"/>
            <a:ext cx="1790701" cy="366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부모 </a:t>
            </a: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1631441" y="1013649"/>
            <a:ext cx="2088261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935730" y="1013649"/>
            <a:ext cx="4320540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8472297" y="1013649"/>
            <a:ext cx="2376297" cy="5472684"/>
          </a:xfrm>
          <a:prstGeom prst="rect">
            <a:avLst/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031491" y="1229676"/>
            <a:ext cx="1279399" cy="363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자식1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9021128" y="1229676"/>
            <a:ext cx="1271587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자식3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5606002" y="1229676"/>
            <a:ext cx="1248188" cy="36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자식2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063495" y="3317938"/>
            <a:ext cx="1142620" cy="36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통계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5527190" y="3246596"/>
            <a:ext cx="1136500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bg1">
                    <a:lumMod val="70000"/>
                  </a:schemeClr>
                </a:solidFill>
              </a:rPr>
              <a:t>달력</a:t>
            </a:r>
            <a:endParaRPr lang="ko-KR" altLang="en-US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088374" y="3281362"/>
            <a:ext cx="1137666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solidFill>
                  <a:schemeClr val="bg1">
                    <a:lumMod val="70000"/>
                  </a:schemeClr>
                </a:solidFill>
              </a:rPr>
              <a:t>Todo</a:t>
            </a:r>
            <a:endParaRPr lang="en-US" altLang="ko-KR">
              <a:solidFill>
                <a:schemeClr val="bg1">
                  <a:lumMod val="70000"/>
                </a:schemeClr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4367784" y="4149090"/>
            <a:ext cx="2295906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>
                <a:solidFill>
                  <a:srgbClr val="ff0000"/>
                </a:solidFill>
              </a:rPr>
              <a:t>① </a:t>
            </a:r>
            <a:r>
              <a:rPr lang="ko-KR" altLang="en-US">
                <a:solidFill>
                  <a:schemeClr val="tx1"/>
                </a:solidFill>
              </a:rPr>
              <a:t>클릭이벤트 발생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5116830" y="2023583"/>
            <a:ext cx="3470910" cy="3652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</a:rPr>
              <a:t>② </a:t>
            </a:r>
            <a:r>
              <a:rPr lang="ko-KR" altLang="en-US">
                <a:solidFill>
                  <a:schemeClr val="tx1"/>
                </a:solidFill>
              </a:rPr>
              <a:t>부모에게 데이터 전달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"/>
          <p:cNvCxnSpPr/>
          <p:nvPr/>
        </p:nvCxnSpPr>
        <p:spPr>
          <a:xfrm rot="16200000">
            <a:off x="3498341" y="2381821"/>
            <a:ext cx="31024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ＭＳ Ｐゴシック"/>
        <a:font script="Hang" typeface="함초롬돋움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200</ep:Words>
  <ep:PresentationFormat>화면 슬라이드 쇼(4:3)</ep:PresentationFormat>
  <ep:Paragraphs>99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2022-04-26T13:51:24.782</dcterms:created>
  <dc:creator>joyongwon</dc:creator>
  <cp:lastModifiedBy>joyongwon</cp:lastModifiedBy>
  <dcterms:modified xsi:type="dcterms:W3CDTF">2022-04-27T00:13:45.234</dcterms:modified>
  <cp:revision>45</cp:revision>
</cp:coreProperties>
</file>