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3" r:id="rId7"/>
    <p:sldId id="258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EE7D9-C77D-EAF3-0596-FE49A63AF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5D7D88-0B16-9BB0-EFE0-246F172C3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E1489-9E03-BA35-C160-52E23C82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370B-5B30-4DD0-989C-0F4F804A76D3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29222-2680-609D-DBCF-90ADC366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6B321-CB3E-513C-1A4C-F735C407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06A-349A-444B-81FA-4F28889A4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33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1B65B-36B8-F955-5B2A-1A080F93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174018-2D94-59DC-3D0F-D1E03200E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97266-3BCD-F57C-1DA3-1C103D82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370B-5B30-4DD0-989C-0F4F804A76D3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EF950B-0033-D1F3-E862-9B6C3677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AB13F-E67C-A1BE-283C-74CA8184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06A-349A-444B-81FA-4F28889A4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02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810905-400D-7807-ED1D-658EF17A6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05E6A7-BC62-67EE-8F42-B7FE1CC15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940BA-A101-50DD-4596-817CDB47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370B-5B30-4DD0-989C-0F4F804A76D3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0C3C7-2638-EC19-B511-8493CEFC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40847-5B1A-D70D-51A0-F8565DD4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06A-349A-444B-81FA-4F28889A4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7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89292-1F22-CA0C-16B3-0A581656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255BA-81B9-CB7A-69D4-F97FF8240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6E383E-F167-444A-E95D-7DFB9183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370B-5B30-4DD0-989C-0F4F804A76D3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C48C9-ECE2-A1FB-DD88-56632A42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3926E-AD60-C4C9-23B3-8A4E8F12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06A-349A-444B-81FA-4F28889A4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73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21E9E-D54B-82D1-F0A8-D9B724AB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EA1A38-FE53-8B78-0B95-E99F320E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589F1-ACA2-4F7A-867E-B6EB60AF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370B-5B30-4DD0-989C-0F4F804A76D3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87997-C28E-8AEF-D852-B75CEDA34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1EB78-B284-8421-E5EE-94628D6B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06A-349A-444B-81FA-4F28889A4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22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EC96F-6926-8B08-BDE5-5D0C5A3C5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C1EB2-0A77-AED8-2A7F-0AA1B22FD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46C282-3228-C235-9F8F-97F9F916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BCD7A2-8765-F273-F7F8-B4A49FAD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370B-5B30-4DD0-989C-0F4F804A76D3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1FF4C4-10F1-A4EB-D094-0A55BA13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789F5F-7234-60E3-8948-1F291778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06A-349A-444B-81FA-4F28889A4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71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478F0-A902-FFC9-336C-8F36E4600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201BE-683E-5862-E6AC-68A5DFCC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D773DB-9916-75F8-4186-84C3AB57D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C8E32B-0CD4-19A8-4473-843E4CE34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88B170-FF22-5E73-8FBD-656B0C90C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9CC8E8-B5A2-71F4-7B2B-D7FCF0C3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370B-5B30-4DD0-989C-0F4F804A76D3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DF3F5A-F0EA-E1D0-2089-4E32100E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F91299-104B-57DE-5AFC-4926E770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06A-349A-444B-81FA-4F28889A4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9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7FEAD-F7E8-E069-2918-0AD62D9D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84FD4C-685D-9128-3C13-DDC95C30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370B-5B30-4DD0-989C-0F4F804A76D3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AD79DA-0B69-9AE7-2013-466C2408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1BA7FE-2532-C725-FBB4-1711A2D1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06A-349A-444B-81FA-4F28889A4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83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35F3D5-6042-BC14-A43B-3FD36B4F1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370B-5B30-4DD0-989C-0F4F804A76D3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C3D123-9DC7-6C1E-0BC0-A180AB73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B68FE1-4126-08C9-1D4C-D7557674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06A-349A-444B-81FA-4F28889A4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35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4970F-08ED-9AEE-736F-5EFDCB0D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336AF-587E-9B84-D7A5-3089D40A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B8E9B6-C0E1-BE19-B6A8-7F37BC0E6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70753D-77C1-E339-F17E-4D85B01E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370B-5B30-4DD0-989C-0F4F804A76D3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7BC733-B388-F449-EDC8-F7C06E5F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F4EF13-7B90-E1BA-3086-B14C81D7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06A-349A-444B-81FA-4F28889A4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05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4F65F-D389-EE57-F68C-4D77BD02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981532-8E2F-7198-AA49-4309DBD50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8F10B8-131B-7244-0BFC-F785FAC9F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AAC970-F1AE-B559-0C16-E5EB49AB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370B-5B30-4DD0-989C-0F4F804A76D3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092326-CC87-DC13-7CDD-450D2BA7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9E02B6-12AC-7A86-AF04-ED6AF5A7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BB06A-349A-444B-81FA-4F28889A4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35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C00D32-6788-9706-E024-31E72285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2DC089-4057-A6C3-090B-F22A451D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D66A2-4CDA-B027-ACA3-543BE72E3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9370B-5B30-4DD0-989C-0F4F804A76D3}" type="datetimeFigureOut">
              <a:rPr lang="zh-CN" altLang="en-US" smtClean="0"/>
              <a:t>2023/5/16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BF3120-A94A-DC5B-C96B-25E43E392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81DBD-2630-371B-A3FE-7B0AFF635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BB06A-349A-444B-81FA-4F28889A4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65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B3902BC-65B7-879D-CC4E-5162E740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1260" y="1519233"/>
            <a:ext cx="6900333" cy="584775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KMP</a:t>
            </a:r>
            <a:r>
              <a:rPr lang="zh-CN" altLang="en-US" sz="4000" dirty="0"/>
              <a:t>算法优化字符串匹配问题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92C82C7-F8F0-4DB3-0656-8777A66AE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944" y="2998171"/>
            <a:ext cx="77412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-apple-system"/>
              </a:rPr>
              <a:t>我们要解决的问题是：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262626"/>
                </a:solidFill>
                <a:ea typeface="-apple-system"/>
              </a:rPr>
              <a:t>给定一个原字符串和一个匹配字符串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262626"/>
                </a:solidFill>
                <a:ea typeface="-apple-system"/>
              </a:rPr>
              <a:t>从原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-apple-system"/>
              </a:rPr>
              <a:t>字符串中找出 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与匹配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  <a:ea typeface="-apple-system"/>
              </a:rPr>
              <a:t>字符串的第一个匹配项的下标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62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B3902BC-65B7-879D-CC4E-5162E740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39681" y="740258"/>
            <a:ext cx="4307183" cy="783741"/>
          </a:xfrm>
        </p:spPr>
        <p:txBody>
          <a:bodyPr/>
          <a:lstStyle/>
          <a:p>
            <a:r>
              <a:rPr lang="zh-CN" altLang="en-US" dirty="0"/>
              <a:t>构造数组代码实现：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040D4A-E66A-A24E-7C75-4D93B1715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1256545"/>
            <a:ext cx="7787709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s=‘</a:t>
            </a:r>
            <a:r>
              <a:rPr kumimoji="0" lang="en-US" altLang="zh-CN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ababcabcacbab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’  </a:t>
            </a:r>
            <a:r>
              <a:rPr lang="en-US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原串</a:t>
            </a:r>
            <a:endParaRPr lang="en-US" altLang="zh-CN" sz="2000" i="1" dirty="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solidFill>
                  <a:srgbClr val="000080"/>
                </a:solidFill>
                <a:latin typeface="Arial Unicode MS"/>
                <a:ea typeface="JetBrains Mono"/>
              </a:rPr>
              <a:t>t=‘</a:t>
            </a:r>
            <a:r>
              <a:rPr lang="en-US" altLang="zh-CN" sz="2000" b="1" dirty="0" err="1">
                <a:solidFill>
                  <a:srgbClr val="000080"/>
                </a:solidFill>
                <a:latin typeface="Arial Unicode MS"/>
                <a:ea typeface="JetBrains Mono"/>
              </a:rPr>
              <a:t>abcac</a:t>
            </a:r>
            <a:r>
              <a:rPr lang="en-US" altLang="zh-CN" sz="2000" b="1" dirty="0">
                <a:solidFill>
                  <a:srgbClr val="000080"/>
                </a:solidFill>
                <a:latin typeface="Arial Unicode MS"/>
                <a:ea typeface="JetBrains Mono"/>
              </a:rPr>
              <a:t>’      </a:t>
            </a:r>
            <a:r>
              <a:rPr lang="en-US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匹配串</a:t>
            </a:r>
            <a:endParaRPr lang="en-US" altLang="zh-CN" sz="2000" i="1" dirty="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next_kmp(t):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lang="en-US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t</a:t>
            </a:r>
            <a:r>
              <a:rPr lang="zh-CN" altLang="en-US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表示匹配字符串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t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(t)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j, k ,n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(t)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pnext = [-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* n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lang="en-US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#next</a:t>
            </a:r>
            <a:r>
              <a:rPr lang="zh-CN" altLang="en-US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数组长度</a:t>
            </a:r>
            <a:r>
              <a:rPr lang="en-US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==</a:t>
            </a:r>
            <a:r>
              <a:rPr lang="zh-CN" altLang="en-US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r>
              <a:rPr lang="en-US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的长度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&lt; n-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k == -1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的意义就是说此时的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值不存在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不存在时，此时的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pnext[j] = 0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 == 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t[j] == t[k]: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lang="en-US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指针</a:t>
            </a:r>
            <a:r>
              <a:rPr lang="en-US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在起点，或者是遇到相同的字符</a:t>
            </a:r>
            <a:br>
              <a:rPr lang="zh-CN" altLang="zh-CN" sz="2000" i="1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j, k = j+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k+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pnext[j] = k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k = pnext[k]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pnext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(next_kmp(t))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4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B3902BC-65B7-879D-CC4E-5162E740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57624"/>
            <a:ext cx="9144000" cy="1655762"/>
          </a:xfrm>
        </p:spPr>
        <p:txBody>
          <a:bodyPr/>
          <a:lstStyle/>
          <a:p>
            <a:pPr algn="l"/>
            <a:r>
              <a:rPr lang="zh-CN" altLang="en-US" dirty="0"/>
              <a:t>有了</a:t>
            </a:r>
            <a:r>
              <a:rPr lang="en-US" altLang="zh-CN" dirty="0"/>
              <a:t>next</a:t>
            </a:r>
            <a:r>
              <a:rPr lang="zh-CN" altLang="en-US" dirty="0"/>
              <a:t>数组就简单了，接下来直接对原串和匹配串做匹配，在匹配过程中遇到原串与匹配串不同的字符，每次通过构造数组迅速定位到匹配串下一个新匹配点，匹配代码：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15C4B2-7AAA-F59E-97EC-4DEA25BBE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416" y="2217165"/>
            <a:ext cx="6907660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matching_kmp(s,t,pnext):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s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(s)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t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(t)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i, j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m, n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(s),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(t)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&lt; 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&lt; m: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== 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s[i] == t[j]: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匹配成功，或者匹配串起点在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-1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i, j = i+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j+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j = pnext[j]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== n: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- j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B3902BC-65B7-879D-CC4E-5162E740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9731" y="245292"/>
            <a:ext cx="1833563" cy="534193"/>
          </a:xfrm>
        </p:spPr>
        <p:txBody>
          <a:bodyPr/>
          <a:lstStyle/>
          <a:p>
            <a:pPr algn="l"/>
            <a:r>
              <a:rPr lang="zh-CN" altLang="en-US" dirty="0"/>
              <a:t>完整代码：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C804B4-D9ED-680E-1AD0-FEB85E9E4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502" y="38121"/>
            <a:ext cx="5111886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next_kmp()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函数，求出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next[j]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 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‘ababcabcacbab’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  #s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是原串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 =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‘abcac’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     #t</a:t>
            </a:r>
            <a:r>
              <a:rPr kumimoji="0" lang="zh-CN" altLang="en-US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是匹配串</a:t>
            </a:r>
            <a:b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next_kmp(t):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t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(t)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j, k ,n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(t)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pnext = [-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* n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&lt; n-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k == -1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的意义就是说此时的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值不存在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不存在时，此时的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pnext[j] = 0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 == 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t[j] == t[k]: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j, k = j+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k+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pnext[j] = k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k = pnext[k]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pnext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(next_kmp(t))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#pnext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列表作为求得的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next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）函数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#s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为原串，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为匹配串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matching_kmp(s,t,pnext):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t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(t)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i, j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m, n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(s),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(t)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&lt; n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&lt; m: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== 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s[i] == t[j]: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匹配成功，或者匹配串起点在</a:t>
            </a: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-1</a:t>
            </a:r>
            <a:b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i, j = i+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j+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j = pnext[j]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== n: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- j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(matching_kmp(s,t,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pnext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next_kmp(t)))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34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B3902BC-65B7-879D-CC4E-5162E740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32" y="664097"/>
            <a:ext cx="3217333" cy="597429"/>
          </a:xfrm>
        </p:spPr>
        <p:txBody>
          <a:bodyPr/>
          <a:lstStyle/>
          <a:p>
            <a:r>
              <a:rPr lang="zh-CN" altLang="en-US" dirty="0"/>
              <a:t>运行结果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8987F3-7216-7481-7EC0-D5CDF165C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67" y="1889056"/>
            <a:ext cx="6649618" cy="40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20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B3902BC-65B7-879D-CC4E-5162E740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904" y="2635783"/>
            <a:ext cx="8818299" cy="1329009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黑体" panose="02010609060101010101" pitchFamily="49" charset="-122"/>
                <a:ea typeface="黑体" panose="02010609060101010101" pitchFamily="49" charset="-122"/>
              </a:rPr>
              <a:t>Thanks</a:t>
            </a:r>
            <a:r>
              <a:rPr lang="zh-CN" altLang="en-US" sz="6600" dirty="0">
                <a:latin typeface="黑体" panose="02010609060101010101" pitchFamily="49" charset="-122"/>
                <a:ea typeface="黑体" panose="02010609060101010101" pitchFamily="49" charset="-122"/>
              </a:rPr>
              <a:t>！！</a:t>
            </a:r>
          </a:p>
        </p:txBody>
      </p:sp>
    </p:spTree>
    <p:extLst>
      <p:ext uri="{BB962C8B-B14F-4D97-AF65-F5344CB8AC3E}">
        <p14:creationId xmlns:p14="http://schemas.microsoft.com/office/powerpoint/2010/main" val="239705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B3902BC-65B7-879D-CC4E-5162E740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84" y="608788"/>
            <a:ext cx="2766106" cy="584200"/>
          </a:xfrm>
        </p:spPr>
        <p:txBody>
          <a:bodyPr/>
          <a:lstStyle/>
          <a:p>
            <a:r>
              <a:rPr lang="zh-CN" altLang="en-US" dirty="0"/>
              <a:t>朴素匹配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734447-0FED-9153-4BEF-1F4B57002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51" y="1380038"/>
            <a:ext cx="7474446" cy="180342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596B797-0902-BF7D-C50F-753C587A889B}"/>
              </a:ext>
            </a:extLst>
          </p:cNvPr>
          <p:cNvSpPr txBox="1"/>
          <p:nvPr/>
        </p:nvSpPr>
        <p:spPr>
          <a:xfrm>
            <a:off x="1811866" y="373476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每次从原串的「发起点」和匹配串的「首位」开始尝试匹配：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匹配成功：返回本次匹配的原串「发起点」。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匹配失败：枚举原串的下一个「发起点」，重新尝试匹配。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52DAE2-0789-0193-A35E-167F16F1AF50}"/>
              </a:ext>
            </a:extLst>
          </p:cNvPr>
          <p:cNvSpPr txBox="1"/>
          <p:nvPr/>
        </p:nvSpPr>
        <p:spPr>
          <a:xfrm>
            <a:off x="1871132" y="5083374"/>
            <a:ext cx="86952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如第一次匹配当遇到原串的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"a"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和匹配串的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"f"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不匹配，要从匹配串的第一个字符去匹配原串的第一个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"b"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假设原串长度为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，匹配串长度为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，枚举复杂度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O(n-m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），每次将匹配串和原串做比较的复杂度是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O(m),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总的时间复杂度就是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m*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n-m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））</a:t>
            </a: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时间复杂度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O(m*n)</a:t>
            </a:r>
          </a:p>
        </p:txBody>
      </p:sp>
    </p:spTree>
    <p:extLst>
      <p:ext uri="{BB962C8B-B14F-4D97-AF65-F5344CB8AC3E}">
        <p14:creationId xmlns:p14="http://schemas.microsoft.com/office/powerpoint/2010/main" val="108027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B3902BC-65B7-879D-CC4E-5162E740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93503"/>
            <a:ext cx="9144000" cy="1200145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dirty="0"/>
              <a:t>注意对前缀后缀的解释：像这里匹配串中</a:t>
            </a:r>
            <a:r>
              <a:rPr lang="en-US" altLang="zh-CN" sz="1800" dirty="0"/>
              <a:t>f</a:t>
            </a:r>
            <a:r>
              <a:rPr lang="zh-CN" altLang="en-US" sz="1800" dirty="0"/>
              <a:t>前面的</a:t>
            </a:r>
            <a:r>
              <a:rPr lang="en-US" altLang="zh-CN" sz="1800" dirty="0"/>
              <a:t>(“</a:t>
            </a:r>
            <a:r>
              <a:rPr lang="en-US" altLang="zh-CN" sz="1800" dirty="0" err="1"/>
              <a:t>abeab</a:t>
            </a:r>
            <a:r>
              <a:rPr lang="en-US" altLang="zh-CN" sz="1800" dirty="0"/>
              <a:t>”)</a:t>
            </a:r>
            <a:r>
              <a:rPr lang="zh-CN" altLang="en-US" sz="1800" dirty="0"/>
              <a:t>是已经匹配成功的，前缀是</a:t>
            </a:r>
            <a:r>
              <a:rPr lang="en-US" altLang="zh-CN" sz="1800" dirty="0"/>
              <a:t>a</a:t>
            </a:r>
            <a:r>
              <a:rPr lang="zh-CN" altLang="en-US" sz="1800" dirty="0"/>
              <a:t>，</a:t>
            </a:r>
            <a:r>
              <a:rPr lang="en-US" altLang="zh-CN" sz="1800" dirty="0"/>
              <a:t>ab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abe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abea</a:t>
            </a:r>
            <a:r>
              <a:rPr lang="zh-CN" altLang="en-US" sz="1800" dirty="0"/>
              <a:t>；后缀是</a:t>
            </a:r>
            <a:r>
              <a:rPr lang="en-US" altLang="zh-CN" sz="1800" dirty="0"/>
              <a:t>b</a:t>
            </a:r>
            <a:r>
              <a:rPr lang="zh-CN" altLang="en-US" sz="1800" dirty="0"/>
              <a:t>，</a:t>
            </a:r>
            <a:r>
              <a:rPr lang="en-US" altLang="zh-CN" sz="1800" dirty="0"/>
              <a:t>ab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eab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beab</a:t>
            </a:r>
            <a:r>
              <a:rPr lang="zh-CN" altLang="en-US" sz="1800" dirty="0"/>
              <a:t>。因此前缀和后缀取交集就是</a:t>
            </a:r>
            <a:r>
              <a:rPr lang="en-US" altLang="zh-CN" sz="1800" dirty="0"/>
              <a:t>”ab”</a:t>
            </a:r>
            <a:r>
              <a:rPr lang="zh-CN" altLang="en-US" sz="1800" dirty="0"/>
              <a:t>了，而</a:t>
            </a:r>
            <a:r>
              <a:rPr lang="en-US" altLang="zh-CN" sz="1800" dirty="0"/>
              <a:t>f</a:t>
            </a:r>
            <a:r>
              <a:rPr lang="zh-CN" altLang="en-US" sz="1800" dirty="0"/>
              <a:t>要跳到的下一个位置</a:t>
            </a:r>
            <a:r>
              <a:rPr lang="en-US" altLang="zh-CN" sz="1800" dirty="0"/>
              <a:t>e</a:t>
            </a:r>
            <a:r>
              <a:rPr lang="zh-CN" altLang="en-US" sz="1800" dirty="0"/>
              <a:t>可以看成就是交集“</a:t>
            </a:r>
            <a:r>
              <a:rPr lang="en-US" altLang="zh-CN" sz="1800" dirty="0"/>
              <a:t>ab”</a:t>
            </a:r>
            <a:r>
              <a:rPr lang="zh-CN" altLang="en-US" sz="1800" dirty="0"/>
              <a:t>的下一位。</a:t>
            </a:r>
            <a:endParaRPr lang="en-US" altLang="zh-CN" sz="1800" dirty="0"/>
          </a:p>
          <a:p>
            <a:pPr algn="l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C6852F-D479-2611-AC0C-0638EAA41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895" y="2335938"/>
            <a:ext cx="6463700" cy="2292358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6560CFFA-77E9-6EC8-74BE-F52E0716B04E}"/>
              </a:ext>
            </a:extLst>
          </p:cNvPr>
          <p:cNvSpPr txBox="1">
            <a:spLocks/>
          </p:cNvSpPr>
          <p:nvPr/>
        </p:nvSpPr>
        <p:spPr>
          <a:xfrm>
            <a:off x="1023936" y="658794"/>
            <a:ext cx="2766106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KMP</a:t>
            </a:r>
            <a:r>
              <a:rPr lang="zh-CN" altLang="en-US" dirty="0"/>
              <a:t>算法匹配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5ED90A-69CA-1A9E-3C11-27F166B583F5}"/>
              </a:ext>
            </a:extLst>
          </p:cNvPr>
          <p:cNvSpPr txBox="1"/>
          <p:nvPr/>
        </p:nvSpPr>
        <p:spPr>
          <a:xfrm>
            <a:off x="1698418" y="1224252"/>
            <a:ext cx="6097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KMP</a:t>
            </a:r>
            <a:r>
              <a:rPr lang="zh-CN" altLang="en-US" dirty="0"/>
              <a:t>思路：首先匹配串会检查之前已经匹配成功的部分中里是否存在相同的「前缀」和「后缀」。如果存在，则跳转到「前缀」的下一个位置继续往下匹配</a:t>
            </a:r>
          </a:p>
        </p:txBody>
      </p:sp>
    </p:spTree>
    <p:extLst>
      <p:ext uri="{BB962C8B-B14F-4D97-AF65-F5344CB8AC3E}">
        <p14:creationId xmlns:p14="http://schemas.microsoft.com/office/powerpoint/2010/main" val="212263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B3902BC-65B7-879D-CC4E-5162E740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9248"/>
            <a:ext cx="9144000" cy="1655762"/>
          </a:xfrm>
        </p:spPr>
        <p:txBody>
          <a:bodyPr/>
          <a:lstStyle/>
          <a:p>
            <a:pPr algn="l"/>
            <a:r>
              <a:rPr lang="zh-CN" altLang="en-US" dirty="0"/>
              <a:t>例如在从</a:t>
            </a:r>
            <a:r>
              <a:rPr lang="en-US" altLang="zh-CN" dirty="0"/>
              <a:t>f</a:t>
            </a:r>
            <a:r>
              <a:rPr lang="zh-CN" altLang="en-US" dirty="0"/>
              <a:t>跳到</a:t>
            </a:r>
            <a:r>
              <a:rPr lang="en-US" altLang="zh-CN" dirty="0"/>
              <a:t>e</a:t>
            </a:r>
            <a:r>
              <a:rPr lang="zh-CN" altLang="en-US" dirty="0"/>
              <a:t>后又发现匹配失败，而且此时匹配串匹配成功的部分没有相同的前缀和后缀，因此匹配串会从头开始匹配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F295D4-6806-E0B0-C91A-9C3D17DAE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224" y="813529"/>
            <a:ext cx="8572941" cy="2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2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B3902BC-65B7-879D-CC4E-5162E740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5901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dirty="0"/>
              <a:t>从头开始再继续匹配就能匹配成功了，这就是</a:t>
            </a:r>
            <a:r>
              <a:rPr lang="en-US" altLang="zh-CN" dirty="0"/>
              <a:t>KMP</a:t>
            </a:r>
            <a:r>
              <a:rPr lang="zh-CN" altLang="en-US" dirty="0"/>
              <a:t>算法的核心！</a:t>
            </a:r>
            <a:endParaRPr lang="en-US" altLang="zh-CN" dirty="0"/>
          </a:p>
          <a:p>
            <a:pPr algn="l"/>
            <a:r>
              <a:rPr lang="zh-CN" altLang="en-US" sz="2400" dirty="0"/>
              <a:t>但是问题来了，</a:t>
            </a:r>
            <a:endParaRPr lang="en-US" altLang="zh-CN" sz="2400" dirty="0"/>
          </a:p>
          <a:p>
            <a:pPr algn="l"/>
            <a:r>
              <a:rPr lang="zh-CN" altLang="en-US" sz="2400" dirty="0"/>
              <a:t>当我们的匹配串遇到与原串不匹配的字符时，应该从匹配串的哪个字符开始匹配？？像图中我们如何从匹配串的</a:t>
            </a:r>
            <a:r>
              <a:rPr lang="en-US" altLang="zh-CN" sz="2400" dirty="0"/>
              <a:t>f</a:t>
            </a:r>
            <a:r>
              <a:rPr lang="zh-CN" altLang="en-US" sz="2400" dirty="0"/>
              <a:t>定位到</a:t>
            </a:r>
            <a:r>
              <a:rPr lang="en-US" altLang="zh-CN" sz="2400" dirty="0"/>
              <a:t>e</a:t>
            </a:r>
            <a:r>
              <a:rPr lang="zh-CN" altLang="en-US" sz="2400" dirty="0"/>
              <a:t>再从</a:t>
            </a:r>
            <a:r>
              <a:rPr lang="en-US" altLang="zh-CN" sz="2400" dirty="0"/>
              <a:t>e</a:t>
            </a:r>
            <a:r>
              <a:rPr lang="zh-CN" altLang="en-US" sz="2400" dirty="0"/>
              <a:t>定位到开头的</a:t>
            </a:r>
            <a:r>
              <a:rPr lang="en-US" altLang="zh-CN" sz="2400" dirty="0"/>
              <a:t>?</a:t>
            </a:r>
          </a:p>
          <a:p>
            <a:pPr algn="l"/>
            <a:r>
              <a:rPr lang="zh-CN" altLang="en-US" sz="2400" dirty="0"/>
              <a:t>分析一下：因为开始在匹配串</a:t>
            </a:r>
            <a:r>
              <a:rPr lang="zh-CN" altLang="en-US" sz="2400" b="1" dirty="0"/>
              <a:t>已经匹配成功的部分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abeab</a:t>
            </a:r>
            <a:r>
              <a:rPr lang="en-US" altLang="zh-CN" sz="2400" dirty="0"/>
              <a:t>”)</a:t>
            </a:r>
            <a:r>
              <a:rPr lang="zh-CN" altLang="en-US" sz="2400" dirty="0"/>
              <a:t>存在相同的前缀和后缀</a:t>
            </a:r>
            <a:r>
              <a:rPr lang="en-US" altLang="zh-CN" sz="2400" dirty="0"/>
              <a:t>ab</a:t>
            </a:r>
            <a:r>
              <a:rPr lang="zh-CN" altLang="en-US" sz="2400" dirty="0"/>
              <a:t>，所以可以定位到</a:t>
            </a:r>
            <a:r>
              <a:rPr lang="en-US" altLang="zh-CN" sz="2400" dirty="0"/>
              <a:t>e</a:t>
            </a:r>
            <a:r>
              <a:rPr lang="zh-CN" altLang="en-US" sz="2400" dirty="0"/>
              <a:t>，之后没有相同的前缀后缀，所以定位到的是开头！！因此我们提出</a:t>
            </a:r>
            <a:r>
              <a:rPr lang="en-US" altLang="zh-CN" sz="2400" dirty="0"/>
              <a:t>next</a:t>
            </a:r>
            <a:r>
              <a:rPr lang="zh-CN" altLang="en-US" sz="2400" dirty="0"/>
              <a:t>数组，（参考前面对前缀后缀的思考）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C17FD9-E7FE-3548-BFBC-6CB4F12D8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68" y="1072303"/>
            <a:ext cx="7747398" cy="22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0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B3902BC-65B7-879D-CC4E-5162E740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94565"/>
            <a:ext cx="9144000" cy="1655762"/>
          </a:xfrm>
        </p:spPr>
        <p:txBody>
          <a:bodyPr/>
          <a:lstStyle/>
          <a:p>
            <a:pPr algn="l"/>
            <a:r>
              <a:rPr lang="en-US" altLang="zh-CN" dirty="0"/>
              <a:t>next</a:t>
            </a:r>
            <a:r>
              <a:rPr lang="zh-CN" altLang="en-US" dirty="0"/>
              <a:t>数组是只和</a:t>
            </a:r>
            <a:r>
              <a:rPr lang="zh-CN" altLang="en-US" b="1" dirty="0"/>
              <a:t>匹配串</a:t>
            </a:r>
            <a:r>
              <a:rPr lang="zh-CN" altLang="en-US" dirty="0"/>
              <a:t>相关，作用是方便我们重新定位到匹配串的下一个匹配位置。</a:t>
            </a:r>
            <a:endParaRPr lang="en-US" altLang="zh-CN" dirty="0"/>
          </a:p>
          <a:p>
            <a:pPr algn="l"/>
            <a:r>
              <a:rPr lang="zh-CN" altLang="en-US" dirty="0"/>
              <a:t>假设有匹配串“</a:t>
            </a:r>
            <a:r>
              <a:rPr lang="en-US" altLang="zh-CN" dirty="0" err="1"/>
              <a:t>aaabbab</a:t>
            </a:r>
            <a:r>
              <a:rPr lang="zh-CN" altLang="en-US" dirty="0"/>
              <a:t>”，假定有指针</a:t>
            </a:r>
            <a:r>
              <a:rPr lang="en-US" altLang="zh-CN" dirty="0" err="1"/>
              <a:t>i</a:t>
            </a:r>
            <a:r>
              <a:rPr lang="zh-CN" altLang="en-US" dirty="0"/>
              <a:t>和指针</a:t>
            </a:r>
            <a:r>
              <a:rPr lang="en-US" altLang="zh-CN" dirty="0"/>
              <a:t>j</a:t>
            </a:r>
            <a:r>
              <a:rPr lang="zh-CN" altLang="en-US" dirty="0"/>
              <a:t>，指针</a:t>
            </a:r>
            <a:r>
              <a:rPr lang="en-US" altLang="zh-CN" dirty="0" err="1"/>
              <a:t>i</a:t>
            </a:r>
            <a:r>
              <a:rPr lang="zh-CN" altLang="en-US" dirty="0"/>
              <a:t>出发点是</a:t>
            </a:r>
            <a:r>
              <a:rPr lang="en-US" altLang="zh-CN" dirty="0" err="1"/>
              <a:t>i</a:t>
            </a:r>
            <a:r>
              <a:rPr lang="en-US" altLang="zh-CN" dirty="0"/>
              <a:t>=1</a:t>
            </a:r>
            <a:r>
              <a:rPr lang="zh-CN" altLang="en-US" dirty="0"/>
              <a:t>，指针</a:t>
            </a:r>
            <a:r>
              <a:rPr lang="en-US" altLang="zh-CN" dirty="0"/>
              <a:t>j</a:t>
            </a:r>
            <a:r>
              <a:rPr lang="zh-CN" altLang="en-US" dirty="0"/>
              <a:t>出发点是</a:t>
            </a:r>
            <a:r>
              <a:rPr lang="en-US" altLang="zh-CN" dirty="0"/>
              <a:t>j=0</a:t>
            </a:r>
            <a:r>
              <a:rPr lang="zh-CN" altLang="en-US" dirty="0"/>
              <a:t>，起始时</a:t>
            </a:r>
            <a:r>
              <a:rPr lang="en-US" altLang="zh-CN" dirty="0"/>
              <a:t>next[0]=0</a:t>
            </a:r>
          </a:p>
          <a:p>
            <a:pPr algn="l"/>
            <a:endParaRPr lang="zh-CN" altLang="en-US" dirty="0"/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0F9A8F7E-06A5-B96A-40D0-9632F3D1E94C}"/>
              </a:ext>
            </a:extLst>
          </p:cNvPr>
          <p:cNvSpPr txBox="1">
            <a:spLocks/>
          </p:cNvSpPr>
          <p:nvPr/>
        </p:nvSpPr>
        <p:spPr>
          <a:xfrm>
            <a:off x="1023936" y="658794"/>
            <a:ext cx="2766106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构建</a:t>
            </a:r>
            <a:r>
              <a:rPr lang="en-US" altLang="zh-CN" dirty="0"/>
              <a:t>next</a:t>
            </a:r>
            <a:r>
              <a:rPr lang="zh-CN" altLang="en-US" dirty="0"/>
              <a:t>数组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40762E4-BCAE-86A6-8420-4A9FB32AF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223307"/>
            <a:ext cx="5826358" cy="22830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917AEA0-BB4F-9FEA-B5E9-C8C9672669C8}"/>
              </a:ext>
            </a:extLst>
          </p:cNvPr>
          <p:cNvSpPr txBox="1"/>
          <p:nvPr/>
        </p:nvSpPr>
        <p:spPr>
          <a:xfrm>
            <a:off x="1385888" y="5657852"/>
            <a:ext cx="948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我们可以看到指针</a:t>
            </a:r>
            <a:r>
              <a:rPr lang="en-US" altLang="zh-CN" dirty="0"/>
              <a:t>j</a:t>
            </a:r>
            <a:r>
              <a:rPr lang="zh-CN" altLang="en-US" dirty="0"/>
              <a:t>和</a:t>
            </a:r>
            <a:r>
              <a:rPr lang="en-US" altLang="zh-CN" dirty="0" err="1"/>
              <a:t>i</a:t>
            </a:r>
            <a:r>
              <a:rPr lang="zh-CN" altLang="en-US" dirty="0"/>
              <a:t>此时指着相同的字符，这时记录</a:t>
            </a:r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]=j+1;</a:t>
            </a:r>
            <a:r>
              <a:rPr lang="zh-CN" altLang="en-US" dirty="0"/>
              <a:t>同时将指针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后移，一直循环这个过程直到指针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指向的字符不同</a:t>
            </a:r>
          </a:p>
        </p:txBody>
      </p:sp>
    </p:spTree>
    <p:extLst>
      <p:ext uri="{BB962C8B-B14F-4D97-AF65-F5344CB8AC3E}">
        <p14:creationId xmlns:p14="http://schemas.microsoft.com/office/powerpoint/2010/main" val="15232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B3902BC-65B7-879D-CC4E-5162E7401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9298"/>
            <a:ext cx="9144000" cy="1655762"/>
          </a:xfrm>
        </p:spPr>
        <p:txBody>
          <a:bodyPr/>
          <a:lstStyle/>
          <a:p>
            <a:pPr algn="l"/>
            <a:r>
              <a:rPr lang="zh-CN" altLang="en-US" dirty="0"/>
              <a:t>当指针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当前指向字符不同，指针</a:t>
            </a:r>
            <a:r>
              <a:rPr lang="en-US" altLang="zh-CN" dirty="0"/>
              <a:t>j</a:t>
            </a:r>
            <a:r>
              <a:rPr lang="zh-CN" altLang="en-US" dirty="0"/>
              <a:t>开始一步一步后撤每次撤到</a:t>
            </a:r>
            <a:r>
              <a:rPr lang="en-US" altLang="zh-CN" b="1" dirty="0"/>
              <a:t>j=next[j-1]</a:t>
            </a:r>
            <a:r>
              <a:rPr lang="zh-CN" altLang="en-US" dirty="0"/>
              <a:t>的位置，直到遇到和指针</a:t>
            </a:r>
            <a:r>
              <a:rPr lang="en-US" altLang="zh-CN" dirty="0" err="1"/>
              <a:t>i</a:t>
            </a:r>
            <a:r>
              <a:rPr lang="zh-CN" altLang="en-US" b="1" dirty="0"/>
              <a:t>相同的字符</a:t>
            </a:r>
            <a:r>
              <a:rPr lang="zh-CN" altLang="en-US" dirty="0"/>
              <a:t>或者直到</a:t>
            </a:r>
            <a:r>
              <a:rPr lang="en-US" altLang="zh-CN" dirty="0"/>
              <a:t>j=0</a:t>
            </a:r>
            <a:r>
              <a:rPr lang="zh-CN" altLang="en-US" dirty="0"/>
              <a:t>，例如在此图中指针</a:t>
            </a:r>
            <a:r>
              <a:rPr lang="en-US" altLang="zh-CN" dirty="0"/>
              <a:t>j</a:t>
            </a:r>
            <a:r>
              <a:rPr lang="zh-CN" altLang="en-US" dirty="0"/>
              <a:t>会后撤到</a:t>
            </a:r>
            <a:r>
              <a:rPr lang="en-US" altLang="zh-CN" dirty="0"/>
              <a:t>j=0</a:t>
            </a:r>
            <a:r>
              <a:rPr lang="zh-CN" altLang="en-US" dirty="0"/>
              <a:t>处。指针</a:t>
            </a:r>
            <a:r>
              <a:rPr lang="en-US" altLang="zh-CN" dirty="0"/>
              <a:t>j=0</a:t>
            </a:r>
            <a:r>
              <a:rPr lang="zh-CN" altLang="en-US" dirty="0"/>
              <a:t>时，</a:t>
            </a:r>
            <a:r>
              <a:rPr lang="en-US" altLang="zh-CN" dirty="0"/>
              <a:t>next[</a:t>
            </a:r>
            <a:r>
              <a:rPr lang="en-US" altLang="zh-CN" dirty="0" err="1"/>
              <a:t>i</a:t>
            </a:r>
            <a:r>
              <a:rPr lang="en-US" altLang="zh-CN" dirty="0"/>
              <a:t>]=0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856364-5B36-2342-C597-C21AAB51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145" y="1242994"/>
            <a:ext cx="6992356" cy="3058820"/>
          </a:xfrm>
          <a:prstGeom prst="rect">
            <a:avLst/>
          </a:prstGeom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501C7A42-918E-1AB6-AC06-844CC2B1D0DD}"/>
              </a:ext>
            </a:extLst>
          </p:cNvPr>
          <p:cNvSpPr txBox="1">
            <a:spLocks/>
          </p:cNvSpPr>
          <p:nvPr/>
        </p:nvSpPr>
        <p:spPr>
          <a:xfrm>
            <a:off x="1023936" y="658794"/>
            <a:ext cx="2766106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构建</a:t>
            </a:r>
            <a:r>
              <a:rPr lang="en-US" altLang="zh-CN" dirty="0"/>
              <a:t>next</a:t>
            </a:r>
            <a:r>
              <a:rPr lang="zh-CN" altLang="en-US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150024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DA8E1F0-716A-02EA-14F6-C23BF5C4D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456" y="1158013"/>
            <a:ext cx="6782711" cy="4959503"/>
          </a:xfrm>
          <a:prstGeom prst="rect">
            <a:avLst/>
          </a:prstGeom>
        </p:spPr>
      </p:pic>
      <p:sp>
        <p:nvSpPr>
          <p:cNvPr id="11" name="副标题 2">
            <a:extLst>
              <a:ext uri="{FF2B5EF4-FFF2-40B4-BE49-F238E27FC236}">
                <a16:creationId xmlns:a16="http://schemas.microsoft.com/office/drawing/2014/main" id="{B7FCD146-7F35-855D-DE07-8E8131C3B7D2}"/>
              </a:ext>
            </a:extLst>
          </p:cNvPr>
          <p:cNvSpPr txBox="1">
            <a:spLocks/>
          </p:cNvSpPr>
          <p:nvPr/>
        </p:nvSpPr>
        <p:spPr>
          <a:xfrm>
            <a:off x="1023936" y="658794"/>
            <a:ext cx="2766106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构建</a:t>
            </a:r>
            <a:r>
              <a:rPr lang="en-US" altLang="zh-CN" dirty="0"/>
              <a:t>next</a:t>
            </a:r>
            <a:r>
              <a:rPr lang="zh-CN" altLang="en-US" dirty="0"/>
              <a:t>数组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749A57-F2B8-E46C-F21C-957E290F3313}"/>
              </a:ext>
            </a:extLst>
          </p:cNvPr>
          <p:cNvSpPr txBox="1"/>
          <p:nvPr/>
        </p:nvSpPr>
        <p:spPr>
          <a:xfrm>
            <a:off x="8886825" y="1964531"/>
            <a:ext cx="3014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这个循环过程类似快慢指针，指针</a:t>
            </a:r>
            <a:r>
              <a:rPr lang="en-US" altLang="zh-CN" dirty="0" err="1"/>
              <a:t>i</a:t>
            </a:r>
            <a:r>
              <a:rPr lang="zh-CN" altLang="en-US" dirty="0"/>
              <a:t>是快指针，一直往前，指针</a:t>
            </a:r>
            <a:r>
              <a:rPr lang="en-US" altLang="zh-CN" dirty="0"/>
              <a:t>j</a:t>
            </a:r>
            <a:r>
              <a:rPr lang="zh-CN" altLang="en-US" dirty="0"/>
              <a:t>是慢指针，根据与指针</a:t>
            </a:r>
            <a:r>
              <a:rPr lang="en-US" altLang="zh-CN" dirty="0" err="1"/>
              <a:t>i</a:t>
            </a:r>
            <a:r>
              <a:rPr lang="zh-CN" altLang="en-US" dirty="0"/>
              <a:t>字符是否匹配来确定移动的方向</a:t>
            </a:r>
          </a:p>
        </p:txBody>
      </p:sp>
    </p:spTree>
    <p:extLst>
      <p:ext uri="{BB962C8B-B14F-4D97-AF65-F5344CB8AC3E}">
        <p14:creationId xmlns:p14="http://schemas.microsoft.com/office/powerpoint/2010/main" val="30504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76DFFAA-FE22-693D-E262-677A384A6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039" y="1242994"/>
            <a:ext cx="7422617" cy="2958130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63B6A8C8-53BE-8ABD-2637-C1371CB88ACD}"/>
              </a:ext>
            </a:extLst>
          </p:cNvPr>
          <p:cNvSpPr txBox="1">
            <a:spLocks/>
          </p:cNvSpPr>
          <p:nvPr/>
        </p:nvSpPr>
        <p:spPr>
          <a:xfrm>
            <a:off x="1023936" y="658794"/>
            <a:ext cx="2766106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构建</a:t>
            </a:r>
            <a:r>
              <a:rPr lang="en-US" altLang="zh-CN" dirty="0"/>
              <a:t>next</a:t>
            </a:r>
            <a:r>
              <a:rPr lang="zh-CN" altLang="en-US" dirty="0"/>
              <a:t>数组结果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462157-3349-E6ED-3EA6-08FF2ACFFA6D}"/>
              </a:ext>
            </a:extLst>
          </p:cNvPr>
          <p:cNvSpPr txBox="1"/>
          <p:nvPr/>
        </p:nvSpPr>
        <p:spPr>
          <a:xfrm>
            <a:off x="1171570" y="4807740"/>
            <a:ext cx="9686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我们要注意的是当指针</a:t>
            </a:r>
            <a:r>
              <a:rPr lang="en-US" altLang="zh-CN" dirty="0" err="1"/>
              <a:t>i</a:t>
            </a:r>
            <a:r>
              <a:rPr lang="zh-CN" altLang="en-US" dirty="0"/>
              <a:t>和指针</a:t>
            </a:r>
            <a:r>
              <a:rPr lang="en-US" altLang="zh-CN" dirty="0"/>
              <a:t>j</a:t>
            </a:r>
            <a:r>
              <a:rPr lang="zh-CN" altLang="en-US" dirty="0"/>
              <a:t>指向不同字符时，跳转语句为</a:t>
            </a:r>
            <a:r>
              <a:rPr lang="en-US" altLang="zh-CN" b="1" dirty="0"/>
              <a:t>j=next[j-1]</a:t>
            </a:r>
            <a:r>
              <a:rPr lang="zh-CN" altLang="en-US" dirty="0"/>
              <a:t>，即</a:t>
            </a:r>
            <a:r>
              <a:rPr lang="en-US" altLang="zh-CN" dirty="0"/>
              <a:t>next</a:t>
            </a:r>
            <a:r>
              <a:rPr lang="zh-CN" altLang="en-US" dirty="0"/>
              <a:t>数组元素记录的是</a:t>
            </a:r>
            <a:r>
              <a:rPr lang="en-US" altLang="zh-CN" dirty="0"/>
              <a:t>j</a:t>
            </a:r>
            <a:r>
              <a:rPr lang="zh-CN" altLang="en-US" dirty="0"/>
              <a:t>指针要跳转的位置的前一位，我们原串和匹配串的匹配也分别会有两个指针，实际上就是看作</a:t>
            </a:r>
            <a:r>
              <a:rPr lang="en-US" altLang="zh-CN" dirty="0" err="1"/>
              <a:t>i</a:t>
            </a:r>
            <a:r>
              <a:rPr lang="zh-CN" altLang="en-US" dirty="0"/>
              <a:t>指针和</a:t>
            </a:r>
            <a:r>
              <a:rPr lang="en-US" altLang="zh-CN" dirty="0"/>
              <a:t>j</a:t>
            </a:r>
            <a:r>
              <a:rPr lang="zh-CN" altLang="en-US" dirty="0"/>
              <a:t>指针的匹配，</a:t>
            </a:r>
            <a:r>
              <a:rPr lang="en-US" altLang="zh-CN" dirty="0" err="1"/>
              <a:t>i</a:t>
            </a:r>
            <a:r>
              <a:rPr lang="zh-CN" altLang="en-US" dirty="0"/>
              <a:t>指针是来遍历原串的，</a:t>
            </a:r>
            <a:r>
              <a:rPr lang="en-US" altLang="zh-CN" dirty="0"/>
              <a:t>j</a:t>
            </a:r>
            <a:r>
              <a:rPr lang="zh-CN" altLang="en-US" dirty="0"/>
              <a:t>指针是遍历匹配串的，因为原串和匹配串在遇到不匹配的字符之前</a:t>
            </a:r>
            <a:r>
              <a:rPr lang="zh-CN" altLang="en-US" b="1" dirty="0"/>
              <a:t>前面部分</a:t>
            </a:r>
            <a:r>
              <a:rPr lang="zh-CN" altLang="en-US" dirty="0"/>
              <a:t>都是匹配成功的，到这里</a:t>
            </a:r>
            <a:r>
              <a:rPr lang="en-US" altLang="zh-CN" dirty="0"/>
              <a:t>next</a:t>
            </a:r>
            <a:r>
              <a:rPr lang="zh-CN" altLang="en-US" dirty="0"/>
              <a:t>数组构建完成了。</a:t>
            </a:r>
          </a:p>
        </p:txBody>
      </p:sp>
    </p:spTree>
    <p:extLst>
      <p:ext uri="{BB962C8B-B14F-4D97-AF65-F5344CB8AC3E}">
        <p14:creationId xmlns:p14="http://schemas.microsoft.com/office/powerpoint/2010/main" val="287368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1570</Words>
  <Application>Microsoft Office PowerPoint</Application>
  <PresentationFormat>宽屏</PresentationFormat>
  <Paragraphs>39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 Unicode MS</vt:lpstr>
      <vt:lpstr>PingFang SC</vt:lpstr>
      <vt:lpstr>等线</vt:lpstr>
      <vt:lpstr>等线 Light</vt:lpstr>
      <vt:lpstr>黑体</vt:lpstr>
      <vt:lpstr>宋体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连 纯铃</dc:creator>
  <cp:lastModifiedBy>连 纯铃</cp:lastModifiedBy>
  <cp:revision>2</cp:revision>
  <dcterms:created xsi:type="dcterms:W3CDTF">2023-05-15T12:36:34Z</dcterms:created>
  <dcterms:modified xsi:type="dcterms:W3CDTF">2023-05-16T03:16:48Z</dcterms:modified>
</cp:coreProperties>
</file>