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83" r:id="rId8"/>
    <p:sldId id="289" r:id="rId9"/>
    <p:sldId id="276" r:id="rId10"/>
    <p:sldId id="288" r:id="rId11"/>
    <p:sldId id="286" r:id="rId12"/>
    <p:sldId id="287" r:id="rId13"/>
    <p:sldId id="285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19-Sep-20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19-Sep-20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044" y="92054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8740" y="2564787"/>
            <a:ext cx="10668959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511043" y="958462"/>
            <a:ext cx="11573573" cy="370489"/>
            <a:chOff x="70015" y="1884432"/>
            <a:chExt cx="3384000" cy="145650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70015" y="1884432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11044" y="3189568"/>
            <a:ext cx="10866543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25216" cy="156034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 dirty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209691" y="1993043"/>
            <a:ext cx="7982308" cy="19492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462986"/>
            <a:ext cx="11209468" cy="1786094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Project    </a:t>
            </a:r>
            <a:br>
              <a:rPr lang="en-US" dirty="0"/>
            </a:br>
            <a:r>
              <a:rPr lang="en-US" dirty="0"/>
              <a:t> The Battle of the Neighborhoods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Jozef Mito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11043" y="1628503"/>
            <a:ext cx="10322419" cy="38109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Objective of this project was to analyze food venues in Bratislava and come with recommendation for a new restaurant. </a:t>
            </a:r>
          </a:p>
          <a:p>
            <a:pPr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This analysis used data science techniques. Final decision will require analysis also from financial, environmental, traffic and other perspectives.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</a:rPr>
              <a:t>Considering the above data I would recommend the following options : 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   1. Opening of Italian restaurant Neighborhood Nove Mesto in district Koliba 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  2. Opening Italian restaurant in Neighborhoods - either in Ruzinov or Petrzalka.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4CC68E8-B769-4582-BF30-649045856953}"/>
              </a:ext>
            </a:extLst>
          </p:cNvPr>
          <p:cNvSpPr txBox="1">
            <a:spLocks/>
          </p:cNvSpPr>
          <p:nvPr/>
        </p:nvSpPr>
        <p:spPr>
          <a:xfrm>
            <a:off x="9925396" y="5878163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 19,  2020</a:t>
            </a:r>
          </a:p>
        </p:txBody>
      </p:sp>
    </p:spTree>
    <p:extLst>
      <p:ext uri="{BB962C8B-B14F-4D97-AF65-F5344CB8AC3E}">
        <p14:creationId xmlns:p14="http://schemas.microsoft.com/office/powerpoint/2010/main" val="308880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435367"/>
            <a:ext cx="5021940" cy="548641"/>
          </a:xfrm>
        </p:spPr>
        <p:txBody>
          <a:bodyPr>
            <a:noAutofit/>
          </a:bodyPr>
          <a:lstStyle/>
          <a:p>
            <a:r>
              <a:rPr lang="en-US" sz="3200" dirty="0"/>
              <a:t>Business Problem &amp;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03276" y="3137638"/>
            <a:ext cx="5188222" cy="2627436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The objective of this project is to analyze where to open a new restaurant in Bratislava (Slovakia) and recommend the type of restaurant. Bratislava has many good restaurants which are concentrated in the city center. </a:t>
            </a:r>
          </a:p>
          <a:p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The data science tools will be used to find best new place where the restaurant would have a chance for good attendance, and it will be close to the City center and at the same time to recommend what type of restaurant is missing. </a:t>
            </a:r>
          </a:p>
          <a:p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Target audience - Investors looking for opening a new restaurant in Bratislava, Slovakia.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 19,  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8355E1-CAF1-4EC3-8FEA-DAAE4ECB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503" y="2435367"/>
            <a:ext cx="5568994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440" y="493840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49" y="1090119"/>
            <a:ext cx="7437120" cy="804338"/>
          </a:xfrm>
        </p:spPr>
        <p:txBody>
          <a:bodyPr>
            <a:noAutofit/>
          </a:bodyPr>
          <a:lstStyle/>
          <a:p>
            <a:r>
              <a:rPr lang="en-US" sz="2800" dirty="0"/>
              <a:t>The Data - how it will be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24251" y="2220686"/>
            <a:ext cx="6897189" cy="3547195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Data / Factor to be considered is: - Number and types of existing restaurants in the neighborhood</a:t>
            </a:r>
          </a:p>
          <a:p>
            <a:endParaRPr lang="en-US" sz="1600" dirty="0"/>
          </a:p>
          <a:p>
            <a:r>
              <a:rPr lang="en-US" sz="1600" dirty="0"/>
              <a:t>Sources of data for the analysis: </a:t>
            </a:r>
          </a:p>
          <a:p>
            <a:pPr marL="627063" indent="-227013"/>
            <a:r>
              <a:rPr lang="en-US" sz="1600" dirty="0"/>
              <a:t>Foursquare API as a source of data - number of restaurants, their type, location</a:t>
            </a:r>
          </a:p>
          <a:p>
            <a:pPr marL="627063" indent="-227013"/>
            <a:r>
              <a:rPr lang="en-US" sz="1600" dirty="0">
                <a:solidFill>
                  <a:schemeClr val="tx2"/>
                </a:solidFill>
              </a:rPr>
              <a:t>Bratislava Neighborhoods html data from https://sk.wikipedia.org</a:t>
            </a:r>
          </a:p>
          <a:p>
            <a:endParaRPr lang="en-US" sz="1600" dirty="0"/>
          </a:p>
          <a:p>
            <a:r>
              <a:rPr lang="en-US" sz="1600" dirty="0"/>
              <a:t>Methods used to solve the problem:  </a:t>
            </a:r>
          </a:p>
          <a:p>
            <a:pPr marL="627063" lvl="1" indent="-2270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</a:rPr>
              <a:t>Use Bratislava Neighborhoods data and enrich it with information from Foursquare, </a:t>
            </a:r>
          </a:p>
          <a:p>
            <a:pPr marL="627063" lvl="1" indent="-2270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</a:rPr>
              <a:t>Create Pandas data frame, </a:t>
            </a:r>
          </a:p>
          <a:p>
            <a:pPr marL="627063" lvl="1" indent="-227013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2"/>
                </a:solidFill>
              </a:rPr>
              <a:t>Use K-means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6FD96C76-4F13-4866-B2FC-A928B735E49A}"/>
              </a:ext>
            </a:extLst>
          </p:cNvPr>
          <p:cNvSpPr txBox="1">
            <a:spLocks/>
          </p:cNvSpPr>
          <p:nvPr/>
        </p:nvSpPr>
        <p:spPr>
          <a:xfrm>
            <a:off x="9986356" y="5879656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 19,  2020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440" y="493840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49" y="1090119"/>
            <a:ext cx="7437120" cy="804338"/>
          </a:xfrm>
        </p:spPr>
        <p:txBody>
          <a:bodyPr>
            <a:noAutofit/>
          </a:bodyPr>
          <a:lstStyle/>
          <a:p>
            <a:r>
              <a:rPr lang="en-US" sz="2800" dirty="0"/>
              <a:t>Methodology section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24251" y="2220686"/>
            <a:ext cx="6897189" cy="354719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1600" b="1" dirty="0"/>
              <a:t>Download libraries needed to perform data analysis – Pandas, </a:t>
            </a:r>
            <a:r>
              <a:rPr lang="en-US" sz="1600" b="1" dirty="0" err="1"/>
              <a:t>Geopy</a:t>
            </a:r>
            <a:r>
              <a:rPr lang="en-US" sz="1600" b="1" dirty="0"/>
              <a:t>, </a:t>
            </a:r>
            <a:r>
              <a:rPr lang="en-US" sz="1600" b="1" dirty="0" err="1"/>
              <a:t>Sklearn.cluster</a:t>
            </a:r>
            <a:r>
              <a:rPr lang="en-US" sz="1600" b="1" dirty="0"/>
              <a:t>, </a:t>
            </a:r>
            <a:r>
              <a:rPr lang="en-US" sz="1600" b="1" dirty="0" err="1"/>
              <a:t>Nominatim</a:t>
            </a:r>
            <a:endParaRPr lang="en-US" sz="1600" b="1" dirty="0"/>
          </a:p>
          <a:p>
            <a:pPr>
              <a:spcBef>
                <a:spcPts val="1200"/>
              </a:spcBef>
            </a:pPr>
            <a:r>
              <a:rPr lang="en-US" sz="1600" b="1" dirty="0"/>
              <a:t>Download dataset from Wikipedia. After data wrangling, cleansing and translating columns headers, the dataset will have four columns namely - Borough, Neighborhood, Latitude and Longitude. and create Panda data frame of Bratislava's Neighborhoods. </a:t>
            </a:r>
          </a:p>
          <a:p>
            <a:pPr>
              <a:spcBef>
                <a:spcPts val="1200"/>
              </a:spcBef>
            </a:pPr>
            <a:r>
              <a:rPr lang="en-US" sz="1600" b="1" dirty="0"/>
              <a:t>Foursquare Data - </a:t>
            </a:r>
            <a:r>
              <a:rPr lang="en-US" sz="1600" dirty="0"/>
              <a:t>The Neighborhood's Latitude and Longitude from the dataset will be used to download the data of all Food Venues from Foursquare using the Food Category ID of '4d4b7105d754a06374d81259'</a:t>
            </a:r>
            <a:endParaRPr lang="en-US" sz="1600" b="1" dirty="0"/>
          </a:p>
          <a:p>
            <a:pPr>
              <a:spcBef>
                <a:spcPts val="1200"/>
              </a:spcBef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6FD96C76-4F13-4866-B2FC-A928B735E49A}"/>
              </a:ext>
            </a:extLst>
          </p:cNvPr>
          <p:cNvSpPr txBox="1">
            <a:spLocks/>
          </p:cNvSpPr>
          <p:nvPr/>
        </p:nvSpPr>
        <p:spPr>
          <a:xfrm>
            <a:off x="9986356" y="5879656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 19,  2020</a:t>
            </a:r>
          </a:p>
        </p:txBody>
      </p:sp>
    </p:spTree>
    <p:extLst>
      <p:ext uri="{BB962C8B-B14F-4D97-AF65-F5344CB8AC3E}">
        <p14:creationId xmlns:p14="http://schemas.microsoft.com/office/powerpoint/2010/main" val="351766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FB23D-45F8-44C9-86C2-528CB30E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MM.DD.20XX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B38F8-5DE5-4EA3-B6A2-0098D4F5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6193C-47BD-4DBD-B4EB-A5E88F2C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CD70D0-7B30-43F5-AFCD-32E657BE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4" y="92054"/>
            <a:ext cx="10668959" cy="804338"/>
          </a:xfrm>
        </p:spPr>
        <p:txBody>
          <a:bodyPr>
            <a:normAutofit/>
          </a:bodyPr>
          <a:lstStyle/>
          <a:p>
            <a:r>
              <a:rPr lang="en-US" dirty="0"/>
              <a:t>Visualization of the data on Folium map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D25D1E-862A-4A1F-B5FB-09C0270C3930}"/>
              </a:ext>
            </a:extLst>
          </p:cNvPr>
          <p:cNvSpPr txBox="1">
            <a:spLocks/>
          </p:cNvSpPr>
          <p:nvPr/>
        </p:nvSpPr>
        <p:spPr>
          <a:xfrm>
            <a:off x="837384" y="1075075"/>
            <a:ext cx="10776259" cy="6318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1600" dirty="0"/>
              <a:t>To visualize the Food Venues data the Folium map will be used. </a:t>
            </a:r>
          </a:p>
          <a:p>
            <a:pPr>
              <a:spcBef>
                <a:spcPts val="1800"/>
              </a:spcBef>
            </a:pPr>
            <a:endParaRPr lang="en-US" sz="1600" b="1" dirty="0"/>
          </a:p>
          <a:p>
            <a:pPr>
              <a:spcBef>
                <a:spcPts val="1200"/>
              </a:spcBef>
            </a:pPr>
            <a:endParaRPr lang="en-US" sz="1600" b="1" dirty="0"/>
          </a:p>
          <a:p>
            <a:pPr>
              <a:spcBef>
                <a:spcPts val="1200"/>
              </a:spcBef>
            </a:pPr>
            <a:endParaRPr 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2DA3C-9064-4E5E-96A2-3FDCC987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4" y="1811381"/>
            <a:ext cx="10011534" cy="37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5" y="101385"/>
            <a:ext cx="9895699" cy="804338"/>
          </a:xfrm>
        </p:spPr>
        <p:txBody>
          <a:bodyPr>
            <a:normAutofit/>
          </a:bodyPr>
          <a:lstStyle/>
          <a:p>
            <a:r>
              <a:rPr lang="en-US" dirty="0"/>
              <a:t>Results - visualization of the resulting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4CC68E8-B769-4582-BF30-649045856953}"/>
              </a:ext>
            </a:extLst>
          </p:cNvPr>
          <p:cNvSpPr txBox="1">
            <a:spLocks/>
          </p:cNvSpPr>
          <p:nvPr/>
        </p:nvSpPr>
        <p:spPr>
          <a:xfrm>
            <a:off x="9925396" y="5878163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 19,  2020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3B80A4-5BE9-4240-B0EA-BE82734D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5" y="1975787"/>
            <a:ext cx="8537162" cy="382975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4649AAC-648D-4E6F-8AF0-85FEA1D8603C}"/>
              </a:ext>
            </a:extLst>
          </p:cNvPr>
          <p:cNvSpPr/>
          <p:nvPr/>
        </p:nvSpPr>
        <p:spPr>
          <a:xfrm>
            <a:off x="511043" y="979837"/>
            <a:ext cx="11271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Elbow Point Technique was used to define the optimal number of clusters. The best K value is chosen at the point in which the line has the sharpest turn. In my case, the Elbow Point is at K = 7. </a:t>
            </a:r>
          </a:p>
          <a:p>
            <a:r>
              <a:rPr lang="en-US" dirty="0"/>
              <a:t>The neighborhoods will be clustered based on their most common venues: 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4" y="92054"/>
            <a:ext cx="9895699" cy="804338"/>
          </a:xfrm>
        </p:spPr>
        <p:txBody>
          <a:bodyPr>
            <a:normAutofit/>
          </a:bodyPr>
          <a:lstStyle/>
          <a:p>
            <a:r>
              <a:rPr lang="en-US" dirty="0"/>
              <a:t>Observations and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4CC68E8-B769-4582-BF30-649045856953}"/>
              </a:ext>
            </a:extLst>
          </p:cNvPr>
          <p:cNvSpPr txBox="1">
            <a:spLocks/>
          </p:cNvSpPr>
          <p:nvPr/>
        </p:nvSpPr>
        <p:spPr>
          <a:xfrm>
            <a:off x="9925396" y="5878163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 19,  2020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EB9D30-A088-47CE-9B2A-2659971B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3" y="3652838"/>
            <a:ext cx="9839325" cy="2524125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449F03C-89E1-4577-B6AE-DE6DF490B8AE}"/>
              </a:ext>
            </a:extLst>
          </p:cNvPr>
          <p:cNvSpPr txBox="1">
            <a:spLocks/>
          </p:cNvSpPr>
          <p:nvPr/>
        </p:nvSpPr>
        <p:spPr>
          <a:xfrm>
            <a:off x="511043" y="1130617"/>
            <a:ext cx="11393573" cy="26178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CLUSTER 0 - The analysis is showing that most of restaurants are in the Neighborhoods - Stare Mesto, Nove Mesto, Ruzinov a Vinohrady. The cluster 0 is rather saturated with restaurants and there is a good diversity of all kinds of restaurants.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Recommendations for this cluster: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Neighborhood Ružinov - open an Italian restaurant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Neighborhood Nove Mesto - in Neighborhood Nove Mesto there are 2 districts - Kramare, Koliba which are high-end residential areas but there are no restaurants. One of my recommendation is to start restaurant in that area - it can be a luxury Italian or some general restaurant.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4" y="92054"/>
            <a:ext cx="9895699" cy="804338"/>
          </a:xfrm>
        </p:spPr>
        <p:txBody>
          <a:bodyPr>
            <a:normAutofit/>
          </a:bodyPr>
          <a:lstStyle/>
          <a:p>
            <a:r>
              <a:rPr lang="en-US" dirty="0"/>
              <a:t>Observations and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4CC68E8-B769-4582-BF30-649045856953}"/>
              </a:ext>
            </a:extLst>
          </p:cNvPr>
          <p:cNvSpPr txBox="1">
            <a:spLocks/>
          </p:cNvSpPr>
          <p:nvPr/>
        </p:nvSpPr>
        <p:spPr>
          <a:xfrm>
            <a:off x="9925396" y="5878163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 19,  2020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449F03C-89E1-4577-B6AE-DE6DF490B8AE}"/>
              </a:ext>
            </a:extLst>
          </p:cNvPr>
          <p:cNvSpPr txBox="1">
            <a:spLocks/>
          </p:cNvSpPr>
          <p:nvPr/>
        </p:nvSpPr>
        <p:spPr>
          <a:xfrm>
            <a:off x="511044" y="1130617"/>
            <a:ext cx="9895700" cy="12841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Cluster 1:</a:t>
            </a:r>
            <a:r>
              <a:rPr lang="en-US" sz="1800" b="1" dirty="0">
                <a:solidFill>
                  <a:schemeClr val="tx1"/>
                </a:solidFill>
              </a:rPr>
              <a:t> The outskirts of Bratislava - small number of restaurants but there are also smaller number of inhabitants. No recommendation for this cluster.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1D048C-3ADF-4735-BEC3-B0F5997C3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4" y="1772676"/>
            <a:ext cx="11045230" cy="1284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A12620-71BF-498C-9296-0B959ACA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4" y="4681192"/>
            <a:ext cx="11045230" cy="926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A844C2-6D4E-4AA9-93DD-05A8896C907F}"/>
              </a:ext>
            </a:extLst>
          </p:cNvPr>
          <p:cNvSpPr/>
          <p:nvPr/>
        </p:nvSpPr>
        <p:spPr>
          <a:xfrm>
            <a:off x="435429" y="3703280"/>
            <a:ext cx="10920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Cluster 2:</a:t>
            </a:r>
            <a:r>
              <a:rPr lang="en-US" b="1" dirty="0"/>
              <a:t>   </a:t>
            </a:r>
            <a:r>
              <a:rPr lang="en-US" dirty="0"/>
              <a:t>the Bratislava outskirts - small number of restaurants but both neighborhoods have quite good number inhabitants. </a:t>
            </a:r>
          </a:p>
          <a:p>
            <a:r>
              <a:rPr lang="en-US" dirty="0"/>
              <a:t>Recommendations for this cluster: open an Italian restaurant in any of these two neighborhoods. </a:t>
            </a:r>
          </a:p>
        </p:txBody>
      </p:sp>
    </p:spTree>
    <p:extLst>
      <p:ext uri="{BB962C8B-B14F-4D97-AF65-F5344CB8AC3E}">
        <p14:creationId xmlns:p14="http://schemas.microsoft.com/office/powerpoint/2010/main" val="382043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4" y="92054"/>
            <a:ext cx="9895699" cy="804338"/>
          </a:xfrm>
        </p:spPr>
        <p:txBody>
          <a:bodyPr>
            <a:normAutofit/>
          </a:bodyPr>
          <a:lstStyle/>
          <a:p>
            <a:r>
              <a:rPr lang="en-US" dirty="0"/>
              <a:t>Observations and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4CC68E8-B769-4582-BF30-649045856953}"/>
              </a:ext>
            </a:extLst>
          </p:cNvPr>
          <p:cNvSpPr txBox="1">
            <a:spLocks/>
          </p:cNvSpPr>
          <p:nvPr/>
        </p:nvSpPr>
        <p:spPr>
          <a:xfrm>
            <a:off x="9925396" y="5878163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ru-RU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Sept 19,  2020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449F03C-89E1-4577-B6AE-DE6DF490B8AE}"/>
              </a:ext>
            </a:extLst>
          </p:cNvPr>
          <p:cNvSpPr txBox="1">
            <a:spLocks/>
          </p:cNvSpPr>
          <p:nvPr/>
        </p:nvSpPr>
        <p:spPr>
          <a:xfrm>
            <a:off x="511044" y="1130617"/>
            <a:ext cx="10751316" cy="26178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>
                <a:solidFill>
                  <a:schemeClr val="tx1"/>
                </a:solidFill>
              </a:rPr>
              <a:t>Cluster 5 </a:t>
            </a:r>
            <a:r>
              <a:rPr lang="en-US" sz="1800" b="1" dirty="0">
                <a:solidFill>
                  <a:schemeClr val="tx1"/>
                </a:solidFill>
              </a:rPr>
              <a:t>- the most of Neighborhoods are in this cluster. General restaurants and Pizza places are most common food venues. These are mostly residential Neighborhood.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Recommendations for this cluster: open an Italian restaurant in Neighborhood </a:t>
            </a:r>
            <a:r>
              <a:rPr lang="en-US" sz="1800" b="1" dirty="0" err="1">
                <a:solidFill>
                  <a:schemeClr val="tx1"/>
                </a:solidFill>
              </a:rPr>
              <a:t>Petržalka</a:t>
            </a:r>
            <a:r>
              <a:rPr lang="en-US" sz="1800" b="1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5F375D-FD5B-44FB-8C47-D4A9AC96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4" y="2630672"/>
            <a:ext cx="11062647" cy="2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735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Segoe UI Light</vt:lpstr>
      <vt:lpstr>Office Theme</vt:lpstr>
      <vt:lpstr>Capstone Project      The Battle of the Neighborhoods</vt:lpstr>
      <vt:lpstr>Business Problem &amp; Background</vt:lpstr>
      <vt:lpstr>The Data - how it will be used</vt:lpstr>
      <vt:lpstr>Methodology section</vt:lpstr>
      <vt:lpstr>Visualization of the data on Folium map</vt:lpstr>
      <vt:lpstr>Results - visualization of the resulting clusters</vt:lpstr>
      <vt:lpstr>Observations and recommendations</vt:lpstr>
      <vt:lpstr>Observations and recommendations</vt:lpstr>
      <vt:lpstr>Observations and recommendations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2020-09-19T14:20:08Z</dcterms:created>
  <dcterms:modified xsi:type="dcterms:W3CDTF">2020-09-19T18:02:46Z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