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sldIdLst>
    <p:sldId id="256" r:id="rId2"/>
    <p:sldId id="258" r:id="rId3"/>
    <p:sldId id="278" r:id="rId4"/>
    <p:sldId id="259" r:id="rId5"/>
    <p:sldId id="261" r:id="rId6"/>
    <p:sldId id="262" r:id="rId7"/>
    <p:sldId id="263" r:id="rId8"/>
    <p:sldId id="264" r:id="rId9"/>
    <p:sldId id="267" r:id="rId10"/>
    <p:sldId id="268" r:id="rId11"/>
    <p:sldId id="265" r:id="rId12"/>
    <p:sldId id="272" r:id="rId13"/>
    <p:sldId id="273" r:id="rId14"/>
    <p:sldId id="266" r:id="rId15"/>
    <p:sldId id="276" r:id="rId16"/>
    <p:sldId id="277" r:id="rId17"/>
    <p:sldId id="274" r:id="rId18"/>
    <p:sldId id="275" r:id="rId19"/>
    <p:sldId id="270" r:id="rId20"/>
    <p:sldId id="271" r:id="rId21"/>
    <p:sldId id="27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433DF0-DCC0-44EB-9FDE-3EC1B2B83DB2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GB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305F20-C097-4F3E-AF6D-3ED3BAF090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5381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Michal</a:t>
            </a:r>
            <a:endParaRPr lang="en-GB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305F20-C097-4F3E-AF6D-3ED3BAF0903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549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Peťa</a:t>
            </a:r>
            <a:endParaRPr lang="en-GB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305F20-C097-4F3E-AF6D-3ED3BAF09037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58633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Jozef</a:t>
            </a:r>
            <a:endParaRPr lang="en-GB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305F20-C097-4F3E-AF6D-3ED3BAF09037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8378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Jozef</a:t>
            </a:r>
            <a:endParaRPr lang="en-GB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305F20-C097-4F3E-AF6D-3ED3BAF09037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82271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Jozef</a:t>
            </a:r>
            <a:endParaRPr lang="en-GB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305F20-C097-4F3E-AF6D-3ED3BAF09037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40432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Jozef</a:t>
            </a:r>
            <a:endParaRPr lang="en-GB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305F20-C097-4F3E-AF6D-3ED3BAF09037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61874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Jozef</a:t>
            </a:r>
            <a:endParaRPr lang="en-GB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305F20-C097-4F3E-AF6D-3ED3BAF09037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7216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Jozef</a:t>
            </a:r>
            <a:endParaRPr lang="en-GB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305F20-C097-4F3E-AF6D-3ED3BAF09037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91494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Jozef</a:t>
            </a:r>
            <a:endParaRPr lang="en-GB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305F20-C097-4F3E-AF6D-3ED3BAF09037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27875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Jozef</a:t>
            </a:r>
            <a:endParaRPr lang="en-GB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305F20-C097-4F3E-AF6D-3ED3BAF09037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47507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Peťa</a:t>
            </a:r>
            <a:endParaRPr lang="en-GB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305F20-C097-4F3E-AF6D-3ED3BAF09037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903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Michal</a:t>
            </a:r>
            <a:endParaRPr lang="en-GB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305F20-C097-4F3E-AF6D-3ED3BAF0903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44139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Peťa</a:t>
            </a:r>
            <a:endParaRPr lang="en-GB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305F20-C097-4F3E-AF6D-3ED3BAF09037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4995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Michal</a:t>
            </a:r>
            <a:endParaRPr lang="en-GB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305F20-C097-4F3E-AF6D-3ED3BAF09037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221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Michal</a:t>
            </a:r>
            <a:endParaRPr lang="en-GB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305F20-C097-4F3E-AF6D-3ED3BAF0903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510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Michal</a:t>
            </a:r>
            <a:endParaRPr lang="en-GB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305F20-C097-4F3E-AF6D-3ED3BAF0903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8169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Jozef</a:t>
            </a:r>
            <a:endParaRPr lang="en-GB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305F20-C097-4F3E-AF6D-3ED3BAF0903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05934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Jozef</a:t>
            </a:r>
            <a:endParaRPr lang="en-GB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305F20-C097-4F3E-AF6D-3ED3BAF0903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4437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Jozef</a:t>
            </a:r>
            <a:endParaRPr lang="en-GB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305F20-C097-4F3E-AF6D-3ED3BAF0903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088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Peťa</a:t>
            </a:r>
            <a:endParaRPr lang="en-GB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305F20-C097-4F3E-AF6D-3ED3BAF0903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8385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Peťa</a:t>
            </a:r>
            <a:endParaRPr lang="en-GB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305F20-C097-4F3E-AF6D-3ED3BAF09037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3917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k-SK" dirty="0"/>
          </a:p>
        </p:txBody>
      </p:sp>
      <p:sp>
        <p:nvSpPr>
          <p:cNvPr id="8" name="Rectangle 7"/>
          <p:cNvSpPr/>
          <p:nvPr/>
        </p:nvSpPr>
        <p:spPr>
          <a:xfrm>
            <a:off x="15" y="6334316"/>
            <a:ext cx="1219198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1"/>
            <a:ext cx="10058400" cy="3581971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r">
              <a:buNone/>
              <a:defRPr sz="16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31/01/2023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5D6D-556F-40DC-B257-26888D1A9A3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983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rovn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31/01/2023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5D6D-556F-40DC-B257-26888D1A9A33}" type="slidenum">
              <a:rPr lang="en-GB" smtClean="0"/>
              <a:t>‹#›</a:t>
            </a:fld>
            <a:endParaRPr lang="en-GB"/>
          </a:p>
        </p:txBody>
      </p:sp>
      <p:sp>
        <p:nvSpPr>
          <p:cNvPr id="8" name="Nadpis 7">
            <a:extLst>
              <a:ext uri="{FF2B5EF4-FFF2-40B4-BE49-F238E27FC236}">
                <a16:creationId xmlns:a16="http://schemas.microsoft.com/office/drawing/2014/main" id="{1A946AB2-14B6-4817-A2BC-578CDBDE8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sk-SK"/>
              <a:t>Kliknutím upravte štýl predlohy nadpisu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75771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ulka + gra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31/01/2023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5D6D-556F-40DC-B257-26888D1A9A33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Zástupný objekt pre obrázok 9">
            <a:extLst>
              <a:ext uri="{FF2B5EF4-FFF2-40B4-BE49-F238E27FC236}">
                <a16:creationId xmlns:a16="http://schemas.microsoft.com/office/drawing/2014/main" id="{CCB8140D-8283-4846-8E62-3424D43ACD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81725" y="1846263"/>
            <a:ext cx="4973638" cy="4022725"/>
          </a:xfrm>
        </p:spPr>
        <p:txBody>
          <a:bodyPr/>
          <a:lstStyle/>
          <a:p>
            <a:r>
              <a:rPr lang="sk-SK"/>
              <a:t>Kliknutím na ikonu pridáte obrázok</a:t>
            </a:r>
          </a:p>
        </p:txBody>
      </p:sp>
      <p:sp>
        <p:nvSpPr>
          <p:cNvPr id="12" name="Zástupný objekt pre tabuľku 11">
            <a:extLst>
              <a:ext uri="{FF2B5EF4-FFF2-40B4-BE49-F238E27FC236}">
                <a16:creationId xmlns:a16="http://schemas.microsoft.com/office/drawing/2014/main" id="{78E4C681-C899-4312-86C0-C9C8A6350A2D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1122363" y="2543175"/>
            <a:ext cx="4973637" cy="3325813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sk-SK"/>
              <a:t>Ak chcete pridať tabuľku, kliknite na ikonu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0794C22-0405-41CE-83F6-2833AEA3111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22363" y="1846263"/>
            <a:ext cx="4973637" cy="669480"/>
          </a:xfrm>
        </p:spPr>
        <p:txBody>
          <a:bodyPr anchor="ctr"/>
          <a:lstStyle>
            <a:lvl1pPr algn="ctr">
              <a:defRPr/>
            </a:lvl1pPr>
            <a:lvl3pPr marL="384048" indent="0">
              <a:buNone/>
              <a:defRPr/>
            </a:lvl3pPr>
            <a:lvl5pPr marL="749808" indent="0"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</p:spTree>
    <p:extLst>
      <p:ext uri="{BB962C8B-B14F-4D97-AF65-F5344CB8AC3E}">
        <p14:creationId xmlns:p14="http://schemas.microsoft.com/office/powerpoint/2010/main" val="3384178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graf 2.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31/01/2023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5D6D-556F-40DC-B257-26888D1A9A33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Zástupný objekt pre obrázok 9">
            <a:extLst>
              <a:ext uri="{FF2B5EF4-FFF2-40B4-BE49-F238E27FC236}">
                <a16:creationId xmlns:a16="http://schemas.microsoft.com/office/drawing/2014/main" id="{CCB8140D-8283-4846-8E62-3424D43ACD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81725" y="1846263"/>
            <a:ext cx="4973638" cy="4022725"/>
          </a:xfrm>
        </p:spPr>
        <p:txBody>
          <a:bodyPr/>
          <a:lstStyle/>
          <a:p>
            <a:r>
              <a:rPr lang="sk-SK"/>
              <a:t>Kliknutím na ikonu pridáte obrázok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0794C22-0405-41CE-83F6-2833AEA3111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22363" y="1846263"/>
            <a:ext cx="4973637" cy="669480"/>
          </a:xfrm>
        </p:spPr>
        <p:txBody>
          <a:bodyPr anchor="ctr"/>
          <a:lstStyle>
            <a:lvl1pPr algn="ctr">
              <a:defRPr/>
            </a:lvl1pPr>
            <a:lvl3pPr marL="384048" indent="0">
              <a:buNone/>
              <a:defRPr/>
            </a:lvl3pPr>
            <a:lvl5pPr marL="749808" indent="0"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0419DC80-88A0-2C6A-2256-4F883964EC8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22363" y="2515743"/>
            <a:ext cx="4948237" cy="3353245"/>
          </a:xfrm>
        </p:spPr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5980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gra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31/01/2023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5D6D-556F-40DC-B257-26888D1A9A33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Zástupný objekt pre obrázok 9">
            <a:extLst>
              <a:ext uri="{FF2B5EF4-FFF2-40B4-BE49-F238E27FC236}">
                <a16:creationId xmlns:a16="http://schemas.microsoft.com/office/drawing/2014/main" id="{CCB8140D-8283-4846-8E62-3424D43ACD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81725" y="1846263"/>
            <a:ext cx="4973638" cy="4022725"/>
          </a:xfrm>
        </p:spPr>
        <p:txBody>
          <a:bodyPr/>
          <a:lstStyle/>
          <a:p>
            <a:r>
              <a:rPr lang="sk-SK"/>
              <a:t>Kliknutím na ikonu pridáte obrázok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7625C9E8-92A6-E104-59C1-D6499DFF51C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22363" y="1846263"/>
            <a:ext cx="4973637" cy="4022725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2078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ovnanie 2.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8232" y="2514598"/>
            <a:ext cx="4937760" cy="467785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dirty="0"/>
              <a:t>Kliknite sem a upravte štýly predlohy textu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6968" y="2514600"/>
            <a:ext cx="4937760" cy="46778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dirty="0"/>
              <a:t>Kliknite sem a upravte štýly predlohy textu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31/01/2023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5D6D-556F-40DC-B257-26888D1A9A33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Zástupný objekt pre tabuľku 10">
            <a:extLst>
              <a:ext uri="{FF2B5EF4-FFF2-40B4-BE49-F238E27FC236}">
                <a16:creationId xmlns:a16="http://schemas.microsoft.com/office/drawing/2014/main" id="{3C68D0EA-495A-41F2-AC5F-ABFD8DD1E784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097280" y="3049975"/>
            <a:ext cx="4938712" cy="2942167"/>
          </a:xfrm>
        </p:spPr>
        <p:txBody>
          <a:bodyPr anchor="ctr">
            <a:normAutofit/>
          </a:bodyPr>
          <a:lstStyle>
            <a:lvl1pPr algn="ctr">
              <a:defRPr sz="1400"/>
            </a:lvl1pPr>
          </a:lstStyle>
          <a:p>
            <a:r>
              <a:rPr lang="sk-SK"/>
              <a:t>Ak chcete pridať tabuľku, kliknite na ikonu</a:t>
            </a:r>
          </a:p>
        </p:txBody>
      </p:sp>
      <p:sp>
        <p:nvSpPr>
          <p:cNvPr id="12" name="Zástupný objekt pre tabuľku 10">
            <a:extLst>
              <a:ext uri="{FF2B5EF4-FFF2-40B4-BE49-F238E27FC236}">
                <a16:creationId xmlns:a16="http://schemas.microsoft.com/office/drawing/2014/main" id="{57A6A6A2-9A55-42C5-B65D-921161A5F145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6216968" y="3049975"/>
            <a:ext cx="4938712" cy="2942168"/>
          </a:xfrm>
        </p:spPr>
        <p:txBody>
          <a:bodyPr anchor="ctr">
            <a:normAutofit/>
          </a:bodyPr>
          <a:lstStyle>
            <a:lvl1pPr algn="ctr">
              <a:defRPr sz="1400"/>
            </a:lvl1pPr>
          </a:lstStyle>
          <a:p>
            <a:r>
              <a:rPr lang="sk-SK"/>
              <a:t>Ak chcete pridať tabuľku, kliknite na ikonu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229A002B-3D81-433E-5C5C-38FF1B7B7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96963" y="1809750"/>
            <a:ext cx="10058400" cy="636588"/>
          </a:xfrm>
        </p:spPr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253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31/01/2023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5D6D-556F-40DC-B257-26888D1A9A33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Zástupný objekt pre tabuľku 10">
            <a:extLst>
              <a:ext uri="{FF2B5EF4-FFF2-40B4-BE49-F238E27FC236}">
                <a16:creationId xmlns:a16="http://schemas.microsoft.com/office/drawing/2014/main" id="{3C68D0EA-495A-41F2-AC5F-ABFD8DD1E784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097280" y="2613943"/>
            <a:ext cx="4938712" cy="3378200"/>
          </a:xfrm>
        </p:spPr>
        <p:txBody>
          <a:bodyPr anchor="ctr">
            <a:normAutofit/>
          </a:bodyPr>
          <a:lstStyle>
            <a:lvl1pPr algn="ctr">
              <a:defRPr sz="1400"/>
            </a:lvl1pPr>
          </a:lstStyle>
          <a:p>
            <a:r>
              <a:rPr lang="sk-SK"/>
              <a:t>Ak chcete pridať tabuľku, kliknite na ikonu</a:t>
            </a:r>
          </a:p>
        </p:txBody>
      </p:sp>
      <p:sp>
        <p:nvSpPr>
          <p:cNvPr id="12" name="Zástupný objekt pre tabuľku 10">
            <a:extLst>
              <a:ext uri="{FF2B5EF4-FFF2-40B4-BE49-F238E27FC236}">
                <a16:creationId xmlns:a16="http://schemas.microsoft.com/office/drawing/2014/main" id="{57A6A6A2-9A55-42C5-B65D-921161A5F145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6216968" y="2613943"/>
            <a:ext cx="4938712" cy="3378200"/>
          </a:xfrm>
        </p:spPr>
        <p:txBody>
          <a:bodyPr anchor="ctr">
            <a:normAutofit/>
          </a:bodyPr>
          <a:lstStyle>
            <a:lvl1pPr algn="ctr">
              <a:defRPr sz="1400"/>
            </a:lvl1pPr>
          </a:lstStyle>
          <a:p>
            <a:r>
              <a:rPr lang="sk-SK"/>
              <a:t>Ak chcete pridať tabuľku, kliknite na ikonu</a:t>
            </a:r>
          </a:p>
        </p:txBody>
      </p:sp>
    </p:spTree>
    <p:extLst>
      <p:ext uri="{BB962C8B-B14F-4D97-AF65-F5344CB8AC3E}">
        <p14:creationId xmlns:p14="http://schemas.microsoft.com/office/powerpoint/2010/main" val="3600332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GB"/>
              <a:t>31/01/2023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E705D6D-556F-40DC-B257-26888D1A9A33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405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6" r:id="rId4"/>
    <p:sldLayoutId id="2147483665" r:id="rId5"/>
    <p:sldLayoutId id="2147483667" r:id="rId6"/>
    <p:sldLayoutId id="2147483664" r:id="rId7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405121-B64F-E531-E53C-5D04538E22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MS </a:t>
            </a:r>
            <a:r>
              <a:rPr lang="sk-SK" dirty="0" err="1"/>
              <a:t>Synthetic</a:t>
            </a:r>
            <a:r>
              <a:rPr lang="sk-SK" dirty="0"/>
              <a:t> </a:t>
            </a:r>
            <a:r>
              <a:rPr lang="sk-SK" dirty="0" err="1"/>
              <a:t>Library</a:t>
            </a:r>
            <a:endParaRPr lang="en-GB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965CC12-FC73-16A2-E864-278D638D9F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7450851" cy="1143000"/>
          </a:xfrm>
        </p:spPr>
        <p:txBody>
          <a:bodyPr/>
          <a:lstStyle/>
          <a:p>
            <a:pPr algn="l"/>
            <a:r>
              <a:rPr lang="sk-SK" dirty="0"/>
              <a:t>Bc. Petronela </a:t>
            </a:r>
            <a:r>
              <a:rPr lang="sk-SK" dirty="0" err="1"/>
              <a:t>belková</a:t>
            </a:r>
            <a:endParaRPr lang="sk-SK" dirty="0"/>
          </a:p>
          <a:p>
            <a:pPr algn="l"/>
            <a:r>
              <a:rPr lang="sk-SK" dirty="0"/>
              <a:t>Bc. Jozef </a:t>
            </a:r>
            <a:r>
              <a:rPr lang="sk-SK" dirty="0" err="1"/>
              <a:t>vargan</a:t>
            </a:r>
            <a:endParaRPr lang="sk-SK" dirty="0"/>
          </a:p>
          <a:p>
            <a:pPr algn="l"/>
            <a:r>
              <a:rPr lang="sk-SK" dirty="0"/>
              <a:t>Bc. Michal holub</a:t>
            </a:r>
            <a:endParaRPr lang="en-GB" dirty="0"/>
          </a:p>
        </p:txBody>
      </p:sp>
      <p:pic>
        <p:nvPicPr>
          <p:cNvPr id="5" name="Grafický objekt 4">
            <a:extLst>
              <a:ext uri="{FF2B5EF4-FFF2-40B4-BE49-F238E27FC236}">
                <a16:creationId xmlns:a16="http://schemas.microsoft.com/office/drawing/2014/main" id="{ADEC7133-A2EF-9050-FA13-80A9CF2F22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41097" y="1259380"/>
            <a:ext cx="4909805" cy="859498"/>
          </a:xfrm>
          <a:prstGeom prst="rect">
            <a:avLst/>
          </a:prstGeom>
        </p:spPr>
      </p:pic>
      <p:sp>
        <p:nvSpPr>
          <p:cNvPr id="7" name="BlokTextu 6">
            <a:extLst>
              <a:ext uri="{FF2B5EF4-FFF2-40B4-BE49-F238E27FC236}">
                <a16:creationId xmlns:a16="http://schemas.microsoft.com/office/drawing/2014/main" id="{A5061A4B-6767-BBED-668C-563753C66EDA}"/>
              </a:ext>
            </a:extLst>
          </p:cNvPr>
          <p:cNvSpPr txBox="1"/>
          <p:nvPr/>
        </p:nvSpPr>
        <p:spPr>
          <a:xfrm>
            <a:off x="9881361" y="5229288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latin typeface="+mj-lt"/>
              </a:rPr>
              <a:t>2022/2023</a:t>
            </a:r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15716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1FB0C01-A908-93D7-2866-E22F6B4EF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Results</a:t>
            </a:r>
            <a:endParaRPr lang="en-GB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05E9F14-3EA0-E802-40E4-6860EBA8CD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err="1"/>
              <a:t>Synthetic</a:t>
            </a:r>
            <a:r>
              <a:rPr lang="sk-SK" dirty="0"/>
              <a:t> </a:t>
            </a:r>
            <a:r>
              <a:rPr lang="sk-SK" dirty="0" err="1"/>
              <a:t>search</a:t>
            </a:r>
            <a:endParaRPr lang="en-GB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6540424-8285-47F9-1BF3-D393E6EEB4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 err="1"/>
              <a:t>Barcode</a:t>
            </a:r>
            <a:r>
              <a:rPr lang="sk-SK" dirty="0"/>
              <a:t> </a:t>
            </a:r>
            <a:r>
              <a:rPr lang="sk-SK" dirty="0" err="1"/>
              <a:t>search</a:t>
            </a:r>
            <a:endParaRPr lang="en-GB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8AE3D9B-0EE1-210A-9406-992FE4D2D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err="1"/>
              <a:t>Load</a:t>
            </a:r>
            <a:endParaRPr lang="en-GB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66E90A49-B321-7EBA-1530-BBDBC9CA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5D6D-556F-40DC-B257-26888D1A9A33}" type="slidenum">
              <a:rPr lang="en-GB" smtClean="0"/>
              <a:t>10</a:t>
            </a:fld>
            <a:endParaRPr lang="en-GB"/>
          </a:p>
        </p:txBody>
      </p:sp>
      <p:sp>
        <p:nvSpPr>
          <p:cNvPr id="9" name="Zástupný text 8">
            <a:extLst>
              <a:ext uri="{FF2B5EF4-FFF2-40B4-BE49-F238E27FC236}">
                <a16:creationId xmlns:a16="http://schemas.microsoft.com/office/drawing/2014/main" id="{AEC29601-F7C8-7A2F-6AC7-C465E4EACF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GB" dirty="0"/>
              <a:t>Plot true-positive rate vs. relative rank threshold</a:t>
            </a:r>
          </a:p>
        </p:txBody>
      </p:sp>
      <p:pic>
        <p:nvPicPr>
          <p:cNvPr id="12" name="Obrázok 11">
            <a:extLst>
              <a:ext uri="{FF2B5EF4-FFF2-40B4-BE49-F238E27FC236}">
                <a16:creationId xmlns:a16="http://schemas.microsoft.com/office/drawing/2014/main" id="{642E5A8F-88B5-22A8-2A83-1D39394105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6988" y="3050646"/>
            <a:ext cx="4517719" cy="3011812"/>
          </a:xfrm>
          <a:prstGeom prst="rect">
            <a:avLst/>
          </a:prstGeom>
        </p:spPr>
      </p:pic>
      <p:pic>
        <p:nvPicPr>
          <p:cNvPr id="13" name="Obrázok 12">
            <a:extLst>
              <a:ext uri="{FF2B5EF4-FFF2-40B4-BE49-F238E27FC236}">
                <a16:creationId xmlns:a16="http://schemas.microsoft.com/office/drawing/2014/main" id="{A83C0128-A77F-1825-3B37-2A1534B41A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294" y="3050643"/>
            <a:ext cx="4517719" cy="301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833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1FB0C01-A908-93D7-2866-E22F6B4EF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Results</a:t>
            </a:r>
            <a:endParaRPr lang="en-GB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05E9F14-3EA0-E802-40E4-6860EBA8CD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err="1"/>
              <a:t>Synthetic</a:t>
            </a:r>
            <a:r>
              <a:rPr lang="sk-SK" dirty="0"/>
              <a:t> </a:t>
            </a:r>
            <a:r>
              <a:rPr lang="sk-SK" dirty="0" err="1"/>
              <a:t>search</a:t>
            </a:r>
            <a:r>
              <a:rPr lang="sk-SK" dirty="0"/>
              <a:t> – </a:t>
            </a:r>
            <a:r>
              <a:rPr lang="sk-SK" dirty="0" err="1"/>
              <a:t>Cosine</a:t>
            </a:r>
            <a:r>
              <a:rPr lang="sk-SK" dirty="0"/>
              <a:t> </a:t>
            </a:r>
            <a:r>
              <a:rPr lang="sk-SK" dirty="0" err="1"/>
              <a:t>rank</a:t>
            </a:r>
            <a:endParaRPr lang="en-GB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6540424-8285-47F9-1BF3-D393E6EEB4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 err="1"/>
              <a:t>Barcode</a:t>
            </a:r>
            <a:r>
              <a:rPr lang="sk-SK" dirty="0"/>
              <a:t> </a:t>
            </a:r>
            <a:r>
              <a:rPr lang="sk-SK" dirty="0" err="1"/>
              <a:t>search</a:t>
            </a:r>
            <a:r>
              <a:rPr lang="sk-SK" dirty="0"/>
              <a:t> – </a:t>
            </a:r>
            <a:r>
              <a:rPr lang="sk-SK" dirty="0" err="1"/>
              <a:t>Cosine</a:t>
            </a:r>
            <a:r>
              <a:rPr lang="sk-SK" dirty="0"/>
              <a:t> </a:t>
            </a:r>
            <a:r>
              <a:rPr lang="sk-SK" dirty="0" err="1"/>
              <a:t>rank</a:t>
            </a:r>
            <a:endParaRPr lang="en-GB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8AE3D9B-0EE1-210A-9406-992FE4D2D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err="1"/>
              <a:t>Load</a:t>
            </a:r>
            <a:endParaRPr lang="en-GB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66E90A49-B321-7EBA-1530-BBDBC9CA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5D6D-556F-40DC-B257-26888D1A9A33}" type="slidenum">
              <a:rPr lang="en-GB" smtClean="0"/>
              <a:t>11</a:t>
            </a:fld>
            <a:endParaRPr lang="en-GB"/>
          </a:p>
        </p:txBody>
      </p:sp>
      <p:sp>
        <p:nvSpPr>
          <p:cNvPr id="9" name="Zástupný text 8">
            <a:extLst>
              <a:ext uri="{FF2B5EF4-FFF2-40B4-BE49-F238E27FC236}">
                <a16:creationId xmlns:a16="http://schemas.microsoft.com/office/drawing/2014/main" id="{AEC29601-F7C8-7A2F-6AC7-C465E4EACF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GB" dirty="0"/>
              <a:t>Plot histogram for each metric distinguishing true-positive hits and false-positive hits</a:t>
            </a:r>
          </a:p>
          <a:p>
            <a:endParaRPr lang="en-GB" dirty="0"/>
          </a:p>
        </p:txBody>
      </p:sp>
      <p:pic>
        <p:nvPicPr>
          <p:cNvPr id="10" name="Obrázok 9">
            <a:extLst>
              <a:ext uri="{FF2B5EF4-FFF2-40B4-BE49-F238E27FC236}">
                <a16:creationId xmlns:a16="http://schemas.microsoft.com/office/drawing/2014/main" id="{D3021A4D-1588-A94C-8970-F927ECE5DB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6988" y="3050646"/>
            <a:ext cx="4517719" cy="3011812"/>
          </a:xfrm>
          <a:prstGeom prst="rect">
            <a:avLst/>
          </a:prstGeom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A7A706A2-C9E6-7B99-E1E2-AC15E2A743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294" y="3050643"/>
            <a:ext cx="4517719" cy="301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945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1FB0C01-A908-93D7-2866-E22F6B4EF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Results</a:t>
            </a:r>
            <a:endParaRPr lang="en-GB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05E9F14-3EA0-E802-40E4-6860EBA8CD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err="1"/>
              <a:t>Synthetic</a:t>
            </a:r>
            <a:r>
              <a:rPr lang="sk-SK" dirty="0"/>
              <a:t> </a:t>
            </a:r>
            <a:r>
              <a:rPr lang="sk-SK" dirty="0" err="1"/>
              <a:t>search</a:t>
            </a:r>
            <a:r>
              <a:rPr lang="sk-SK" dirty="0"/>
              <a:t> – Denver </a:t>
            </a:r>
            <a:r>
              <a:rPr lang="sk-SK" dirty="0" err="1"/>
              <a:t>rank</a:t>
            </a:r>
            <a:endParaRPr lang="en-GB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6540424-8285-47F9-1BF3-D393E6EEB4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 err="1"/>
              <a:t>Barcode</a:t>
            </a:r>
            <a:r>
              <a:rPr lang="sk-SK" dirty="0"/>
              <a:t> </a:t>
            </a:r>
            <a:r>
              <a:rPr lang="sk-SK" dirty="0" err="1"/>
              <a:t>search</a:t>
            </a:r>
            <a:r>
              <a:rPr lang="sk-SK" dirty="0"/>
              <a:t> – Denver </a:t>
            </a:r>
            <a:r>
              <a:rPr lang="sk-SK" dirty="0" err="1"/>
              <a:t>rank</a:t>
            </a:r>
            <a:endParaRPr lang="en-GB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8AE3D9B-0EE1-210A-9406-992FE4D2D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err="1"/>
              <a:t>Load</a:t>
            </a:r>
            <a:endParaRPr lang="en-GB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66E90A49-B321-7EBA-1530-BBDBC9CA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5D6D-556F-40DC-B257-26888D1A9A33}" type="slidenum">
              <a:rPr lang="en-GB" smtClean="0"/>
              <a:t>12</a:t>
            </a:fld>
            <a:endParaRPr lang="en-GB"/>
          </a:p>
        </p:txBody>
      </p:sp>
      <p:sp>
        <p:nvSpPr>
          <p:cNvPr id="9" name="Zástupný text 8">
            <a:extLst>
              <a:ext uri="{FF2B5EF4-FFF2-40B4-BE49-F238E27FC236}">
                <a16:creationId xmlns:a16="http://schemas.microsoft.com/office/drawing/2014/main" id="{AEC29601-F7C8-7A2F-6AC7-C465E4EACF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GB" dirty="0"/>
              <a:t>Plot histogram for each metric distinguishing true-positive hits and false-positive hits</a:t>
            </a:r>
          </a:p>
          <a:p>
            <a:endParaRPr lang="en-GB" dirty="0"/>
          </a:p>
        </p:txBody>
      </p:sp>
      <p:pic>
        <p:nvPicPr>
          <p:cNvPr id="10" name="Obrázok 9">
            <a:extLst>
              <a:ext uri="{FF2B5EF4-FFF2-40B4-BE49-F238E27FC236}">
                <a16:creationId xmlns:a16="http://schemas.microsoft.com/office/drawing/2014/main" id="{FF981BFD-5C60-EC4B-A185-2166CC6DB1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6988" y="3050646"/>
            <a:ext cx="4517719" cy="3011812"/>
          </a:xfrm>
          <a:prstGeom prst="rect">
            <a:avLst/>
          </a:prstGeom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ECC59C67-90F6-F5AE-6957-1FF77AD473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294" y="3050643"/>
            <a:ext cx="4517719" cy="301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247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1FB0C01-A908-93D7-2866-E22F6B4EF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Results</a:t>
            </a:r>
            <a:endParaRPr lang="en-GB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05E9F14-3EA0-E802-40E4-6860EBA8CD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err="1"/>
              <a:t>Synthetic</a:t>
            </a:r>
            <a:r>
              <a:rPr lang="sk-SK" dirty="0"/>
              <a:t> </a:t>
            </a:r>
            <a:r>
              <a:rPr lang="sk-SK" dirty="0" err="1"/>
              <a:t>search</a:t>
            </a:r>
            <a:r>
              <a:rPr lang="sk-SK" dirty="0"/>
              <a:t> – </a:t>
            </a:r>
            <a:r>
              <a:rPr lang="sk-SK" dirty="0" err="1"/>
              <a:t>Nist</a:t>
            </a:r>
            <a:r>
              <a:rPr lang="sk-SK" dirty="0"/>
              <a:t> </a:t>
            </a:r>
            <a:r>
              <a:rPr lang="sk-SK" dirty="0" err="1"/>
              <a:t>rank</a:t>
            </a:r>
            <a:endParaRPr lang="en-GB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6540424-8285-47F9-1BF3-D393E6EEB4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 err="1"/>
              <a:t>Barcode</a:t>
            </a:r>
            <a:r>
              <a:rPr lang="sk-SK" dirty="0"/>
              <a:t> </a:t>
            </a:r>
            <a:r>
              <a:rPr lang="sk-SK" dirty="0" err="1"/>
              <a:t>search</a:t>
            </a:r>
            <a:r>
              <a:rPr lang="sk-SK" dirty="0"/>
              <a:t> – </a:t>
            </a:r>
            <a:r>
              <a:rPr lang="sk-SK" dirty="0" err="1"/>
              <a:t>Nist</a:t>
            </a:r>
            <a:r>
              <a:rPr lang="sk-SK" dirty="0"/>
              <a:t> </a:t>
            </a:r>
            <a:r>
              <a:rPr lang="sk-SK" dirty="0" err="1"/>
              <a:t>rank</a:t>
            </a:r>
            <a:endParaRPr lang="en-GB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8AE3D9B-0EE1-210A-9406-992FE4D2D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err="1"/>
              <a:t>Load</a:t>
            </a:r>
            <a:endParaRPr lang="en-GB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66E90A49-B321-7EBA-1530-BBDBC9CA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5D6D-556F-40DC-B257-26888D1A9A33}" type="slidenum">
              <a:rPr lang="en-GB" smtClean="0"/>
              <a:t>13</a:t>
            </a:fld>
            <a:endParaRPr lang="en-GB"/>
          </a:p>
        </p:txBody>
      </p:sp>
      <p:sp>
        <p:nvSpPr>
          <p:cNvPr id="9" name="Zástupný text 8">
            <a:extLst>
              <a:ext uri="{FF2B5EF4-FFF2-40B4-BE49-F238E27FC236}">
                <a16:creationId xmlns:a16="http://schemas.microsoft.com/office/drawing/2014/main" id="{AEC29601-F7C8-7A2F-6AC7-C465E4EACF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GB" dirty="0"/>
              <a:t>Plot histogram for each metric distinguishing true-positive hits and false-positive hits</a:t>
            </a:r>
          </a:p>
          <a:p>
            <a:endParaRPr lang="en-GB" dirty="0"/>
          </a:p>
        </p:txBody>
      </p:sp>
      <p:pic>
        <p:nvPicPr>
          <p:cNvPr id="10" name="Obrázok 9">
            <a:extLst>
              <a:ext uri="{FF2B5EF4-FFF2-40B4-BE49-F238E27FC236}">
                <a16:creationId xmlns:a16="http://schemas.microsoft.com/office/drawing/2014/main" id="{F6512871-7184-3027-5088-00E2740338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6988" y="3050646"/>
            <a:ext cx="4517719" cy="3011812"/>
          </a:xfrm>
          <a:prstGeom prst="rect">
            <a:avLst/>
          </a:prstGeom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7EA24206-A2C0-E2C3-FF39-702204C1C7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294" y="3050643"/>
            <a:ext cx="4517719" cy="301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104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1FB0C01-A908-93D7-2866-E22F6B4EF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Results</a:t>
            </a:r>
            <a:endParaRPr lang="en-GB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05E9F14-3EA0-E802-40E4-6860EBA8CD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err="1"/>
              <a:t>Synthetic</a:t>
            </a:r>
            <a:r>
              <a:rPr lang="sk-SK" dirty="0"/>
              <a:t> </a:t>
            </a:r>
            <a:r>
              <a:rPr lang="sk-SK" dirty="0" err="1"/>
              <a:t>search</a:t>
            </a:r>
            <a:endParaRPr lang="en-GB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6540424-8285-47F9-1BF3-D393E6EEB4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 err="1"/>
              <a:t>Barcode</a:t>
            </a:r>
            <a:r>
              <a:rPr lang="sk-SK" dirty="0"/>
              <a:t> </a:t>
            </a:r>
            <a:r>
              <a:rPr lang="sk-SK" dirty="0" err="1"/>
              <a:t>search</a:t>
            </a:r>
            <a:endParaRPr lang="en-GB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8AE3D9B-0EE1-210A-9406-992FE4D2D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err="1"/>
              <a:t>Load</a:t>
            </a:r>
            <a:endParaRPr lang="en-GB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66E90A49-B321-7EBA-1530-BBDBC9CA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5D6D-556F-40DC-B257-26888D1A9A33}" type="slidenum">
              <a:rPr lang="en-GB" smtClean="0"/>
              <a:t>14</a:t>
            </a:fld>
            <a:endParaRPr lang="en-GB"/>
          </a:p>
        </p:txBody>
      </p:sp>
      <p:sp>
        <p:nvSpPr>
          <p:cNvPr id="9" name="Zástupný text 8">
            <a:extLst>
              <a:ext uri="{FF2B5EF4-FFF2-40B4-BE49-F238E27FC236}">
                <a16:creationId xmlns:a16="http://schemas.microsoft.com/office/drawing/2014/main" id="{AEC29601-F7C8-7A2F-6AC7-C465E4EACF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GB" dirty="0"/>
              <a:t>Render correlation between deviation in experimental conditions and TP/FP hits</a:t>
            </a:r>
          </a:p>
        </p:txBody>
      </p:sp>
      <p:graphicFrame>
        <p:nvGraphicFramePr>
          <p:cNvPr id="12" name="Tabuľka 12">
            <a:extLst>
              <a:ext uri="{FF2B5EF4-FFF2-40B4-BE49-F238E27FC236}">
                <a16:creationId xmlns:a16="http://schemas.microsoft.com/office/drawing/2014/main" id="{FC43C7BA-869A-32F5-A881-B2CFD94BDC77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2733283173"/>
              </p:ext>
            </p:extLst>
          </p:nvPr>
        </p:nvGraphicFramePr>
        <p:xfrm>
          <a:off x="1096963" y="3049588"/>
          <a:ext cx="493871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6237">
                  <a:extLst>
                    <a:ext uri="{9D8B030D-6E8A-4147-A177-3AD203B41FA5}">
                      <a16:colId xmlns:a16="http://schemas.microsoft.com/office/drawing/2014/main" val="3526828464"/>
                    </a:ext>
                  </a:extLst>
                </a:gridCol>
                <a:gridCol w="1646237">
                  <a:extLst>
                    <a:ext uri="{9D8B030D-6E8A-4147-A177-3AD203B41FA5}">
                      <a16:colId xmlns:a16="http://schemas.microsoft.com/office/drawing/2014/main" val="2110337384"/>
                    </a:ext>
                  </a:extLst>
                </a:gridCol>
                <a:gridCol w="1646237">
                  <a:extLst>
                    <a:ext uri="{9D8B030D-6E8A-4147-A177-3AD203B41FA5}">
                      <a16:colId xmlns:a16="http://schemas.microsoft.com/office/drawing/2014/main" val="41316359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err="1"/>
                        <a:t>Pearson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err="1"/>
                        <a:t>Spearman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527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err="1"/>
                        <a:t>Analyzer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-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845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Polarity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-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04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err="1"/>
                        <a:t>ScanRangeMax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0.1276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0.1248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718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err="1"/>
                        <a:t>ScanRangeMin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-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874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err="1"/>
                        <a:t>MsStageTarget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-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389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NCE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0.0904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0.0811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539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err="1"/>
                        <a:t>IonActivation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-0.0707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-0.0707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34535"/>
                  </a:ext>
                </a:extLst>
              </a:tr>
            </a:tbl>
          </a:graphicData>
        </a:graphic>
      </p:graphicFrame>
      <p:graphicFrame>
        <p:nvGraphicFramePr>
          <p:cNvPr id="16" name="Tabuľka 12">
            <a:extLst>
              <a:ext uri="{FF2B5EF4-FFF2-40B4-BE49-F238E27FC236}">
                <a16:creationId xmlns:a16="http://schemas.microsoft.com/office/drawing/2014/main" id="{AFC04A5B-6BF3-C3C9-B5FA-24AB2EB6CA45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4075233966"/>
              </p:ext>
            </p:extLst>
          </p:nvPr>
        </p:nvGraphicFramePr>
        <p:xfrm>
          <a:off x="6216650" y="3049588"/>
          <a:ext cx="493871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6237">
                  <a:extLst>
                    <a:ext uri="{9D8B030D-6E8A-4147-A177-3AD203B41FA5}">
                      <a16:colId xmlns:a16="http://schemas.microsoft.com/office/drawing/2014/main" val="3526828464"/>
                    </a:ext>
                  </a:extLst>
                </a:gridCol>
                <a:gridCol w="1646237">
                  <a:extLst>
                    <a:ext uri="{9D8B030D-6E8A-4147-A177-3AD203B41FA5}">
                      <a16:colId xmlns:a16="http://schemas.microsoft.com/office/drawing/2014/main" val="2110337384"/>
                    </a:ext>
                  </a:extLst>
                </a:gridCol>
                <a:gridCol w="1646237">
                  <a:extLst>
                    <a:ext uri="{9D8B030D-6E8A-4147-A177-3AD203B41FA5}">
                      <a16:colId xmlns:a16="http://schemas.microsoft.com/office/drawing/2014/main" val="41316359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err="1"/>
                        <a:t>Pearson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err="1"/>
                        <a:t>Spearman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527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err="1"/>
                        <a:t>Analyzer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-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845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Polarity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-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04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err="1"/>
                        <a:t>ScanRangeMax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0.2063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0.1743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718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err="1"/>
                        <a:t>ScanRangeMin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0.1197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0.1198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874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err="1"/>
                        <a:t>MsStageTarget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-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389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NCE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0.2161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0.2710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539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err="1"/>
                        <a:t>IonActivation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0.1451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0.1451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34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996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BB5D9831-E09B-CE91-7CEF-4691E1EEF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err="1"/>
              <a:t>load</a:t>
            </a:r>
            <a:endParaRPr lang="en-GB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E7766EF3-3386-89F4-C440-9B06874BF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5D6D-556F-40DC-B257-26888D1A9A33}" type="slidenum">
              <a:rPr lang="en-GB" smtClean="0"/>
              <a:t>15</a:t>
            </a:fld>
            <a:endParaRPr lang="en-GB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86BABFC0-4C1F-BC66-3619-5263369EB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Results</a:t>
            </a:r>
            <a:endParaRPr lang="en-GB" dirty="0"/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80F85799-8A8D-397C-101F-87AF59DCF3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350555"/>
            <a:ext cx="12192000" cy="3047999"/>
          </a:xfrm>
          <a:prstGeom prst="rect">
            <a:avLst/>
          </a:prstGeom>
        </p:spPr>
      </p:pic>
      <p:sp>
        <p:nvSpPr>
          <p:cNvPr id="2" name="Zástupný text 2">
            <a:extLst>
              <a:ext uri="{FF2B5EF4-FFF2-40B4-BE49-F238E27FC236}">
                <a16:creationId xmlns:a16="http://schemas.microsoft.com/office/drawing/2014/main" id="{0266C79D-AFBF-4E74-8F28-17BBD0314E1C}"/>
              </a:ext>
            </a:extLst>
          </p:cNvPr>
          <p:cNvSpPr txBox="1">
            <a:spLocks/>
          </p:cNvSpPr>
          <p:nvPr/>
        </p:nvSpPr>
        <p:spPr>
          <a:xfrm>
            <a:off x="1097280" y="1810065"/>
            <a:ext cx="4937760" cy="46778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 err="1"/>
              <a:t>Synthetic</a:t>
            </a:r>
            <a:r>
              <a:rPr lang="sk-SK" dirty="0"/>
              <a:t> </a:t>
            </a:r>
            <a:r>
              <a:rPr lang="sk-SK" dirty="0" err="1"/>
              <a:t>search</a:t>
            </a:r>
            <a:r>
              <a:rPr lang="sk-SK" dirty="0"/>
              <a:t> – </a:t>
            </a:r>
            <a:r>
              <a:rPr lang="sk-SK" dirty="0" err="1"/>
              <a:t>metadata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6177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AE8D3937-301C-DF72-A46C-01AB15BCD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err="1"/>
              <a:t>load</a:t>
            </a:r>
            <a:endParaRPr lang="en-GB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30B34127-0270-3827-F98A-E2531F5BE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5D6D-556F-40DC-B257-26888D1A9A33}" type="slidenum">
              <a:rPr lang="en-GB" smtClean="0"/>
              <a:t>16</a:t>
            </a:fld>
            <a:endParaRPr lang="en-GB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4DAE9D3F-FBA6-1A12-BAF4-9D0ED0D8A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Results</a:t>
            </a:r>
            <a:endParaRPr lang="en-GB" dirty="0"/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511F6120-87F2-3879-76E5-B568252DCC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07" y="2350555"/>
            <a:ext cx="12191996" cy="3047999"/>
          </a:xfrm>
          <a:prstGeom prst="rect">
            <a:avLst/>
          </a:prstGeom>
        </p:spPr>
      </p:pic>
      <p:sp>
        <p:nvSpPr>
          <p:cNvPr id="11" name="Zástupný text 2">
            <a:extLst>
              <a:ext uri="{FF2B5EF4-FFF2-40B4-BE49-F238E27FC236}">
                <a16:creationId xmlns:a16="http://schemas.microsoft.com/office/drawing/2014/main" id="{29736E75-183A-5152-BC76-6A4F6B396924}"/>
              </a:ext>
            </a:extLst>
          </p:cNvPr>
          <p:cNvSpPr txBox="1">
            <a:spLocks/>
          </p:cNvSpPr>
          <p:nvPr/>
        </p:nvSpPr>
        <p:spPr>
          <a:xfrm>
            <a:off x="1097280" y="1810065"/>
            <a:ext cx="4937760" cy="46778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 err="1"/>
              <a:t>Synthetic</a:t>
            </a:r>
            <a:r>
              <a:rPr lang="sk-SK" dirty="0"/>
              <a:t> </a:t>
            </a:r>
            <a:r>
              <a:rPr lang="sk-SK" dirty="0" err="1"/>
              <a:t>search</a:t>
            </a:r>
            <a:r>
              <a:rPr lang="sk-SK" dirty="0"/>
              <a:t> – </a:t>
            </a:r>
            <a:r>
              <a:rPr lang="sk-SK" dirty="0" err="1"/>
              <a:t>metadata</a:t>
            </a:r>
            <a:r>
              <a:rPr lang="sk-SK" dirty="0"/>
              <a:t> </a:t>
            </a:r>
            <a:r>
              <a:rPr lang="sk-SK" dirty="0" err="1"/>
              <a:t>hits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7810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BB5D9831-E09B-CE91-7CEF-4691E1EEF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err="1"/>
              <a:t>load</a:t>
            </a:r>
            <a:endParaRPr lang="en-GB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E7766EF3-3386-89F4-C440-9B06874BF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5D6D-556F-40DC-B257-26888D1A9A33}" type="slidenum">
              <a:rPr lang="en-GB" smtClean="0"/>
              <a:t>17</a:t>
            </a:fld>
            <a:endParaRPr lang="en-GB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86BABFC0-4C1F-BC66-3619-5263369EB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Results</a:t>
            </a:r>
            <a:endParaRPr lang="en-GB" dirty="0"/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80F85799-8A8D-397C-101F-87AF59DCF3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0555"/>
            <a:ext cx="12192000" cy="3048000"/>
          </a:xfrm>
          <a:prstGeom prst="rect">
            <a:avLst/>
          </a:prstGeom>
        </p:spPr>
      </p:pic>
      <p:sp>
        <p:nvSpPr>
          <p:cNvPr id="10" name="Zástupný text 2">
            <a:extLst>
              <a:ext uri="{FF2B5EF4-FFF2-40B4-BE49-F238E27FC236}">
                <a16:creationId xmlns:a16="http://schemas.microsoft.com/office/drawing/2014/main" id="{8F5DC555-70B2-8C7F-AE24-3FF86730AC21}"/>
              </a:ext>
            </a:extLst>
          </p:cNvPr>
          <p:cNvSpPr txBox="1">
            <a:spLocks/>
          </p:cNvSpPr>
          <p:nvPr/>
        </p:nvSpPr>
        <p:spPr>
          <a:xfrm>
            <a:off x="1097280" y="1810065"/>
            <a:ext cx="4937760" cy="46778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 err="1"/>
              <a:t>Barcode</a:t>
            </a:r>
            <a:r>
              <a:rPr lang="sk-SK" dirty="0"/>
              <a:t> </a:t>
            </a:r>
            <a:r>
              <a:rPr lang="sk-SK" dirty="0" err="1"/>
              <a:t>search</a:t>
            </a:r>
            <a:r>
              <a:rPr lang="sk-SK" dirty="0"/>
              <a:t> – </a:t>
            </a:r>
            <a:r>
              <a:rPr lang="sk-SK" dirty="0" err="1"/>
              <a:t>metadata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1668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AE8D3937-301C-DF72-A46C-01AB15BCD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err="1"/>
              <a:t>load</a:t>
            </a:r>
            <a:endParaRPr lang="en-GB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30B34127-0270-3827-F98A-E2531F5BE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5D6D-556F-40DC-B257-26888D1A9A33}" type="slidenum">
              <a:rPr lang="en-GB" smtClean="0"/>
              <a:t>18</a:t>
            </a:fld>
            <a:endParaRPr lang="en-GB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4DAE9D3F-FBA6-1A12-BAF4-9D0ED0D8A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Results</a:t>
            </a:r>
            <a:endParaRPr lang="en-GB" dirty="0"/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511F6120-87F2-3879-76E5-B568252DCC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350555"/>
            <a:ext cx="12192000" cy="3047999"/>
          </a:xfrm>
          <a:prstGeom prst="rect">
            <a:avLst/>
          </a:prstGeom>
        </p:spPr>
      </p:pic>
      <p:sp>
        <p:nvSpPr>
          <p:cNvPr id="7" name="Zástupný text 2">
            <a:extLst>
              <a:ext uri="{FF2B5EF4-FFF2-40B4-BE49-F238E27FC236}">
                <a16:creationId xmlns:a16="http://schemas.microsoft.com/office/drawing/2014/main" id="{694A1B55-4F32-3161-8CEE-E0C118A64843}"/>
              </a:ext>
            </a:extLst>
          </p:cNvPr>
          <p:cNvSpPr txBox="1">
            <a:spLocks/>
          </p:cNvSpPr>
          <p:nvPr/>
        </p:nvSpPr>
        <p:spPr>
          <a:xfrm>
            <a:off x="1097280" y="1810065"/>
            <a:ext cx="4937760" cy="46778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 err="1"/>
              <a:t>Barcode</a:t>
            </a:r>
            <a:r>
              <a:rPr lang="sk-SK" dirty="0"/>
              <a:t> </a:t>
            </a:r>
            <a:r>
              <a:rPr lang="sk-SK" dirty="0" err="1"/>
              <a:t>search</a:t>
            </a:r>
            <a:r>
              <a:rPr lang="sk-SK" dirty="0"/>
              <a:t> – </a:t>
            </a:r>
            <a:r>
              <a:rPr lang="sk-SK" dirty="0" err="1"/>
              <a:t>metadata</a:t>
            </a:r>
            <a:r>
              <a:rPr lang="sk-SK" dirty="0"/>
              <a:t> </a:t>
            </a:r>
            <a:r>
              <a:rPr lang="sk-SK" dirty="0" err="1"/>
              <a:t>hits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0514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1FB0C01-A908-93D7-2866-E22F6B4EF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Results</a:t>
            </a:r>
            <a:endParaRPr lang="en-GB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05E9F14-3EA0-E802-40E4-6860EBA8CD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err="1"/>
              <a:t>Synthetic</a:t>
            </a:r>
            <a:r>
              <a:rPr lang="sk-SK" dirty="0"/>
              <a:t> </a:t>
            </a:r>
            <a:r>
              <a:rPr lang="sk-SK" dirty="0" err="1"/>
              <a:t>search</a:t>
            </a:r>
            <a:r>
              <a:rPr lang="sk-SK" dirty="0"/>
              <a:t> – </a:t>
            </a:r>
            <a:r>
              <a:rPr lang="sk-SK" dirty="0" err="1"/>
              <a:t>success</a:t>
            </a:r>
            <a:r>
              <a:rPr lang="sk-SK" dirty="0"/>
              <a:t> rate</a:t>
            </a:r>
            <a:endParaRPr lang="en-GB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6540424-8285-47F9-1BF3-D393E6EEB4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 err="1"/>
              <a:t>Barcode</a:t>
            </a:r>
            <a:r>
              <a:rPr lang="sk-SK" dirty="0"/>
              <a:t> </a:t>
            </a:r>
            <a:r>
              <a:rPr lang="sk-SK" dirty="0" err="1"/>
              <a:t>search</a:t>
            </a:r>
            <a:r>
              <a:rPr lang="sk-SK" dirty="0"/>
              <a:t> – </a:t>
            </a:r>
            <a:r>
              <a:rPr lang="sk-SK" dirty="0" err="1"/>
              <a:t>success</a:t>
            </a:r>
            <a:r>
              <a:rPr lang="sk-SK" dirty="0"/>
              <a:t> rate</a:t>
            </a:r>
            <a:endParaRPr lang="en-GB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8AE3D9B-0EE1-210A-9406-992FE4D2D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err="1"/>
              <a:t>Load</a:t>
            </a:r>
            <a:endParaRPr lang="en-GB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66E90A49-B321-7EBA-1530-BBDBC9CA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5D6D-556F-40DC-B257-26888D1A9A33}" type="slidenum">
              <a:rPr lang="en-GB" smtClean="0"/>
              <a:t>19</a:t>
            </a:fld>
            <a:endParaRPr lang="en-GB"/>
          </a:p>
        </p:txBody>
      </p:sp>
      <p:sp>
        <p:nvSpPr>
          <p:cNvPr id="9" name="Zástupný text 8">
            <a:extLst>
              <a:ext uri="{FF2B5EF4-FFF2-40B4-BE49-F238E27FC236}">
                <a16:creationId xmlns:a16="http://schemas.microsoft.com/office/drawing/2014/main" id="{AEC29601-F7C8-7A2F-6AC7-C465E4EACF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GB" dirty="0"/>
              <a:t>Find a reasonable way to compare the search performance of two libraries</a:t>
            </a:r>
            <a:r>
              <a:rPr lang="sk-SK" dirty="0"/>
              <a:t> </a:t>
            </a:r>
            <a:endParaRPr lang="en-GB" dirty="0"/>
          </a:p>
          <a:p>
            <a:endParaRPr lang="en-GB" dirty="0"/>
          </a:p>
        </p:txBody>
      </p:sp>
      <p:pic>
        <p:nvPicPr>
          <p:cNvPr id="10" name="Obrázok 9">
            <a:extLst>
              <a:ext uri="{FF2B5EF4-FFF2-40B4-BE49-F238E27FC236}">
                <a16:creationId xmlns:a16="http://schemas.microsoft.com/office/drawing/2014/main" id="{3AD5F950-69F5-F022-E98F-9F20494A2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6988" y="3050646"/>
            <a:ext cx="4517718" cy="3011812"/>
          </a:xfrm>
          <a:prstGeom prst="rect">
            <a:avLst/>
          </a:prstGeom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D95BA96C-3F38-54E2-5055-358546EC0E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294" y="3050643"/>
            <a:ext cx="4517718" cy="301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844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sah 1">
            <a:extLst>
              <a:ext uri="{FF2B5EF4-FFF2-40B4-BE49-F238E27FC236}">
                <a16:creationId xmlns:a16="http://schemas.microsoft.com/office/drawing/2014/main" id="{DE78364A-46D4-A621-A891-0EC1C1D6D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Mass spectrometry: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Analytical method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Unrivaled sensitivity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Low detection limits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Huge amount of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Synthetic spectral libraries: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Cover blank spaces in database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Better availability and </a:t>
            </a:r>
            <a:r>
              <a:rPr lang="en-US" dirty="0" err="1"/>
              <a:t>retreivability</a:t>
            </a:r>
            <a:r>
              <a:rPr lang="en-US" dirty="0"/>
              <a:t> of compounds</a:t>
            </a:r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251DC6B9-A2BB-E997-C802-31820B4C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err="1"/>
              <a:t>introduction</a:t>
            </a:r>
            <a:endParaRPr lang="en-GB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2D9A30C1-C1BB-4B59-F673-1381E37D3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5D6D-556F-40DC-B257-26888D1A9A33}" type="slidenum">
              <a:rPr lang="en-GB" smtClean="0"/>
              <a:t>2</a:t>
            </a:fld>
            <a:endParaRPr lang="en-GB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F90EB113-D645-BBDA-CE82-6BBA2163B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Problem</a:t>
            </a:r>
            <a:r>
              <a:rPr lang="sk-SK" dirty="0"/>
              <a:t> </a:t>
            </a:r>
            <a:r>
              <a:rPr lang="sk-SK" dirty="0" err="1"/>
              <a:t>Definition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46286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1FB0C01-A908-93D7-2866-E22F6B4EF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Results</a:t>
            </a:r>
            <a:endParaRPr lang="en-GB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05E9F14-3EA0-E802-40E4-6860EBA8CD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err="1"/>
              <a:t>Synthetic</a:t>
            </a:r>
            <a:r>
              <a:rPr lang="sk-SK" dirty="0"/>
              <a:t> </a:t>
            </a:r>
            <a:r>
              <a:rPr lang="sk-SK" dirty="0" err="1"/>
              <a:t>search</a:t>
            </a:r>
            <a:endParaRPr lang="en-GB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6540424-8285-47F9-1BF3-D393E6EEB4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 err="1"/>
              <a:t>Barcode</a:t>
            </a:r>
            <a:r>
              <a:rPr lang="sk-SK" dirty="0"/>
              <a:t> </a:t>
            </a:r>
            <a:r>
              <a:rPr lang="sk-SK" dirty="0" err="1"/>
              <a:t>search</a:t>
            </a:r>
            <a:endParaRPr lang="en-GB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8AE3D9B-0EE1-210A-9406-992FE4D2D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err="1"/>
              <a:t>Load</a:t>
            </a:r>
            <a:endParaRPr lang="en-GB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66E90A49-B321-7EBA-1530-BBDBC9CA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5D6D-556F-40DC-B257-26888D1A9A33}" type="slidenum">
              <a:rPr lang="en-GB" smtClean="0"/>
              <a:t>20</a:t>
            </a:fld>
            <a:endParaRPr lang="en-GB"/>
          </a:p>
        </p:txBody>
      </p:sp>
      <p:sp>
        <p:nvSpPr>
          <p:cNvPr id="9" name="Zástupný text 8">
            <a:extLst>
              <a:ext uri="{FF2B5EF4-FFF2-40B4-BE49-F238E27FC236}">
                <a16:creationId xmlns:a16="http://schemas.microsoft.com/office/drawing/2014/main" id="{AEC29601-F7C8-7A2F-6AC7-C465E4EACF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GB" dirty="0"/>
              <a:t>Find a reasonable way to compare the search performance of two libraries</a:t>
            </a:r>
            <a:r>
              <a:rPr lang="sk-SK" dirty="0"/>
              <a:t> </a:t>
            </a:r>
            <a:endParaRPr lang="en-GB" dirty="0"/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59CF8A6D-E2ED-2232-2081-EC9E2E95C3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6988" y="3050646"/>
            <a:ext cx="4517718" cy="3011811"/>
          </a:xfrm>
          <a:prstGeom prst="rect">
            <a:avLst/>
          </a:prstGeom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DC47831B-E51B-F99A-7A54-AA8BC2115E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294" y="3050643"/>
            <a:ext cx="4517718" cy="301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6210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D683B8D-6B0A-0BB1-CE61-000F5A58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Results</a:t>
            </a:r>
            <a:endParaRPr lang="en-GB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F633AF74-AF3C-76EB-73DE-6B7A25945A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err="1"/>
              <a:t>Synthetic</a:t>
            </a:r>
            <a:r>
              <a:rPr lang="sk-SK" dirty="0"/>
              <a:t> </a:t>
            </a:r>
            <a:r>
              <a:rPr lang="sk-SK" dirty="0" err="1"/>
              <a:t>search</a:t>
            </a:r>
            <a:endParaRPr lang="en-GB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33F58994-AE23-F061-EB4F-EE9E756D77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 err="1"/>
              <a:t>Barcode</a:t>
            </a:r>
            <a:r>
              <a:rPr lang="sk-SK" dirty="0"/>
              <a:t> </a:t>
            </a:r>
            <a:r>
              <a:rPr lang="sk-SK" dirty="0" err="1"/>
              <a:t>search</a:t>
            </a:r>
            <a:endParaRPr lang="en-GB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D41BB648-9ADE-0718-16AD-00B9D90C4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LOAD</a:t>
            </a:r>
            <a:endParaRPr lang="en-GB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668F34C2-1660-BF79-ED79-16C694DAB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5D6D-556F-40DC-B257-26888D1A9A33}" type="slidenum">
              <a:rPr lang="en-GB" smtClean="0"/>
              <a:t>21</a:t>
            </a:fld>
            <a:endParaRPr lang="en-GB"/>
          </a:p>
        </p:txBody>
      </p:sp>
      <p:graphicFrame>
        <p:nvGraphicFramePr>
          <p:cNvPr id="13" name="Tabuľka 13">
            <a:extLst>
              <a:ext uri="{FF2B5EF4-FFF2-40B4-BE49-F238E27FC236}">
                <a16:creationId xmlns:a16="http://schemas.microsoft.com/office/drawing/2014/main" id="{72D56B76-8977-696A-B466-3E0CF276F638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2793154190"/>
              </p:ext>
            </p:extLst>
          </p:nvPr>
        </p:nvGraphicFramePr>
        <p:xfrm>
          <a:off x="1096963" y="3049588"/>
          <a:ext cx="493871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9356">
                  <a:extLst>
                    <a:ext uri="{9D8B030D-6E8A-4147-A177-3AD203B41FA5}">
                      <a16:colId xmlns:a16="http://schemas.microsoft.com/office/drawing/2014/main" val="1988163031"/>
                    </a:ext>
                  </a:extLst>
                </a:gridCol>
                <a:gridCol w="2469356">
                  <a:extLst>
                    <a:ext uri="{9D8B030D-6E8A-4147-A177-3AD203B41FA5}">
                      <a16:colId xmlns:a16="http://schemas.microsoft.com/office/drawing/2014/main" val="391473425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sk-SK" dirty="0" err="1"/>
                        <a:t>Synthetic</a:t>
                      </a:r>
                      <a:endParaRPr lang="en-GB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982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 err="1"/>
                        <a:t>Total</a:t>
                      </a:r>
                      <a:r>
                        <a:rPr lang="sk-SK" dirty="0"/>
                        <a:t> </a:t>
                      </a:r>
                      <a:r>
                        <a:rPr lang="sk-SK" dirty="0" err="1"/>
                        <a:t>records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95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6027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At </a:t>
                      </a:r>
                      <a:r>
                        <a:rPr lang="sk-SK" dirty="0" err="1"/>
                        <a:t>least</a:t>
                      </a:r>
                      <a:r>
                        <a:rPr lang="sk-SK" dirty="0"/>
                        <a:t> </a:t>
                      </a:r>
                      <a:r>
                        <a:rPr lang="sk-SK" dirty="0" err="1"/>
                        <a:t>one</a:t>
                      </a:r>
                      <a:r>
                        <a:rPr lang="sk-SK" dirty="0"/>
                        <a:t> </a:t>
                      </a:r>
                      <a:r>
                        <a:rPr lang="sk-SK" dirty="0" err="1"/>
                        <a:t>correct</a:t>
                      </a:r>
                      <a:r>
                        <a:rPr lang="sk-SK" dirty="0"/>
                        <a:t> hit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89.47%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2165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 err="1"/>
                        <a:t>Only</a:t>
                      </a:r>
                      <a:r>
                        <a:rPr lang="sk-SK" dirty="0"/>
                        <a:t> </a:t>
                      </a:r>
                      <a:r>
                        <a:rPr lang="sk-SK" dirty="0" err="1"/>
                        <a:t>incorrect</a:t>
                      </a:r>
                      <a:r>
                        <a:rPr lang="sk-SK" dirty="0"/>
                        <a:t> </a:t>
                      </a:r>
                      <a:r>
                        <a:rPr lang="sk-SK" dirty="0" err="1"/>
                        <a:t>hits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10.53%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8712773"/>
                  </a:ext>
                </a:extLst>
              </a:tr>
            </a:tbl>
          </a:graphicData>
        </a:graphic>
      </p:graphicFrame>
      <p:sp>
        <p:nvSpPr>
          <p:cNvPr id="9" name="Zástupný text 8">
            <a:extLst>
              <a:ext uri="{FF2B5EF4-FFF2-40B4-BE49-F238E27FC236}">
                <a16:creationId xmlns:a16="http://schemas.microsoft.com/office/drawing/2014/main" id="{EB476054-82BB-5A0A-144C-D75DFF14389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Find a reasonable way to compare the search performance of two libraries</a:t>
            </a:r>
            <a:r>
              <a:rPr lang="sk-SK" dirty="0"/>
              <a:t> 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14" name="Zástupný objekt pre tabuľku 13">
            <a:extLst>
              <a:ext uri="{FF2B5EF4-FFF2-40B4-BE49-F238E27FC236}">
                <a16:creationId xmlns:a16="http://schemas.microsoft.com/office/drawing/2014/main" id="{C1643467-A698-2AC7-C473-FA0C30CAB2F9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2414063751"/>
              </p:ext>
            </p:extLst>
          </p:nvPr>
        </p:nvGraphicFramePr>
        <p:xfrm>
          <a:off x="6216650" y="3049588"/>
          <a:ext cx="493871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9356">
                  <a:extLst>
                    <a:ext uri="{9D8B030D-6E8A-4147-A177-3AD203B41FA5}">
                      <a16:colId xmlns:a16="http://schemas.microsoft.com/office/drawing/2014/main" val="1988163031"/>
                    </a:ext>
                  </a:extLst>
                </a:gridCol>
                <a:gridCol w="2469356">
                  <a:extLst>
                    <a:ext uri="{9D8B030D-6E8A-4147-A177-3AD203B41FA5}">
                      <a16:colId xmlns:a16="http://schemas.microsoft.com/office/drawing/2014/main" val="391473425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sk-SK" dirty="0" err="1"/>
                        <a:t>Barcode</a:t>
                      </a:r>
                      <a:endParaRPr lang="en-GB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982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 err="1"/>
                        <a:t>Total</a:t>
                      </a:r>
                      <a:r>
                        <a:rPr lang="sk-SK" dirty="0"/>
                        <a:t> </a:t>
                      </a:r>
                      <a:r>
                        <a:rPr lang="sk-SK" dirty="0" err="1"/>
                        <a:t>records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94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3270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At </a:t>
                      </a:r>
                      <a:r>
                        <a:rPr lang="sk-SK" dirty="0" err="1"/>
                        <a:t>least</a:t>
                      </a:r>
                      <a:r>
                        <a:rPr lang="sk-SK" dirty="0"/>
                        <a:t> </a:t>
                      </a:r>
                      <a:r>
                        <a:rPr lang="sk-SK" dirty="0" err="1"/>
                        <a:t>one</a:t>
                      </a:r>
                      <a:r>
                        <a:rPr lang="sk-SK" dirty="0"/>
                        <a:t> </a:t>
                      </a:r>
                      <a:r>
                        <a:rPr lang="sk-SK" dirty="0" err="1"/>
                        <a:t>correct</a:t>
                      </a:r>
                      <a:r>
                        <a:rPr lang="sk-SK" dirty="0"/>
                        <a:t> hit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93.62%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2165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 err="1"/>
                        <a:t>Only</a:t>
                      </a:r>
                      <a:r>
                        <a:rPr lang="sk-SK" dirty="0"/>
                        <a:t> </a:t>
                      </a:r>
                      <a:r>
                        <a:rPr lang="sk-SK" dirty="0" err="1"/>
                        <a:t>incorrect</a:t>
                      </a:r>
                      <a:r>
                        <a:rPr lang="sk-SK" dirty="0"/>
                        <a:t> </a:t>
                      </a:r>
                      <a:r>
                        <a:rPr lang="sk-SK" dirty="0" err="1"/>
                        <a:t>hits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6.38%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87127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6699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sah 1">
            <a:extLst>
              <a:ext uri="{FF2B5EF4-FFF2-40B4-BE49-F238E27FC236}">
                <a16:creationId xmlns:a16="http://schemas.microsoft.com/office/drawing/2014/main" id="{D82FE69A-4391-8852-3B5D-1B068D9F7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Load mass spectrometry data from two different in-silico spectral libraries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Evaluate defined criteria on both libraries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Compare performance of both libraries</a:t>
            </a:r>
          </a:p>
          <a:p>
            <a:endParaRPr lang="en-US" dirty="0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FBAF5F35-43E2-B268-21D2-7F628177F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err="1"/>
              <a:t>introduction</a:t>
            </a:r>
            <a:endParaRPr lang="en-GB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21709162-78A9-F457-C057-8C26E8DD6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5D6D-556F-40DC-B257-26888D1A9A33}" type="slidenum">
              <a:rPr lang="en-GB" smtClean="0"/>
              <a:t>3</a:t>
            </a:fld>
            <a:endParaRPr lang="en-GB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306F7A72-0B34-4FFF-20AF-AC2C84C14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Aims</a:t>
            </a:r>
            <a:r>
              <a:rPr lang="sk-SK" dirty="0"/>
              <a:t> of </a:t>
            </a:r>
            <a:r>
              <a:rPr lang="sk-SK" dirty="0" err="1"/>
              <a:t>the</a:t>
            </a:r>
            <a:r>
              <a:rPr lang="sk-SK" dirty="0"/>
              <a:t> Project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0583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9816AC2-5727-142B-9F67-951573DB2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Results</a:t>
            </a:r>
            <a:endParaRPr lang="en-GB" dirty="0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12D234C1-960A-B51E-546C-D61BA8630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err="1"/>
              <a:t>extract</a:t>
            </a:r>
            <a:endParaRPr lang="en-GB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FB411034-42D0-E4F6-9B37-76FC262C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5D6D-556F-40DC-B257-26888D1A9A33}" type="slidenum">
              <a:rPr lang="en-GB" smtClean="0"/>
              <a:t>4</a:t>
            </a:fld>
            <a:endParaRPr lang="en-GB"/>
          </a:p>
        </p:txBody>
      </p:sp>
      <p:pic>
        <p:nvPicPr>
          <p:cNvPr id="9" name="Zástupný objekt pre obrázok 8">
            <a:extLst>
              <a:ext uri="{FF2B5EF4-FFF2-40B4-BE49-F238E27FC236}">
                <a16:creationId xmlns:a16="http://schemas.microsoft.com/office/drawing/2014/main" id="{7E563B10-4341-9A62-91A2-D38F60720C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373" b="373"/>
          <a:stretch/>
        </p:blipFill>
        <p:spPr>
          <a:xfrm>
            <a:off x="6253163" y="1767461"/>
            <a:ext cx="4902199" cy="4207826"/>
          </a:xfrm>
        </p:spPr>
      </p:pic>
      <p:sp>
        <p:nvSpPr>
          <p:cNvPr id="6" name="Zástupný text 5">
            <a:extLst>
              <a:ext uri="{FF2B5EF4-FFF2-40B4-BE49-F238E27FC236}">
                <a16:creationId xmlns:a16="http://schemas.microsoft.com/office/drawing/2014/main" id="{82423B36-1C8A-4A3F-A9E7-24299FE1C6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89841" y="1805117"/>
            <a:ext cx="4973637" cy="687387"/>
          </a:xfrm>
        </p:spPr>
        <p:txBody>
          <a:bodyPr anchor="t"/>
          <a:lstStyle/>
          <a:p>
            <a:pPr marL="0" indent="0" algn="l">
              <a:buNone/>
            </a:pPr>
            <a:r>
              <a:rPr lang="sk-SK" dirty="0" err="1"/>
              <a:t>Data</a:t>
            </a:r>
            <a:r>
              <a:rPr lang="sk-SK" dirty="0"/>
              <a:t> </a:t>
            </a:r>
            <a:r>
              <a:rPr lang="sk-SK" dirty="0" err="1"/>
              <a:t>Extraction</a:t>
            </a:r>
            <a:endParaRPr lang="en-GB" dirty="0"/>
          </a:p>
        </p:txBody>
      </p:sp>
      <p:sp>
        <p:nvSpPr>
          <p:cNvPr id="7" name="Zástupný text 6">
            <a:extLst>
              <a:ext uri="{FF2B5EF4-FFF2-40B4-BE49-F238E27FC236}">
                <a16:creationId xmlns:a16="http://schemas.microsoft.com/office/drawing/2014/main" id="{C1CAD632-0D15-022D-C723-02A1A5D77A7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Format</a:t>
            </a:r>
            <a:r>
              <a:rPr lang="sk-SK" dirty="0"/>
              <a:t>: JSON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More </a:t>
            </a:r>
            <a:r>
              <a:rPr lang="sk-SK" dirty="0" err="1"/>
              <a:t>than</a:t>
            </a:r>
            <a:r>
              <a:rPr lang="sk-SK" dirty="0"/>
              <a:t> 90 </a:t>
            </a:r>
            <a:r>
              <a:rPr lang="sk-SK" dirty="0" err="1"/>
              <a:t>records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each</a:t>
            </a:r>
            <a:r>
              <a:rPr lang="sk-SK" dirty="0"/>
              <a:t> </a:t>
            </a:r>
            <a:r>
              <a:rPr lang="sk-SK" dirty="0" err="1"/>
              <a:t>library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Each</a:t>
            </a:r>
            <a:r>
              <a:rPr lang="sk-SK" dirty="0"/>
              <a:t> </a:t>
            </a:r>
            <a:r>
              <a:rPr lang="sk-SK" dirty="0" err="1"/>
              <a:t>record</a:t>
            </a:r>
            <a:r>
              <a:rPr lang="sk-SK" dirty="0"/>
              <a:t> has </a:t>
            </a:r>
            <a:r>
              <a:rPr lang="sk-SK" dirty="0" err="1"/>
              <a:t>metadata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Each</a:t>
            </a:r>
            <a:r>
              <a:rPr lang="sk-SK" dirty="0"/>
              <a:t> </a:t>
            </a:r>
            <a:r>
              <a:rPr lang="sk-SK" dirty="0" err="1"/>
              <a:t>record</a:t>
            </a:r>
            <a:r>
              <a:rPr lang="sk-SK" dirty="0"/>
              <a:t> </a:t>
            </a:r>
            <a:r>
              <a:rPr lang="sk-SK" dirty="0" err="1"/>
              <a:t>can</a:t>
            </a:r>
            <a:r>
              <a:rPr lang="sk-SK" dirty="0"/>
              <a:t> </a:t>
            </a:r>
            <a:r>
              <a:rPr lang="sk-SK" dirty="0" err="1"/>
              <a:t>have</a:t>
            </a:r>
            <a:r>
              <a:rPr lang="sk-SK" dirty="0"/>
              <a:t> </a:t>
            </a:r>
            <a:r>
              <a:rPr lang="sk-SK" dirty="0" err="1"/>
              <a:t>multiple</a:t>
            </a:r>
            <a:r>
              <a:rPr lang="sk-SK" dirty="0"/>
              <a:t> </a:t>
            </a:r>
            <a:r>
              <a:rPr lang="sk-SK" dirty="0" err="1"/>
              <a:t>hits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4014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1FB0C01-A908-93D7-2866-E22F6B4EF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Results</a:t>
            </a:r>
            <a:endParaRPr lang="en-GB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05E9F14-3EA0-E802-40E4-6860EBA8CD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err="1"/>
              <a:t>Synthetic</a:t>
            </a:r>
            <a:r>
              <a:rPr lang="sk-SK" dirty="0"/>
              <a:t> </a:t>
            </a:r>
            <a:r>
              <a:rPr lang="sk-SK" dirty="0" err="1"/>
              <a:t>search</a:t>
            </a:r>
            <a:endParaRPr lang="en-GB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6540424-8285-47F9-1BF3-D393E6EEB4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 err="1"/>
              <a:t>Barcode</a:t>
            </a:r>
            <a:r>
              <a:rPr lang="sk-SK" dirty="0"/>
              <a:t> </a:t>
            </a:r>
            <a:r>
              <a:rPr lang="sk-SK" dirty="0" err="1"/>
              <a:t>search</a:t>
            </a:r>
            <a:endParaRPr lang="en-GB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8AE3D9B-0EE1-210A-9406-992FE4D2D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err="1"/>
              <a:t>Transform</a:t>
            </a:r>
            <a:endParaRPr lang="en-GB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66E90A49-B321-7EBA-1530-BBDBC9CA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5D6D-556F-40DC-B257-26888D1A9A33}" type="slidenum">
              <a:rPr lang="en-GB" smtClean="0"/>
              <a:t>5</a:t>
            </a:fld>
            <a:endParaRPr lang="en-GB"/>
          </a:p>
        </p:txBody>
      </p:sp>
      <p:sp>
        <p:nvSpPr>
          <p:cNvPr id="9" name="Zástupný text 8">
            <a:extLst>
              <a:ext uri="{FF2B5EF4-FFF2-40B4-BE49-F238E27FC236}">
                <a16:creationId xmlns:a16="http://schemas.microsoft.com/office/drawing/2014/main" id="{AEC29601-F7C8-7A2F-6AC7-C465E4EACF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Create a binary column of whether the hit is true-positive or false-positive</a:t>
            </a:r>
          </a:p>
        </p:txBody>
      </p:sp>
      <p:graphicFrame>
        <p:nvGraphicFramePr>
          <p:cNvPr id="17" name="Tabuľka 17">
            <a:extLst>
              <a:ext uri="{FF2B5EF4-FFF2-40B4-BE49-F238E27FC236}">
                <a16:creationId xmlns:a16="http://schemas.microsoft.com/office/drawing/2014/main" id="{ECCD5C64-06C5-F93E-4DBF-9921326BD575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1368240741"/>
              </p:ext>
            </p:extLst>
          </p:nvPr>
        </p:nvGraphicFramePr>
        <p:xfrm>
          <a:off x="1096963" y="3049588"/>
          <a:ext cx="493871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3787">
                  <a:extLst>
                    <a:ext uri="{9D8B030D-6E8A-4147-A177-3AD203B41FA5}">
                      <a16:colId xmlns:a16="http://schemas.microsoft.com/office/drawing/2014/main" val="1450210237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1496424035"/>
                    </a:ext>
                  </a:extLst>
                </a:gridCol>
                <a:gridCol w="1514475">
                  <a:extLst>
                    <a:ext uri="{9D8B030D-6E8A-4147-A177-3AD203B41FA5}">
                      <a16:colId xmlns:a16="http://schemas.microsoft.com/office/drawing/2014/main" val="334708141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121926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Hit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err="1"/>
                        <a:t>InChIKey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InChIKey_hits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err="1"/>
                        <a:t>Positivity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4035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33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33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err="1"/>
                        <a:t>True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6987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33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27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err="1"/>
                        <a:t>False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9258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2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33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27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err="1"/>
                        <a:t>False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5194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...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...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...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...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8481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299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34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34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err="1"/>
                        <a:t>True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9384145"/>
                  </a:ext>
                </a:extLst>
              </a:tr>
            </a:tbl>
          </a:graphicData>
        </a:graphic>
      </p:graphicFrame>
      <p:graphicFrame>
        <p:nvGraphicFramePr>
          <p:cNvPr id="18" name="Tabuľka 18">
            <a:extLst>
              <a:ext uri="{FF2B5EF4-FFF2-40B4-BE49-F238E27FC236}">
                <a16:creationId xmlns:a16="http://schemas.microsoft.com/office/drawing/2014/main" id="{CDC04747-C919-F2E5-A28A-AC3A8F516520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583100425"/>
              </p:ext>
            </p:extLst>
          </p:nvPr>
        </p:nvGraphicFramePr>
        <p:xfrm>
          <a:off x="6216650" y="3049588"/>
          <a:ext cx="493871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975">
                  <a:extLst>
                    <a:ext uri="{9D8B030D-6E8A-4147-A177-3AD203B41FA5}">
                      <a16:colId xmlns:a16="http://schemas.microsoft.com/office/drawing/2014/main" val="746393035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273134957"/>
                    </a:ext>
                  </a:extLst>
                </a:gridCol>
                <a:gridCol w="1476375">
                  <a:extLst>
                    <a:ext uri="{9D8B030D-6E8A-4147-A177-3AD203B41FA5}">
                      <a16:colId xmlns:a16="http://schemas.microsoft.com/office/drawing/2014/main" val="1873423340"/>
                    </a:ext>
                  </a:extLst>
                </a:gridCol>
                <a:gridCol w="1106487">
                  <a:extLst>
                    <a:ext uri="{9D8B030D-6E8A-4147-A177-3AD203B41FA5}">
                      <a16:colId xmlns:a16="http://schemas.microsoft.com/office/drawing/2014/main" val="24823066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Hit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err="1"/>
                        <a:t>InChIKey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InChIKey_hits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err="1"/>
                        <a:t>Positivity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4937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33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33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err="1"/>
                        <a:t>True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1756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33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27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err="1"/>
                        <a:t>False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914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2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24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24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err="1"/>
                        <a:t>True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9081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...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...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...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...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7367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266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34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69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err="1"/>
                        <a:t>False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3048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5124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1FB0C01-A908-93D7-2866-E22F6B4EF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Results</a:t>
            </a:r>
            <a:endParaRPr lang="en-GB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05E9F14-3EA0-E802-40E4-6860EBA8CD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err="1"/>
              <a:t>Synthetic</a:t>
            </a:r>
            <a:r>
              <a:rPr lang="sk-SK" dirty="0"/>
              <a:t> </a:t>
            </a:r>
            <a:r>
              <a:rPr lang="sk-SK" dirty="0" err="1"/>
              <a:t>search</a:t>
            </a:r>
            <a:endParaRPr lang="en-GB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6540424-8285-47F9-1BF3-D393E6EEB4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 err="1"/>
              <a:t>Barcode</a:t>
            </a:r>
            <a:r>
              <a:rPr lang="sk-SK" dirty="0"/>
              <a:t> </a:t>
            </a:r>
            <a:r>
              <a:rPr lang="sk-SK" dirty="0" err="1"/>
              <a:t>search</a:t>
            </a:r>
            <a:endParaRPr lang="en-GB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8AE3D9B-0EE1-210A-9406-992FE4D2D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err="1"/>
              <a:t>Transform</a:t>
            </a:r>
            <a:endParaRPr lang="en-GB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66E90A49-B321-7EBA-1530-BBDBC9CA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5D6D-556F-40DC-B257-26888D1A9A33}" type="slidenum">
              <a:rPr lang="en-GB" smtClean="0"/>
              <a:t>6</a:t>
            </a:fld>
            <a:endParaRPr lang="en-GB"/>
          </a:p>
        </p:txBody>
      </p:sp>
      <p:graphicFrame>
        <p:nvGraphicFramePr>
          <p:cNvPr id="14" name="Tabuľka 14">
            <a:extLst>
              <a:ext uri="{FF2B5EF4-FFF2-40B4-BE49-F238E27FC236}">
                <a16:creationId xmlns:a16="http://schemas.microsoft.com/office/drawing/2014/main" id="{35FDC119-7CB3-F8FE-E368-73183E440B21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2575245142"/>
              </p:ext>
            </p:extLst>
          </p:nvPr>
        </p:nvGraphicFramePr>
        <p:xfrm>
          <a:off x="6216650" y="3049588"/>
          <a:ext cx="4938708" cy="231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475">
                  <a:extLst>
                    <a:ext uri="{9D8B030D-6E8A-4147-A177-3AD203B41FA5}">
                      <a16:colId xmlns:a16="http://schemas.microsoft.com/office/drawing/2014/main" val="361172506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63755105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42671175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644622437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45607359"/>
                    </a:ext>
                  </a:extLst>
                </a:gridCol>
                <a:gridCol w="906458">
                  <a:extLst>
                    <a:ext uri="{9D8B030D-6E8A-4147-A177-3AD203B41FA5}">
                      <a16:colId xmlns:a16="http://schemas.microsoft.com/office/drawing/2014/main" val="33930660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Hit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Polarity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 err="1"/>
                        <a:t>ScanRange</a:t>
                      </a:r>
                      <a:endParaRPr lang="sk-SK" sz="1200" dirty="0"/>
                    </a:p>
                    <a:p>
                      <a:pPr algn="ctr"/>
                      <a:r>
                        <a:rPr lang="sk-SK" sz="1200" dirty="0"/>
                        <a:t>Max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 err="1"/>
                        <a:t>ScanRange</a:t>
                      </a:r>
                      <a:endParaRPr lang="sk-SK" sz="1200" dirty="0"/>
                    </a:p>
                    <a:p>
                      <a:pPr algn="ctr"/>
                      <a:r>
                        <a:rPr lang="sk-SK" sz="1200" dirty="0"/>
                        <a:t>Min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NCE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 err="1"/>
                        <a:t>Ion</a:t>
                      </a:r>
                      <a:endParaRPr lang="sk-SK" sz="1200" dirty="0"/>
                    </a:p>
                    <a:p>
                      <a:pPr algn="ctr"/>
                      <a:r>
                        <a:rPr lang="sk-SK" sz="1200" dirty="0" err="1"/>
                        <a:t>Activation</a:t>
                      </a:r>
                      <a:endParaRPr lang="en-GB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6087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0.0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0.194655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0.0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0.05263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1.0</a:t>
                      </a:r>
                      <a:endParaRPr lang="en-GB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3744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1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0.0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0.194655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0.0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0.05263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1.0</a:t>
                      </a:r>
                      <a:endParaRPr lang="en-GB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8074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2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0.0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0.194821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0.0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0.05263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0.0</a:t>
                      </a:r>
                      <a:endParaRPr lang="en-GB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6830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...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...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...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...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...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...</a:t>
                      </a:r>
                      <a:endParaRPr lang="en-GB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276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266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0.0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0.113322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0.0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0.05263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0.0</a:t>
                      </a:r>
                      <a:endParaRPr lang="en-GB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8411708"/>
                  </a:ext>
                </a:extLst>
              </a:tr>
            </a:tbl>
          </a:graphicData>
        </a:graphic>
      </p:graphicFrame>
      <p:sp>
        <p:nvSpPr>
          <p:cNvPr id="9" name="Zástupný text 8">
            <a:extLst>
              <a:ext uri="{FF2B5EF4-FFF2-40B4-BE49-F238E27FC236}">
                <a16:creationId xmlns:a16="http://schemas.microsoft.com/office/drawing/2014/main" id="{AEC29601-F7C8-7A2F-6AC7-C465E4EACF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Compute the difference between experimental conditions</a:t>
            </a:r>
          </a:p>
        </p:txBody>
      </p:sp>
      <p:graphicFrame>
        <p:nvGraphicFramePr>
          <p:cNvPr id="15" name="Zástupný objekt pre tabuľku 14">
            <a:extLst>
              <a:ext uri="{FF2B5EF4-FFF2-40B4-BE49-F238E27FC236}">
                <a16:creationId xmlns:a16="http://schemas.microsoft.com/office/drawing/2014/main" id="{B0A96734-6E2D-18A0-FBD9-29627C9A6A13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664528447"/>
              </p:ext>
            </p:extLst>
          </p:nvPr>
        </p:nvGraphicFramePr>
        <p:xfrm>
          <a:off x="1096963" y="3049588"/>
          <a:ext cx="4938708" cy="231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475">
                  <a:extLst>
                    <a:ext uri="{9D8B030D-6E8A-4147-A177-3AD203B41FA5}">
                      <a16:colId xmlns:a16="http://schemas.microsoft.com/office/drawing/2014/main" val="361172506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63755105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42671175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644622437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45607359"/>
                    </a:ext>
                  </a:extLst>
                </a:gridCol>
                <a:gridCol w="906458">
                  <a:extLst>
                    <a:ext uri="{9D8B030D-6E8A-4147-A177-3AD203B41FA5}">
                      <a16:colId xmlns:a16="http://schemas.microsoft.com/office/drawing/2014/main" val="33930660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Hit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Polarity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 err="1"/>
                        <a:t>ScanRange</a:t>
                      </a:r>
                      <a:endParaRPr lang="sk-SK" sz="1200" dirty="0"/>
                    </a:p>
                    <a:p>
                      <a:pPr algn="ctr"/>
                      <a:r>
                        <a:rPr lang="sk-SK" sz="1200" dirty="0"/>
                        <a:t>Max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 err="1"/>
                        <a:t>ScanRange</a:t>
                      </a:r>
                      <a:endParaRPr lang="sk-SK" sz="1200" dirty="0"/>
                    </a:p>
                    <a:p>
                      <a:pPr algn="ctr"/>
                      <a:r>
                        <a:rPr lang="sk-SK" sz="1200" dirty="0"/>
                        <a:t>Min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NCE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 err="1"/>
                        <a:t>Ion</a:t>
                      </a:r>
                      <a:endParaRPr lang="sk-SK" sz="1200" dirty="0"/>
                    </a:p>
                    <a:p>
                      <a:pPr algn="ctr"/>
                      <a:r>
                        <a:rPr lang="sk-SK" sz="1200" dirty="0" err="1"/>
                        <a:t>Activation</a:t>
                      </a:r>
                      <a:endParaRPr lang="en-GB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6087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1.0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0.194655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0.0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0.15790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1.0</a:t>
                      </a:r>
                      <a:endParaRPr lang="en-GB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3744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1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1.0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0.194655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0.0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0.15790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1.0</a:t>
                      </a:r>
                      <a:endParaRPr lang="en-GB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8074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2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1.0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0.194655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0.0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0.02632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1.0</a:t>
                      </a:r>
                      <a:endParaRPr lang="en-GB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6830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...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...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...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...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...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...</a:t>
                      </a:r>
                      <a:endParaRPr lang="en-GB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276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299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1.0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0.113322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0.0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0.10526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0.0</a:t>
                      </a:r>
                      <a:endParaRPr lang="en-GB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8411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322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1FB0C01-A908-93D7-2866-E22F6B4EF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Results</a:t>
            </a:r>
            <a:endParaRPr lang="en-GB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05E9F14-3EA0-E802-40E4-6860EBA8CD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err="1"/>
              <a:t>Synthetic</a:t>
            </a:r>
            <a:r>
              <a:rPr lang="sk-SK" dirty="0"/>
              <a:t> </a:t>
            </a:r>
            <a:r>
              <a:rPr lang="sk-SK" dirty="0" err="1"/>
              <a:t>search</a:t>
            </a:r>
            <a:endParaRPr lang="en-GB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6540424-8285-47F9-1BF3-D393E6EEB4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 err="1"/>
              <a:t>Barcode</a:t>
            </a:r>
            <a:r>
              <a:rPr lang="sk-SK" dirty="0"/>
              <a:t> </a:t>
            </a:r>
            <a:r>
              <a:rPr lang="sk-SK" dirty="0" err="1"/>
              <a:t>search</a:t>
            </a:r>
            <a:endParaRPr lang="en-GB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8AE3D9B-0EE1-210A-9406-992FE4D2D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err="1"/>
              <a:t>Transform</a:t>
            </a:r>
            <a:endParaRPr lang="en-GB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66E90A49-B321-7EBA-1530-BBDBC9CA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5D6D-556F-40DC-B257-26888D1A9A33}" type="slidenum">
              <a:rPr lang="en-GB" smtClean="0"/>
              <a:t>7</a:t>
            </a:fld>
            <a:endParaRPr lang="en-GB"/>
          </a:p>
        </p:txBody>
      </p:sp>
      <p:graphicFrame>
        <p:nvGraphicFramePr>
          <p:cNvPr id="11" name="Tabuľka 11">
            <a:extLst>
              <a:ext uri="{FF2B5EF4-FFF2-40B4-BE49-F238E27FC236}">
                <a16:creationId xmlns:a16="http://schemas.microsoft.com/office/drawing/2014/main" id="{96E0CC53-1CF6-1234-BDF9-38966F717B7C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1957310203"/>
              </p:ext>
            </p:extLst>
          </p:nvPr>
        </p:nvGraphicFramePr>
        <p:xfrm>
          <a:off x="6216650" y="3049588"/>
          <a:ext cx="493871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4250">
                  <a:extLst>
                    <a:ext uri="{9D8B030D-6E8A-4147-A177-3AD203B41FA5}">
                      <a16:colId xmlns:a16="http://schemas.microsoft.com/office/drawing/2014/main" val="58737348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1581402220"/>
                    </a:ext>
                  </a:extLst>
                </a:gridCol>
                <a:gridCol w="1390650">
                  <a:extLst>
                    <a:ext uri="{9D8B030D-6E8A-4147-A177-3AD203B41FA5}">
                      <a16:colId xmlns:a16="http://schemas.microsoft.com/office/drawing/2014/main" val="3909220532"/>
                    </a:ext>
                  </a:extLst>
                </a:gridCol>
                <a:gridCol w="1544637">
                  <a:extLst>
                    <a:ext uri="{9D8B030D-6E8A-4147-A177-3AD203B41FA5}">
                      <a16:colId xmlns:a16="http://schemas.microsoft.com/office/drawing/2014/main" val="1943168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 err="1"/>
                        <a:t>recordId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err="1"/>
                        <a:t>InChIKey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err="1"/>
                        <a:t>Correct</a:t>
                      </a:r>
                      <a:r>
                        <a:rPr lang="sk-SK" dirty="0"/>
                        <a:t> </a:t>
                      </a:r>
                      <a:r>
                        <a:rPr lang="sk-SK" dirty="0" err="1"/>
                        <a:t>hits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err="1"/>
                        <a:t>Incorrect</a:t>
                      </a:r>
                      <a:r>
                        <a:rPr lang="sk-SK" dirty="0"/>
                        <a:t> </a:t>
                      </a:r>
                      <a:r>
                        <a:rPr lang="sk-SK" dirty="0" err="1"/>
                        <a:t>hits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0170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33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121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24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5815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2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44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8387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...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...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...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...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4075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93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34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8404493"/>
                  </a:ext>
                </a:extLst>
              </a:tr>
            </a:tbl>
          </a:graphicData>
        </a:graphic>
      </p:graphicFrame>
      <p:sp>
        <p:nvSpPr>
          <p:cNvPr id="9" name="Zástupný text 8">
            <a:extLst>
              <a:ext uri="{FF2B5EF4-FFF2-40B4-BE49-F238E27FC236}">
                <a16:creationId xmlns:a16="http://schemas.microsoft.com/office/drawing/2014/main" id="{AEC29601-F7C8-7A2F-6AC7-C465E4EACF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GB" dirty="0"/>
              <a:t>For each compound compute the number of correct hits and incorrect hits</a:t>
            </a:r>
          </a:p>
        </p:txBody>
      </p:sp>
      <p:graphicFrame>
        <p:nvGraphicFramePr>
          <p:cNvPr id="12" name="Zástupný objekt pre tabuľku 11">
            <a:extLst>
              <a:ext uri="{FF2B5EF4-FFF2-40B4-BE49-F238E27FC236}">
                <a16:creationId xmlns:a16="http://schemas.microsoft.com/office/drawing/2014/main" id="{8E230547-29D4-8320-CD2C-20BFB06D5517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1813637665"/>
              </p:ext>
            </p:extLst>
          </p:nvPr>
        </p:nvGraphicFramePr>
        <p:xfrm>
          <a:off x="1096963" y="3049588"/>
          <a:ext cx="493871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4250">
                  <a:extLst>
                    <a:ext uri="{9D8B030D-6E8A-4147-A177-3AD203B41FA5}">
                      <a16:colId xmlns:a16="http://schemas.microsoft.com/office/drawing/2014/main" val="58737348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1581402220"/>
                    </a:ext>
                  </a:extLst>
                </a:gridCol>
                <a:gridCol w="1390650">
                  <a:extLst>
                    <a:ext uri="{9D8B030D-6E8A-4147-A177-3AD203B41FA5}">
                      <a16:colId xmlns:a16="http://schemas.microsoft.com/office/drawing/2014/main" val="3909220532"/>
                    </a:ext>
                  </a:extLst>
                </a:gridCol>
                <a:gridCol w="1544637">
                  <a:extLst>
                    <a:ext uri="{9D8B030D-6E8A-4147-A177-3AD203B41FA5}">
                      <a16:colId xmlns:a16="http://schemas.microsoft.com/office/drawing/2014/main" val="1943168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 err="1"/>
                        <a:t>recordId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err="1"/>
                        <a:t>InChIKey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err="1"/>
                        <a:t>Correct</a:t>
                      </a:r>
                      <a:r>
                        <a:rPr lang="sk-SK" dirty="0"/>
                        <a:t> </a:t>
                      </a:r>
                      <a:r>
                        <a:rPr lang="sk-SK" dirty="0" err="1"/>
                        <a:t>hits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err="1"/>
                        <a:t>Incorrect</a:t>
                      </a:r>
                      <a:r>
                        <a:rPr lang="sk-SK" dirty="0"/>
                        <a:t> </a:t>
                      </a:r>
                      <a:r>
                        <a:rPr lang="sk-SK" dirty="0" err="1"/>
                        <a:t>hits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0170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33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2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121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24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5815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2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44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2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8387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...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...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...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...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4075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94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34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2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8404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4322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1FB0C01-A908-93D7-2866-E22F6B4EF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Results</a:t>
            </a:r>
            <a:endParaRPr lang="en-GB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05E9F14-3EA0-E802-40E4-6860EBA8CD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err="1"/>
              <a:t>Synthetic</a:t>
            </a:r>
            <a:r>
              <a:rPr lang="sk-SK" dirty="0"/>
              <a:t> </a:t>
            </a:r>
            <a:r>
              <a:rPr lang="sk-SK" dirty="0" err="1"/>
              <a:t>search</a:t>
            </a:r>
            <a:endParaRPr lang="en-GB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6540424-8285-47F9-1BF3-D393E6EEB4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 err="1"/>
              <a:t>Barcode</a:t>
            </a:r>
            <a:r>
              <a:rPr lang="sk-SK" dirty="0"/>
              <a:t> </a:t>
            </a:r>
            <a:r>
              <a:rPr lang="sk-SK" dirty="0" err="1"/>
              <a:t>search</a:t>
            </a:r>
            <a:endParaRPr lang="en-GB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8AE3D9B-0EE1-210A-9406-992FE4D2D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err="1"/>
              <a:t>Transform</a:t>
            </a:r>
            <a:endParaRPr lang="en-GB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66E90A49-B321-7EBA-1530-BBDBC9CA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5D6D-556F-40DC-B257-26888D1A9A33}" type="slidenum">
              <a:rPr lang="en-GB" smtClean="0"/>
              <a:t>8</a:t>
            </a:fld>
            <a:endParaRPr lang="en-GB"/>
          </a:p>
        </p:txBody>
      </p:sp>
      <p:graphicFrame>
        <p:nvGraphicFramePr>
          <p:cNvPr id="10" name="Tabuľka 10">
            <a:extLst>
              <a:ext uri="{FF2B5EF4-FFF2-40B4-BE49-F238E27FC236}">
                <a16:creationId xmlns:a16="http://schemas.microsoft.com/office/drawing/2014/main" id="{C06C59AE-386A-CC87-A73E-244E08CAA811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596965922"/>
              </p:ext>
            </p:extLst>
          </p:nvPr>
        </p:nvGraphicFramePr>
        <p:xfrm>
          <a:off x="1096963" y="3049588"/>
          <a:ext cx="4938712" cy="23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837">
                  <a:extLst>
                    <a:ext uri="{9D8B030D-6E8A-4147-A177-3AD203B41FA5}">
                      <a16:colId xmlns:a16="http://schemas.microsoft.com/office/drawing/2014/main" val="1192705042"/>
                    </a:ext>
                  </a:extLst>
                </a:gridCol>
                <a:gridCol w="1533525">
                  <a:extLst>
                    <a:ext uri="{9D8B030D-6E8A-4147-A177-3AD203B41FA5}">
                      <a16:colId xmlns:a16="http://schemas.microsoft.com/office/drawing/2014/main" val="192789231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191731232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87819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Hit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 err="1"/>
                        <a:t>Cosine</a:t>
                      </a:r>
                      <a:r>
                        <a:rPr lang="sk-SK" sz="1400" dirty="0"/>
                        <a:t> </a:t>
                      </a:r>
                    </a:p>
                    <a:p>
                      <a:pPr algn="ctr"/>
                      <a:r>
                        <a:rPr lang="sk-SK" sz="1400" dirty="0" err="1"/>
                        <a:t>relative</a:t>
                      </a:r>
                      <a:r>
                        <a:rPr lang="sk-SK" sz="1400" dirty="0"/>
                        <a:t> </a:t>
                      </a:r>
                      <a:r>
                        <a:rPr lang="sk-SK" sz="1400" dirty="0" err="1"/>
                        <a:t>rank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Denver </a:t>
                      </a:r>
                    </a:p>
                    <a:p>
                      <a:pPr algn="ctr"/>
                      <a:r>
                        <a:rPr lang="sk-SK" sz="1400" dirty="0" err="1"/>
                        <a:t>relative</a:t>
                      </a:r>
                      <a:r>
                        <a:rPr lang="sk-SK" sz="1400" dirty="0"/>
                        <a:t> </a:t>
                      </a:r>
                      <a:r>
                        <a:rPr lang="sk-SK" sz="1400" dirty="0" err="1"/>
                        <a:t>rank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NIST</a:t>
                      </a:r>
                    </a:p>
                    <a:p>
                      <a:pPr algn="ctr"/>
                      <a:r>
                        <a:rPr lang="sk-SK" sz="1400" dirty="0"/>
                        <a:t> </a:t>
                      </a:r>
                      <a:r>
                        <a:rPr lang="sk-SK" sz="1400" dirty="0" err="1"/>
                        <a:t>relative</a:t>
                      </a:r>
                      <a:r>
                        <a:rPr lang="sk-SK" sz="1400" dirty="0"/>
                        <a:t> </a:t>
                      </a:r>
                      <a:r>
                        <a:rPr lang="sk-SK" sz="1400" dirty="0" err="1"/>
                        <a:t>rank</a:t>
                      </a:r>
                      <a:endParaRPr lang="en-GB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5230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0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0.0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0.0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0.0</a:t>
                      </a:r>
                      <a:endParaRPr lang="en-GB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1410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1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0.5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0.5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0.5</a:t>
                      </a:r>
                      <a:endParaRPr lang="en-GB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2468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2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1.0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1.0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1.0</a:t>
                      </a:r>
                      <a:endParaRPr lang="en-GB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8403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...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...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...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...</a:t>
                      </a:r>
                      <a:endParaRPr lang="en-GB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7905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299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0.0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1.0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0.0</a:t>
                      </a:r>
                      <a:endParaRPr lang="en-GB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1895846"/>
                  </a:ext>
                </a:extLst>
              </a:tr>
            </a:tbl>
          </a:graphicData>
        </a:graphic>
      </p:graphicFrame>
      <p:sp>
        <p:nvSpPr>
          <p:cNvPr id="9" name="Zástupný text 8">
            <a:extLst>
              <a:ext uri="{FF2B5EF4-FFF2-40B4-BE49-F238E27FC236}">
                <a16:creationId xmlns:a16="http://schemas.microsoft.com/office/drawing/2014/main" id="{AEC29601-F7C8-7A2F-6AC7-C465E4EACF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GB" dirty="0"/>
              <a:t>Relate the ranking of candidates based on their score to the number of potential</a:t>
            </a:r>
            <a:r>
              <a:rPr lang="sk-SK" dirty="0"/>
              <a:t> </a:t>
            </a:r>
            <a:r>
              <a:rPr lang="sk-SK" dirty="0" err="1"/>
              <a:t>hits</a:t>
            </a:r>
            <a:endParaRPr lang="en-GB" dirty="0"/>
          </a:p>
          <a:p>
            <a:endParaRPr lang="en-GB" dirty="0"/>
          </a:p>
        </p:txBody>
      </p:sp>
      <p:graphicFrame>
        <p:nvGraphicFramePr>
          <p:cNvPr id="11" name="Zástupný objekt pre tabuľku 10">
            <a:extLst>
              <a:ext uri="{FF2B5EF4-FFF2-40B4-BE49-F238E27FC236}">
                <a16:creationId xmlns:a16="http://schemas.microsoft.com/office/drawing/2014/main" id="{D0DE708C-8747-7704-97E9-E8B9B323AB43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4043306810"/>
              </p:ext>
            </p:extLst>
          </p:nvPr>
        </p:nvGraphicFramePr>
        <p:xfrm>
          <a:off x="6216650" y="3049588"/>
          <a:ext cx="4938712" cy="23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837">
                  <a:extLst>
                    <a:ext uri="{9D8B030D-6E8A-4147-A177-3AD203B41FA5}">
                      <a16:colId xmlns:a16="http://schemas.microsoft.com/office/drawing/2014/main" val="1192705042"/>
                    </a:ext>
                  </a:extLst>
                </a:gridCol>
                <a:gridCol w="1533525">
                  <a:extLst>
                    <a:ext uri="{9D8B030D-6E8A-4147-A177-3AD203B41FA5}">
                      <a16:colId xmlns:a16="http://schemas.microsoft.com/office/drawing/2014/main" val="192789231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191731232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87819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Hit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 err="1"/>
                        <a:t>Cosine</a:t>
                      </a:r>
                      <a:r>
                        <a:rPr lang="sk-SK" sz="1400" dirty="0"/>
                        <a:t> </a:t>
                      </a:r>
                    </a:p>
                    <a:p>
                      <a:pPr algn="ctr"/>
                      <a:r>
                        <a:rPr lang="sk-SK" sz="1400" dirty="0" err="1"/>
                        <a:t>relative</a:t>
                      </a:r>
                      <a:r>
                        <a:rPr lang="sk-SK" sz="1400" dirty="0"/>
                        <a:t> </a:t>
                      </a:r>
                      <a:r>
                        <a:rPr lang="sk-SK" sz="1400" dirty="0" err="1"/>
                        <a:t>rank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Denver </a:t>
                      </a:r>
                    </a:p>
                    <a:p>
                      <a:pPr algn="ctr"/>
                      <a:r>
                        <a:rPr lang="sk-SK" sz="1400" dirty="0" err="1"/>
                        <a:t>relative</a:t>
                      </a:r>
                      <a:r>
                        <a:rPr lang="sk-SK" sz="1400" dirty="0"/>
                        <a:t> </a:t>
                      </a:r>
                      <a:r>
                        <a:rPr lang="sk-SK" sz="1400" dirty="0" err="1"/>
                        <a:t>rank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NIST</a:t>
                      </a:r>
                    </a:p>
                    <a:p>
                      <a:pPr algn="ctr"/>
                      <a:r>
                        <a:rPr lang="sk-SK" sz="1400" dirty="0"/>
                        <a:t> </a:t>
                      </a:r>
                      <a:r>
                        <a:rPr lang="sk-SK" sz="1400" dirty="0" err="1"/>
                        <a:t>relative</a:t>
                      </a:r>
                      <a:r>
                        <a:rPr lang="sk-SK" sz="1400" dirty="0"/>
                        <a:t> </a:t>
                      </a:r>
                      <a:r>
                        <a:rPr lang="sk-SK" sz="1400" dirty="0" err="1"/>
                        <a:t>rank</a:t>
                      </a:r>
                      <a:endParaRPr lang="en-GB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5230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0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0.0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0.0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0.0</a:t>
                      </a:r>
                      <a:endParaRPr lang="en-GB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1410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1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1.0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1.0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1.0</a:t>
                      </a:r>
                      <a:endParaRPr lang="en-GB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2468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2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0.0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0.0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0.0</a:t>
                      </a:r>
                      <a:endParaRPr lang="en-GB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8403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...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...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...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...</a:t>
                      </a:r>
                      <a:endParaRPr lang="en-GB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7905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266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1.0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1.0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1.0</a:t>
                      </a:r>
                      <a:endParaRPr lang="en-GB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1895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0714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1FB0C01-A908-93D7-2866-E22F6B4EF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Results</a:t>
            </a:r>
            <a:endParaRPr lang="en-GB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05E9F14-3EA0-E802-40E4-6860EBA8CD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err="1"/>
              <a:t>Synthetic</a:t>
            </a:r>
            <a:r>
              <a:rPr lang="sk-SK" dirty="0"/>
              <a:t> </a:t>
            </a:r>
            <a:r>
              <a:rPr lang="sk-SK" dirty="0" err="1"/>
              <a:t>search</a:t>
            </a:r>
            <a:endParaRPr lang="en-GB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6540424-8285-47F9-1BF3-D393E6EEB4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 err="1"/>
              <a:t>Barcode</a:t>
            </a:r>
            <a:r>
              <a:rPr lang="sk-SK" dirty="0"/>
              <a:t> </a:t>
            </a:r>
            <a:r>
              <a:rPr lang="sk-SK" dirty="0" err="1"/>
              <a:t>search</a:t>
            </a:r>
            <a:endParaRPr lang="en-GB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8AE3D9B-0EE1-210A-9406-992FE4D2D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err="1"/>
              <a:t>Load</a:t>
            </a:r>
            <a:endParaRPr lang="en-GB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66E90A49-B321-7EBA-1530-BBDBC9CA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5D6D-556F-40DC-B257-26888D1A9A33}" type="slidenum">
              <a:rPr lang="en-GB" smtClean="0"/>
              <a:t>9</a:t>
            </a:fld>
            <a:endParaRPr lang="en-GB"/>
          </a:p>
        </p:txBody>
      </p:sp>
      <p:sp>
        <p:nvSpPr>
          <p:cNvPr id="9" name="Zástupný text 8">
            <a:extLst>
              <a:ext uri="{FF2B5EF4-FFF2-40B4-BE49-F238E27FC236}">
                <a16:creationId xmlns:a16="http://schemas.microsoft.com/office/drawing/2014/main" id="{AEC29601-F7C8-7A2F-6AC7-C465E4EACF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GB" dirty="0"/>
              <a:t>Plot true-positive rate vs. rank threshold</a:t>
            </a:r>
          </a:p>
        </p:txBody>
      </p:sp>
      <p:pic>
        <p:nvPicPr>
          <p:cNvPr id="11" name="Obrázok 10">
            <a:extLst>
              <a:ext uri="{FF2B5EF4-FFF2-40B4-BE49-F238E27FC236}">
                <a16:creationId xmlns:a16="http://schemas.microsoft.com/office/drawing/2014/main" id="{416319BA-D71A-033D-2247-0D734F17DF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6988" y="3050646"/>
            <a:ext cx="4517719" cy="3011813"/>
          </a:xfrm>
          <a:prstGeom prst="rect">
            <a:avLst/>
          </a:prstGeom>
        </p:spPr>
      </p:pic>
      <p:pic>
        <p:nvPicPr>
          <p:cNvPr id="13" name="Obrázok 12">
            <a:extLst>
              <a:ext uri="{FF2B5EF4-FFF2-40B4-BE49-F238E27FC236}">
                <a16:creationId xmlns:a16="http://schemas.microsoft.com/office/drawing/2014/main" id="{E0CEF982-6BE5-A029-86A0-BDAD820695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294" y="3050643"/>
            <a:ext cx="4517719" cy="301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176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">
  <a:themeElements>
    <a:clrScheme name="Vlastné 3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297FD5"/>
      </a:accent1>
      <a:accent2>
        <a:srgbClr val="0066FF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etrospektí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" id="{825997D9-7F7A-419C-B7F5-CBB77A71BD43}" vid="{4F9D4284-1CAC-4F47-9139-FACAAF8C5591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</Template>
  <TotalTime>729</TotalTime>
  <Words>762</Words>
  <Application>Microsoft Office PowerPoint</Application>
  <PresentationFormat>Širokouhlá</PresentationFormat>
  <Paragraphs>454</Paragraphs>
  <Slides>21</Slides>
  <Notes>21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Theme</vt:lpstr>
      <vt:lpstr>MS Synthetic Library</vt:lpstr>
      <vt:lpstr>Problem Definition</vt:lpstr>
      <vt:lpstr>Aims of the Project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 Synthetic Library</dc:title>
  <dc:creator>Michal Holub</dc:creator>
  <cp:lastModifiedBy>Michal Holub</cp:lastModifiedBy>
  <cp:revision>27</cp:revision>
  <dcterms:created xsi:type="dcterms:W3CDTF">2023-01-31T07:30:33Z</dcterms:created>
  <dcterms:modified xsi:type="dcterms:W3CDTF">2023-01-31T21:11:40Z</dcterms:modified>
</cp:coreProperties>
</file>