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8" r:id="rId4"/>
    <p:sldId id="259" r:id="rId5"/>
    <p:sldId id="261" r:id="rId6"/>
    <p:sldId id="262" r:id="rId7"/>
    <p:sldId id="263" r:id="rId8"/>
    <p:sldId id="264" r:id="rId9"/>
    <p:sldId id="267" r:id="rId10"/>
    <p:sldId id="280" r:id="rId11"/>
    <p:sldId id="268" r:id="rId12"/>
    <p:sldId id="281" r:id="rId13"/>
    <p:sldId id="265" r:id="rId14"/>
    <p:sldId id="272" r:id="rId15"/>
    <p:sldId id="273" r:id="rId16"/>
    <p:sldId id="266" r:id="rId17"/>
    <p:sldId id="276" r:id="rId18"/>
    <p:sldId id="277" r:id="rId19"/>
    <p:sldId id="274" r:id="rId20"/>
    <p:sldId id="275" r:id="rId21"/>
    <p:sldId id="270" r:id="rId22"/>
    <p:sldId id="27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3DF0-DCC0-44EB-9FDE-3EC1B2B83DB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5F20-C097-4F3E-AF6D-3ED3BAF090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5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6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7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3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2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87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21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4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8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13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50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0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9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6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9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3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8197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6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ovn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1A946AB2-14B6-4817-A2BC-578CDB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7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ka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12" name="Zástupný objekt pre tabuľku 11">
            <a:extLst>
              <a:ext uri="{FF2B5EF4-FFF2-40B4-BE49-F238E27FC236}">
                <a16:creationId xmlns:a16="http://schemas.microsoft.com/office/drawing/2014/main" id="{78E4C681-C899-4312-86C0-C9C8A6350A2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22363" y="2543175"/>
            <a:ext cx="4973637" cy="332581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384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19DC80-88A0-2C6A-2256-4F883964EC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3" y="2515743"/>
            <a:ext cx="4948237" cy="335324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5C9E8-92A6-E104-59C1-D6499DFF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363" y="1846263"/>
            <a:ext cx="4973637" cy="40227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232" y="2514598"/>
            <a:ext cx="4937760" cy="46778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968" y="2514600"/>
            <a:ext cx="4937760" cy="46778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3049975"/>
            <a:ext cx="4938712" cy="2942167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3049975"/>
            <a:ext cx="4938712" cy="294216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9A002B-3D81-433E-5C5C-38FF1B7B7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963" y="1809750"/>
            <a:ext cx="10058400" cy="636588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5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</p:spTree>
    <p:extLst>
      <p:ext uri="{BB962C8B-B14F-4D97-AF65-F5344CB8AC3E}">
        <p14:creationId xmlns:p14="http://schemas.microsoft.com/office/powerpoint/2010/main" val="36003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  <p:sldLayoutId id="2147483664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05121-B64F-E531-E53C-5D04538E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65CC12-FC73-16A2-E864-278D638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450851" cy="1143000"/>
          </a:xfrm>
        </p:spPr>
        <p:txBody>
          <a:bodyPr/>
          <a:lstStyle/>
          <a:p>
            <a:pPr algn="l"/>
            <a:r>
              <a:rPr lang="sk-SK" dirty="0"/>
              <a:t>Bc. Petronela </a:t>
            </a:r>
            <a:r>
              <a:rPr lang="sk-SK" dirty="0" err="1"/>
              <a:t>belková</a:t>
            </a:r>
            <a:endParaRPr lang="sk-SK" dirty="0"/>
          </a:p>
          <a:p>
            <a:pPr algn="l"/>
            <a:r>
              <a:rPr lang="sk-SK" dirty="0"/>
              <a:t>Bc. Jozef </a:t>
            </a:r>
            <a:r>
              <a:rPr lang="sk-SK" dirty="0" err="1"/>
              <a:t>vargan</a:t>
            </a:r>
            <a:endParaRPr lang="sk-SK" dirty="0"/>
          </a:p>
          <a:p>
            <a:pPr algn="l"/>
            <a:r>
              <a:rPr lang="sk-SK" dirty="0"/>
              <a:t>Bc. Michal holub</a:t>
            </a:r>
            <a:endParaRPr lang="en-GB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EC7133-A2EF-9050-FA13-80A9CF2F2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1097" y="1259380"/>
            <a:ext cx="4909805" cy="859498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5061A4B-6767-BBED-668C-563753C66EDA}"/>
              </a:ext>
            </a:extLst>
          </p:cNvPr>
          <p:cNvSpPr txBox="1"/>
          <p:nvPr/>
        </p:nvSpPr>
        <p:spPr>
          <a:xfrm>
            <a:off x="9881361" y="52292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+mj-lt"/>
              </a:rPr>
              <a:t>2022/2023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rank threshold</a:t>
            </a:r>
            <a:r>
              <a:rPr lang="sk-SK" dirty="0"/>
              <a:t> (</a:t>
            </a:r>
            <a:r>
              <a:rPr lang="sk-SK" dirty="0" err="1"/>
              <a:t>alternative</a:t>
            </a:r>
            <a:r>
              <a:rPr lang="sk-SK" dirty="0"/>
              <a:t>)</a:t>
            </a:r>
            <a:endParaRPr lang="en-GB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relative rank threshold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12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relative rank threshold</a:t>
            </a:r>
            <a:r>
              <a:rPr lang="sk-SK" dirty="0"/>
              <a:t> (</a:t>
            </a:r>
            <a:r>
              <a:rPr lang="sk-SK" dirty="0" err="1"/>
              <a:t>alternative</a:t>
            </a:r>
            <a:r>
              <a:rPr lang="sk-SK" dirty="0"/>
              <a:t>)</a:t>
            </a:r>
            <a:endParaRPr lang="en-GB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13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3021A4D-1588-A94C-8970-F927ECE5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7A706A2-C9E6-7B99-E1E2-AC15E2A7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14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F981BFD-5C60-EC4B-A185-2166CC6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CC59C67-90F6-F5AE-6957-1FF77AD47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6512871-7184-3027-5088-00E274033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EA24206-A2C0-E2C3-FF39-702204C1C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16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Render correlation between deviation in experimental conditions and TP/FP hits</a:t>
            </a:r>
          </a:p>
        </p:txBody>
      </p:sp>
      <p:graphicFrame>
        <p:nvGraphicFramePr>
          <p:cNvPr id="12" name="Tabuľka 12">
            <a:extLst>
              <a:ext uri="{FF2B5EF4-FFF2-40B4-BE49-F238E27FC236}">
                <a16:creationId xmlns:a16="http://schemas.microsoft.com/office/drawing/2014/main" id="{FC43C7BA-869A-32F5-A881-B2CFD94BDC7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33283173"/>
              </p:ext>
            </p:extLst>
          </p:nvPr>
        </p:nvGraphicFramePr>
        <p:xfrm>
          <a:off x="1096963" y="3049588"/>
          <a:ext cx="493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352682846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11033738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131635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4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0.1276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0.1248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0.0904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0.0811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535"/>
                  </a:ext>
                </a:extLst>
              </a:tr>
            </a:tbl>
          </a:graphicData>
        </a:graphic>
      </p:graphicFrame>
      <p:graphicFrame>
        <p:nvGraphicFramePr>
          <p:cNvPr id="16" name="Tabuľka 12">
            <a:extLst>
              <a:ext uri="{FF2B5EF4-FFF2-40B4-BE49-F238E27FC236}">
                <a16:creationId xmlns:a16="http://schemas.microsoft.com/office/drawing/2014/main" id="{AFC04A5B-6BF3-C3C9-B5FA-24AB2EB6CA4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75233966"/>
              </p:ext>
            </p:extLst>
          </p:nvPr>
        </p:nvGraphicFramePr>
        <p:xfrm>
          <a:off x="6216650" y="3049588"/>
          <a:ext cx="493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352682846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11033738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131635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4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0.2063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0.1743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0.1198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0.2161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0.2710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17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2" name="Zástupný text 2">
            <a:extLst>
              <a:ext uri="{FF2B5EF4-FFF2-40B4-BE49-F238E27FC236}">
                <a16:creationId xmlns:a16="http://schemas.microsoft.com/office/drawing/2014/main" id="{0266C79D-AFBF-4E74-8F28-17BBD0314E1C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7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18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" y="2350555"/>
            <a:ext cx="12191996" cy="3047999"/>
          </a:xfrm>
          <a:prstGeom prst="rect">
            <a:avLst/>
          </a:prstGeom>
        </p:spPr>
      </p:pic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29736E75-183A-5152-BC76-6A4F6B396924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19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555"/>
            <a:ext cx="12192000" cy="3048000"/>
          </a:xfrm>
          <a:prstGeom prst="rect">
            <a:avLst/>
          </a:prstGeom>
        </p:spPr>
      </p:pic>
      <p:sp>
        <p:nvSpPr>
          <p:cNvPr id="10" name="Zástupný text 2">
            <a:extLst>
              <a:ext uri="{FF2B5EF4-FFF2-40B4-BE49-F238E27FC236}">
                <a16:creationId xmlns:a16="http://schemas.microsoft.com/office/drawing/2014/main" id="{8F5DC555-70B2-8C7F-AE24-3FF86730AC21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E78364A-46D4-A621-A891-0EC1C1D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Mass spectrometry: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Analytical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Unrivaled sensitivity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detection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Huge amount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Synthetic spectral 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Cover blank spaces in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availability and </a:t>
            </a:r>
            <a:r>
              <a:rPr lang="en-US" dirty="0" err="1"/>
              <a:t>retreivability</a:t>
            </a:r>
            <a:r>
              <a:rPr lang="en-US" dirty="0"/>
              <a:t> of compounds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1DC6B9-A2BB-E997-C802-31820B4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A30C1-C1BB-4B59-F673-1381E37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0EB113-D645-BBDA-CE82-6BBA216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2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20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7" name="Zástupný text 2">
            <a:extLst>
              <a:ext uri="{FF2B5EF4-FFF2-40B4-BE49-F238E27FC236}">
                <a16:creationId xmlns:a16="http://schemas.microsoft.com/office/drawing/2014/main" id="{694A1B55-4F32-3161-8CEE-E0C118A64843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1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D5F950-69F5-F022-E98F-9F20494A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5BA96C-3F38-54E2-5055-358546EC0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22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CF8A6D-E2ED-2232-2081-EC9E2E95C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C47831B-E51B-F99A-7A54-AA8BC2115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83B8D-6B0A-0BB1-CE61-000F5A5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33AF74-AF3C-76EB-73DE-6B7A2594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F58994-AE23-F061-EB4F-EE9E756D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1BB648-9ADE-0718-16AD-00B9D90C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8F34C2-1660-BF79-ED79-16C694D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13" name="Tabuľka 13">
            <a:extLst>
              <a:ext uri="{FF2B5EF4-FFF2-40B4-BE49-F238E27FC236}">
                <a16:creationId xmlns:a16="http://schemas.microsoft.com/office/drawing/2014/main" id="{72D56B76-8977-696A-B466-3E0CF276F63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93154190"/>
              </p:ext>
            </p:extLst>
          </p:nvPr>
        </p:nvGraphicFramePr>
        <p:xfrm>
          <a:off x="1096963" y="3049588"/>
          <a:ext cx="493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Synthetic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Total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records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0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89.47%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10.53%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EB476054-82BB-5A0A-144C-D75DFF14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4" name="Zástupný objekt pre tabuľku 13">
            <a:extLst>
              <a:ext uri="{FF2B5EF4-FFF2-40B4-BE49-F238E27FC236}">
                <a16:creationId xmlns:a16="http://schemas.microsoft.com/office/drawing/2014/main" id="{C1643467-A698-2AC7-C473-FA0C30CAB2F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14063751"/>
              </p:ext>
            </p:extLst>
          </p:nvPr>
        </p:nvGraphicFramePr>
        <p:xfrm>
          <a:off x="6216650" y="3049588"/>
          <a:ext cx="493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Barcode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Total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records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7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93.62%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6.38%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82FE69A-4391-8852-3B5D-1B068D9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mass spectrometry data from two different in-silico spectral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defined criteria on both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performance of both libraries</a:t>
            </a:r>
          </a:p>
          <a:p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BAF5F35-43E2-B268-21D2-7F628177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709162-78A9-F457-C057-8C26E8D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06F7A72-0B34-4FFF-20AF-AC2C84C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Aims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5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16AC2-5727-142B-9F67-951573D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2D234C1-960A-B51E-546C-D61BA863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extract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411034-42D0-E4F6-9B37-76FC262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4</a:t>
            </a:fld>
            <a:endParaRPr lang="en-GB"/>
          </a:p>
        </p:txBody>
      </p:sp>
      <p:pic>
        <p:nvPicPr>
          <p:cNvPr id="9" name="Zástupný objekt pre obrázok 8">
            <a:extLst>
              <a:ext uri="{FF2B5EF4-FFF2-40B4-BE49-F238E27FC236}">
                <a16:creationId xmlns:a16="http://schemas.microsoft.com/office/drawing/2014/main" id="{7E563B10-4341-9A62-91A2-D38F60720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73" b="373"/>
          <a:stretch/>
        </p:blipFill>
        <p:spPr>
          <a:xfrm>
            <a:off x="6253163" y="1767461"/>
            <a:ext cx="4902199" cy="4207826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2423B36-1C8A-4A3F-A9E7-24299FE1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841" y="1805117"/>
            <a:ext cx="4973637" cy="687387"/>
          </a:xfrm>
        </p:spPr>
        <p:txBody>
          <a:bodyPr anchor="t"/>
          <a:lstStyle/>
          <a:p>
            <a:pPr marL="0" indent="0" algn="l">
              <a:buNone/>
            </a:pP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Extraction</a:t>
            </a:r>
            <a:endParaRPr lang="en-GB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1CAD632-0D15-022D-C723-02A1A5D77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Format</a:t>
            </a:r>
            <a:r>
              <a:rPr lang="sk-SK" dirty="0"/>
              <a:t>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More </a:t>
            </a:r>
            <a:r>
              <a:rPr lang="sk-SK" dirty="0" err="1"/>
              <a:t>than</a:t>
            </a:r>
            <a:r>
              <a:rPr lang="sk-SK" dirty="0"/>
              <a:t> 90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has </a:t>
            </a:r>
            <a:r>
              <a:rPr lang="sk-SK" dirty="0" err="1"/>
              <a:t>metadata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0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a binary column of whether the hit is true-positive or false-positive</a:t>
            </a:r>
          </a:p>
        </p:txBody>
      </p:sp>
      <p:graphicFrame>
        <p:nvGraphicFramePr>
          <p:cNvPr id="17" name="Tabuľka 17">
            <a:extLst>
              <a:ext uri="{FF2B5EF4-FFF2-40B4-BE49-F238E27FC236}">
                <a16:creationId xmlns:a16="http://schemas.microsoft.com/office/drawing/2014/main" id="{ECCD5C64-06C5-F93E-4DBF-9921326BD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68240741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145021023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642403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70814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219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5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84145"/>
                  </a:ext>
                </a:extLst>
              </a:tr>
            </a:tbl>
          </a:graphicData>
        </a:graphic>
      </p:graphicFrame>
      <p:graphicFrame>
        <p:nvGraphicFramePr>
          <p:cNvPr id="18" name="Tabuľka 18">
            <a:extLst>
              <a:ext uri="{FF2B5EF4-FFF2-40B4-BE49-F238E27FC236}">
                <a16:creationId xmlns:a16="http://schemas.microsoft.com/office/drawing/2014/main" id="{CDC04747-C919-F2E5-A28A-AC3A8F51652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83100425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74639303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313495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7342334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48230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7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4" name="Tabuľka 14">
            <a:extLst>
              <a:ext uri="{FF2B5EF4-FFF2-40B4-BE49-F238E27FC236}">
                <a16:creationId xmlns:a16="http://schemas.microsoft.com/office/drawing/2014/main" id="{35FDC119-7CB3-F8FE-E368-73183E440B2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75245142"/>
              </p:ext>
            </p:extLst>
          </p:nvPr>
        </p:nvGraphicFramePr>
        <p:xfrm>
          <a:off x="6216650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0.194821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266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Compute the difference between experimental conditions</a:t>
            </a:r>
          </a:p>
        </p:txBody>
      </p:sp>
      <p:graphicFrame>
        <p:nvGraphicFramePr>
          <p:cNvPr id="15" name="Zástupný objekt pre tabuľku 14">
            <a:extLst>
              <a:ext uri="{FF2B5EF4-FFF2-40B4-BE49-F238E27FC236}">
                <a16:creationId xmlns:a16="http://schemas.microsoft.com/office/drawing/2014/main" id="{B0A96734-6E2D-18A0-FBD9-29627C9A6A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64528447"/>
              </p:ext>
            </p:extLst>
          </p:nvPr>
        </p:nvGraphicFramePr>
        <p:xfrm>
          <a:off x="1096963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0.02632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299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0.10526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1" name="Tabuľka 11">
            <a:extLst>
              <a:ext uri="{FF2B5EF4-FFF2-40B4-BE49-F238E27FC236}">
                <a16:creationId xmlns:a16="http://schemas.microsoft.com/office/drawing/2014/main" id="{96E0CC53-1CF6-1234-BDF9-38966F717B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7310203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each compound compute the number of correct hits and incorrect hits</a:t>
            </a:r>
          </a:p>
        </p:txBody>
      </p:sp>
      <p:graphicFrame>
        <p:nvGraphicFramePr>
          <p:cNvPr id="12" name="Zástupný objekt pre tabuľku 11">
            <a:extLst>
              <a:ext uri="{FF2B5EF4-FFF2-40B4-BE49-F238E27FC236}">
                <a16:creationId xmlns:a16="http://schemas.microsoft.com/office/drawing/2014/main" id="{8E230547-29D4-8320-CD2C-20BFB06D551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13637665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C06C59AE-386A-CC87-A73E-244E08CAA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6965922"/>
              </p:ext>
            </p:extLst>
          </p:nvPr>
        </p:nvGraphicFramePr>
        <p:xfrm>
          <a:off x="1096963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299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 the ranking of candidates based on their score to the number of potential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D0DE708C-8747-7704-97E9-E8B9B323AB4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3306810"/>
              </p:ext>
            </p:extLst>
          </p:nvPr>
        </p:nvGraphicFramePr>
        <p:xfrm>
          <a:off x="6216650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266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rank threshold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Vlastn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0066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25997D9-7F7A-419C-B7F5-CBB77A71BD43}" vid="{4F9D4284-1CAC-4F47-9139-FACAAF8C559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729</TotalTime>
  <Words>801</Words>
  <Application>Microsoft Office PowerPoint</Application>
  <PresentationFormat>Širokouhlá</PresentationFormat>
  <Paragraphs>470</Paragraphs>
  <Slides>23</Slides>
  <Notes>23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Theme</vt:lpstr>
      <vt:lpstr>MS Synthetic Library</vt:lpstr>
      <vt:lpstr>Problem Definition</vt:lpstr>
      <vt:lpstr>Aims of the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Synthetic Library</dc:title>
  <dc:creator>Michal Holub</dc:creator>
  <cp:lastModifiedBy>Michal Holub</cp:lastModifiedBy>
  <cp:revision>26</cp:revision>
  <dcterms:created xsi:type="dcterms:W3CDTF">2023-01-31T07:30:33Z</dcterms:created>
  <dcterms:modified xsi:type="dcterms:W3CDTF">2023-01-31T20:27:07Z</dcterms:modified>
</cp:coreProperties>
</file>