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78" r:id="rId4"/>
    <p:sldId id="259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66" r:id="rId13"/>
    <p:sldId id="276" r:id="rId14"/>
    <p:sldId id="277" r:id="rId15"/>
    <p:sldId id="274" r:id="rId16"/>
    <p:sldId id="275" r:id="rId17"/>
    <p:sldId id="267" r:id="rId18"/>
    <p:sldId id="268" r:id="rId19"/>
    <p:sldId id="270" r:id="rId20"/>
    <p:sldId id="27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3DF0-DCC0-44EB-9FDE-3EC1B2B83DB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05F20-C097-4F3E-AF6D-3ED3BAF090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38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k-SK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9198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581971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16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8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rovn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1A946AB2-14B6-4817-A2BC-578CDBDE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k-SK"/>
              <a:t>Kliknutím upravte štýl predlohy nadpisu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577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ulka +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12" name="Zástupný objekt pre tabuľku 11">
            <a:extLst>
              <a:ext uri="{FF2B5EF4-FFF2-40B4-BE49-F238E27FC236}">
                <a16:creationId xmlns:a16="http://schemas.microsoft.com/office/drawing/2014/main" id="{78E4C681-C899-4312-86C0-C9C8A6350A2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22363" y="2543175"/>
            <a:ext cx="4973637" cy="3325813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0794C22-0405-41CE-83F6-2833AEA31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363" y="1846263"/>
            <a:ext cx="4973637" cy="669480"/>
          </a:xfrm>
        </p:spPr>
        <p:txBody>
          <a:bodyPr anchor="ctr"/>
          <a:lstStyle>
            <a:lvl1pPr algn="ctr">
              <a:defRPr/>
            </a:lvl1pPr>
            <a:lvl3pPr marL="384048" indent="0">
              <a:buNone/>
              <a:defRPr/>
            </a:lvl3pPr>
            <a:lvl5pPr marL="749808" indent="0"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338417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f 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0794C22-0405-41CE-83F6-2833AEA311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2363" y="1846263"/>
            <a:ext cx="4973637" cy="669480"/>
          </a:xfrm>
        </p:spPr>
        <p:txBody>
          <a:bodyPr anchor="ctr"/>
          <a:lstStyle>
            <a:lvl1pPr algn="ctr">
              <a:defRPr/>
            </a:lvl1pPr>
            <a:lvl3pPr marL="384048" indent="0">
              <a:buNone/>
              <a:defRPr/>
            </a:lvl3pPr>
            <a:lvl5pPr marL="749808" indent="0"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19DC80-88A0-2C6A-2256-4F883964EC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2363" y="2515743"/>
            <a:ext cx="4948237" cy="335324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98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Zástupný objekt pre obrázok 9">
            <a:extLst>
              <a:ext uri="{FF2B5EF4-FFF2-40B4-BE49-F238E27FC236}">
                <a16:creationId xmlns:a16="http://schemas.microsoft.com/office/drawing/2014/main" id="{CCB8140D-8283-4846-8E62-3424D43ACD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81725" y="1846263"/>
            <a:ext cx="4973638" cy="4022725"/>
          </a:xfrm>
        </p:spPr>
        <p:txBody>
          <a:bodyPr/>
          <a:lstStyle/>
          <a:p>
            <a:r>
              <a:rPr lang="sk-SK"/>
              <a:t>Kliknutím na ikonu pridáte obrázok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625C9E8-92A6-E104-59C1-D6499DFF5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2363" y="1846263"/>
            <a:ext cx="4973637" cy="402272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anie 2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232" y="2514598"/>
            <a:ext cx="4937760" cy="46778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968" y="2514600"/>
            <a:ext cx="4937760" cy="46778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Zástupný objekt pre tabuľku 10">
            <a:extLst>
              <a:ext uri="{FF2B5EF4-FFF2-40B4-BE49-F238E27FC236}">
                <a16:creationId xmlns:a16="http://schemas.microsoft.com/office/drawing/2014/main" id="{3C68D0EA-495A-41F2-AC5F-ABFD8DD1E7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97280" y="3049975"/>
            <a:ext cx="4938712" cy="2942167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12" name="Zástupný objekt pre tabuľku 10">
            <a:extLst>
              <a:ext uri="{FF2B5EF4-FFF2-40B4-BE49-F238E27FC236}">
                <a16:creationId xmlns:a16="http://schemas.microsoft.com/office/drawing/2014/main" id="{57A6A6A2-9A55-42C5-B65D-921161A5F14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16968" y="3049975"/>
            <a:ext cx="4938712" cy="2942168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29A002B-3D81-433E-5C5C-38FF1B7B7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6963" y="1809750"/>
            <a:ext cx="10058400" cy="636588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53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31/01/2023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Zástupný objekt pre tabuľku 10">
            <a:extLst>
              <a:ext uri="{FF2B5EF4-FFF2-40B4-BE49-F238E27FC236}">
                <a16:creationId xmlns:a16="http://schemas.microsoft.com/office/drawing/2014/main" id="{3C68D0EA-495A-41F2-AC5F-ABFD8DD1E7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97280" y="2613943"/>
            <a:ext cx="4938712" cy="33782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  <p:sp>
        <p:nvSpPr>
          <p:cNvPr id="12" name="Zástupný objekt pre tabuľku 10">
            <a:extLst>
              <a:ext uri="{FF2B5EF4-FFF2-40B4-BE49-F238E27FC236}">
                <a16:creationId xmlns:a16="http://schemas.microsoft.com/office/drawing/2014/main" id="{57A6A6A2-9A55-42C5-B65D-921161A5F14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16968" y="2613943"/>
            <a:ext cx="4938712" cy="3378200"/>
          </a:xfrm>
        </p:spPr>
        <p:txBody>
          <a:bodyPr anchor="ctr">
            <a:normAutofit/>
          </a:bodyPr>
          <a:lstStyle>
            <a:lvl1pPr algn="ctr">
              <a:defRPr sz="1400"/>
            </a:lvl1pPr>
          </a:lstStyle>
          <a:p>
            <a:r>
              <a:rPr lang="sk-SK"/>
              <a:t>Ak chcete pridať tabuľku, kliknite na ikonu</a:t>
            </a:r>
          </a:p>
        </p:txBody>
      </p:sp>
    </p:spTree>
    <p:extLst>
      <p:ext uri="{BB962C8B-B14F-4D97-AF65-F5344CB8AC3E}">
        <p14:creationId xmlns:p14="http://schemas.microsoft.com/office/powerpoint/2010/main" val="360033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/>
              <a:t>31/01/2023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705D6D-556F-40DC-B257-26888D1A9A3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0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5" r:id="rId5"/>
    <p:sldLayoutId id="2147483667" r:id="rId6"/>
    <p:sldLayoutId id="2147483664" r:id="rId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05121-B64F-E531-E53C-5D04538E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MS </a:t>
            </a:r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65CC12-FC73-16A2-E864-278D638D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450851" cy="1143000"/>
          </a:xfrm>
        </p:spPr>
        <p:txBody>
          <a:bodyPr/>
          <a:lstStyle/>
          <a:p>
            <a:pPr algn="l"/>
            <a:r>
              <a:rPr lang="sk-SK" dirty="0"/>
              <a:t>Bc. Petronela </a:t>
            </a:r>
            <a:r>
              <a:rPr lang="sk-SK" dirty="0" err="1"/>
              <a:t>belková</a:t>
            </a:r>
            <a:endParaRPr lang="sk-SK" dirty="0"/>
          </a:p>
          <a:p>
            <a:pPr algn="l"/>
            <a:r>
              <a:rPr lang="sk-SK" dirty="0"/>
              <a:t>Bc. Jozef </a:t>
            </a:r>
            <a:r>
              <a:rPr lang="sk-SK" dirty="0" err="1"/>
              <a:t>vargan</a:t>
            </a:r>
            <a:endParaRPr lang="sk-SK" dirty="0"/>
          </a:p>
          <a:p>
            <a:pPr algn="l"/>
            <a:r>
              <a:rPr lang="sk-SK" dirty="0"/>
              <a:t>Bc. Michal holub</a:t>
            </a:r>
            <a:endParaRPr lang="en-GB" dirty="0"/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ADEC7133-A2EF-9050-FA13-80A9CF2F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097" y="1259380"/>
            <a:ext cx="4909805" cy="859498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A5061A4B-6767-BBED-668C-563753C66EDA}"/>
              </a:ext>
            </a:extLst>
          </p:cNvPr>
          <p:cNvSpPr txBox="1"/>
          <p:nvPr/>
        </p:nvSpPr>
        <p:spPr>
          <a:xfrm>
            <a:off x="9881361" y="522928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latin typeface="+mj-lt"/>
              </a:rPr>
              <a:t>2022/2023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71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Denver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Denver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10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I. </a:t>
            </a:r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F981BFD-5C60-EC4B-A185-2166CC6DB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CC59C67-90F6-F5AE-6957-1FF77AD47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Nist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Nist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11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I. </a:t>
            </a:r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F6512871-7184-3027-5088-00E27403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7EA24206-A2C0-E2C3-FF39-702204C1C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10" name="Tabuľka 10">
            <a:extLst>
              <a:ext uri="{FF2B5EF4-FFF2-40B4-BE49-F238E27FC236}">
                <a16:creationId xmlns:a16="http://schemas.microsoft.com/office/drawing/2014/main" id="{6A2F50A3-C673-59AE-4331-E65AB7BF401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89092186"/>
              </p:ext>
            </p:extLst>
          </p:nvPr>
        </p:nvGraphicFramePr>
        <p:xfrm>
          <a:off x="1096963" y="3049588"/>
          <a:ext cx="49387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62">
                  <a:extLst>
                    <a:ext uri="{9D8B030D-6E8A-4147-A177-3AD203B41FA5}">
                      <a16:colId xmlns:a16="http://schemas.microsoft.com/office/drawing/2014/main" val="210514617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26512444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54691249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410763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Pearson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Kendall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Spearman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Analyzer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91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Polarity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9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ScanRangeMax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0.1276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0.1038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0.1248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9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ScanRangeMin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8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MsStageTarget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0.0904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0.0680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0.0811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0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IonActivation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-0.0707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033745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II. </a:t>
            </a:r>
            <a:r>
              <a:rPr lang="en-GB" dirty="0"/>
              <a:t>Render correlation between deviation in experimental conditions and TP/FP hits</a:t>
            </a:r>
          </a:p>
        </p:txBody>
      </p:sp>
      <p:graphicFrame>
        <p:nvGraphicFramePr>
          <p:cNvPr id="11" name="Zástupný objekt pre tabuľku 10">
            <a:extLst>
              <a:ext uri="{FF2B5EF4-FFF2-40B4-BE49-F238E27FC236}">
                <a16:creationId xmlns:a16="http://schemas.microsoft.com/office/drawing/2014/main" id="{A1CB8FDD-204D-A87F-F97D-5802FFEF66D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798691435"/>
              </p:ext>
            </p:extLst>
          </p:nvPr>
        </p:nvGraphicFramePr>
        <p:xfrm>
          <a:off x="6216650" y="3049588"/>
          <a:ext cx="49387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662">
                  <a:extLst>
                    <a:ext uri="{9D8B030D-6E8A-4147-A177-3AD203B41FA5}">
                      <a16:colId xmlns:a16="http://schemas.microsoft.com/office/drawing/2014/main" val="210514617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265124449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154691249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4107633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Pearson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Kendall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Spearman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8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Analyzer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91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Polarity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9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ScanRangeMax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0.2063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0.1474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0.1743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9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ScanRangeMin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0.1197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0.1197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0.1198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68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MsStageTarget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-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0.2161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0.2478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0.2710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0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IonActivation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0.1451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03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9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B5D9831-E09B-CE91-7CEF-4691E1EE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7766EF3-3386-89F4-C440-9B06874B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13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6BABFC0-4C1F-BC66-3619-5263369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0F85799-8A8D-397C-101F-87AF59DCF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0555"/>
            <a:ext cx="12192000" cy="3047999"/>
          </a:xfrm>
          <a:prstGeom prst="rect">
            <a:avLst/>
          </a:prstGeom>
        </p:spPr>
      </p:pic>
      <p:sp>
        <p:nvSpPr>
          <p:cNvPr id="2" name="Zástupný text 2">
            <a:extLst>
              <a:ext uri="{FF2B5EF4-FFF2-40B4-BE49-F238E27FC236}">
                <a16:creationId xmlns:a16="http://schemas.microsoft.com/office/drawing/2014/main" id="{0266C79D-AFBF-4E74-8F28-17BBD0314E1C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1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E8D3937-301C-DF72-A46C-01AB15B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B34127-0270-3827-F98A-E2531F5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14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DAE9D3F-FBA6-1A12-BAF4-9D0ED0D8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11F6120-87F2-3879-76E5-B568252D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" y="2350555"/>
            <a:ext cx="12191996" cy="3047999"/>
          </a:xfrm>
          <a:prstGeom prst="rect">
            <a:avLst/>
          </a:prstGeom>
        </p:spPr>
      </p:pic>
      <p:sp>
        <p:nvSpPr>
          <p:cNvPr id="11" name="Zástupný text 2">
            <a:extLst>
              <a:ext uri="{FF2B5EF4-FFF2-40B4-BE49-F238E27FC236}">
                <a16:creationId xmlns:a16="http://schemas.microsoft.com/office/drawing/2014/main" id="{29736E75-183A-5152-BC76-6A4F6B396924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81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B5D9831-E09B-CE91-7CEF-4691E1EE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7766EF3-3386-89F4-C440-9B06874B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15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6BABFC0-4C1F-BC66-3619-5263369E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80F85799-8A8D-397C-101F-87AF59DCF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555"/>
            <a:ext cx="12192000" cy="3048000"/>
          </a:xfrm>
          <a:prstGeom prst="rect">
            <a:avLst/>
          </a:prstGeom>
        </p:spPr>
      </p:pic>
      <p:sp>
        <p:nvSpPr>
          <p:cNvPr id="10" name="Zástupný text 2">
            <a:extLst>
              <a:ext uri="{FF2B5EF4-FFF2-40B4-BE49-F238E27FC236}">
                <a16:creationId xmlns:a16="http://schemas.microsoft.com/office/drawing/2014/main" id="{8F5DC555-70B2-8C7F-AE24-3FF86730AC21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66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E8D3937-301C-DF72-A46C-01AB15B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B34127-0270-3827-F98A-E2531F5B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16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DAE9D3F-FBA6-1A12-BAF4-9D0ED0D8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11F6120-87F2-3879-76E5-B568252DC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50555"/>
            <a:ext cx="12192000" cy="3047999"/>
          </a:xfrm>
          <a:prstGeom prst="rect">
            <a:avLst/>
          </a:prstGeom>
        </p:spPr>
      </p:pic>
      <p:sp>
        <p:nvSpPr>
          <p:cNvPr id="7" name="Zástupný text 2">
            <a:extLst>
              <a:ext uri="{FF2B5EF4-FFF2-40B4-BE49-F238E27FC236}">
                <a16:creationId xmlns:a16="http://schemas.microsoft.com/office/drawing/2014/main" id="{694A1B55-4F32-3161-8CEE-E0C118A64843}"/>
              </a:ext>
            </a:extLst>
          </p:cNvPr>
          <p:cNvSpPr txBox="1">
            <a:spLocks/>
          </p:cNvSpPr>
          <p:nvPr/>
        </p:nvSpPr>
        <p:spPr>
          <a:xfrm>
            <a:off x="1097280" y="1810065"/>
            <a:ext cx="4937760" cy="4677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metadata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51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17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III. </a:t>
            </a:r>
            <a:r>
              <a:rPr lang="en-GB" dirty="0"/>
              <a:t>Plot true-positive rate vs. rank threshold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16319BA-D71A-033D-2247-0D734F17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7" y="3050646"/>
            <a:ext cx="4517721" cy="301181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CEF982-6BE5-A029-86A0-BDAD82069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3" y="3050643"/>
            <a:ext cx="4517721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18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IV. </a:t>
            </a:r>
            <a:r>
              <a:rPr lang="en-GB" dirty="0"/>
              <a:t>Plot true-positive rate vs. relative rank threshold;</a:t>
            </a:r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642E5A8F-88B5-22A8-2A83-1D3939410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A83C0128-A77F-1825-3B37-2A1534B41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33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success</a:t>
            </a:r>
            <a:r>
              <a:rPr lang="sk-SK" dirty="0"/>
              <a:t> rate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success</a:t>
            </a:r>
            <a:r>
              <a:rPr lang="sk-SK" dirty="0"/>
              <a:t> rate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19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VI. </a:t>
            </a:r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3AD5F950-69F5-F022-E98F-9F20494A2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D95BA96C-3F38-54E2-5055-358546EC0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4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E78364A-46D4-A621-A891-0EC1C1D6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Mass</a:t>
            </a:r>
            <a:r>
              <a:rPr lang="sk-SK" dirty="0"/>
              <a:t> </a:t>
            </a:r>
            <a:r>
              <a:rPr lang="sk-SK" dirty="0" err="1"/>
              <a:t>spectrometry</a:t>
            </a:r>
            <a:r>
              <a:rPr lang="sk-S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Analytical</a:t>
            </a:r>
            <a:r>
              <a:rPr lang="sk-SK" dirty="0"/>
              <a:t> </a:t>
            </a:r>
            <a:r>
              <a:rPr lang="sk-SK" dirty="0" err="1"/>
              <a:t>method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Unrivaled</a:t>
            </a:r>
            <a:r>
              <a:rPr lang="sk-SK" dirty="0"/>
              <a:t> </a:t>
            </a:r>
            <a:r>
              <a:rPr lang="sk-SK" dirty="0" err="1"/>
              <a:t>sensitivity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limits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Huge</a:t>
            </a:r>
            <a:r>
              <a:rPr lang="sk-SK" dirty="0"/>
              <a:t> </a:t>
            </a:r>
            <a:r>
              <a:rPr lang="sk-SK" dirty="0" err="1"/>
              <a:t>amount</a:t>
            </a:r>
            <a:r>
              <a:rPr lang="sk-SK" dirty="0"/>
              <a:t> of </a:t>
            </a:r>
            <a:r>
              <a:rPr lang="sk-SK" dirty="0" err="1"/>
              <a:t>data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spectral</a:t>
            </a:r>
            <a:r>
              <a:rPr lang="sk-SK" dirty="0"/>
              <a:t> </a:t>
            </a:r>
            <a:r>
              <a:rPr lang="sk-SK" dirty="0" err="1"/>
              <a:t>libraries</a:t>
            </a:r>
            <a:r>
              <a:rPr lang="sk-S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Cover</a:t>
            </a:r>
            <a:r>
              <a:rPr lang="sk-SK" dirty="0"/>
              <a:t> </a:t>
            </a:r>
            <a:r>
              <a:rPr lang="sk-SK" dirty="0" err="1"/>
              <a:t>blank</a:t>
            </a:r>
            <a:r>
              <a:rPr lang="sk-SK" dirty="0"/>
              <a:t> </a:t>
            </a:r>
            <a:r>
              <a:rPr lang="sk-SK" dirty="0" err="1"/>
              <a:t>spaces</a:t>
            </a:r>
            <a:r>
              <a:rPr lang="sk-SK" dirty="0"/>
              <a:t> in </a:t>
            </a:r>
            <a:r>
              <a:rPr lang="sk-SK" dirty="0" err="1"/>
              <a:t>database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availability</a:t>
            </a:r>
            <a:r>
              <a:rPr lang="sk-SK" dirty="0"/>
              <a:t> and </a:t>
            </a:r>
            <a:r>
              <a:rPr lang="sk-SK" dirty="0" err="1"/>
              <a:t>retreivability</a:t>
            </a:r>
            <a:r>
              <a:rPr lang="sk-SK" dirty="0"/>
              <a:t> of </a:t>
            </a:r>
            <a:r>
              <a:rPr lang="sk-SK" dirty="0" err="1"/>
              <a:t>compounds</a:t>
            </a:r>
            <a:endParaRPr lang="sk-SK" dirty="0"/>
          </a:p>
          <a:p>
            <a:pPr marL="201168" lvl="1" indent="0">
              <a:buNone/>
            </a:pPr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51DC6B9-A2BB-E997-C802-31820B4C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D9A30C1-C1BB-4B59-F673-1381E37D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90EB113-D645-BBDA-CE82-6BBA2163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Problem</a:t>
            </a:r>
            <a:r>
              <a:rPr lang="sk-SK" dirty="0"/>
              <a:t> </a:t>
            </a:r>
            <a:r>
              <a:rPr lang="sk-SK" dirty="0" err="1"/>
              <a:t>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628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20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VI. </a:t>
            </a:r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9CF8A6D-E2ED-2232-2081-EC9E2E95C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8" cy="3011812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DC47831B-E51B-F99A-7A54-AA8BC2115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8" cy="30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683B8D-6B0A-0BB1-CE61-000F5A58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33AF74-AF3C-76EB-73DE-6B7A25945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3F58994-AE23-F061-EB4F-EE9E756D7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41BB648-9ADE-0718-16AD-00B9D90C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8F34C2-1660-BF79-ED79-16C694DA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21</a:t>
            </a:fld>
            <a:endParaRPr lang="en-GB"/>
          </a:p>
        </p:txBody>
      </p:sp>
      <p:graphicFrame>
        <p:nvGraphicFramePr>
          <p:cNvPr id="13" name="Tabuľka 13">
            <a:extLst>
              <a:ext uri="{FF2B5EF4-FFF2-40B4-BE49-F238E27FC236}">
                <a16:creationId xmlns:a16="http://schemas.microsoft.com/office/drawing/2014/main" id="{72D56B76-8977-696A-B466-3E0CF276F63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87430475"/>
              </p:ext>
            </p:extLst>
          </p:nvPr>
        </p:nvGraphicFramePr>
        <p:xfrm>
          <a:off x="1096963" y="3049588"/>
          <a:ext cx="49387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1988163031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39147342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Synthetic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At </a:t>
                      </a:r>
                      <a:r>
                        <a:rPr lang="sk-SK" dirty="0" err="1"/>
                        <a:t>least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one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16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Only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712773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EB476054-82BB-5A0A-144C-D75DFF1438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k-SK" dirty="0"/>
              <a:t>VI. </a:t>
            </a:r>
            <a:r>
              <a:rPr lang="en-GB" dirty="0"/>
              <a:t>Find a reasonable way to compare the search performance of two libraries</a:t>
            </a:r>
            <a:r>
              <a:rPr lang="sk-SK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4" name="Zástupný objekt pre tabuľku 13">
            <a:extLst>
              <a:ext uri="{FF2B5EF4-FFF2-40B4-BE49-F238E27FC236}">
                <a16:creationId xmlns:a16="http://schemas.microsoft.com/office/drawing/2014/main" id="{C1643467-A698-2AC7-C473-FA0C30CAB2F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17163406"/>
              </p:ext>
            </p:extLst>
          </p:nvPr>
        </p:nvGraphicFramePr>
        <p:xfrm>
          <a:off x="6216650" y="3049588"/>
          <a:ext cx="49387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1988163031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39147342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Synthetic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At </a:t>
                      </a:r>
                      <a:r>
                        <a:rPr lang="sk-SK" dirty="0" err="1"/>
                        <a:t>least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one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216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Only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71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9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>
            <a:extLst>
              <a:ext uri="{FF2B5EF4-FFF2-40B4-BE49-F238E27FC236}">
                <a16:creationId xmlns:a16="http://schemas.microsoft.com/office/drawing/2014/main" id="{D82FE69A-4391-8852-3B5D-1B068D9F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</a:t>
            </a:r>
            <a:r>
              <a:rPr lang="sk-SK" dirty="0"/>
              <a:t> </a:t>
            </a:r>
            <a:r>
              <a:rPr lang="sk-SK" dirty="0" err="1"/>
              <a:t>mass</a:t>
            </a:r>
            <a:r>
              <a:rPr lang="sk-SK" dirty="0"/>
              <a:t> </a:t>
            </a:r>
            <a:r>
              <a:rPr lang="sk-SK" dirty="0" err="1"/>
              <a:t>spectrometry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two</a:t>
            </a:r>
            <a:r>
              <a:rPr lang="sk-SK" dirty="0"/>
              <a:t> </a:t>
            </a:r>
            <a:r>
              <a:rPr lang="sk-SK" dirty="0" err="1"/>
              <a:t>different</a:t>
            </a:r>
            <a:r>
              <a:rPr lang="sk-SK" dirty="0"/>
              <a:t> in-</a:t>
            </a:r>
            <a:r>
              <a:rPr lang="sk-SK" dirty="0" err="1"/>
              <a:t>silico</a:t>
            </a:r>
            <a:r>
              <a:rPr lang="sk-SK" dirty="0"/>
              <a:t> </a:t>
            </a:r>
            <a:r>
              <a:rPr lang="sk-SK" dirty="0" err="1"/>
              <a:t>spectral</a:t>
            </a:r>
            <a:r>
              <a:rPr lang="sk-SK" dirty="0"/>
              <a:t> </a:t>
            </a:r>
            <a:r>
              <a:rPr lang="sk-SK" dirty="0" err="1"/>
              <a:t>libraries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Evaluate</a:t>
            </a:r>
            <a:r>
              <a:rPr lang="sk-SK" dirty="0"/>
              <a:t> </a:t>
            </a:r>
            <a:r>
              <a:rPr lang="sk-SK" dirty="0" err="1"/>
              <a:t>defined</a:t>
            </a:r>
            <a:r>
              <a:rPr lang="sk-SK" dirty="0"/>
              <a:t> </a:t>
            </a:r>
            <a:r>
              <a:rPr lang="sk-SK" dirty="0" err="1"/>
              <a:t>criteria</a:t>
            </a:r>
            <a:r>
              <a:rPr lang="sk-SK" dirty="0"/>
              <a:t> on </a:t>
            </a:r>
            <a:r>
              <a:rPr lang="sk-SK" dirty="0" err="1"/>
              <a:t>both</a:t>
            </a:r>
            <a:r>
              <a:rPr lang="sk-SK" dirty="0"/>
              <a:t> </a:t>
            </a:r>
            <a:r>
              <a:rPr lang="sk-SK" dirty="0" err="1"/>
              <a:t>libraries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Compare</a:t>
            </a:r>
            <a:r>
              <a:rPr lang="sk-SK" dirty="0"/>
              <a:t> </a:t>
            </a:r>
            <a:r>
              <a:rPr lang="sk-SK" dirty="0" err="1"/>
              <a:t>performance</a:t>
            </a:r>
            <a:r>
              <a:rPr lang="sk-SK" dirty="0"/>
              <a:t> of </a:t>
            </a:r>
            <a:r>
              <a:rPr lang="sk-SK" dirty="0" err="1"/>
              <a:t>both</a:t>
            </a:r>
            <a:r>
              <a:rPr lang="sk-SK" dirty="0"/>
              <a:t> </a:t>
            </a:r>
            <a:r>
              <a:rPr lang="sk-SK" dirty="0" err="1"/>
              <a:t>libraries</a:t>
            </a:r>
            <a:endParaRPr lang="sk-SK" dirty="0"/>
          </a:p>
          <a:p>
            <a:endParaRPr lang="en-GB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BAF5F35-43E2-B268-21D2-7F628177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introduction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1709162-78A9-F457-C057-8C26E8DD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3</a:t>
            </a:fld>
            <a:endParaRPr lang="en-GB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06F7A72-0B34-4FFF-20AF-AC2C84C1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Aims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5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816AC2-5727-142B-9F67-951573DB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2D234C1-960A-B51E-546C-D61BA863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extract</a:t>
            </a:r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B411034-42D0-E4F6-9B37-76FC262C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4</a:t>
            </a:fld>
            <a:endParaRPr lang="en-GB"/>
          </a:p>
        </p:txBody>
      </p:sp>
      <p:pic>
        <p:nvPicPr>
          <p:cNvPr id="9" name="Zástupný objekt pre obrázok 8">
            <a:extLst>
              <a:ext uri="{FF2B5EF4-FFF2-40B4-BE49-F238E27FC236}">
                <a16:creationId xmlns:a16="http://schemas.microsoft.com/office/drawing/2014/main" id="{7E563B10-4341-9A62-91A2-D38F60720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088" r="-747"/>
          <a:stretch/>
        </p:blipFill>
        <p:spPr>
          <a:xfrm>
            <a:off x="6253163" y="1767461"/>
            <a:ext cx="4902199" cy="4207826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82423B36-1C8A-4A3F-A9E7-24299FE1C6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9841" y="1805117"/>
            <a:ext cx="4973637" cy="687387"/>
          </a:xfrm>
        </p:spPr>
        <p:txBody>
          <a:bodyPr anchor="t"/>
          <a:lstStyle/>
          <a:p>
            <a:pPr marL="0" indent="0" algn="l">
              <a:buNone/>
            </a:pPr>
            <a:r>
              <a:rPr lang="sk-SK" dirty="0"/>
              <a:t>I.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Extraction</a:t>
            </a:r>
            <a:endParaRPr lang="en-GB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C1CAD632-0D15-022D-C723-02A1A5D77A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Format</a:t>
            </a:r>
            <a:r>
              <a:rPr lang="sk-SK" dirty="0"/>
              <a:t>: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More </a:t>
            </a:r>
            <a:r>
              <a:rPr lang="sk-SK" dirty="0" err="1"/>
              <a:t>than</a:t>
            </a:r>
            <a:r>
              <a:rPr lang="sk-SK" dirty="0"/>
              <a:t> 90 </a:t>
            </a:r>
            <a:r>
              <a:rPr lang="sk-SK" dirty="0" err="1"/>
              <a:t>records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library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 has </a:t>
            </a:r>
            <a:r>
              <a:rPr lang="sk-SK" dirty="0" err="1"/>
              <a:t>metadata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record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01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5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k-SK" dirty="0"/>
              <a:t>II. </a:t>
            </a:r>
            <a:r>
              <a:rPr lang="en-GB" dirty="0"/>
              <a:t>Create a binary column of whether the hit is true-positive or false-positive</a:t>
            </a:r>
          </a:p>
        </p:txBody>
      </p:sp>
      <p:graphicFrame>
        <p:nvGraphicFramePr>
          <p:cNvPr id="17" name="Tabuľka 17">
            <a:extLst>
              <a:ext uri="{FF2B5EF4-FFF2-40B4-BE49-F238E27FC236}">
                <a16:creationId xmlns:a16="http://schemas.microsoft.com/office/drawing/2014/main" id="{ECCD5C64-06C5-F93E-4DBF-9921326BD57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68240741"/>
              </p:ext>
            </p:extLst>
          </p:nvPr>
        </p:nvGraphicFramePr>
        <p:xfrm>
          <a:off x="1096963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787">
                  <a:extLst>
                    <a:ext uri="{9D8B030D-6E8A-4147-A177-3AD203B41FA5}">
                      <a16:colId xmlns:a16="http://schemas.microsoft.com/office/drawing/2014/main" val="145021023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49642403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3470814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12192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InChIKey_hits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Positivity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03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98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25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19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481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384145"/>
                  </a:ext>
                </a:extLst>
              </a:tr>
            </a:tbl>
          </a:graphicData>
        </a:graphic>
      </p:graphicFrame>
      <p:graphicFrame>
        <p:nvGraphicFramePr>
          <p:cNvPr id="18" name="Tabuľka 18">
            <a:extLst>
              <a:ext uri="{FF2B5EF4-FFF2-40B4-BE49-F238E27FC236}">
                <a16:creationId xmlns:a16="http://schemas.microsoft.com/office/drawing/2014/main" id="{CDC04747-C919-F2E5-A28A-AC3A8F51652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83100425"/>
              </p:ext>
            </p:extLst>
          </p:nvPr>
        </p:nvGraphicFramePr>
        <p:xfrm>
          <a:off x="6216650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975">
                  <a:extLst>
                    <a:ext uri="{9D8B030D-6E8A-4147-A177-3AD203B41FA5}">
                      <a16:colId xmlns:a16="http://schemas.microsoft.com/office/drawing/2014/main" val="74639303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7313495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87342334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482306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Hit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InChIKey_hits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err="1"/>
                        <a:t>Positivity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3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7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1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True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08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3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266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69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False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04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12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14" name="Tabuľka 14">
            <a:extLst>
              <a:ext uri="{FF2B5EF4-FFF2-40B4-BE49-F238E27FC236}">
                <a16:creationId xmlns:a16="http://schemas.microsoft.com/office/drawing/2014/main" id="{35FDC119-7CB3-F8FE-E368-73183E440B2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75245142"/>
              </p:ext>
            </p:extLst>
          </p:nvPr>
        </p:nvGraphicFramePr>
        <p:xfrm>
          <a:off x="6216650" y="3049588"/>
          <a:ext cx="493870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36117250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37551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2671175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446224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07359"/>
                    </a:ext>
                  </a:extLst>
                </a:gridCol>
                <a:gridCol w="906458">
                  <a:extLst>
                    <a:ext uri="{9D8B030D-6E8A-4147-A177-3AD203B41FA5}">
                      <a16:colId xmlns:a16="http://schemas.microsoft.com/office/drawing/2014/main" val="339306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Hit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Polarity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Max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Min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NCE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Ion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 err="1"/>
                        <a:t>Activation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0.194655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0.194655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0.194821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266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0.113322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0.05263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1708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k-SK" dirty="0"/>
              <a:t>III. </a:t>
            </a:r>
            <a:r>
              <a:rPr lang="en-GB" dirty="0"/>
              <a:t>Compute the difference between experimental conditions</a:t>
            </a:r>
          </a:p>
        </p:txBody>
      </p:sp>
      <p:graphicFrame>
        <p:nvGraphicFramePr>
          <p:cNvPr id="15" name="Zástupný objekt pre tabuľku 14">
            <a:extLst>
              <a:ext uri="{FF2B5EF4-FFF2-40B4-BE49-F238E27FC236}">
                <a16:creationId xmlns:a16="http://schemas.microsoft.com/office/drawing/2014/main" id="{B0A96734-6E2D-18A0-FBD9-29627C9A6A1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64528447"/>
              </p:ext>
            </p:extLst>
          </p:nvPr>
        </p:nvGraphicFramePr>
        <p:xfrm>
          <a:off x="1096963" y="3049588"/>
          <a:ext cx="493870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361172506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6375510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2671175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64462243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45607359"/>
                    </a:ext>
                  </a:extLst>
                </a:gridCol>
                <a:gridCol w="906458">
                  <a:extLst>
                    <a:ext uri="{9D8B030D-6E8A-4147-A177-3AD203B41FA5}">
                      <a16:colId xmlns:a16="http://schemas.microsoft.com/office/drawing/2014/main" val="3393066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Hit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Polarity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Max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ScanRange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/>
                        <a:t>Min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NCE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 err="1"/>
                        <a:t>Ion</a:t>
                      </a:r>
                      <a:endParaRPr lang="sk-SK" sz="1200" dirty="0"/>
                    </a:p>
                    <a:p>
                      <a:pPr algn="ctr"/>
                      <a:r>
                        <a:rPr lang="sk-SK" sz="1200" dirty="0" err="1"/>
                        <a:t>Activation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0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0.15790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0.15790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0.194655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0.02632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3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...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27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299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0.113322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0.10526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0.0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41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11" name="Tabuľka 11">
            <a:extLst>
              <a:ext uri="{FF2B5EF4-FFF2-40B4-BE49-F238E27FC236}">
                <a16:creationId xmlns:a16="http://schemas.microsoft.com/office/drawing/2014/main" id="{96E0CC53-1CF6-1234-BDF9-38966F717B7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57310203"/>
              </p:ext>
            </p:extLst>
          </p:nvPr>
        </p:nvGraphicFramePr>
        <p:xfrm>
          <a:off x="6216650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58737348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58140222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09220532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194316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recordId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1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8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3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07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404493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IV. </a:t>
            </a:r>
            <a:r>
              <a:rPr lang="en-GB" dirty="0"/>
              <a:t>For each compound compute the number of correct hits and incorrect hits</a:t>
            </a:r>
          </a:p>
        </p:txBody>
      </p:sp>
      <p:graphicFrame>
        <p:nvGraphicFramePr>
          <p:cNvPr id="12" name="Zástupný objekt pre tabuľku 11">
            <a:extLst>
              <a:ext uri="{FF2B5EF4-FFF2-40B4-BE49-F238E27FC236}">
                <a16:creationId xmlns:a16="http://schemas.microsoft.com/office/drawing/2014/main" id="{8E230547-29D4-8320-CD2C-20BFB06D551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13637665"/>
              </p:ext>
            </p:extLst>
          </p:nvPr>
        </p:nvGraphicFramePr>
        <p:xfrm>
          <a:off x="1096963" y="3049588"/>
          <a:ext cx="49387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val="58737348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58140222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909220532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194316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recordId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InChIKey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/>
                        <a:t>Incorrect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hits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1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21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8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44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38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...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07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34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0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40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32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Transform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10" name="Tabuľka 10">
            <a:extLst>
              <a:ext uri="{FF2B5EF4-FFF2-40B4-BE49-F238E27FC236}">
                <a16:creationId xmlns:a16="http://schemas.microsoft.com/office/drawing/2014/main" id="{C06C59AE-386A-CC87-A73E-244E08CAA81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96965922"/>
              </p:ext>
            </p:extLst>
          </p:nvPr>
        </p:nvGraphicFramePr>
        <p:xfrm>
          <a:off x="1096963" y="3049588"/>
          <a:ext cx="493871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7">
                  <a:extLst>
                    <a:ext uri="{9D8B030D-6E8A-4147-A177-3AD203B41FA5}">
                      <a16:colId xmlns:a16="http://schemas.microsoft.com/office/drawing/2014/main" val="119270504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927892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17312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781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Hit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Cosine</a:t>
                      </a:r>
                      <a:r>
                        <a:rPr lang="sk-SK" sz="1400" dirty="0"/>
                        <a:t>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Denver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NIST</a:t>
                      </a:r>
                    </a:p>
                    <a:p>
                      <a:pPr algn="ctr"/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0.5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4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0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299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895846"/>
                  </a:ext>
                </a:extLst>
              </a:tr>
            </a:tbl>
          </a:graphicData>
        </a:graphic>
      </p:graphicFrame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V. </a:t>
            </a:r>
            <a:r>
              <a:rPr lang="en-GB" dirty="0"/>
              <a:t>Relate the ranking of candidates based on their score to the number of potential</a:t>
            </a:r>
            <a:r>
              <a:rPr lang="sk-SK" dirty="0"/>
              <a:t> </a:t>
            </a:r>
            <a:r>
              <a:rPr lang="sk-SK" dirty="0" err="1"/>
              <a:t>hits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1" name="Zástupný objekt pre tabuľku 10">
            <a:extLst>
              <a:ext uri="{FF2B5EF4-FFF2-40B4-BE49-F238E27FC236}">
                <a16:creationId xmlns:a16="http://schemas.microsoft.com/office/drawing/2014/main" id="{D0DE708C-8747-7704-97E9-E8B9B323AB4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43306810"/>
              </p:ext>
            </p:extLst>
          </p:nvPr>
        </p:nvGraphicFramePr>
        <p:xfrm>
          <a:off x="6216650" y="3049588"/>
          <a:ext cx="493871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7">
                  <a:extLst>
                    <a:ext uri="{9D8B030D-6E8A-4147-A177-3AD203B41FA5}">
                      <a16:colId xmlns:a16="http://schemas.microsoft.com/office/drawing/2014/main" val="119270504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9278923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9173123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8781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Hit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 err="1"/>
                        <a:t>Cosine</a:t>
                      </a:r>
                      <a:r>
                        <a:rPr lang="sk-SK" sz="1400" dirty="0"/>
                        <a:t>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Denver </a:t>
                      </a:r>
                    </a:p>
                    <a:p>
                      <a:pPr algn="ctr"/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NIST</a:t>
                      </a:r>
                    </a:p>
                    <a:p>
                      <a:pPr algn="ctr"/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relative</a:t>
                      </a:r>
                      <a:r>
                        <a:rPr lang="sk-SK" sz="1400" dirty="0"/>
                        <a:t> </a:t>
                      </a:r>
                      <a:r>
                        <a:rPr lang="sk-SK" sz="1400" dirty="0" err="1"/>
                        <a:t>rank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23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4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6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0.0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4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...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0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266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1.0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89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1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B0C01-A908-93D7-2866-E22F6B4E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Results</a:t>
            </a:r>
            <a:endParaRPr lang="en-GB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05E9F14-3EA0-E802-40E4-6860EBA8C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Synthetic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Cosine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6540424-8285-47F9-1BF3-D393E6EEB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 dirty="0" err="1"/>
              <a:t>Barcode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– </a:t>
            </a:r>
            <a:r>
              <a:rPr lang="sk-SK" dirty="0" err="1"/>
              <a:t>Cosine</a:t>
            </a:r>
            <a:r>
              <a:rPr lang="sk-SK" dirty="0"/>
              <a:t> </a:t>
            </a:r>
            <a:r>
              <a:rPr lang="sk-SK" dirty="0" err="1"/>
              <a:t>rank</a:t>
            </a:r>
            <a:endParaRPr lang="en-GB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AE3D9B-0EE1-210A-9406-992FE4D2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 err="1"/>
              <a:t>Load</a:t>
            </a:r>
            <a:endParaRPr lang="en-GB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E90A49-B321-7EBA-1530-BBDBC9CA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5D6D-556F-40DC-B257-26888D1A9A33}" type="slidenum">
              <a:rPr lang="en-GB" smtClean="0"/>
              <a:t>9</a:t>
            </a:fld>
            <a:endParaRPr lang="en-GB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AEC29601-F7C8-7A2F-6AC7-C465E4EAC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sk-SK" dirty="0"/>
              <a:t>I. </a:t>
            </a:r>
            <a:r>
              <a:rPr lang="en-GB" dirty="0"/>
              <a:t>Plot histogram for each metric distinguishing true-positive hits and false-positive hits</a:t>
            </a:r>
          </a:p>
          <a:p>
            <a:endParaRPr lang="en-GB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D3021A4D-1588-A94C-8970-F927ECE5D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988" y="3050646"/>
            <a:ext cx="4517719" cy="3011813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A7A706A2-C9E6-7B99-E1E2-AC15E2A74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294" y="3050643"/>
            <a:ext cx="4517719" cy="30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455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Vlastné 3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297FD5"/>
      </a:accent1>
      <a:accent2>
        <a:srgbClr val="0066FF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825997D9-7F7A-419C-B7F5-CBB77A71BD43}" vid="{4F9D4284-1CAC-4F47-9139-FACAAF8C5591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568</TotalTime>
  <Words>756</Words>
  <Application>Microsoft Office PowerPoint</Application>
  <PresentationFormat>Širokouhlá</PresentationFormat>
  <Paragraphs>424</Paragraphs>
  <Slides>21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Theme</vt:lpstr>
      <vt:lpstr>MS Synthetic Library</vt:lpstr>
      <vt:lpstr>Problem Definition</vt:lpstr>
      <vt:lpstr>Aims of the Project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Synthetic Library</dc:title>
  <dc:creator>Michal Holub</dc:creator>
  <cp:lastModifiedBy>Michal Holub</cp:lastModifiedBy>
  <cp:revision>17</cp:revision>
  <dcterms:created xsi:type="dcterms:W3CDTF">2023-01-31T07:30:33Z</dcterms:created>
  <dcterms:modified xsi:type="dcterms:W3CDTF">2023-01-31T17:19:06Z</dcterms:modified>
</cp:coreProperties>
</file>