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7" r:id="rId6"/>
    <p:sldId id="269" r:id="rId7"/>
    <p:sldId id="270" r:id="rId8"/>
    <p:sldId id="260" r:id="rId9"/>
    <p:sldId id="262" r:id="rId10"/>
    <p:sldId id="263" r:id="rId11"/>
    <p:sldId id="271" r:id="rId12"/>
    <p:sldId id="266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fred Munene" initials="AM" lastIdx="1" clrIdx="0">
    <p:extLst>
      <p:ext uri="{19B8F6BF-5375-455C-9EA6-DF929625EA0E}">
        <p15:presenceInfo xmlns:p15="http://schemas.microsoft.com/office/powerpoint/2012/main" userId="04b81ede982ce3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A61B-D97F-4FC1-96EB-4C5F54FDC84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38C66A-A93D-44CE-8A77-C0916A3CFC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A61B-D97F-4FC1-96EB-4C5F54FDC84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38C66A-A93D-44CE-8A77-C0916A3CFC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1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A61B-D97F-4FC1-96EB-4C5F54FDC84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38C66A-A93D-44CE-8A77-C0916A3CFC5D}" type="slidenum">
              <a:rPr lang="en-US" smtClean="0"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6322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A61B-D97F-4FC1-96EB-4C5F54FDC84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38C66A-A93D-44CE-8A77-C0916A3CFC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4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A61B-D97F-4FC1-96EB-4C5F54FDC84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38C66A-A93D-44CE-8A77-C0916A3CFC5D}" type="slidenum">
              <a:rPr lang="en-US" smtClean="0"/>
              <a:t>‹N›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8846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A61B-D97F-4FC1-96EB-4C5F54FDC84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38C66A-A93D-44CE-8A77-C0916A3CFC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4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A61B-D97F-4FC1-96EB-4C5F54FDC84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C66A-A93D-44CE-8A77-C0916A3CFC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09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A61B-D97F-4FC1-96EB-4C5F54FDC84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C66A-A93D-44CE-8A77-C0916A3CFC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5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A61B-D97F-4FC1-96EB-4C5F54FDC84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C66A-A93D-44CE-8A77-C0916A3CFC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8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A61B-D97F-4FC1-96EB-4C5F54FDC84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38C66A-A93D-44CE-8A77-C0916A3CFC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5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A61B-D97F-4FC1-96EB-4C5F54FDC84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38C66A-A93D-44CE-8A77-C0916A3CFC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3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A61B-D97F-4FC1-96EB-4C5F54FDC84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38C66A-A93D-44CE-8A77-C0916A3CFC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A61B-D97F-4FC1-96EB-4C5F54FDC84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C66A-A93D-44CE-8A77-C0916A3CFC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A61B-D97F-4FC1-96EB-4C5F54FDC84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C66A-A93D-44CE-8A77-C0916A3CFC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1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A61B-D97F-4FC1-96EB-4C5F54FDC84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C66A-A93D-44CE-8A77-C0916A3CFC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5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A61B-D97F-4FC1-96EB-4C5F54FDC84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38C66A-A93D-44CE-8A77-C0916A3CFC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2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0A61B-D97F-4FC1-96EB-4C5F54FDC84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38C66A-A93D-44CE-8A77-C0916A3CFC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6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globaleducation" TargetMode="External"/><Relationship Id="rId2" Type="http://schemas.openxmlformats.org/officeDocument/2006/relationships/hyperlink" Target="https://data.oecd.org/students/tertiary-graduation-rate.htm#indicator-chart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ata.worldbank.org/indicator/SE.XPD.TOTL.GD.ZS" TargetMode="External"/><Relationship Id="rId4" Type="http://schemas.openxmlformats.org/officeDocument/2006/relationships/hyperlink" Target="https://data.worldbank.org/indicator/NY.GDP.MKTP.KD.Z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089C-DC0E-9C6D-EB90-4C7A67F4C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3791" y="1351072"/>
            <a:ext cx="9392005" cy="4155856"/>
          </a:xfrm>
        </p:spPr>
        <p:txBody>
          <a:bodyPr>
            <a:normAutofit fontScale="90000"/>
          </a:bodyPr>
          <a:lstStyle/>
          <a:p>
            <a:pPr algn="ctr"/>
            <a:r>
              <a:rPr lang="it-IT" sz="6000" b="1" dirty="0"/>
              <a:t>Spesa pubblica per l'istruzione: L'istruzione è la chiave per risolvere i problemi economici di uno stato?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160407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5F82-988F-A2DC-8D9F-FFC65F9E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0889" y="370308"/>
            <a:ext cx="5116820" cy="62981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Correlazione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dati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92D93-A874-01BC-6410-AC5DEA1A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13" y="1410097"/>
            <a:ext cx="5416829" cy="2585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BA11D2-5DB3-860F-019D-99FCE3B9C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414" y="4105133"/>
            <a:ext cx="5509278" cy="258532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D66C00-406D-064C-65D9-6AD5F4C4E78A}"/>
              </a:ext>
            </a:extLst>
          </p:cNvPr>
          <p:cNvSpPr txBox="1"/>
          <p:nvPr/>
        </p:nvSpPr>
        <p:spPr>
          <a:xfrm>
            <a:off x="6924675" y="2105561"/>
            <a:ext cx="48805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Dall'output</a:t>
            </a:r>
            <a:r>
              <a:rPr lang="en-US" sz="1600" b="1" dirty="0"/>
              <a:t> a sinistra, </a:t>
            </a:r>
            <a:r>
              <a:rPr lang="en-US" sz="1600" b="1" dirty="0" err="1"/>
              <a:t>osserviamo</a:t>
            </a:r>
            <a:r>
              <a:rPr lang="en-US" sz="1600" b="1" dirty="0"/>
              <a:t> </a:t>
            </a:r>
            <a:r>
              <a:rPr lang="en-US" sz="1600" b="1" dirty="0" err="1"/>
              <a:t>che</a:t>
            </a:r>
            <a:r>
              <a:rPr lang="en-US" sz="1600" b="1" dirty="0"/>
              <a:t> </a:t>
            </a:r>
            <a:r>
              <a:rPr lang="en-US" sz="1600" b="1" dirty="0" err="1"/>
              <a:t>più</a:t>
            </a:r>
            <a:r>
              <a:rPr lang="en-US" sz="1600" b="1" dirty="0"/>
              <a:t> il </a:t>
            </a:r>
            <a:r>
              <a:rPr lang="en-US" sz="1600" b="1" dirty="0" err="1"/>
              <a:t>governo</a:t>
            </a:r>
            <a:r>
              <a:rPr lang="en-US" sz="1600" b="1" dirty="0"/>
              <a:t> </a:t>
            </a:r>
            <a:r>
              <a:rPr lang="en-US" sz="1600" b="1" dirty="0" err="1"/>
              <a:t>spende</a:t>
            </a:r>
            <a:r>
              <a:rPr lang="en-US" sz="1600" b="1" dirty="0"/>
              <a:t> in </a:t>
            </a:r>
            <a:r>
              <a:rPr lang="en-US" sz="1600" b="1" dirty="0" err="1"/>
              <a:t>educazione</a:t>
            </a:r>
            <a:r>
              <a:rPr lang="en-US" sz="1600" b="1" dirty="0"/>
              <a:t>, </a:t>
            </a:r>
            <a:r>
              <a:rPr lang="en-US" sz="1600" b="1" dirty="0" err="1"/>
              <a:t>più</a:t>
            </a:r>
            <a:r>
              <a:rPr lang="en-US" sz="1600" b="1" dirty="0"/>
              <a:t> </a:t>
            </a:r>
            <a:r>
              <a:rPr lang="en-US" sz="1600" b="1" dirty="0" err="1"/>
              <a:t>aumentano</a:t>
            </a:r>
            <a:r>
              <a:rPr lang="en-US" sz="1600" b="1" dirty="0"/>
              <a:t> </a:t>
            </a:r>
            <a:r>
              <a:rPr lang="en-US" sz="1600" b="1" dirty="0" err="1"/>
              <a:t>i</a:t>
            </a:r>
            <a:r>
              <a:rPr lang="en-US" sz="1600" b="1" dirty="0"/>
              <a:t> </a:t>
            </a:r>
            <a:r>
              <a:rPr lang="en-US" sz="1600" b="1" dirty="0" err="1"/>
              <a:t>tassi</a:t>
            </a:r>
            <a:r>
              <a:rPr lang="en-US" sz="1600" b="1" dirty="0"/>
              <a:t> di </a:t>
            </a:r>
            <a:r>
              <a:rPr lang="en-US" sz="1600" b="1" dirty="0" err="1"/>
              <a:t>iscrizione</a:t>
            </a:r>
            <a:r>
              <a:rPr lang="en-US" sz="1600" b="1" dirty="0"/>
              <a:t>. </a:t>
            </a:r>
            <a:r>
              <a:rPr lang="en-US" sz="1600" b="1" dirty="0" err="1"/>
              <a:t>Questo</a:t>
            </a:r>
            <a:r>
              <a:rPr lang="en-US" sz="1600" b="1" dirty="0"/>
              <a:t> </a:t>
            </a:r>
            <a:r>
              <a:rPr lang="en-US" sz="1600" b="1" dirty="0" err="1"/>
              <a:t>mostra</a:t>
            </a:r>
            <a:r>
              <a:rPr lang="en-US" sz="1600" b="1" dirty="0"/>
              <a:t> </a:t>
            </a:r>
            <a:r>
              <a:rPr lang="en-US" sz="1600" b="1" dirty="0" err="1"/>
              <a:t>che</a:t>
            </a:r>
            <a:r>
              <a:rPr lang="en-US" sz="1600" b="1" dirty="0"/>
              <a:t> </a:t>
            </a:r>
            <a:r>
              <a:rPr lang="en-US" sz="1600" b="1" dirty="0" err="1"/>
              <a:t>c'è</a:t>
            </a:r>
            <a:r>
              <a:rPr lang="en-US" sz="1600" b="1" dirty="0"/>
              <a:t> </a:t>
            </a:r>
            <a:r>
              <a:rPr lang="en-US" sz="1600" b="1" dirty="0" err="1"/>
              <a:t>una</a:t>
            </a:r>
            <a:r>
              <a:rPr lang="en-US" sz="1600" b="1" dirty="0"/>
              <a:t> </a:t>
            </a:r>
            <a:r>
              <a:rPr lang="en-US" sz="1600" b="1" dirty="0" err="1"/>
              <a:t>correlazione</a:t>
            </a:r>
            <a:r>
              <a:rPr lang="en-US" sz="1600" b="1" dirty="0"/>
              <a:t> </a:t>
            </a:r>
            <a:r>
              <a:rPr lang="en-US" sz="1600" b="1" dirty="0" err="1"/>
              <a:t>positiva</a:t>
            </a:r>
            <a:r>
              <a:rPr lang="en-US" sz="1600" b="1" dirty="0"/>
              <a:t> </a:t>
            </a:r>
            <a:r>
              <a:rPr lang="en-US" sz="1600" b="1" dirty="0" err="1"/>
              <a:t>tra</a:t>
            </a:r>
            <a:r>
              <a:rPr lang="en-US" sz="1600" b="1" dirty="0"/>
              <a:t> la </a:t>
            </a:r>
            <a:r>
              <a:rPr lang="en-US" sz="1600" b="1" dirty="0" err="1"/>
              <a:t>spesa</a:t>
            </a:r>
            <a:r>
              <a:rPr lang="en-US" sz="1600" b="1" dirty="0"/>
              <a:t> </a:t>
            </a:r>
            <a:r>
              <a:rPr lang="en-US" sz="1600" b="1" dirty="0" err="1"/>
              <a:t>governativa</a:t>
            </a:r>
            <a:r>
              <a:rPr lang="en-US" sz="1600" b="1" dirty="0"/>
              <a:t> e </a:t>
            </a:r>
            <a:r>
              <a:rPr lang="en-US" sz="1600" b="1" dirty="0" err="1"/>
              <a:t>l'iscrizione</a:t>
            </a:r>
            <a:r>
              <a:rPr lang="en-US" sz="1600" b="1" dirty="0"/>
              <a:t>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E98B4C5-299A-0AF7-FD75-796F2E9E82C6}"/>
              </a:ext>
            </a:extLst>
          </p:cNvPr>
          <p:cNvSpPr txBox="1"/>
          <p:nvPr/>
        </p:nvSpPr>
        <p:spPr>
          <a:xfrm>
            <a:off x="6924675" y="4659130"/>
            <a:ext cx="45053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Contrariamente alle aspettative, l'analisi indica una correlazione positiva tra i tassi di iscrizione all'istruzione secondaria e il tasso di disoccupazione. </a:t>
            </a:r>
          </a:p>
        </p:txBody>
      </p:sp>
    </p:spTree>
    <p:extLst>
      <p:ext uri="{BB962C8B-B14F-4D97-AF65-F5344CB8AC3E}">
        <p14:creationId xmlns:p14="http://schemas.microsoft.com/office/powerpoint/2010/main" val="68786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DA7B1C-E017-A425-CE81-B968EA1F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699" y="462185"/>
            <a:ext cx="5036601" cy="680815"/>
          </a:xfrm>
        </p:spPr>
        <p:txBody>
          <a:bodyPr/>
          <a:lstStyle/>
          <a:p>
            <a:r>
              <a:rPr lang="en-US" b="1" dirty="0" err="1"/>
              <a:t>Correlazione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dati</a:t>
            </a: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0C789-0AFE-99F6-C26F-B04B9370D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00" y="1428750"/>
            <a:ext cx="5884053" cy="2634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1C6CEF-46DA-7120-812F-D04262F03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00" y="4063335"/>
            <a:ext cx="5884053" cy="263458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0305666-8A42-95BD-5CA6-B4F1EA9106F1}"/>
              </a:ext>
            </a:extLst>
          </p:cNvPr>
          <p:cNvSpPr txBox="1"/>
          <p:nvPr/>
        </p:nvSpPr>
        <p:spPr>
          <a:xfrm>
            <a:off x="7286624" y="4780462"/>
            <a:ext cx="45053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L'analisi rivela una correlazione negativa inaspettata tra la spesa del governo in educazione e il tasso di crescita economica. </a:t>
            </a:r>
            <a:endParaRPr lang="en-US" sz="1800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D5CFD3-88EF-B78B-83E8-BBA338C04A46}"/>
              </a:ext>
            </a:extLst>
          </p:cNvPr>
          <p:cNvSpPr txBox="1"/>
          <p:nvPr/>
        </p:nvSpPr>
        <p:spPr>
          <a:xfrm>
            <a:off x="7286624" y="1961212"/>
            <a:ext cx="48805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dirty="0"/>
              <a:t>Sorprendentemente, l'analisi rivela una correlazione negativa inaspettata tra i tassi di iscrizione all'istruzione e la crescita economica. In media, all'aumentare dei tassi di iscrizione all'istruzione, si verifica una leggera diminuzione della crescita economica.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46439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4129-80A8-CAE3-ECCF-DDDCD324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659" y="456936"/>
            <a:ext cx="2510677" cy="710573"/>
          </a:xfrm>
        </p:spPr>
        <p:txBody>
          <a:bodyPr>
            <a:normAutofit fontScale="90000"/>
          </a:bodyPr>
          <a:lstStyle/>
          <a:p>
            <a:r>
              <a:rPr lang="it-IT" sz="3600" b="1" dirty="0"/>
              <a:t>Conclusioni</a:t>
            </a:r>
            <a:br>
              <a:rPr lang="it-IT" sz="3600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BBF59-7097-2FE1-4BDC-BE8CFE5FE1E2}"/>
              </a:ext>
            </a:extLst>
          </p:cNvPr>
          <p:cNvSpPr txBox="1"/>
          <p:nvPr/>
        </p:nvSpPr>
        <p:spPr>
          <a:xfrm>
            <a:off x="850031" y="1703387"/>
            <a:ext cx="104919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/>
              <a:t>Non esiste una relazione diretta tra istruzione e crescita economica. Ciò mette in discussione la convinzione comune secondo cui maggiori investimenti nell’istruzione porteranno automaticamente a una crescita economica più forte.</a:t>
            </a:r>
          </a:p>
          <a:p>
            <a:endParaRPr lang="it-IT" sz="2400" b="1" dirty="0"/>
          </a:p>
          <a:p>
            <a:r>
              <a:rPr lang="it-IT" sz="2400" b="1" dirty="0"/>
              <a:t>Esiste una relazione positiva tra i tassi di iscrizione all’istruzione e i tassi di disoccupazione.</a:t>
            </a:r>
          </a:p>
          <a:p>
            <a:endParaRPr lang="it-IT" sz="2400" b="1" dirty="0"/>
          </a:p>
          <a:p>
            <a:r>
              <a:rPr lang="it-IT" sz="2400" b="1" dirty="0"/>
              <a:t>Pertanto, l’istruzione da sola non può risolvere i problemi economici di un Paese. Per affrontare i problemi economici dovrebbero essere presi in considerazione anche altri fattori come le infrastrutture, la creazione di nuovi posti di lavoro, l’aumento delle esportazioni, ecc.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6041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EB638-588D-65C7-1DF0-72BD2086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5562" y="557435"/>
            <a:ext cx="1151464" cy="528415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Fonti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E6EADF-AA46-E4C1-0932-32FF06F1601D}"/>
              </a:ext>
            </a:extLst>
          </p:cNvPr>
          <p:cNvSpPr txBox="1"/>
          <p:nvPr/>
        </p:nvSpPr>
        <p:spPr>
          <a:xfrm>
            <a:off x="2143126" y="2676525"/>
            <a:ext cx="9067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https://data.oecd.org/students/tertiary-graduation-rate.htm#indicator-chart</a:t>
            </a:r>
            <a:endParaRPr lang="it-IT" dirty="0"/>
          </a:p>
          <a:p>
            <a:endParaRPr lang="it-IT" dirty="0"/>
          </a:p>
          <a:p>
            <a:r>
              <a:rPr lang="it-IT" dirty="0">
                <a:hlinkClick r:id="rId3"/>
              </a:rPr>
              <a:t>https://ourworldindata.org/globaleducation</a:t>
            </a:r>
            <a:endParaRPr lang="it-IT" dirty="0"/>
          </a:p>
          <a:p>
            <a:endParaRPr lang="it-IT" dirty="0"/>
          </a:p>
          <a:p>
            <a:r>
              <a:rPr lang="it-IT" dirty="0">
                <a:hlinkClick r:id="rId4"/>
              </a:rPr>
              <a:t>https://data.worldbank.org/indicator/NY.GDP.MKTP.KD.ZG</a:t>
            </a:r>
            <a:endParaRPr lang="it-IT" dirty="0"/>
          </a:p>
          <a:p>
            <a:endParaRPr lang="it-IT" dirty="0"/>
          </a:p>
          <a:p>
            <a:r>
              <a:rPr lang="it-IT" dirty="0">
                <a:hlinkClick r:id="rId5"/>
              </a:rPr>
              <a:t>https://data.worldbank.org/indicator/SE.XPD.TOTL.GD.ZS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100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3AE7-9F37-E89C-418D-87C6DC34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305" y="0"/>
            <a:ext cx="3887389" cy="892317"/>
          </a:xfrm>
        </p:spPr>
        <p:txBody>
          <a:bodyPr>
            <a:normAutofit fontScale="90000"/>
          </a:bodyPr>
          <a:lstStyle/>
          <a:p>
            <a:r>
              <a:rPr lang="en-US" sz="5400" b="1" i="0" dirty="0" err="1">
                <a:effectLst/>
                <a:latin typeface="Söhne"/>
              </a:rPr>
              <a:t>Introduzione</a:t>
            </a:r>
            <a:endParaRPr 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EBC74-0A72-FEC1-3C65-AD0E923DF008}"/>
              </a:ext>
            </a:extLst>
          </p:cNvPr>
          <p:cNvSpPr txBox="1"/>
          <p:nvPr/>
        </p:nvSpPr>
        <p:spPr>
          <a:xfrm>
            <a:off x="1181547" y="1624124"/>
            <a:ext cx="65825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it-IT" sz="2400" b="1" i="0" dirty="0">
                <a:solidFill>
                  <a:srgbClr val="374151"/>
                </a:solidFill>
                <a:effectLst/>
                <a:latin typeface="Söhne"/>
              </a:rPr>
              <a:t>Domanda iniziale: La spesa pubblica, se rivolta verso l’istruzione, può essere la soluzione alle difficoltà economiche?</a:t>
            </a:r>
          </a:p>
          <a:p>
            <a:pPr algn="l">
              <a:buFont typeface="+mj-lt"/>
              <a:buAutoNum type="arabicPeriod"/>
            </a:pPr>
            <a:endParaRPr lang="it-IT" sz="2400" b="1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it-IT" sz="2400" b="1" i="0" dirty="0">
                <a:solidFill>
                  <a:srgbClr val="374151"/>
                </a:solidFill>
                <a:effectLst/>
                <a:latin typeface="Söhne"/>
              </a:rPr>
              <a:t>Aspettative: Tradizionalmente, l'istruzione è considerata un motore di crescita economica e di riduzione della disoccupazione. Questa percezione è accurata?</a:t>
            </a:r>
          </a:p>
          <a:p>
            <a:pPr algn="l">
              <a:buFont typeface="+mj-lt"/>
              <a:buAutoNum type="arabicPeriod"/>
            </a:pPr>
            <a:endParaRPr lang="it-IT" sz="2400" b="1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it-IT" sz="2400" b="1" i="0" dirty="0">
                <a:solidFill>
                  <a:srgbClr val="374151"/>
                </a:solidFill>
                <a:effectLst/>
                <a:latin typeface="Söhne"/>
              </a:rPr>
              <a:t>Ambito di analisi: Esploriamo le correlazioni tra la spesa per l'istruzione, la crescita economica, i tassi di disoccupazione e le iscrizioni all'istruzione.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12DB93-2F16-C1EE-E5E9-ACA9F769C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958" y="1039349"/>
            <a:ext cx="4214192" cy="569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5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7990-4B05-683E-ABF2-36F0769F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218" y="51059"/>
            <a:ext cx="8141335" cy="687854"/>
          </a:xfrm>
        </p:spPr>
        <p:txBody>
          <a:bodyPr>
            <a:noAutofit/>
          </a:bodyPr>
          <a:lstStyle/>
          <a:p>
            <a:r>
              <a:rPr lang="en-US" sz="4900" b="1" i="0" dirty="0" err="1">
                <a:effectLst/>
                <a:latin typeface="Söhne"/>
              </a:rPr>
              <a:t>Panoramica</a:t>
            </a:r>
            <a:r>
              <a:rPr lang="en-US" sz="4900" b="1" i="0" dirty="0">
                <a:effectLst/>
                <a:latin typeface="Söhne"/>
              </a:rPr>
              <a:t> </a:t>
            </a:r>
            <a:r>
              <a:rPr lang="en-US" sz="4900" b="1" i="0" dirty="0" err="1">
                <a:effectLst/>
                <a:latin typeface="Söhne"/>
              </a:rPr>
              <a:t>dei</a:t>
            </a:r>
            <a:r>
              <a:rPr lang="en-US" sz="4900" b="1" i="0" dirty="0">
                <a:effectLst/>
                <a:latin typeface="Söhne"/>
              </a:rPr>
              <a:t> </a:t>
            </a:r>
            <a:r>
              <a:rPr lang="en-US" sz="4900" b="1" i="0" dirty="0" err="1">
                <a:effectLst/>
                <a:latin typeface="Söhne"/>
              </a:rPr>
              <a:t>dati</a:t>
            </a:r>
            <a:r>
              <a:rPr lang="en-US" sz="4900" b="1" i="0" dirty="0">
                <a:effectLst/>
                <a:latin typeface="Söhne"/>
              </a:rPr>
              <a:t> </a:t>
            </a:r>
            <a:r>
              <a:rPr lang="en-US" sz="4900" b="1" i="0" dirty="0" err="1">
                <a:effectLst/>
                <a:latin typeface="Söhne"/>
              </a:rPr>
              <a:t>utilizzati</a:t>
            </a:r>
            <a:endParaRPr lang="en-US" sz="4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F333-7E34-C98C-54D5-2974F3E0C621}"/>
              </a:ext>
            </a:extLst>
          </p:cNvPr>
          <p:cNvSpPr txBox="1"/>
          <p:nvPr/>
        </p:nvSpPr>
        <p:spPr>
          <a:xfrm>
            <a:off x="1085704" y="958981"/>
            <a:ext cx="110210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La ricerca è stata svolta usando 4 datasets che comprendevano: dati sulla spesa pubblica per l'istruzione, dati sulla crescita economica, dati sulle statistiche dell'istruzione e dati sulla disoccupazione.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9CA32-9FE8-B3CB-4E80-32897F903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75" y="2467439"/>
            <a:ext cx="5081725" cy="16672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EE01BA-43CA-2613-F4F3-6DC73C286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86" y="2467438"/>
            <a:ext cx="5443917" cy="16672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0187F6-D1E8-BF68-ACC2-FA668D4D6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275" y="4698690"/>
            <a:ext cx="5270764" cy="14784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37205B-4D43-1133-F3F0-1431FB747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242" y="4698690"/>
            <a:ext cx="5262561" cy="147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4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667ED2-11E6-836E-D757-C960437D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60481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600" b="1" dirty="0"/>
              <a:t>Paesi con le maggiori spese in educazione (% del PIL)</a:t>
            </a:r>
            <a:br>
              <a:rPr lang="en-US" sz="3600" b="1" dirty="0"/>
            </a:br>
            <a:endParaRPr lang="it-IT" dirty="0"/>
          </a:p>
        </p:txBody>
      </p:sp>
      <p:pic>
        <p:nvPicPr>
          <p:cNvPr id="3" name="Picture 15">
            <a:extLst>
              <a:ext uri="{FF2B5EF4-FFF2-40B4-BE49-F238E27FC236}">
                <a16:creationId xmlns:a16="http://schemas.microsoft.com/office/drawing/2014/main" id="{43D5236C-6989-5490-B0C7-D4563571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92" y="2303986"/>
            <a:ext cx="7646676" cy="369331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8A9AA6-A64A-0A28-A760-A43C7CACCCBF}"/>
              </a:ext>
            </a:extLst>
          </p:cNvPr>
          <p:cNvSpPr txBox="1"/>
          <p:nvPr/>
        </p:nvSpPr>
        <p:spPr>
          <a:xfrm>
            <a:off x="8633876" y="2303986"/>
            <a:ext cx="287073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Il Zimbabwe è il paese che ha speso di più in educazione, investendo fino al 44% e al 22% del proprio PIL in educazione rispettivamente nel 1994 e nel 1992, seguito da Kiribati che ha speso circa il 15,6% del suo PIL nel 2021. Il terzo paese è le Isole Marshall con circa il 15,2% nel 2018.</a:t>
            </a:r>
          </a:p>
        </p:txBody>
      </p:sp>
    </p:spTree>
    <p:extLst>
      <p:ext uri="{BB962C8B-B14F-4D97-AF65-F5344CB8AC3E}">
        <p14:creationId xmlns:p14="http://schemas.microsoft.com/office/powerpoint/2010/main" val="273351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08B14-D9C0-FF48-E5CC-87D1DF97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815" y="380308"/>
            <a:ext cx="8110369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600" b="1" dirty="0"/>
              <a:t>Andamento della spesa pubblica in educazione nel tempo</a:t>
            </a:r>
            <a:br>
              <a:rPr lang="en-US" sz="3600" b="1" dirty="0"/>
            </a:br>
            <a:endParaRPr lang="it-IT" dirty="0"/>
          </a:p>
        </p:txBody>
      </p:sp>
      <p:pic>
        <p:nvPicPr>
          <p:cNvPr id="3" name="Picture 17">
            <a:extLst>
              <a:ext uri="{FF2B5EF4-FFF2-40B4-BE49-F238E27FC236}">
                <a16:creationId xmlns:a16="http://schemas.microsoft.com/office/drawing/2014/main" id="{5F66FE08-9005-4C24-90B8-48C5EE51E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71" y="2364369"/>
            <a:ext cx="7294217" cy="341668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F76CB10-5B88-2635-0113-F6367F505CD2}"/>
              </a:ext>
            </a:extLst>
          </p:cNvPr>
          <p:cNvSpPr txBox="1"/>
          <p:nvPr/>
        </p:nvSpPr>
        <p:spPr>
          <a:xfrm>
            <a:off x="7996188" y="2641548"/>
            <a:ext cx="36022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La spesa è stata altalenante dal 1970 al 2020, con il 1994 che ha registrato la spesa più elevata e il 2020 che ha registrato la spesa più bassa. Questo potrebbe essere dovuto alla crisi finanziaria del 1994 e agli effetti della pandemia di COVID-19 nel 2020.</a:t>
            </a:r>
          </a:p>
        </p:txBody>
      </p:sp>
    </p:spTree>
    <p:extLst>
      <p:ext uri="{BB962C8B-B14F-4D97-AF65-F5344CB8AC3E}">
        <p14:creationId xmlns:p14="http://schemas.microsoft.com/office/powerpoint/2010/main" val="329805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3C054-172E-DB06-AF60-F5DBEC0A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718" y="624369"/>
            <a:ext cx="8649383" cy="128089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Paese con la maggior crescita economica</a:t>
            </a:r>
            <a:br>
              <a:rPr lang="en-US" b="1" dirty="0"/>
            </a:br>
            <a:endParaRPr lang="it-IT" dirty="0"/>
          </a:p>
        </p:txBody>
      </p:sp>
      <p:pic>
        <p:nvPicPr>
          <p:cNvPr id="3" name="Picture 19">
            <a:extLst>
              <a:ext uri="{FF2B5EF4-FFF2-40B4-BE49-F238E27FC236}">
                <a16:creationId xmlns:a16="http://schemas.microsoft.com/office/drawing/2014/main" id="{4C03EB1B-5B07-CD7E-13FA-BC52EAFEF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85" y="1933975"/>
            <a:ext cx="8060954" cy="429965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652C0F-65C8-6E40-25FC-22EDECCA2399}"/>
              </a:ext>
            </a:extLst>
          </p:cNvPr>
          <p:cNvSpPr txBox="1"/>
          <p:nvPr/>
        </p:nvSpPr>
        <p:spPr>
          <a:xfrm>
            <a:off x="7014410" y="2791142"/>
            <a:ext cx="48824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Il paese che ha registrato la crescita economica più elevata è la Guinea Equatoriale con un record del 150%, seguito da Bosnia ed Erzegovina e dalla Libia in quest'ordine. Dei primi 30 paesi con la crescita economica più elevata, solo alcuni di essi sono nella lista dei maggiori spenditori in educazione, come il Kuwait.</a:t>
            </a:r>
          </a:p>
        </p:txBody>
      </p:sp>
    </p:spTree>
    <p:extLst>
      <p:ext uri="{BB962C8B-B14F-4D97-AF65-F5344CB8AC3E}">
        <p14:creationId xmlns:p14="http://schemas.microsoft.com/office/powerpoint/2010/main" val="361054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0BD851-AB35-270A-0789-535EABA8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588" y="470105"/>
            <a:ext cx="6454823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Tendenze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crescita</a:t>
            </a:r>
            <a:r>
              <a:rPr lang="en-US" b="1" dirty="0"/>
              <a:t> </a:t>
            </a:r>
            <a:r>
              <a:rPr lang="en-US" b="1" dirty="0" err="1"/>
              <a:t>economica</a:t>
            </a:r>
            <a:r>
              <a:rPr lang="en-US" b="1" dirty="0"/>
              <a:t> </a:t>
            </a:r>
            <a:r>
              <a:rPr lang="en-US" b="1" dirty="0" err="1"/>
              <a:t>nel</a:t>
            </a:r>
            <a:r>
              <a:rPr lang="en-US" b="1" dirty="0"/>
              <a:t> tempo</a:t>
            </a:r>
            <a:br>
              <a:rPr lang="en-US" b="1" dirty="0"/>
            </a:br>
            <a:endParaRPr lang="it-IT" dirty="0"/>
          </a:p>
        </p:txBody>
      </p:sp>
      <p:pic>
        <p:nvPicPr>
          <p:cNvPr id="3" name="Picture 21">
            <a:extLst>
              <a:ext uri="{FF2B5EF4-FFF2-40B4-BE49-F238E27FC236}">
                <a16:creationId xmlns:a16="http://schemas.microsoft.com/office/drawing/2014/main" id="{49AC70B4-06D0-05AE-D40B-1683D95E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30" y="2142129"/>
            <a:ext cx="7649969" cy="405187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C8AA8FB-749D-88AD-62CF-A2653A0C7A57}"/>
              </a:ext>
            </a:extLst>
          </p:cNvPr>
          <p:cNvSpPr txBox="1"/>
          <p:nvPr/>
        </p:nvSpPr>
        <p:spPr>
          <a:xfrm>
            <a:off x="8920905" y="3152405"/>
            <a:ext cx="28803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La crescita economica ha oscillato nel tempo e la crescita negativa più elevata si è verificata nel 2020, probabilmente a causa della pandemia di COVID-19</a:t>
            </a:r>
          </a:p>
        </p:txBody>
      </p:sp>
    </p:spTree>
    <p:extLst>
      <p:ext uri="{BB962C8B-B14F-4D97-AF65-F5344CB8AC3E}">
        <p14:creationId xmlns:p14="http://schemas.microsoft.com/office/powerpoint/2010/main" val="209991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0543-BE42-E5BB-41D2-D2EB4558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31" y="39757"/>
            <a:ext cx="4597327" cy="574265"/>
          </a:xfrm>
        </p:spPr>
        <p:txBody>
          <a:bodyPr>
            <a:normAutofit fontScale="90000"/>
          </a:bodyPr>
          <a:lstStyle/>
          <a:p>
            <a:r>
              <a:rPr lang="en-US" sz="3200" b="1" i="0" dirty="0">
                <a:effectLst/>
                <a:latin typeface="Söhne"/>
              </a:rPr>
              <a:t>Data Overview Continuation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83F8D4-00B8-4DDB-641E-B3521A9EC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891" y="941407"/>
            <a:ext cx="5111553" cy="2596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31455A-4BF1-C8C1-B5D5-8694D0EBE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91" y="3865442"/>
            <a:ext cx="4909488" cy="2573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B4310B-0DE5-32B7-A7CB-5CEBC59F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492" y="3866868"/>
            <a:ext cx="5111553" cy="257175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0C062C-6B91-7109-3AFD-445DC5EFFF35}"/>
              </a:ext>
            </a:extLst>
          </p:cNvPr>
          <p:cNvSpPr txBox="1"/>
          <p:nvPr/>
        </p:nvSpPr>
        <p:spPr>
          <a:xfrm>
            <a:off x="7058025" y="1080224"/>
            <a:ext cx="42386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I tassi di iscrizione all'istruzione sono aumentati nel tempo.</a:t>
            </a:r>
          </a:p>
          <a:p>
            <a:endParaRPr lang="it-IT" sz="1800" b="1" dirty="0"/>
          </a:p>
          <a:p>
            <a:r>
              <a:rPr lang="it-IT" sz="1800" b="1" dirty="0"/>
              <a:t>I paesi che hanno avuto la peggiore disoccupazione in un certo momento sono Gibuti, al 26%, il Kosovo con circa il 25,5% e Grenada con circa il 23%.</a:t>
            </a:r>
          </a:p>
        </p:txBody>
      </p:sp>
    </p:spTree>
    <p:extLst>
      <p:ext uri="{BB962C8B-B14F-4D97-AF65-F5344CB8AC3E}">
        <p14:creationId xmlns:p14="http://schemas.microsoft.com/office/powerpoint/2010/main" val="172024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8837-09E2-3D23-A7D8-A28AE4E6D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488" y="488774"/>
            <a:ext cx="7203023" cy="68755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Osservazioni</a:t>
            </a:r>
            <a:r>
              <a:rPr lang="en-US" b="1" dirty="0"/>
              <a:t> </a:t>
            </a:r>
            <a:r>
              <a:rPr lang="en-US" b="1" dirty="0" err="1"/>
              <a:t>dai</a:t>
            </a:r>
            <a:r>
              <a:rPr lang="en-US" b="1" dirty="0"/>
              <a:t> </a:t>
            </a:r>
            <a:r>
              <a:rPr lang="en-US" b="1" dirty="0" err="1"/>
              <a:t>precedenti</a:t>
            </a:r>
            <a:r>
              <a:rPr lang="en-US" b="1" dirty="0"/>
              <a:t> </a:t>
            </a:r>
            <a:r>
              <a:rPr lang="en-US" b="1" dirty="0" err="1"/>
              <a:t>grafici</a:t>
            </a:r>
            <a:r>
              <a:rPr lang="en-US" b="1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0CC3E-BBE0-BB3E-578D-130B2B2C9609}"/>
              </a:ext>
            </a:extLst>
          </p:cNvPr>
          <p:cNvSpPr txBox="1"/>
          <p:nvPr/>
        </p:nvSpPr>
        <p:spPr>
          <a:xfrm>
            <a:off x="1625387" y="1298565"/>
            <a:ext cx="1000802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/>
              <a:t>Possiamo vedere che ci sono paesi che hanno avuto iscrizioni del 100% alle scuole secondarie. Questo è piuttosto impressionante.</a:t>
            </a:r>
          </a:p>
          <a:p>
            <a:endParaRPr lang="it-IT" sz="2800" b="1" dirty="0"/>
          </a:p>
          <a:p>
            <a:r>
              <a:rPr lang="it-IT" sz="2800" b="1" dirty="0"/>
              <a:t>I tassi di iscrizione all'istruzione secondaria sono aumentati nel tempo.</a:t>
            </a:r>
          </a:p>
          <a:p>
            <a:endParaRPr lang="it-IT" sz="2800" b="1" dirty="0"/>
          </a:p>
          <a:p>
            <a:r>
              <a:rPr lang="it-IT" sz="2800" b="1" dirty="0"/>
              <a:t>I paesi che hanno avuto la peggiore disoccupazione in un certo momento sono Gibuti, al 26%, il Kosovo a circa il 25,5% e Grenada a circa il 23%.</a:t>
            </a:r>
          </a:p>
        </p:txBody>
      </p:sp>
    </p:spTree>
    <p:extLst>
      <p:ext uri="{BB962C8B-B14F-4D97-AF65-F5344CB8AC3E}">
        <p14:creationId xmlns:p14="http://schemas.microsoft.com/office/powerpoint/2010/main" val="213519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484</TotalTime>
  <Words>753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Söhne</vt:lpstr>
      <vt:lpstr>Wingdings 3</vt:lpstr>
      <vt:lpstr>Wisp</vt:lpstr>
      <vt:lpstr>Spesa pubblica per l'istruzione: L'istruzione è la chiave per risolvere i problemi economici di uno stato?</vt:lpstr>
      <vt:lpstr>Introduzione</vt:lpstr>
      <vt:lpstr>Panoramica dei dati utilizzati</vt:lpstr>
      <vt:lpstr>Paesi con le maggiori spese in educazione (% del PIL) </vt:lpstr>
      <vt:lpstr>Andamento della spesa pubblica in educazione nel tempo </vt:lpstr>
      <vt:lpstr>Paese con la maggior crescita economica </vt:lpstr>
      <vt:lpstr>Tendenze della crescita economica nel tempo </vt:lpstr>
      <vt:lpstr>Data Overview Continuation</vt:lpstr>
      <vt:lpstr>Osservazioni dai precedenti grafici:</vt:lpstr>
      <vt:lpstr>Correlazione tra i dati</vt:lpstr>
      <vt:lpstr>Correlazione tra i dati</vt:lpstr>
      <vt:lpstr>Conclusioni </vt:lpstr>
      <vt:lpstr>Fonti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Spending on Education: Can Education Alone Solve Economic Woes?</dc:title>
  <dc:creator>Alfred Munene</dc:creator>
  <cp:lastModifiedBy>Jozef Jaku</cp:lastModifiedBy>
  <cp:revision>5</cp:revision>
  <dcterms:created xsi:type="dcterms:W3CDTF">2024-01-31T10:07:53Z</dcterms:created>
  <dcterms:modified xsi:type="dcterms:W3CDTF">2024-01-31T23:44:01Z</dcterms:modified>
</cp:coreProperties>
</file>