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754" y="-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C8AF-17A9-49B5-A42A-9812D67D3D8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28599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ambria"/>
                <a:ea typeface="Calibri"/>
                <a:cs typeface="Times New Roman"/>
              </a:rPr>
              <a:t>Odstranění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rozmazání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br>
              <a:rPr lang="en-US" b="1" dirty="0" smtClean="0">
                <a:latin typeface="Cambria"/>
                <a:ea typeface="Calibri"/>
                <a:cs typeface="Times New Roman"/>
              </a:rPr>
            </a:br>
            <a:r>
              <a:rPr lang="en-US" b="1" dirty="0" err="1" smtClean="0">
                <a:latin typeface="Cambria"/>
                <a:ea typeface="Calibri"/>
                <a:cs typeface="Times New Roman"/>
              </a:rPr>
              <a:t>pomocí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dvou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snímků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dirty="0" smtClean="0">
                <a:latin typeface="Cambria"/>
                <a:ea typeface="Calibri"/>
                <a:cs typeface="Times New Roman"/>
              </a:rPr>
              <a:t/>
            </a:r>
            <a:br>
              <a:rPr lang="en-US" dirty="0" smtClean="0">
                <a:latin typeface="Cambria"/>
                <a:ea typeface="Calibri"/>
                <a:cs typeface="Times New Roman"/>
              </a:rPr>
            </a:br>
            <a:r>
              <a:rPr lang="en-US" b="1" dirty="0" smtClean="0">
                <a:latin typeface="Cambria"/>
                <a:ea typeface="Calibri"/>
                <a:cs typeface="Times New Roman"/>
              </a:rPr>
              <a:t>s 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různou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délkou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expozice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endParaRPr lang="en-US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Jozef</a:t>
            </a:r>
            <a:r>
              <a:rPr lang="en-US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Sabo, MFF UK, 2011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Vedouc</a:t>
            </a:r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í: RNDr. Filip Šroubek, PhD.</a:t>
            </a:r>
            <a:endParaRPr lang="en-US" sz="24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Obrázek 0" descr="log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4419600"/>
            <a:ext cx="1690729" cy="1672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Formul</a:t>
            </a:r>
            <a:r>
              <a:rPr lang="cs-CZ" b="1" dirty="0" smtClean="0">
                <a:latin typeface="Cambria" pitchFamily="18" charset="0"/>
              </a:rPr>
              <a:t>ace problému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 fontScale="92500" lnSpcReduction="10000"/>
          </a:bodyPr>
          <a:lstStyle/>
          <a:p>
            <a:r>
              <a:rPr lang="cs-CZ" b="1" dirty="0" smtClean="0">
                <a:latin typeface="Cambria" pitchFamily="18" charset="0"/>
              </a:rPr>
              <a:t>2 snímky</a:t>
            </a:r>
            <a:r>
              <a:rPr lang="cs-CZ" dirty="0" smtClean="0">
                <a:latin typeface="Cambria" pitchFamily="18" charset="0"/>
              </a:rPr>
              <a:t> stejné scény, jeden podexponovaný a druhý exponovaný správně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krátká expozice → tmav</a:t>
            </a:r>
            <a:r>
              <a:rPr lang="sk-SK" dirty="0" smtClean="0">
                <a:latin typeface="Cambria" pitchFamily="18" charset="0"/>
              </a:rPr>
              <a:t>ší</a:t>
            </a:r>
            <a:r>
              <a:rPr lang="cs-CZ" dirty="0" smtClean="0">
                <a:latin typeface="Cambria" pitchFamily="18" charset="0"/>
              </a:rPr>
              <a:t>, ovšem ostrý, </a:t>
            </a:r>
            <a:r>
              <a:rPr lang="en-US" dirty="0" smtClean="0">
                <a:latin typeface="Cambria" pitchFamily="18" charset="0"/>
              </a:rPr>
              <a:t>men</a:t>
            </a:r>
            <a:r>
              <a:rPr lang="cs-CZ" dirty="0" smtClean="0">
                <a:latin typeface="Cambria" pitchFamily="18" charset="0"/>
              </a:rPr>
              <a:t>ší odstup signálu od šumu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delší expozice → správná úroveň osvětlení, větší odstup signálu od šumu, ovšem rozmazán pohybem (snímacího zařízení, nebo </a:t>
            </a:r>
            <a:r>
              <a:rPr lang="cs-CZ" dirty="0" smtClean="0">
                <a:latin typeface="Cambria" pitchFamily="18" charset="0"/>
              </a:rPr>
              <a:t>objek</a:t>
            </a:r>
            <a:r>
              <a:rPr lang="en-US" dirty="0" smtClean="0">
                <a:latin typeface="Cambria" pitchFamily="18" charset="0"/>
              </a:rPr>
              <a:t>t</a:t>
            </a:r>
            <a:r>
              <a:rPr lang="cs-CZ" dirty="0" smtClean="0">
                <a:latin typeface="Cambria" pitchFamily="18" charset="0"/>
              </a:rPr>
              <a:t>ů </a:t>
            </a:r>
            <a:r>
              <a:rPr lang="cs-CZ" dirty="0" smtClean="0">
                <a:latin typeface="Cambria" pitchFamily="18" charset="0"/>
              </a:rPr>
              <a:t>ve scéně)</a:t>
            </a:r>
          </a:p>
          <a:p>
            <a:r>
              <a:rPr lang="cs-CZ" b="1" dirty="0" smtClean="0">
                <a:latin typeface="Cambria" pitchFamily="18" charset="0"/>
              </a:rPr>
              <a:t>CÍL:</a:t>
            </a:r>
            <a:r>
              <a:rPr lang="cs-CZ" dirty="0" smtClean="0">
                <a:latin typeface="Cambria" pitchFamily="18" charset="0"/>
              </a:rPr>
              <a:t> co nejl</a:t>
            </a:r>
            <a:r>
              <a:rPr lang="sk-SK" dirty="0" smtClean="0">
                <a:latin typeface="Cambria" pitchFamily="18" charset="0"/>
              </a:rPr>
              <a:t>épe zrekonstruovat idealizovaný „p</a:t>
            </a:r>
            <a:r>
              <a:rPr lang="cs-CZ" dirty="0" smtClean="0">
                <a:latin typeface="Cambria" pitchFamily="18" charset="0"/>
              </a:rPr>
              <a:t>ůvodní“ </a:t>
            </a:r>
            <a:r>
              <a:rPr lang="cs-CZ" dirty="0" smtClean="0">
                <a:latin typeface="Cambria" pitchFamily="18" charset="0"/>
              </a:rPr>
              <a:t>obraz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srovnat</a:t>
            </a:r>
            <a:r>
              <a:rPr lang="en-US" dirty="0" smtClean="0">
                <a:latin typeface="Cambria" pitchFamily="18" charset="0"/>
              </a:rPr>
              <a:t> r</a:t>
            </a:r>
            <a:r>
              <a:rPr lang="cs-CZ" dirty="0" smtClean="0">
                <a:latin typeface="Cambria" pitchFamily="18" charset="0"/>
              </a:rPr>
              <a:t>ůzné metody </a:t>
            </a:r>
            <a:r>
              <a:rPr lang="en-US" dirty="0" smtClean="0">
                <a:latin typeface="Cambria" pitchFamily="18" charset="0"/>
              </a:rPr>
              <a:t>(v</a:t>
            </a:r>
            <a:r>
              <a:rPr lang="cs-CZ" dirty="0" smtClean="0">
                <a:latin typeface="Cambria" pitchFamily="18" charset="0"/>
              </a:rPr>
              <a:t>četně srovnání s odšumovacími algoritmy)</a:t>
            </a: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Podmínky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cs-CZ" b="1" dirty="0" smtClean="0">
                <a:latin typeface="Cambria" pitchFamily="18" charset="0"/>
              </a:rPr>
              <a:t>Neřešíme: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pořízení </a:t>
            </a:r>
            <a:r>
              <a:rPr lang="cs-CZ" dirty="0" smtClean="0">
                <a:latin typeface="Cambria" pitchFamily="18" charset="0"/>
              </a:rPr>
              <a:t>snímků </a:t>
            </a:r>
            <a:r>
              <a:rPr lang="cs-CZ" dirty="0" smtClean="0">
                <a:latin typeface="Cambria" pitchFamily="18" charset="0"/>
              </a:rPr>
              <a:t>(vše simulováno</a:t>
            </a:r>
            <a:r>
              <a:rPr lang="en-US" dirty="0" smtClean="0">
                <a:latin typeface="Cambria" pitchFamily="18" charset="0"/>
              </a:rPr>
              <a:t>) – v </a:t>
            </a:r>
            <a:r>
              <a:rPr lang="cs-CZ" dirty="0" smtClean="0">
                <a:latin typeface="Cambria" pitchFamily="18" charset="0"/>
              </a:rPr>
              <a:t>praxi </a:t>
            </a:r>
            <a:r>
              <a:rPr lang="cs-CZ" dirty="0" smtClean="0">
                <a:latin typeface="Cambria" pitchFamily="18" charset="0"/>
              </a:rPr>
              <a:t>fixujeme expoziční dobu a měníme ISO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citlivost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 nebo naopak, případně je možné poměr expozičních dob volit jako převrácenou hodnotu poměru ISO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→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stejná úroveň osvětlení u obou snímků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registraci </a:t>
            </a:r>
            <a:r>
              <a:rPr lang="en-US" dirty="0" err="1" smtClean="0">
                <a:latin typeface="Cambria" pitchFamily="18" charset="0"/>
              </a:rPr>
              <a:t>sn</a:t>
            </a:r>
            <a:r>
              <a:rPr lang="cs-CZ" dirty="0" smtClean="0">
                <a:latin typeface="Cambria" pitchFamily="18" charset="0"/>
              </a:rPr>
              <a:t>ímků (považujeme </a:t>
            </a:r>
            <a:r>
              <a:rPr lang="cs-CZ" dirty="0" smtClean="0">
                <a:latin typeface="Cambria" pitchFamily="18" charset="0"/>
              </a:rPr>
              <a:t>za registrované</a:t>
            </a:r>
            <a:r>
              <a:rPr lang="en-US" dirty="0" smtClean="0">
                <a:latin typeface="Cambria" pitchFamily="18" charset="0"/>
              </a:rPr>
              <a:t>)</a:t>
            </a:r>
            <a:endParaRPr lang="sk-SK" dirty="0" smtClean="0">
              <a:latin typeface="Cambria" pitchFamily="18" charset="0"/>
            </a:endParaRPr>
          </a:p>
          <a:p>
            <a:pPr lvl="1"/>
            <a:r>
              <a:rPr lang="sk-SK" dirty="0" smtClean="0">
                <a:latin typeface="Cambria" pitchFamily="18" charset="0"/>
              </a:rPr>
              <a:t>barvy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šedotónové </a:t>
            </a:r>
            <a:r>
              <a:rPr lang="cs-CZ" dirty="0" smtClean="0">
                <a:latin typeface="Cambria" pitchFamily="18" charset="0"/>
              </a:rPr>
              <a:t>snímky</a:t>
            </a:r>
            <a:r>
              <a:rPr lang="en-US" dirty="0" smtClean="0">
                <a:latin typeface="Cambria" pitchFamily="18" charset="0"/>
              </a:rPr>
              <a:t>)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sk-SK" dirty="0" smtClean="0">
                <a:latin typeface="Cambria" pitchFamily="18" charset="0"/>
              </a:rPr>
              <a:t>lokální rozmazání pohybem, </a:t>
            </a:r>
            <a:r>
              <a:rPr lang="en-US" dirty="0" err="1" smtClean="0">
                <a:latin typeface="Cambria" pitchFamily="18" charset="0"/>
              </a:rPr>
              <a:t>uva</a:t>
            </a:r>
            <a:r>
              <a:rPr lang="cs-CZ" dirty="0" smtClean="0">
                <a:latin typeface="Cambria" pitchFamily="18" charset="0"/>
              </a:rPr>
              <a:t>žujeme pouze </a:t>
            </a:r>
            <a:r>
              <a:rPr lang="sk-SK" dirty="0" smtClean="0">
                <a:latin typeface="Cambria" pitchFamily="18" charset="0"/>
              </a:rPr>
              <a:t>pohyb snímacího zařízení</a:t>
            </a:r>
          </a:p>
          <a:p>
            <a:pPr lvl="1">
              <a:buNone/>
            </a:pPr>
            <a:endParaRPr lang="en-US" dirty="0" smtClean="0">
              <a:latin typeface="Cambria" pitchFamily="18" charset="0"/>
            </a:endParaRPr>
          </a:p>
          <a:p>
            <a:pPr lvl="1"/>
            <a:endParaRPr lang="cs-CZ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Jednoduch</a:t>
            </a:r>
            <a:r>
              <a:rPr lang="cs-CZ" b="1" dirty="0" smtClean="0">
                <a:latin typeface="Cambria" pitchFamily="18" charset="0"/>
              </a:rPr>
              <a:t>á řešení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Razligh, Kehtarnavaz </a:t>
            </a:r>
            <a:r>
              <a:rPr lang="en-US" b="1" dirty="0" smtClean="0">
                <a:latin typeface="Cambria" pitchFamily="18" charset="0"/>
              </a:rPr>
              <a:t>(2007)</a:t>
            </a:r>
            <a:r>
              <a:rPr lang="cs-CZ" b="1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–</a:t>
            </a:r>
            <a:r>
              <a:rPr lang="cs-CZ" b="1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u</a:t>
            </a:r>
            <a:r>
              <a:rPr lang="cs-CZ" dirty="0" smtClean="0">
                <a:latin typeface="Cambria" pitchFamily="18" charset="0"/>
              </a:rPr>
              <a:t>pravíme podexponovaný </a:t>
            </a:r>
            <a:r>
              <a:rPr lang="cs-CZ" dirty="0" smtClean="0">
                <a:latin typeface="Cambria" pitchFamily="18" charset="0"/>
              </a:rPr>
              <a:t>snímek </a:t>
            </a:r>
            <a:r>
              <a:rPr lang="cs-CZ" dirty="0" smtClean="0">
                <a:latin typeface="Cambria" pitchFamily="18" charset="0"/>
              </a:rPr>
              <a:t>podle druhého </a:t>
            </a:r>
            <a:r>
              <a:rPr lang="en-US" dirty="0" err="1" smtClean="0">
                <a:latin typeface="Cambria" pitchFamily="18" charset="0"/>
              </a:rPr>
              <a:t>vhodn</a:t>
            </a:r>
            <a:r>
              <a:rPr lang="cs-CZ" dirty="0" smtClean="0">
                <a:latin typeface="Cambria" pitchFamily="18" charset="0"/>
              </a:rPr>
              <a:t>ě zvolenou funkcí (výsledek má statisticky zodpovídat správně exponovanému snímku</a:t>
            </a:r>
            <a:r>
              <a:rPr lang="en-US" dirty="0" smtClean="0">
                <a:latin typeface="Cambria" pitchFamily="18" charset="0"/>
              </a:rPr>
              <a:t>) </a:t>
            </a:r>
            <a:r>
              <a:rPr lang="cs-CZ" dirty="0" smtClean="0">
                <a:latin typeface="Cambria" pitchFamily="18" charset="0"/>
              </a:rPr>
              <a:t>→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výpočetně nenáročné, intuitivní, ovšem vhodné pouze pro málo zašuměné podexponované snímky</a:t>
            </a:r>
            <a:endParaRPr lang="en-US" dirty="0" smtClean="0">
              <a:latin typeface="Cambria" pitchFamily="18" charset="0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/>
            <a:endParaRPr lang="cs-CZ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Složitější řešení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cs-CZ" b="1" dirty="0" smtClean="0">
                <a:latin typeface="Cambria" pitchFamily="18" charset="0"/>
              </a:rPr>
              <a:t>Bez dekonvoluce</a:t>
            </a:r>
            <a:r>
              <a:rPr lang="cs-CZ" dirty="0" smtClean="0">
                <a:latin typeface="Cambria" pitchFamily="18" charset="0"/>
              </a:rPr>
              <a:t> – vhodným způsobem „zkombinujeme“  oba snímky – v oblastech s méně detaily zdůrazníme  rozmazaný, v ostatních zašuměný snímek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b="1" dirty="0" err="1" smtClean="0">
                <a:latin typeface="Cambria" pitchFamily="18" charset="0"/>
              </a:rPr>
              <a:t>Tico</a:t>
            </a:r>
            <a:r>
              <a:rPr lang="en-US" b="1" dirty="0" smtClean="0">
                <a:latin typeface="Cambria" pitchFamily="18" charset="0"/>
              </a:rPr>
              <a:t>, 2009</a:t>
            </a:r>
            <a:r>
              <a:rPr lang="en-US" dirty="0" smtClean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S dekonvolucí</a:t>
            </a:r>
            <a:r>
              <a:rPr lang="cs-CZ" dirty="0" smtClean="0">
                <a:latin typeface="Cambria" pitchFamily="18" charset="0"/>
              </a:rPr>
              <a:t> – </a:t>
            </a:r>
            <a:r>
              <a:rPr lang="en-US" dirty="0" err="1" smtClean="0">
                <a:latin typeface="Cambria" pitchFamily="18" charset="0"/>
              </a:rPr>
              <a:t>ze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sn</a:t>
            </a:r>
            <a:r>
              <a:rPr lang="sk-SK" dirty="0" smtClean="0">
                <a:latin typeface="Cambria" pitchFamily="18" charset="0"/>
              </a:rPr>
              <a:t>ímk</a:t>
            </a:r>
            <a:r>
              <a:rPr lang="cs-CZ" dirty="0" smtClean="0">
                <a:latin typeface="Cambria" pitchFamily="18" charset="0"/>
              </a:rPr>
              <a:t>ů odhadn</a:t>
            </a:r>
            <a:r>
              <a:rPr lang="en-US" dirty="0" err="1" smtClean="0">
                <a:latin typeface="Cambria" pitchFamily="18" charset="0"/>
              </a:rPr>
              <a:t>eme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konvolu</a:t>
            </a:r>
            <a:r>
              <a:rPr lang="cs-CZ" dirty="0" smtClean="0">
                <a:latin typeface="Cambria" pitchFamily="18" charset="0"/>
              </a:rPr>
              <a:t>ční jádro rozmazání a s ohledem na šum dekonvolujeme rozmazaný snímek, případně sestrojíme ohodnocovací funkci („vzdálenost“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ide</a:t>
            </a:r>
            <a:r>
              <a:rPr lang="cs-CZ" dirty="0" smtClean="0">
                <a:latin typeface="Cambria" pitchFamily="18" charset="0"/>
              </a:rPr>
              <a:t>álního snímku od dvou pořízených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 a tu minimalizujeme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b="1" dirty="0" err="1" smtClean="0">
                <a:latin typeface="Cambria" pitchFamily="18" charset="0"/>
              </a:rPr>
              <a:t>Tico</a:t>
            </a:r>
            <a:r>
              <a:rPr lang="en-US" b="1" dirty="0" smtClean="0">
                <a:latin typeface="Cambria" pitchFamily="18" charset="0"/>
              </a:rPr>
              <a:t> 2006, 2007, Yuan a </a:t>
            </a:r>
            <a:r>
              <a:rPr lang="en-US" b="1" dirty="0" err="1" smtClean="0">
                <a:latin typeface="Cambria" pitchFamily="18" charset="0"/>
              </a:rPr>
              <a:t>kol</a:t>
            </a:r>
            <a:r>
              <a:rPr lang="en-US" b="1" dirty="0" smtClean="0">
                <a:latin typeface="Cambria" pitchFamily="18" charset="0"/>
              </a:rPr>
              <a:t>. 2006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. Metody poskytují kvalitní výsledky za cenu patřičné výpočetní složitosti.</a:t>
            </a: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Implementace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 smtClean="0">
                <a:latin typeface="Cambria" pitchFamily="18" charset="0"/>
              </a:rPr>
              <a:t>MATLAB</a:t>
            </a:r>
          </a:p>
          <a:p>
            <a:r>
              <a:rPr lang="cs-CZ" b="1" dirty="0" smtClean="0">
                <a:latin typeface="Cambria" pitchFamily="18" charset="0"/>
              </a:rPr>
              <a:t>Dokončeno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Razligh, Kehtarnavaz</a:t>
            </a:r>
            <a:r>
              <a:rPr lang="en-US" dirty="0" smtClean="0">
                <a:latin typeface="Cambria" pitchFamily="18" charset="0"/>
              </a:rPr>
              <a:t> (2007)</a:t>
            </a:r>
            <a:endParaRPr lang="cs-CZ" dirty="0" smtClean="0">
              <a:latin typeface="Cambria" pitchFamily="18" charset="0"/>
            </a:endParaRPr>
          </a:p>
          <a:p>
            <a:pPr lvl="1"/>
            <a:r>
              <a:rPr lang="cs-CZ" dirty="0" smtClean="0">
                <a:latin typeface="Cambria" pitchFamily="18" charset="0"/>
              </a:rPr>
              <a:t>Tico </a:t>
            </a:r>
            <a:r>
              <a:rPr lang="en-US" dirty="0" smtClean="0">
                <a:latin typeface="Cambria" pitchFamily="18" charset="0"/>
              </a:rPr>
              <a:t>(2009)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s</a:t>
            </a:r>
            <a:r>
              <a:rPr lang="en-US" dirty="0" err="1" smtClean="0">
                <a:latin typeface="Cambria" pitchFamily="18" charset="0"/>
              </a:rPr>
              <a:t>imulace</a:t>
            </a:r>
            <a:r>
              <a:rPr lang="en-US" dirty="0" smtClean="0">
                <a:latin typeface="Cambria" pitchFamily="18" charset="0"/>
              </a:rPr>
              <a:t> digit</a:t>
            </a:r>
            <a:r>
              <a:rPr lang="sk-SK" dirty="0" smtClean="0">
                <a:latin typeface="Cambria" pitchFamily="18" charset="0"/>
              </a:rPr>
              <a:t>álního fotoaparátu na základě prací Alessandra Foie a experimentálních výsledk</a:t>
            </a:r>
            <a:r>
              <a:rPr lang="cs-CZ" dirty="0" smtClean="0">
                <a:latin typeface="Cambria" pitchFamily="18" charset="0"/>
              </a:rPr>
              <a:t>ů Petteriho Ojalu</a:t>
            </a:r>
          </a:p>
          <a:p>
            <a:r>
              <a:rPr lang="cs-CZ" b="1" dirty="0" smtClean="0">
                <a:latin typeface="Cambria" pitchFamily="18" charset="0"/>
              </a:rPr>
              <a:t>Nedokončeno</a:t>
            </a:r>
            <a:endParaRPr lang="en-US" b="1" dirty="0" smtClean="0">
              <a:latin typeface="Cambria" pitchFamily="18" charset="0"/>
            </a:endParaRPr>
          </a:p>
          <a:p>
            <a:pPr lvl="1"/>
            <a:r>
              <a:rPr lang="en-US" dirty="0" err="1" smtClean="0">
                <a:latin typeface="Cambria" pitchFamily="18" charset="0"/>
              </a:rPr>
              <a:t>Tico</a:t>
            </a:r>
            <a:r>
              <a:rPr lang="cs-CZ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2006, 2007</a:t>
            </a:r>
            <a:r>
              <a:rPr lang="en-US" dirty="0" smtClean="0">
                <a:latin typeface="Cambria" pitchFamily="18" charset="0"/>
              </a:rPr>
              <a:t>)</a:t>
            </a:r>
            <a:endParaRPr lang="en-US" dirty="0">
              <a:latin typeface="Cambria" pitchFamily="18" charset="0"/>
            </a:endParaRPr>
          </a:p>
          <a:p>
            <a:pPr lvl="1"/>
            <a:r>
              <a:rPr lang="cs-CZ" dirty="0" smtClean="0">
                <a:latin typeface="Cambria" pitchFamily="18" charset="0"/>
              </a:rPr>
              <a:t>Yuan a kol. </a:t>
            </a:r>
            <a:r>
              <a:rPr lang="en-US" dirty="0" smtClean="0">
                <a:latin typeface="Cambria" pitchFamily="18" charset="0"/>
              </a:rPr>
              <a:t> (2006)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p</a:t>
            </a:r>
            <a:r>
              <a:rPr lang="en-US" dirty="0" err="1" smtClean="0">
                <a:latin typeface="Cambria" pitchFamily="18" charset="0"/>
              </a:rPr>
              <a:t>otenci</a:t>
            </a:r>
            <a:r>
              <a:rPr lang="cs-CZ" dirty="0" smtClean="0">
                <a:latin typeface="Cambria" pitchFamily="18" charset="0"/>
              </a:rPr>
              <a:t>álně další metody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Razligh, Kehtarnavaz </a:t>
            </a:r>
            <a:r>
              <a:rPr lang="en-US" b="1" dirty="0" smtClean="0">
                <a:latin typeface="Cambria" pitchFamily="18" charset="0"/>
              </a:rPr>
              <a:t>(2007)</a:t>
            </a:r>
            <a:r>
              <a:rPr lang="cs-CZ" dirty="0" smtClean="0">
                <a:latin typeface="Cambria" pitchFamily="18" charset="0"/>
              </a:rPr>
              <a:t>– metoda netestována</a:t>
            </a:r>
          </a:p>
          <a:p>
            <a:r>
              <a:rPr lang="cs-CZ" b="1" dirty="0" smtClean="0">
                <a:latin typeface="Cambria" pitchFamily="18" charset="0"/>
              </a:rPr>
              <a:t>Ti</a:t>
            </a:r>
            <a:r>
              <a:rPr lang="en-US" b="1" dirty="0" smtClean="0">
                <a:latin typeface="Cambria" pitchFamily="18" charset="0"/>
              </a:rPr>
              <a:t>co (2009) –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zlep</a:t>
            </a:r>
            <a:r>
              <a:rPr lang="cs-CZ" dirty="0" smtClean="0">
                <a:latin typeface="Cambria" pitchFamily="18" charset="0"/>
              </a:rPr>
              <a:t>šení odstupu signálu od šumu v řádu 1 až 2 dB</a:t>
            </a:r>
          </a:p>
          <a:p>
            <a:r>
              <a:rPr lang="cs-CZ" dirty="0" smtClean="0">
                <a:latin typeface="Cambria" pitchFamily="18" charset="0"/>
              </a:rPr>
              <a:t>Ostatní metody nedokončeny</a:t>
            </a:r>
          </a:p>
          <a:p>
            <a:r>
              <a:rPr lang="cs-CZ" dirty="0" smtClean="0">
                <a:latin typeface="Cambria" pitchFamily="18" charset="0"/>
              </a:rPr>
              <a:t>Celkové srovnání není k dispozici</a:t>
            </a:r>
          </a:p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Dotazy	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391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Odstranění rozmazání  pomocí dvou snímků  s různou délkou expozice </vt:lpstr>
      <vt:lpstr>Formulace problému</vt:lpstr>
      <vt:lpstr>Podmínky</vt:lpstr>
      <vt:lpstr>Jednoduchá řešení</vt:lpstr>
      <vt:lpstr>Složitější řešení</vt:lpstr>
      <vt:lpstr>Implementace</vt:lpstr>
      <vt:lpstr>Experimentální výsledky</vt:lpstr>
      <vt:lpstr>Dotazy </vt:lpstr>
    </vt:vector>
  </TitlesOfParts>
  <Company>JSO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Odstranění rozmazání  pomocí dvou snímků  s různou délkou expozice </dc:title>
  <dc:creator>JS</dc:creator>
  <cp:lastModifiedBy>JS</cp:lastModifiedBy>
  <cp:revision>32</cp:revision>
  <dcterms:created xsi:type="dcterms:W3CDTF">2011-01-30T19:17:47Z</dcterms:created>
  <dcterms:modified xsi:type="dcterms:W3CDTF">2011-01-30T22:31:46Z</dcterms:modified>
</cp:coreProperties>
</file>