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8" r:id="rId3"/>
    <p:sldId id="294" r:id="rId4"/>
    <p:sldId id="276" r:id="rId5"/>
    <p:sldId id="260" r:id="rId6"/>
    <p:sldId id="277" r:id="rId7"/>
    <p:sldId id="284" r:id="rId8"/>
    <p:sldId id="261" r:id="rId9"/>
    <p:sldId id="285" r:id="rId10"/>
    <p:sldId id="278" r:id="rId11"/>
    <p:sldId id="289" r:id="rId12"/>
    <p:sldId id="293" r:id="rId13"/>
    <p:sldId id="290" r:id="rId14"/>
    <p:sldId id="292" r:id="rId15"/>
    <p:sldId id="296" r:id="rId16"/>
    <p:sldId id="297" r:id="rId17"/>
    <p:sldId id="281" r:id="rId18"/>
    <p:sldId id="286" r:id="rId19"/>
    <p:sldId id="282" r:id="rId20"/>
    <p:sldId id="263" r:id="rId2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6985"/>
    <a:srgbClr val="4F82BD"/>
    <a:srgbClr val="BF4F4D"/>
    <a:srgbClr val="9BB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67657" autoAdjust="0"/>
  </p:normalViewPr>
  <p:slideViewPr>
    <p:cSldViewPr>
      <p:cViewPr varScale="1">
        <p:scale>
          <a:sx n="78" d="100"/>
          <a:sy n="78" d="100"/>
        </p:scale>
        <p:origin x="-25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91365-B47A-4653-A158-88DF0A547115}" type="datetimeFigureOut">
              <a:rPr lang="cs-CZ" smtClean="0"/>
              <a:t>27.5.2012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80817-C8B3-4C06-B23B-D56824C23A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371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Dobr</a:t>
            </a:r>
            <a:r>
              <a:rPr lang="cs-CZ" dirty="0" smtClean="0"/>
              <a:t>ý</a:t>
            </a:r>
            <a:r>
              <a:rPr lang="cs-CZ" baseline="0" dirty="0" smtClean="0"/>
              <a:t> deň, rád by som vám predstavil svoju diplomovú prácu, ktorá má názov</a:t>
            </a:r>
          </a:p>
          <a:p>
            <a:r>
              <a:rPr lang="cs-CZ" baseline="0" dirty="0" smtClean="0"/>
              <a:t>„Odstranění rozmazání pomocí dvou snímků s různou délkou expozice“.</a:t>
            </a:r>
          </a:p>
          <a:p>
            <a:endParaRPr lang="cs-CZ" baseline="0" dirty="0" smtClean="0"/>
          </a:p>
          <a:p>
            <a:r>
              <a:rPr lang="cs-CZ" baseline="0" dirty="0" smtClean="0"/>
              <a:t>O čom táto práca je?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7036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5456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>
                <a:latin typeface="Cambria" pitchFamily="18" charset="0"/>
              </a:rPr>
              <a:t>Z</a:t>
            </a:r>
            <a:r>
              <a:rPr lang="sk-SK" baseline="0" dirty="0" smtClean="0">
                <a:latin typeface="Cambria" pitchFamily="18" charset="0"/>
              </a:rPr>
              <a:t> výsledkov simulovaných dát vidíme, že </a:t>
            </a:r>
            <a:r>
              <a:rPr lang="en-US" dirty="0" smtClean="0">
                <a:latin typeface="Cambria" pitchFamily="18" charset="0"/>
              </a:rPr>
              <a:t>BM3D </a:t>
            </a:r>
            <a:r>
              <a:rPr lang="sk-SK" dirty="0" smtClean="0">
                <a:latin typeface="Cambria" pitchFamily="18" charset="0"/>
              </a:rPr>
              <a:t>je </a:t>
            </a:r>
            <a:r>
              <a:rPr lang="cs-CZ" dirty="0" smtClean="0">
                <a:latin typeface="Cambria" pitchFamily="18" charset="0"/>
              </a:rPr>
              <a:t>úspěšnější predovšetkým</a:t>
            </a:r>
            <a:r>
              <a:rPr lang="cs-CZ" baseline="0" dirty="0" smtClean="0">
                <a:latin typeface="Cambria" pitchFamily="18" charset="0"/>
              </a:rPr>
              <a:t> v </a:t>
            </a:r>
            <a:r>
              <a:rPr lang="cs-CZ" dirty="0" smtClean="0">
                <a:latin typeface="Cambria" pitchFamily="18" charset="0"/>
              </a:rPr>
              <a:t>malých až stredne zašumených snímkoch.</a:t>
            </a:r>
            <a:r>
              <a:rPr lang="cs-CZ" baseline="0" dirty="0" smtClean="0">
                <a:latin typeface="Cambria" pitchFamily="18" charset="0"/>
              </a:rPr>
              <a:t> </a:t>
            </a:r>
            <a:endParaRPr lang="cs-CZ" dirty="0" smtClean="0">
              <a:latin typeface="Cambria" pitchFamily="18" charset="0"/>
            </a:endParaRPr>
          </a:p>
          <a:p>
            <a:r>
              <a:rPr lang="cs-CZ" dirty="0" smtClean="0">
                <a:latin typeface="Cambria" pitchFamily="18" charset="0"/>
              </a:rPr>
              <a:t>MC-AM je úspěšnější pre malé a</a:t>
            </a:r>
            <a:r>
              <a:rPr lang="sk-SK" dirty="0" smtClean="0">
                <a:latin typeface="Cambria" pitchFamily="18" charset="0"/>
              </a:rPr>
              <a:t>ž stredné rozmazánie a veľké zašumenie, kde BM3D zlyhá,</a:t>
            </a:r>
            <a:r>
              <a:rPr lang="sk-SK" baseline="0" dirty="0" smtClean="0">
                <a:latin typeface="Cambria" pitchFamily="18" charset="0"/>
              </a:rPr>
              <a:t> avšak pre veľké rozmazania opäť prevažuje BM3D. </a:t>
            </a:r>
            <a:endParaRPr lang="sk-SK" dirty="0" smtClean="0">
              <a:latin typeface="Cambria" pitchFamily="18" charset="0"/>
            </a:endParaRPr>
          </a:p>
          <a:p>
            <a:endParaRPr lang="sk-SK" dirty="0" smtClean="0">
              <a:latin typeface="Cambria" pitchFamily="18" charset="0"/>
            </a:endParaRPr>
          </a:p>
          <a:p>
            <a:r>
              <a:rPr lang="sk-SK" dirty="0" smtClean="0">
                <a:latin typeface="Cambria" pitchFamily="18" charset="0"/>
              </a:rPr>
              <a:t>Výsledky Ticovho algoritmu často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sk-SK" dirty="0" smtClean="0">
                <a:latin typeface="Cambria" pitchFamily="18" charset="0"/>
              </a:rPr>
              <a:t>sú často </a:t>
            </a:r>
            <a:r>
              <a:rPr lang="en-US" dirty="0" err="1" smtClean="0">
                <a:latin typeface="Cambria" pitchFamily="18" charset="0"/>
              </a:rPr>
              <a:t>vizu</a:t>
            </a:r>
            <a:r>
              <a:rPr lang="cs-CZ" dirty="0" smtClean="0">
                <a:latin typeface="Cambria" pitchFamily="18" charset="0"/>
              </a:rPr>
              <a:t>álne</a:t>
            </a:r>
            <a:r>
              <a:rPr lang="cs-CZ" baseline="0" dirty="0" smtClean="0">
                <a:latin typeface="Cambria" pitchFamily="18" charset="0"/>
              </a:rPr>
              <a:t> </a:t>
            </a:r>
            <a:r>
              <a:rPr lang="cs-CZ" dirty="0" smtClean="0">
                <a:latin typeface="Cambria" pitchFamily="18" charset="0"/>
              </a:rPr>
              <a:t>uspokojivé, ale SNR vždy</a:t>
            </a:r>
            <a:r>
              <a:rPr lang="cs-CZ" baseline="0" dirty="0" smtClean="0">
                <a:latin typeface="Cambria" pitchFamily="18" charset="0"/>
              </a:rPr>
              <a:t> </a:t>
            </a:r>
            <a:r>
              <a:rPr lang="cs-CZ" dirty="0" smtClean="0">
                <a:latin typeface="Cambria" pitchFamily="18" charset="0"/>
              </a:rPr>
              <a:t>horší, ako ostatné metódy.</a:t>
            </a:r>
            <a:r>
              <a:rPr lang="cs-CZ" baseline="0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  </a:t>
            </a:r>
            <a:endParaRPr lang="en-US" b="1" dirty="0" smtClean="0">
              <a:latin typeface="Cambria" pitchFamily="18" charset="0"/>
            </a:endParaRP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5886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>
                <a:latin typeface="Cambria" pitchFamily="18" charset="0"/>
              </a:rPr>
              <a:t>SNR výsledků blíž u sebe</a:t>
            </a:r>
          </a:p>
          <a:p>
            <a:r>
              <a:rPr lang="sk-SK" dirty="0" smtClean="0">
                <a:latin typeface="Cambria" pitchFamily="18" charset="0"/>
              </a:rPr>
              <a:t>propad úspěšnosti MC-AM oproti Tico, hlavní faktor - mírná variabilita PSF a intenzity v snímcích</a:t>
            </a:r>
          </a:p>
          <a:p>
            <a:r>
              <a:rPr lang="sk-SK" dirty="0" smtClean="0">
                <a:latin typeface="Cambria" pitchFamily="18" charset="0"/>
              </a:rPr>
              <a:t>rozdíl od simulovaných dat - časově náročné ladění parametrů MC-AM pro nejlepší výsledek  </a:t>
            </a:r>
            <a:endParaRPr lang="en-US" dirty="0" smtClean="0">
              <a:latin typeface="Cambria" pitchFamily="18" charset="0"/>
            </a:endParaRP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943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 skúseností vieme, že získať kvalitnú fotografiu nie je jednoduché, o to viac v nepriaznivých svetelných podmienkach vyžadujúcich dlhšie expozičné časy. </a:t>
            </a: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Inými slovami, zhotoviť „zlý snímok“ je jednoduché. </a:t>
            </a: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Jedným z najčastejších degradujúcich faktorov vo fotografii je </a:t>
            </a:r>
            <a:r>
              <a:rPr lang="cs-CZ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rozmazanie pohybom</a:t>
            </a:r>
            <a:r>
              <a:rPr lang="cs-C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</a:t>
            </a:r>
            <a:r>
              <a:rPr lang="sk-S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ôsobené buď pohybom fotoaparátu, pohybom vo fotografovanej  scéne, alebo oboch. </a:t>
            </a:r>
          </a:p>
          <a:p>
            <a:r>
              <a:rPr lang="sk-S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Žiadúce je potlačenie, alebo najlepšie úplné odstránie tohoto rozmazania, predovšetkým v malých v ruke držaných prístrojoch, akými sú napr. mobilné telefóny. </a:t>
            </a:r>
            <a:endParaRPr lang="cs-CZ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k-SK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Existujú v zásade 2 spôsoby, ako sa s rozmazaním pohybom vysporiadať,  tzv.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in-process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post-process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sk-SK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Prvý z nich sa sústreďuje na zlepšenie podmienok pri zhotovovaní fotografie, obyčajne pomocou hardwareových prostriedkov, čo sú predovšetkým stabilizátory obrazu.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Druhá z nich sa snaží následky rozmazania potlačiť až po tom, čo bola fotografia zhotovená. </a:t>
            </a:r>
          </a:p>
          <a:p>
            <a:endParaRPr lang="sk-SK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Praktické nasadenie stabilizátorov obrazu je kompikované predovšetkým ich technickou zložitosťou a vysokou cenou. </a:t>
            </a:r>
          </a:p>
          <a:p>
            <a:endParaRPr lang="sk-SK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Vzniká tak potreba efektívnych post-process algoritmov, na ktoré sa v tejto práci chcem zamerať.</a:t>
            </a:r>
            <a:endParaRPr lang="cs-CZ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2798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0" dirty="0" smtClean="0">
                <a:latin typeface="Cambria" pitchFamily="18" charset="0"/>
              </a:rPr>
              <a:t>Sústredím</a:t>
            </a:r>
            <a:r>
              <a:rPr lang="sk-SK" b="0" baseline="0" dirty="0" smtClean="0">
                <a:latin typeface="Cambria" pitchFamily="18" charset="0"/>
              </a:rPr>
              <a:t> sa pritom na </a:t>
            </a:r>
            <a:r>
              <a:rPr lang="sk-SK" b="1" baseline="0" dirty="0" smtClean="0">
                <a:latin typeface="Cambria" pitchFamily="18" charset="0"/>
              </a:rPr>
              <a:t>špeciálny prípad</a:t>
            </a:r>
            <a:r>
              <a:rPr lang="sk-SK" b="0" baseline="0" dirty="0" smtClean="0">
                <a:latin typeface="Cambria" pitchFamily="18" charset="0"/>
              </a:rPr>
              <a:t>, ktorý sa v odbornej literatúre objavuje zhruba od začiatku 21. storočia. </a:t>
            </a:r>
          </a:p>
          <a:p>
            <a:r>
              <a:rPr lang="sk-SK" b="0" baseline="0" dirty="0" smtClean="0">
                <a:latin typeface="Cambria" pitchFamily="18" charset="0"/>
              </a:rPr>
              <a:t>Ide o situáciu, kde rukou držaným fotoaparátom zhotovíme </a:t>
            </a:r>
            <a:r>
              <a:rPr lang="sk-SK" b="1" baseline="0" dirty="0" smtClean="0">
                <a:latin typeface="Cambria" pitchFamily="18" charset="0"/>
              </a:rPr>
              <a:t>2 snímky rovnakej predlohy</a:t>
            </a:r>
            <a:r>
              <a:rPr lang="sk-SK" b="0" baseline="0" dirty="0" smtClean="0">
                <a:latin typeface="Cambria" pitchFamily="18" charset="0"/>
              </a:rPr>
              <a:t>, každý s inou expozičnou dobou. </a:t>
            </a:r>
            <a:endParaRPr lang="cs-CZ" b="0" dirty="0" smtClean="0">
              <a:latin typeface="Cambria" pitchFamily="18" charset="0"/>
            </a:endParaRPr>
          </a:p>
          <a:p>
            <a:r>
              <a:rPr lang="sk-SK" b="1" baseline="0" dirty="0" smtClean="0">
                <a:latin typeface="Cambria" pitchFamily="18" charset="0"/>
              </a:rPr>
              <a:t>Prvý </a:t>
            </a:r>
            <a:r>
              <a:rPr lang="sk-SK" b="0" baseline="0" dirty="0" smtClean="0">
                <a:latin typeface="Cambria" pitchFamily="18" charset="0"/>
              </a:rPr>
              <a:t>zo snímkov je zhotovený s dostatočne krátkou expozičnou dobou tak, aby k rozmazaniu nedošlo, je však tmavší a tým pádom má menší odstup signálu od šumu. Je možné zvýšiť u tohto snímku citlivosť ISO tak, aby sme dosiahli správne osvetlenie, zaťaženie šumom sa však nemení.</a:t>
            </a:r>
          </a:p>
          <a:p>
            <a:r>
              <a:rPr lang="sk-SK" b="1" dirty="0" smtClean="0">
                <a:latin typeface="Cambria" pitchFamily="18" charset="0"/>
              </a:rPr>
              <a:t>Druhý </a:t>
            </a:r>
            <a:r>
              <a:rPr lang="sk-SK" b="0" dirty="0" smtClean="0">
                <a:latin typeface="Cambria" pitchFamily="18" charset="0"/>
              </a:rPr>
              <a:t>zo</a:t>
            </a:r>
            <a:r>
              <a:rPr lang="sk-SK" b="0" baseline="0" dirty="0" smtClean="0">
                <a:latin typeface="Cambria" pitchFamily="18" charset="0"/>
              </a:rPr>
              <a:t> snímkov je zhotovený s dostatočne dlhou expozičnou dobou, aby sme dosiahli správne osvetlenie. Tým minimalizujeme šum, obrázok je však rozmazaný pohybom.  </a:t>
            </a:r>
            <a:endParaRPr lang="sk-SK" b="1" dirty="0" smtClean="0">
              <a:latin typeface="Cambria" pitchFamily="18" charset="0"/>
            </a:endParaRPr>
          </a:p>
          <a:p>
            <a:r>
              <a:rPr lang="sk-SK" b="1" dirty="0" smtClean="0"/>
              <a:t>V</a:t>
            </a:r>
            <a:r>
              <a:rPr lang="sk-SK" b="1" baseline="0" dirty="0" smtClean="0"/>
              <a:t> praxi </a:t>
            </a:r>
            <a:r>
              <a:rPr lang="sk-SK" b="0" baseline="0" dirty="0" smtClean="0"/>
              <a:t>volíme pre rozmazaný snímok minimálnu ISO citlivosť, aby sme minimalizovali šum. Citlivosť pre zašumený obrázok obvykle volíme tak, aby sme dosiahli rovnakú úroveň osvetlenia, tzn. pomery citlivostí a expozičných dôb v obrátenom pomere. </a:t>
            </a:r>
          </a:p>
          <a:p>
            <a:endParaRPr lang="sk-SK" b="0" baseline="0" dirty="0" smtClean="0"/>
          </a:p>
          <a:p>
            <a:r>
              <a:rPr lang="sk-SK" b="0" baseline="0" dirty="0" smtClean="0"/>
              <a:t>Rozmazanie modelujeme ako diskrétnu konvolúciu, šum pre potreby odvodzovania jednotlivých metód uvažujeme Gaussovský.</a:t>
            </a:r>
          </a:p>
          <a:p>
            <a:endParaRPr lang="sk-SK" b="0" baseline="0" dirty="0" smtClean="0"/>
          </a:p>
          <a:p>
            <a:r>
              <a:rPr lang="sk-SK" b="1" baseline="0" dirty="0" smtClean="0"/>
              <a:t>Cieľom</a:t>
            </a:r>
            <a:r>
              <a:rPr lang="sk-SK" b="0" baseline="0" dirty="0" smtClean="0"/>
              <a:t> je čo najlepšia rekonštrukcia pôvodného „ideálneho“ snímku </a:t>
            </a:r>
            <a:r>
              <a:rPr lang="sk-SK" b="1" i="0" baseline="0" dirty="0" smtClean="0"/>
              <a:t>f</a:t>
            </a:r>
            <a:r>
              <a:rPr lang="sk-SK" b="0" i="0" baseline="0" dirty="0" smtClean="0"/>
              <a:t> z týchto dvoch snímkov.</a:t>
            </a:r>
            <a:r>
              <a:rPr lang="sk-SK" b="0" baseline="0" dirty="0" smtClean="0"/>
              <a:t>  </a:t>
            </a:r>
            <a:endParaRPr lang="cs-C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2798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 smtClean="0">
                <a:latin typeface="Cambria" pitchFamily="18" charset="0"/>
              </a:rPr>
              <a:t>Na </a:t>
            </a:r>
            <a:r>
              <a:rPr lang="sk-SK" b="0" dirty="0" smtClean="0">
                <a:latin typeface="Cambria" pitchFamily="18" charset="0"/>
              </a:rPr>
              <a:t>základe</a:t>
            </a:r>
            <a:r>
              <a:rPr lang="sk-SK" b="0" baseline="0" dirty="0" smtClean="0">
                <a:latin typeface="Cambria" pitchFamily="18" charset="0"/>
              </a:rPr>
              <a:t> zhruba 10 preštudovaných metód môžem konštatovať, že </a:t>
            </a:r>
            <a:r>
              <a:rPr lang="sk-SK" b="1" dirty="0" smtClean="0">
                <a:latin typeface="Cambria" pitchFamily="18" charset="0"/>
              </a:rPr>
              <a:t>existuje</a:t>
            </a:r>
            <a:r>
              <a:rPr lang="sk-SK" b="1" baseline="0" dirty="0" smtClean="0">
                <a:latin typeface="Cambria" pitchFamily="18" charset="0"/>
              </a:rPr>
              <a:t> </a:t>
            </a:r>
            <a:r>
              <a:rPr lang="sk-SK" b="0" baseline="0" dirty="0" smtClean="0">
                <a:latin typeface="Cambria" pitchFamily="18" charset="0"/>
              </a:rPr>
              <a:t>niekoľko možných prístupov, ako rekon</a:t>
            </a:r>
            <a:r>
              <a:rPr lang="cs-CZ" b="0" baseline="0" dirty="0" smtClean="0">
                <a:latin typeface="Cambria" pitchFamily="18" charset="0"/>
              </a:rPr>
              <a:t>štruovať p</a:t>
            </a:r>
            <a:r>
              <a:rPr lang="sk-SK" b="0" baseline="0" dirty="0" smtClean="0">
                <a:latin typeface="Cambria" pitchFamily="18" charset="0"/>
              </a:rPr>
              <a:t>ôvodný </a:t>
            </a:r>
            <a:r>
              <a:rPr lang="sk-SK" b="1" baseline="0" dirty="0" smtClean="0">
                <a:latin typeface="Cambria" pitchFamily="18" charset="0"/>
              </a:rPr>
              <a:t>ideálny snímok f</a:t>
            </a:r>
            <a:r>
              <a:rPr lang="sk-SK" b="0" baseline="0" dirty="0" smtClean="0">
                <a:latin typeface="Cambria" pitchFamily="18" charset="0"/>
              </a:rPr>
              <a:t>. </a:t>
            </a:r>
          </a:p>
          <a:p>
            <a:r>
              <a:rPr lang="sk-SK" b="1" baseline="0" dirty="0" smtClean="0">
                <a:latin typeface="Cambria" pitchFamily="18" charset="0"/>
              </a:rPr>
              <a:t>Prvou z nich</a:t>
            </a:r>
            <a:r>
              <a:rPr lang="sk-SK" b="0" baseline="0" dirty="0" smtClean="0">
                <a:latin typeface="Cambria" pitchFamily="18" charset="0"/>
              </a:rPr>
              <a:t> by bolo pokúsiť sa odstrániť rozmazanie iba pomocou rozmazaného snímku, k čomu je nutná dekonvolúcia. Keďže nám nie je tvar PSF známy, jedná sa o silne poddefinovaný problém, ktorý nemá uspokojivé riešenie, vo výslednom prehľade ho preto neuvádzam. </a:t>
            </a:r>
          </a:p>
          <a:p>
            <a:r>
              <a:rPr lang="sk-SK" b="1" baseline="0" dirty="0" smtClean="0">
                <a:latin typeface="Cambria" pitchFamily="18" charset="0"/>
              </a:rPr>
              <a:t>Druhým Šalamúnskym spôsobom</a:t>
            </a:r>
            <a:r>
              <a:rPr lang="sk-SK" b="0" baseline="0" dirty="0" smtClean="0">
                <a:latin typeface="Cambria" pitchFamily="18" charset="0"/>
              </a:rPr>
              <a:t> je odstrániť šum zo zašumeného obrázku a rozmazaným obrázkom sa nezaoberať. Ako zástupcu som vybral účinný algoritmus BM3D z roku 2006, ktorý popíšem neskôr.</a:t>
            </a:r>
          </a:p>
          <a:p>
            <a:r>
              <a:rPr lang="sk-SK" b="1" dirty="0" smtClean="0">
                <a:latin typeface="Cambria" pitchFamily="18" charset="0"/>
              </a:rPr>
              <a:t>Treťou</a:t>
            </a:r>
            <a:r>
              <a:rPr lang="sk-SK" b="1" baseline="0" dirty="0" smtClean="0">
                <a:latin typeface="Cambria" pitchFamily="18" charset="0"/>
              </a:rPr>
              <a:t> možnosťou</a:t>
            </a:r>
            <a:r>
              <a:rPr lang="sk-SK" baseline="0" dirty="0" smtClean="0">
                <a:latin typeface="Cambria" pitchFamily="18" charset="0"/>
              </a:rPr>
              <a:t> je vhodne zlúčiť informácie z oboch obrázkov bez použitia dekonvolúcie. Ako zástupnú metódu som vybral </a:t>
            </a:r>
            <a:r>
              <a:rPr lang="sk-SK" b="1" baseline="0" dirty="0" smtClean="0">
                <a:latin typeface="Cambria" pitchFamily="18" charset="0"/>
              </a:rPr>
              <a:t>waveletový</a:t>
            </a:r>
            <a:r>
              <a:rPr lang="sk-SK" baseline="0" dirty="0" smtClean="0">
                <a:latin typeface="Cambria" pitchFamily="18" charset="0"/>
              </a:rPr>
              <a:t> algoritmus </a:t>
            </a:r>
            <a:r>
              <a:rPr lang="sk-SK" b="1" baseline="0" dirty="0" smtClean="0">
                <a:latin typeface="Cambria" pitchFamily="18" charset="0"/>
              </a:rPr>
              <a:t>Tica</a:t>
            </a:r>
            <a:r>
              <a:rPr lang="sk-SK" baseline="0" dirty="0" smtClean="0">
                <a:latin typeface="Cambria" pitchFamily="18" charset="0"/>
              </a:rPr>
              <a:t> z roku 2009, ktorý som implementoval podľa autorovho článku a popíšem .</a:t>
            </a:r>
          </a:p>
          <a:p>
            <a:r>
              <a:rPr lang="sk-SK" b="1" baseline="0" dirty="0" smtClean="0">
                <a:latin typeface="Cambria" pitchFamily="18" charset="0"/>
              </a:rPr>
              <a:t>Poslednou, štvrtou možnosťou</a:t>
            </a:r>
            <a:r>
              <a:rPr lang="sk-SK" baseline="0" dirty="0" smtClean="0">
                <a:latin typeface="Cambria" pitchFamily="18" charset="0"/>
              </a:rPr>
              <a:t> je vykonať dekonvoĺúciu rozmazaného snímku za prispenia informácie získanej zo zašumeného snímku. Ako zástupnú metódu som vybral algoritmus </a:t>
            </a:r>
            <a:r>
              <a:rPr lang="sk-SK" b="1" baseline="0" dirty="0" smtClean="0">
                <a:latin typeface="Cambria" pitchFamily="18" charset="0"/>
              </a:rPr>
              <a:t>MC-AM</a:t>
            </a:r>
            <a:r>
              <a:rPr lang="sk-SK" baseline="0" dirty="0" smtClean="0">
                <a:latin typeface="Cambria" pitchFamily="18" charset="0"/>
              </a:rPr>
              <a:t> </a:t>
            </a:r>
            <a:r>
              <a:rPr lang="cs-CZ" baseline="0" dirty="0" smtClean="0">
                <a:latin typeface="Cambria" pitchFamily="18" charset="0"/>
              </a:rPr>
              <a:t>Šroubka a Flussera z roku 2003, ktorý som rozšíril, aby bol použiteľný pre našu dvojicu obrázkov, čo vysvetlím na samostatnom slajde.</a:t>
            </a:r>
            <a:endParaRPr lang="sk-SK" baseline="0" dirty="0" smtClean="0">
              <a:latin typeface="Cambria" pitchFamily="18" charset="0"/>
            </a:endParaRPr>
          </a:p>
          <a:p>
            <a:endParaRPr lang="sk-SK" baseline="0" dirty="0" smtClean="0">
              <a:latin typeface="Cambria" pitchFamily="18" charset="0"/>
            </a:endParaRPr>
          </a:p>
          <a:p>
            <a:r>
              <a:rPr lang="sk-SK" b="1" baseline="0" dirty="0" smtClean="0">
                <a:latin typeface="Cambria" pitchFamily="18" charset="0"/>
              </a:rPr>
              <a:t>Hlavným prínosom</a:t>
            </a:r>
            <a:r>
              <a:rPr lang="sk-SK" baseline="0" dirty="0" smtClean="0">
                <a:latin typeface="Cambria" pitchFamily="18" charset="0"/>
              </a:rPr>
              <a:t> diplomovej práce je porovnanie</a:t>
            </a:r>
            <a:r>
              <a:rPr lang="en-US" baseline="0" dirty="0" smtClean="0">
                <a:latin typeface="Cambria" pitchFamily="18" charset="0"/>
              </a:rPr>
              <a:t> </a:t>
            </a:r>
            <a:r>
              <a:rPr lang="sk-SK" baseline="0" dirty="0" smtClean="0">
                <a:latin typeface="Cambria" pitchFamily="18" charset="0"/>
              </a:rPr>
              <a:t>metód pre rôzne úrovne zašumenia a rozmazania</a:t>
            </a:r>
            <a:r>
              <a:rPr lang="en-US" baseline="0" dirty="0" smtClean="0">
                <a:latin typeface="Cambria" pitchFamily="18" charset="0"/>
              </a:rPr>
              <a:t> a </a:t>
            </a:r>
            <a:r>
              <a:rPr lang="en-US" baseline="0" dirty="0" err="1" smtClean="0">
                <a:latin typeface="Cambria" pitchFamily="18" charset="0"/>
              </a:rPr>
              <a:t>vyhodnotenie</a:t>
            </a:r>
            <a:r>
              <a:rPr lang="en-US" baseline="0" dirty="0" smtClean="0">
                <a:latin typeface="Cambria" pitchFamily="18" charset="0"/>
              </a:rPr>
              <a:t> </a:t>
            </a:r>
            <a:r>
              <a:rPr lang="en-US" baseline="0" dirty="0" err="1" smtClean="0">
                <a:latin typeface="Cambria" pitchFamily="18" charset="0"/>
              </a:rPr>
              <a:t>ich</a:t>
            </a:r>
            <a:r>
              <a:rPr lang="en-US" baseline="0" dirty="0" smtClean="0">
                <a:latin typeface="Cambria" pitchFamily="18" charset="0"/>
              </a:rPr>
              <a:t> (ne)</a:t>
            </a:r>
            <a:r>
              <a:rPr lang="en-US" baseline="0" dirty="0" err="1" smtClean="0">
                <a:latin typeface="Cambria" pitchFamily="18" charset="0"/>
              </a:rPr>
              <a:t>vhodnosti</a:t>
            </a:r>
            <a:r>
              <a:rPr lang="en-US" baseline="0" dirty="0" smtClean="0">
                <a:latin typeface="Cambria" pitchFamily="18" charset="0"/>
              </a:rPr>
              <a:t> pre </a:t>
            </a:r>
            <a:r>
              <a:rPr lang="en-US" baseline="0" dirty="0" err="1" smtClean="0">
                <a:latin typeface="Cambria" pitchFamily="18" charset="0"/>
              </a:rPr>
              <a:t>dan</a:t>
            </a:r>
            <a:r>
              <a:rPr lang="cs-CZ" baseline="0" dirty="0" smtClean="0">
                <a:latin typeface="Cambria" pitchFamily="18" charset="0"/>
              </a:rPr>
              <a:t>é situácie, a to na pomerne rozsiahlom množstve </a:t>
            </a:r>
            <a:r>
              <a:rPr lang="cs-CZ" b="1" baseline="0" dirty="0" smtClean="0">
                <a:latin typeface="Cambria" pitchFamily="18" charset="0"/>
              </a:rPr>
              <a:t>simulovaných</a:t>
            </a:r>
            <a:r>
              <a:rPr lang="cs-CZ" baseline="0" dirty="0" smtClean="0">
                <a:latin typeface="Cambria" pitchFamily="18" charset="0"/>
              </a:rPr>
              <a:t> </a:t>
            </a:r>
            <a:r>
              <a:rPr lang="en-US" baseline="0" dirty="0" smtClean="0">
                <a:latin typeface="Cambria" pitchFamily="18" charset="0"/>
              </a:rPr>
              <a:t>(576 + 256) a </a:t>
            </a:r>
            <a:r>
              <a:rPr lang="en-US" baseline="0" dirty="0" err="1" smtClean="0">
                <a:latin typeface="Cambria" pitchFamily="18" charset="0"/>
              </a:rPr>
              <a:t>nieko</a:t>
            </a:r>
            <a:r>
              <a:rPr lang="cs-CZ" baseline="0" dirty="0" smtClean="0">
                <a:latin typeface="Cambria" pitchFamily="18" charset="0"/>
              </a:rPr>
              <a:t>ľkých </a:t>
            </a:r>
            <a:r>
              <a:rPr lang="cs-CZ" b="1" baseline="0" dirty="0" smtClean="0">
                <a:latin typeface="Cambria" pitchFamily="18" charset="0"/>
              </a:rPr>
              <a:t>reálnych</a:t>
            </a:r>
            <a:r>
              <a:rPr lang="cs-CZ" baseline="0" dirty="0" smtClean="0">
                <a:latin typeface="Cambria" pitchFamily="18" charset="0"/>
              </a:rPr>
              <a:t> scenárov v kontrolovaných podmienkach. Iné porovnanie podobného rozsahu mi nie je známe. </a:t>
            </a:r>
          </a:p>
          <a:p>
            <a:endParaRPr lang="sk-SK" b="1" baseline="0" dirty="0" smtClean="0">
              <a:latin typeface="Cambria" pitchFamily="18" charset="0"/>
            </a:endParaRPr>
          </a:p>
          <a:p>
            <a:r>
              <a:rPr lang="sk-SK" b="1" baseline="0" dirty="0" smtClean="0">
                <a:latin typeface="Cambria" pitchFamily="18" charset="0"/>
              </a:rPr>
              <a:t>Ďalším prínosom</a:t>
            </a:r>
            <a:r>
              <a:rPr lang="sk-SK" b="0" baseline="0" dirty="0" smtClean="0">
                <a:latin typeface="Cambria" pitchFamily="18" charset="0"/>
              </a:rPr>
              <a:t> je rozšírenie už spomínaného algoritmu MC-AM, ktoré bude vysvetlené na samostatnom slajde.</a:t>
            </a:r>
            <a:endParaRPr lang="cs-CZ" b="1" baseline="0" dirty="0" smtClean="0">
              <a:latin typeface="Cambria" pitchFamily="18" charset="0"/>
            </a:endParaRPr>
          </a:p>
          <a:p>
            <a:r>
              <a:rPr lang="cs-CZ" baseline="0" dirty="0" smtClean="0">
                <a:latin typeface="Cambria" pitchFamily="18" charset="0"/>
              </a:rPr>
              <a:t> </a:t>
            </a:r>
            <a:r>
              <a:rPr lang="sk-SK" baseline="0" dirty="0" smtClean="0">
                <a:latin typeface="Cambria" pitchFamily="18" charset="0"/>
              </a:rPr>
              <a:t> </a:t>
            </a:r>
          </a:p>
          <a:p>
            <a:endParaRPr lang="sk-SK" baseline="0" dirty="0" smtClean="0">
              <a:latin typeface="Cambria" pitchFamily="18" charset="0"/>
            </a:endParaRPr>
          </a:p>
          <a:p>
            <a:endParaRPr lang="en-US" dirty="0" smtClean="0">
              <a:latin typeface="Cambria" pitchFamily="18" charset="0"/>
            </a:endParaRP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1188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>
                <a:latin typeface="Cambria" pitchFamily="18" charset="0"/>
              </a:rPr>
              <a:t>vysoce efektivní algoritmus na odstranění šumu</a:t>
            </a:r>
          </a:p>
          <a:p>
            <a:r>
              <a:rPr lang="en-US" dirty="0" smtClean="0">
                <a:latin typeface="Cambria" pitchFamily="18" charset="0"/>
              </a:rPr>
              <a:t>p</a:t>
            </a:r>
            <a:r>
              <a:rPr lang="sk-SK" dirty="0" smtClean="0">
                <a:latin typeface="Cambria" pitchFamily="18" charset="0"/>
              </a:rPr>
              <a:t>ublikoval Alessandro Foi a kol.</a:t>
            </a:r>
            <a:r>
              <a:rPr lang="en-US" dirty="0" smtClean="0">
                <a:latin typeface="Cambria" pitchFamily="18" charset="0"/>
              </a:rPr>
              <a:t>  (2006)</a:t>
            </a:r>
            <a:endParaRPr lang="sk-SK" dirty="0" smtClean="0">
              <a:latin typeface="Cambria" pitchFamily="18" charset="0"/>
            </a:endParaRPr>
          </a:p>
          <a:p>
            <a:r>
              <a:rPr lang="sk-SK" dirty="0" smtClean="0">
                <a:latin typeface="Cambria" pitchFamily="18" charset="0"/>
              </a:rPr>
              <a:t>BM3D – </a:t>
            </a:r>
            <a:r>
              <a:rPr lang="cs-CZ" dirty="0" smtClean="0">
                <a:latin typeface="Cambria" pitchFamily="18" charset="0"/>
              </a:rPr>
              <a:t>„</a:t>
            </a:r>
            <a:r>
              <a:rPr lang="sk-SK" dirty="0" smtClean="0">
                <a:latin typeface="Cambria" pitchFamily="18" charset="0"/>
              </a:rPr>
              <a:t>block matching and 3D filtering“</a:t>
            </a:r>
          </a:p>
          <a:p>
            <a:r>
              <a:rPr lang="sk-SK" dirty="0" smtClean="0">
                <a:latin typeface="Cambria" pitchFamily="18" charset="0"/>
              </a:rPr>
              <a:t>zástupce první kategorie metod řešení, použitý k </a:t>
            </a:r>
            <a:r>
              <a:rPr lang="en-US" dirty="0" smtClean="0">
                <a:latin typeface="Cambria" pitchFamily="18" charset="0"/>
              </a:rPr>
              <a:t>(ne)</a:t>
            </a:r>
            <a:r>
              <a:rPr lang="en-US" dirty="0" err="1" smtClean="0">
                <a:latin typeface="Cambria" pitchFamily="18" charset="0"/>
              </a:rPr>
              <a:t>potvrzen</a:t>
            </a:r>
            <a:r>
              <a:rPr lang="cs-CZ" dirty="0" smtClean="0">
                <a:latin typeface="Cambria" pitchFamily="18" charset="0"/>
              </a:rPr>
              <a:t>í nutnosti fúze dvou snímků</a:t>
            </a:r>
          </a:p>
          <a:p>
            <a:r>
              <a:rPr lang="sk-SK" dirty="0" smtClean="0">
                <a:latin typeface="Cambria" pitchFamily="18" charset="0"/>
              </a:rPr>
              <a:t>pro každý pixel ve výsledném obraze:</a:t>
            </a:r>
          </a:p>
          <a:p>
            <a:pPr lvl="1"/>
            <a:r>
              <a:rPr lang="sk-SK" dirty="0" smtClean="0">
                <a:latin typeface="Cambria" pitchFamily="18" charset="0"/>
              </a:rPr>
              <a:t>nalezení podobných bloků v obraze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cs-CZ" dirty="0" smtClean="0">
                <a:latin typeface="Cambria" pitchFamily="18" charset="0"/>
              </a:rPr>
              <a:t>„block matching“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seskládaní podobných bloků na sebe do podoby 3D pole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provedení 3D diskrétní kosinové transformace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thresholding koeficientů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inverzní kosinová transformace</a:t>
            </a:r>
          </a:p>
          <a:p>
            <a:pPr lvl="1"/>
            <a:r>
              <a:rPr lang="cs-CZ" dirty="0" smtClean="0">
                <a:latin typeface="Cambria" pitchFamily="18" charset="0"/>
              </a:rPr>
              <a:t>vážený průměr na sebe seskládaných bloků</a:t>
            </a:r>
          </a:p>
          <a:p>
            <a:r>
              <a:rPr lang="cs-CZ" dirty="0" smtClean="0">
                <a:latin typeface="Cambria" pitchFamily="18" charset="0"/>
              </a:rPr>
              <a:t>algoritmus pouze převzat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rozhran</a:t>
            </a:r>
            <a:r>
              <a:rPr lang="cs-CZ" dirty="0" smtClean="0">
                <a:latin typeface="Cambria" pitchFamily="18" charset="0"/>
              </a:rPr>
              <a:t>í pro MATLAB</a:t>
            </a:r>
            <a:r>
              <a:rPr lang="en-US" dirty="0" smtClean="0">
                <a:latin typeface="Cambria" pitchFamily="18" charset="0"/>
              </a:rPr>
              <a:t>)</a:t>
            </a:r>
            <a:r>
              <a:rPr lang="cs-CZ" dirty="0" smtClean="0">
                <a:latin typeface="Cambria" pitchFamily="18" charset="0"/>
              </a:rPr>
              <a:t>, nebyl implementován</a:t>
            </a:r>
            <a:endParaRPr lang="en-US" dirty="0" smtClean="0">
              <a:latin typeface="Cambria" pitchFamily="18" charset="0"/>
            </a:endParaRP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0182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>
                <a:latin typeface="Cambria" pitchFamily="18" charset="0"/>
              </a:rPr>
              <a:t>Ticov</a:t>
            </a:r>
            <a:r>
              <a:rPr lang="cs-CZ" baseline="0" dirty="0" smtClean="0">
                <a:latin typeface="Cambria" pitchFamily="18" charset="0"/>
              </a:rPr>
              <a:t> algoritmus, publikovaný v roku 2009, je zástupcom nedekonvolu</a:t>
            </a:r>
            <a:r>
              <a:rPr lang="sk-SK" baseline="0" dirty="0" smtClean="0">
                <a:latin typeface="Cambria" pitchFamily="18" charset="0"/>
              </a:rPr>
              <a:t>čných métod. </a:t>
            </a:r>
          </a:p>
          <a:p>
            <a:endParaRPr lang="sk-SK" baseline="0" dirty="0" smtClean="0">
              <a:latin typeface="Cambria" pitchFamily="18" charset="0"/>
            </a:endParaRPr>
          </a:p>
          <a:p>
            <a:r>
              <a:rPr lang="sk-SK" baseline="0" dirty="0" smtClean="0">
                <a:latin typeface="Cambria" pitchFamily="18" charset="0"/>
              </a:rPr>
              <a:t>Pracuje na jednoduchom princípe – vo výslednom obrázku uprednostní rozmazaný obrázok v oblastiach, ktorým nevadí rozmazanie</a:t>
            </a:r>
            <a:r>
              <a:rPr lang="en-US" baseline="0" dirty="0" smtClean="0">
                <a:latin typeface="Cambria" pitchFamily="18" charset="0"/>
              </a:rPr>
              <a:t> (</a:t>
            </a:r>
            <a:r>
              <a:rPr lang="en-US" baseline="0" dirty="0" err="1" smtClean="0">
                <a:latin typeface="Cambria" pitchFamily="18" charset="0"/>
              </a:rPr>
              <a:t>hladk</a:t>
            </a:r>
            <a:r>
              <a:rPr lang="cs-CZ" baseline="0" dirty="0" smtClean="0">
                <a:latin typeface="Cambria" pitchFamily="18" charset="0"/>
              </a:rPr>
              <a:t>é plochy</a:t>
            </a:r>
            <a:r>
              <a:rPr lang="en-US" baseline="0" dirty="0" smtClean="0">
                <a:latin typeface="Cambria" pitchFamily="18" charset="0"/>
              </a:rPr>
              <a:t>). </a:t>
            </a:r>
          </a:p>
          <a:p>
            <a:r>
              <a:rPr lang="en-US" baseline="0" dirty="0" smtClean="0">
                <a:latin typeface="Cambria" pitchFamily="18" charset="0"/>
              </a:rPr>
              <a:t>V </a:t>
            </a:r>
            <a:r>
              <a:rPr lang="en-US" baseline="0" dirty="0" err="1" smtClean="0">
                <a:latin typeface="Cambria" pitchFamily="18" charset="0"/>
              </a:rPr>
              <a:t>miestach</a:t>
            </a:r>
            <a:r>
              <a:rPr lang="en-US" baseline="0" dirty="0" smtClean="0">
                <a:latin typeface="Cambria" pitchFamily="18" charset="0"/>
              </a:rPr>
              <a:t>, </a:t>
            </a:r>
            <a:r>
              <a:rPr lang="en-US" baseline="0" dirty="0" err="1" smtClean="0">
                <a:latin typeface="Cambria" pitchFamily="18" charset="0"/>
              </a:rPr>
              <a:t>kde</a:t>
            </a:r>
            <a:r>
              <a:rPr lang="en-US" baseline="0" dirty="0" smtClean="0">
                <a:latin typeface="Cambria" pitchFamily="18" charset="0"/>
              </a:rPr>
              <a:t> je </a:t>
            </a:r>
            <a:r>
              <a:rPr lang="en-US" baseline="0" dirty="0" err="1" smtClean="0">
                <a:latin typeface="Cambria" pitchFamily="18" charset="0"/>
              </a:rPr>
              <a:t>naopak</a:t>
            </a:r>
            <a:r>
              <a:rPr lang="en-US" baseline="0" dirty="0" smtClean="0">
                <a:latin typeface="Cambria" pitchFamily="18" charset="0"/>
              </a:rPr>
              <a:t> </a:t>
            </a:r>
            <a:r>
              <a:rPr lang="en-US" baseline="0" dirty="0" err="1" smtClean="0">
                <a:latin typeface="Cambria" pitchFamily="18" charset="0"/>
              </a:rPr>
              <a:t>treba</a:t>
            </a:r>
            <a:r>
              <a:rPr lang="en-US" baseline="0" dirty="0" smtClean="0">
                <a:latin typeface="Cambria" pitchFamily="18" charset="0"/>
              </a:rPr>
              <a:t> </a:t>
            </a:r>
            <a:r>
              <a:rPr lang="en-US" baseline="0" dirty="0" err="1" smtClean="0">
                <a:latin typeface="Cambria" pitchFamily="18" charset="0"/>
              </a:rPr>
              <a:t>zachova</a:t>
            </a:r>
            <a:r>
              <a:rPr lang="cs-CZ" baseline="0" dirty="0" smtClean="0">
                <a:latin typeface="Cambria" pitchFamily="18" charset="0"/>
              </a:rPr>
              <a:t>ť d</a:t>
            </a:r>
            <a:r>
              <a:rPr lang="sk-SK" baseline="0" dirty="0" smtClean="0">
                <a:latin typeface="Cambria" pitchFamily="18" charset="0"/>
              </a:rPr>
              <a:t>ôležité informácie </a:t>
            </a:r>
            <a:r>
              <a:rPr lang="en-US" baseline="0" dirty="0" smtClean="0">
                <a:latin typeface="Cambria" pitchFamily="18" charset="0"/>
              </a:rPr>
              <a:t>(</a:t>
            </a:r>
            <a:r>
              <a:rPr lang="en-US" baseline="0" dirty="0" err="1" smtClean="0">
                <a:latin typeface="Cambria" pitchFamily="18" charset="0"/>
              </a:rPr>
              <a:t>hrany</a:t>
            </a:r>
            <a:r>
              <a:rPr lang="en-US" baseline="0" dirty="0" smtClean="0">
                <a:latin typeface="Cambria" pitchFamily="18" charset="0"/>
              </a:rPr>
              <a:t>) </a:t>
            </a:r>
            <a:r>
              <a:rPr lang="en-US" baseline="0" dirty="0" err="1" smtClean="0">
                <a:latin typeface="Cambria" pitchFamily="18" charset="0"/>
              </a:rPr>
              <a:t>uprednostn</a:t>
            </a:r>
            <a:r>
              <a:rPr lang="cs-CZ" baseline="0" dirty="0" smtClean="0">
                <a:latin typeface="Cambria" pitchFamily="18" charset="0"/>
              </a:rPr>
              <a:t>í zašumený obrázok.</a:t>
            </a:r>
            <a:endParaRPr lang="sk-SK" baseline="0" dirty="0" smtClean="0">
              <a:latin typeface="Cambria" pitchFamily="18" charset="0"/>
            </a:endParaRPr>
          </a:p>
          <a:p>
            <a:endParaRPr lang="sk-SK" baseline="0" dirty="0" smtClean="0">
              <a:latin typeface="Cambria" pitchFamily="18" charset="0"/>
            </a:endParaRPr>
          </a:p>
          <a:p>
            <a:r>
              <a:rPr lang="sk-SK" baseline="0" dirty="0" smtClean="0">
                <a:latin typeface="Cambria" pitchFamily="18" charset="0"/>
              </a:rPr>
              <a:t>Výpočet prebieha vo waveletovej doméne.</a:t>
            </a:r>
          </a:p>
          <a:p>
            <a:endParaRPr lang="sk-SK" baseline="0" dirty="0" smtClean="0">
              <a:latin typeface="Cambria" pitchFamily="18" charset="0"/>
            </a:endParaRPr>
          </a:p>
          <a:p>
            <a:r>
              <a:rPr lang="sk-SK" baseline="0" dirty="0" smtClean="0">
                <a:latin typeface="Cambria" pitchFamily="18" charset="0"/>
              </a:rPr>
              <a:t>Značnou výhodou algoritmu je, že </a:t>
            </a:r>
            <a:r>
              <a:rPr lang="sk-SK" b="1" baseline="0" dirty="0" smtClean="0">
                <a:latin typeface="Cambria" pitchFamily="18" charset="0"/>
              </a:rPr>
              <a:t>mu nerobí problém premenlivá PSF</a:t>
            </a:r>
            <a:r>
              <a:rPr lang="sk-SK" baseline="0" dirty="0" smtClean="0">
                <a:latin typeface="Cambria" pitchFamily="18" charset="0"/>
              </a:rPr>
              <a:t> ani </a:t>
            </a:r>
            <a:r>
              <a:rPr lang="sk-SK" b="1" baseline="0" dirty="0" smtClean="0">
                <a:latin typeface="Cambria" pitchFamily="18" charset="0"/>
              </a:rPr>
              <a:t>lokálne rozmazanie pohybom</a:t>
            </a:r>
            <a:r>
              <a:rPr lang="sk-SK" baseline="0" dirty="0" smtClean="0">
                <a:latin typeface="Cambria" pitchFamily="18" charset="0"/>
              </a:rPr>
              <a:t>. </a:t>
            </a:r>
          </a:p>
          <a:p>
            <a:r>
              <a:rPr lang="sk-SK" baseline="0" dirty="0" smtClean="0">
                <a:latin typeface="Cambria" pitchFamily="18" charset="0"/>
              </a:rPr>
              <a:t>Pri tomto algoritme taktiež nie je nutné ladiť žiadne parametre, ako tomu často býva u dekonvolučných metód. To z neho robí vhodného kandidáta napr. pre nasadenie v mobilných telefónoch.</a:t>
            </a:r>
          </a:p>
          <a:p>
            <a:endParaRPr lang="sk-SK" baseline="0" dirty="0" smtClean="0">
              <a:latin typeface="Cambria" pitchFamily="18" charset="0"/>
            </a:endParaRPr>
          </a:p>
          <a:p>
            <a:r>
              <a:rPr lang="sk-SK" dirty="0" smtClean="0">
                <a:latin typeface="Cambria" pitchFamily="18" charset="0"/>
              </a:rPr>
              <a:t>Algoritmus</a:t>
            </a:r>
            <a:r>
              <a:rPr lang="sk-SK" baseline="0" dirty="0" smtClean="0">
                <a:latin typeface="Cambria" pitchFamily="18" charset="0"/>
              </a:rPr>
              <a:t> bol implementovaný v MATLABe na základe popisu jeho autora.</a:t>
            </a:r>
            <a:endParaRPr lang="sk-SK" dirty="0" smtClean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919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Zm</a:t>
            </a:r>
            <a:r>
              <a:rPr lang="cs-CZ" dirty="0" smtClean="0"/>
              <a:t>ínit</a:t>
            </a:r>
            <a:r>
              <a:rPr lang="cs-CZ" baseline="0" dirty="0" smtClean="0"/>
              <a:t> vlastní přínos u této metody</a:t>
            </a:r>
            <a:r>
              <a:rPr lang="en-US" baseline="0" dirty="0" smtClean="0"/>
              <a:t>!@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409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Spomen</a:t>
            </a:r>
            <a:r>
              <a:rPr lang="sk-SK" dirty="0" smtClean="0"/>
              <a:t>úť 9 hodnôt ISO,</a:t>
            </a:r>
            <a:r>
              <a:rPr lang="sk-SK" baseline="0" dirty="0" smtClean="0"/>
              <a:t> 4 hodnoty rozptylov, 4 obrázky, 4 typy rozmazania a 4 ve</a:t>
            </a:r>
            <a:r>
              <a:rPr lang="cs-CZ" baseline="0" dirty="0" smtClean="0"/>
              <a:t>ľkosti rozmazania</a:t>
            </a:r>
            <a:r>
              <a:rPr lang="sk-SK" baseline="0" dirty="0" smtClean="0"/>
              <a:t>. 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30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sk-SK" dirty="0" smtClean="0">
                    <a:latin typeface="Cambria" pitchFamily="18" charset="0"/>
                  </a:rPr>
                  <a:t>zvolíme jeden ze 4 testovacích obr</a:t>
                </a:r>
                <a:r>
                  <a:rPr lang="cs-CZ" dirty="0" smtClean="0">
                    <a:latin typeface="Cambria" pitchFamily="18" charset="0"/>
                  </a:rPr>
                  <a:t>ázků, vytvoříme 2 kopie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zvolíme jednu ze 4 testovacích PSF a zmenšíme ji na potřebnou velikost </a:t>
                </a:r>
                <a:r>
                  <a:rPr lang="en-US" dirty="0" smtClean="0">
                    <a:latin typeface="Cambria" pitchFamily="18" charset="0"/>
                  </a:rPr>
                  <a:t>(3, 7, 15, </a:t>
                </a:r>
                <a:r>
                  <a:rPr lang="en-US" dirty="0" err="1" smtClean="0">
                    <a:latin typeface="Cambria" pitchFamily="18" charset="0"/>
                  </a:rPr>
                  <a:t>nebo</a:t>
                </a:r>
                <a:r>
                  <a:rPr lang="en-US" dirty="0" smtClean="0">
                    <a:latin typeface="Cambria" pitchFamily="18" charset="0"/>
                  </a:rPr>
                  <a:t> 31)</a:t>
                </a:r>
                <a:endParaRPr lang="cs-CZ" dirty="0" smtClean="0">
                  <a:latin typeface="Cambria" pitchFamily="18" charset="0"/>
                </a:endParaRPr>
              </a:p>
              <a:p>
                <a:r>
                  <a:rPr lang="cs-CZ" dirty="0" smtClean="0">
                    <a:latin typeface="Cambria" pitchFamily="18" charset="0"/>
                  </a:rPr>
                  <a:t>první kopii obrázku rozmažeme zmenšenou PSF a přidáme šum </a:t>
                </a:r>
                <a:r>
                  <a:rPr lang="en-US" dirty="0" smtClean="0">
                    <a:latin typeface="Cambria" pitchFamily="18" charset="0"/>
                  </a:rPr>
                  <a:t>(</a:t>
                </a:r>
                <a:r>
                  <a:rPr lang="cs-CZ" dirty="0" smtClean="0">
                    <a:latin typeface="Cambria" pitchFamily="18" charset="0"/>
                  </a:rPr>
                  <a:t>vždy ISO 100, příp.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" pitchFamily="18" charset="0"/>
                  </a:rPr>
                  <a:t>, </a:t>
                </a:r>
                <a:r>
                  <a:rPr lang="en-US" dirty="0" err="1" smtClean="0">
                    <a:latin typeface="Cambria" pitchFamily="18" charset="0"/>
                  </a:rPr>
                  <a:t>podle</a:t>
                </a:r>
                <a:r>
                  <a:rPr lang="en-US" dirty="0" smtClean="0">
                    <a:latin typeface="Cambria" pitchFamily="18" charset="0"/>
                  </a:rPr>
                  <a:t> re</a:t>
                </a:r>
                <a:r>
                  <a:rPr lang="cs-CZ" dirty="0" smtClean="0">
                    <a:latin typeface="Cambria" pitchFamily="18" charset="0"/>
                  </a:rPr>
                  <a:t>žimu</a:t>
                </a:r>
                <a:r>
                  <a:rPr lang="en-US" dirty="0" smtClean="0">
                    <a:latin typeface="Cambria" pitchFamily="18" charset="0"/>
                  </a:rPr>
                  <a:t>)</a:t>
                </a:r>
                <a:r>
                  <a:rPr lang="cs-CZ" dirty="0" smtClean="0">
                    <a:latin typeface="Cambria" pitchFamily="18" charset="0"/>
                  </a:rPr>
                  <a:t> →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cs-CZ" dirty="0" smtClean="0">
                    <a:latin typeface="Cambria" pitchFamily="18" charset="0"/>
                  </a:rPr>
                  <a:t>rozmazaný obrázek, simulace dlouhé expozice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d</a:t>
                </a:r>
                <a:r>
                  <a:rPr lang="en-US" dirty="0" err="1" smtClean="0">
                    <a:latin typeface="Cambria" pitchFamily="18" charset="0"/>
                  </a:rPr>
                  <a:t>ruhou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en-US" dirty="0" err="1" smtClean="0">
                    <a:latin typeface="Cambria" pitchFamily="18" charset="0"/>
                  </a:rPr>
                  <a:t>kopii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en-US" dirty="0" err="1" smtClean="0">
                    <a:latin typeface="Cambria" pitchFamily="18" charset="0"/>
                  </a:rPr>
                  <a:t>obr</a:t>
                </a:r>
                <a:r>
                  <a:rPr lang="cs-CZ" dirty="0" smtClean="0">
                    <a:latin typeface="Cambria" pitchFamily="18" charset="0"/>
                  </a:rPr>
                  <a:t>ázku</a:t>
                </a:r>
                <a:r>
                  <a:rPr lang="en-US" dirty="0" smtClean="0">
                    <a:latin typeface="Cambria" pitchFamily="18" charset="0"/>
                  </a:rPr>
                  <a:t> z</a:t>
                </a:r>
                <a:r>
                  <a:rPr lang="cs-CZ" dirty="0" smtClean="0">
                    <a:latin typeface="Cambria" pitchFamily="18" charset="0"/>
                  </a:rPr>
                  <a:t>ašumíme (podle režimu ISO, nebo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" pitchFamily="18" charset="0"/>
                  </a:rPr>
                  <a:t>)</a:t>
                </a:r>
                <a:r>
                  <a:rPr lang="cs-CZ" dirty="0" smtClean="0">
                    <a:latin typeface="Cambria" pitchFamily="18" charset="0"/>
                  </a:rPr>
                  <a:t> → zašuměný obrázek, krátká expozice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zašuměný obrázek odšumíme pomocí algoritmu BM3D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provedeme fúzi obou obrázků algoritmy Tica a MC-AM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vyhodnotíme výsledky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sk-SK" dirty="0" smtClean="0">
                    <a:latin typeface="Cambria" pitchFamily="18" charset="0"/>
                  </a:rPr>
                  <a:t>zvolíme jeden ze 4 testovacích obr</a:t>
                </a:r>
                <a:r>
                  <a:rPr lang="cs-CZ" dirty="0" smtClean="0">
                    <a:latin typeface="Cambria" pitchFamily="18" charset="0"/>
                  </a:rPr>
                  <a:t>ázků, vytvoříme 2 kopie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zvolíme jednu ze 4 testovacích PSF a zmenšíme ji na potřebnou velikost </a:t>
                </a:r>
                <a:r>
                  <a:rPr lang="en-US" dirty="0" smtClean="0">
                    <a:latin typeface="Cambria" pitchFamily="18" charset="0"/>
                  </a:rPr>
                  <a:t>(3, 7, 15, </a:t>
                </a:r>
                <a:r>
                  <a:rPr lang="en-US" dirty="0" err="1" smtClean="0">
                    <a:latin typeface="Cambria" pitchFamily="18" charset="0"/>
                  </a:rPr>
                  <a:t>nebo</a:t>
                </a:r>
                <a:r>
                  <a:rPr lang="en-US" dirty="0" smtClean="0">
                    <a:latin typeface="Cambria" pitchFamily="18" charset="0"/>
                  </a:rPr>
                  <a:t> 31)</a:t>
                </a:r>
                <a:endParaRPr lang="cs-CZ" dirty="0" smtClean="0">
                  <a:latin typeface="Cambria" pitchFamily="18" charset="0"/>
                </a:endParaRPr>
              </a:p>
              <a:p>
                <a:r>
                  <a:rPr lang="cs-CZ" dirty="0" smtClean="0">
                    <a:latin typeface="Cambria" pitchFamily="18" charset="0"/>
                  </a:rPr>
                  <a:t>první kopii obrázku rozmažeme zmenšenou PSF a přidáme šum </a:t>
                </a:r>
                <a:r>
                  <a:rPr lang="en-US" dirty="0" smtClean="0">
                    <a:latin typeface="Cambria" pitchFamily="18" charset="0"/>
                  </a:rPr>
                  <a:t>(</a:t>
                </a:r>
                <a:r>
                  <a:rPr lang="cs-CZ" dirty="0" smtClean="0">
                    <a:latin typeface="Cambria" pitchFamily="18" charset="0"/>
                  </a:rPr>
                  <a:t>vždy ISO 100, příp. </a:t>
                </a:r>
                <a:r>
                  <a:rPr lang="en-US" i="0" smtClean="0">
                    <a:latin typeface="Cambria Math"/>
                  </a:rPr>
                  <a:t>𝜎</a:t>
                </a:r>
                <a:r>
                  <a:rPr lang="en-US" b="0" i="0" smtClean="0">
                    <a:latin typeface="Cambria Math"/>
                  </a:rPr>
                  <a:t>^2=〖10〗^(−5)</a:t>
                </a:r>
                <a:r>
                  <a:rPr lang="en-US" dirty="0" smtClean="0">
                    <a:latin typeface="Cambria" pitchFamily="18" charset="0"/>
                  </a:rPr>
                  <a:t>, </a:t>
                </a:r>
                <a:r>
                  <a:rPr lang="en-US" dirty="0" err="1" smtClean="0">
                    <a:latin typeface="Cambria" pitchFamily="18" charset="0"/>
                  </a:rPr>
                  <a:t>podle</a:t>
                </a:r>
                <a:r>
                  <a:rPr lang="en-US" dirty="0" smtClean="0">
                    <a:latin typeface="Cambria" pitchFamily="18" charset="0"/>
                  </a:rPr>
                  <a:t> re</a:t>
                </a:r>
                <a:r>
                  <a:rPr lang="cs-CZ" dirty="0" smtClean="0">
                    <a:latin typeface="Cambria" pitchFamily="18" charset="0"/>
                  </a:rPr>
                  <a:t>žimu</a:t>
                </a:r>
                <a:r>
                  <a:rPr lang="en-US" dirty="0" smtClean="0">
                    <a:latin typeface="Cambria" pitchFamily="18" charset="0"/>
                  </a:rPr>
                  <a:t>)</a:t>
                </a:r>
                <a:r>
                  <a:rPr lang="cs-CZ" dirty="0" smtClean="0">
                    <a:latin typeface="Cambria" pitchFamily="18" charset="0"/>
                  </a:rPr>
                  <a:t> →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cs-CZ" dirty="0" smtClean="0">
                    <a:latin typeface="Cambria" pitchFamily="18" charset="0"/>
                  </a:rPr>
                  <a:t>rozmazaný obrázek, simulace dlouhé expozice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d</a:t>
                </a:r>
                <a:r>
                  <a:rPr lang="en-US" dirty="0" err="1" smtClean="0">
                    <a:latin typeface="Cambria" pitchFamily="18" charset="0"/>
                  </a:rPr>
                  <a:t>ruhou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en-US" dirty="0" err="1" smtClean="0">
                    <a:latin typeface="Cambria" pitchFamily="18" charset="0"/>
                  </a:rPr>
                  <a:t>kopii</a:t>
                </a:r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en-US" dirty="0" err="1" smtClean="0">
                    <a:latin typeface="Cambria" pitchFamily="18" charset="0"/>
                  </a:rPr>
                  <a:t>obr</a:t>
                </a:r>
                <a:r>
                  <a:rPr lang="cs-CZ" dirty="0" smtClean="0">
                    <a:latin typeface="Cambria" pitchFamily="18" charset="0"/>
                  </a:rPr>
                  <a:t>ázku</a:t>
                </a:r>
                <a:r>
                  <a:rPr lang="en-US" dirty="0" smtClean="0">
                    <a:latin typeface="Cambria" pitchFamily="18" charset="0"/>
                  </a:rPr>
                  <a:t> z</a:t>
                </a:r>
                <a:r>
                  <a:rPr lang="cs-CZ" dirty="0" smtClean="0">
                    <a:latin typeface="Cambria" pitchFamily="18" charset="0"/>
                  </a:rPr>
                  <a:t>ašumíme (podle režimu ISO, nebo </a:t>
                </a:r>
                <a:r>
                  <a:rPr lang="en-US" i="0">
                    <a:latin typeface="Cambria Math"/>
                  </a:rPr>
                  <a:t>𝜎^2</a:t>
                </a:r>
                <a:r>
                  <a:rPr lang="en-US" dirty="0" smtClean="0">
                    <a:latin typeface="Cambria" pitchFamily="18" charset="0"/>
                  </a:rPr>
                  <a:t>)</a:t>
                </a:r>
                <a:r>
                  <a:rPr lang="cs-CZ" dirty="0" smtClean="0">
                    <a:latin typeface="Cambria" pitchFamily="18" charset="0"/>
                  </a:rPr>
                  <a:t> → zašuměný obrázek, krátká expozice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zašuměný obrázek odšumíme pomocí algoritmu BM3D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provedeme fúzi obou obrázků algoritmy Tica a MC-AM</a:t>
                </a:r>
              </a:p>
              <a:p>
                <a:r>
                  <a:rPr lang="cs-CZ" dirty="0" smtClean="0">
                    <a:latin typeface="Cambria" pitchFamily="18" charset="0"/>
                  </a:rPr>
                  <a:t>vyhodnotíme výsledky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817-C8B3-4C06-B23B-D56824C23AA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48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C8AF-17A9-49B5-A42A-9812D67D3D81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C8AF-17A9-49B5-A42A-9812D67D3D81}" type="datetimeFigureOut">
              <a:rPr lang="en-US" smtClean="0"/>
              <a:pPr/>
              <a:t>5/27/2012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945B-3D91-4BDA-93CF-868BB4345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17" Type="http://schemas.openxmlformats.org/officeDocument/2006/relationships/image" Target="../media/image19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10.png"/><Relationship Id="rId10" Type="http://schemas.openxmlformats.org/officeDocument/2006/relationships/image" Target="../media/image140.png"/><Relationship Id="rId4" Type="http://schemas.openxmlformats.org/officeDocument/2006/relationships/image" Target="../media/image16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image" Target="../media/image22.png"/><Relationship Id="rId7" Type="http://schemas.openxmlformats.org/officeDocument/2006/relationships/image" Target="../media/image35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228599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ambria"/>
                <a:ea typeface="Calibri"/>
                <a:cs typeface="Times New Roman"/>
              </a:rPr>
              <a:t>Odstranění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rozmazání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br>
              <a:rPr lang="en-US" b="1" dirty="0" smtClean="0">
                <a:latin typeface="Cambria"/>
                <a:ea typeface="Calibri"/>
                <a:cs typeface="Times New Roman"/>
              </a:rPr>
            </a:br>
            <a:r>
              <a:rPr lang="en-US" b="1" dirty="0" err="1" smtClean="0">
                <a:latin typeface="Cambria"/>
                <a:ea typeface="Calibri"/>
                <a:cs typeface="Times New Roman"/>
              </a:rPr>
              <a:t>pomocí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dvou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snímků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dirty="0" smtClean="0">
                <a:latin typeface="Cambria"/>
                <a:ea typeface="Calibri"/>
                <a:cs typeface="Times New Roman"/>
              </a:rPr>
              <a:t/>
            </a:r>
            <a:br>
              <a:rPr lang="en-US" dirty="0" smtClean="0">
                <a:latin typeface="Cambria"/>
                <a:ea typeface="Calibri"/>
                <a:cs typeface="Times New Roman"/>
              </a:rPr>
            </a:br>
            <a:r>
              <a:rPr lang="en-US" b="1" dirty="0" smtClean="0">
                <a:latin typeface="Cambria"/>
                <a:ea typeface="Calibri"/>
                <a:cs typeface="Times New Roman"/>
              </a:rPr>
              <a:t>s 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různou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délkou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r>
              <a:rPr lang="en-US" b="1" dirty="0" err="1" smtClean="0">
                <a:latin typeface="Cambria"/>
                <a:ea typeface="Calibri"/>
                <a:cs typeface="Times New Roman"/>
              </a:rPr>
              <a:t>expozice</a:t>
            </a:r>
            <a:r>
              <a:rPr lang="en-US" b="1" dirty="0" smtClean="0">
                <a:latin typeface="Cambria"/>
                <a:ea typeface="Calibri"/>
                <a:cs typeface="Times New Roman"/>
              </a:rPr>
              <a:t> </a:t>
            </a:r>
            <a:endParaRPr lang="en-US" dirty="0">
              <a:latin typeface="Cambria"/>
              <a:ea typeface="Calibri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60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itchFamily="18" charset="0"/>
                <a:ea typeface="Cambria Math" pitchFamily="18" charset="0"/>
              </a:rPr>
              <a:t>Jozef Sabo, MFF UK, 2012</a:t>
            </a:r>
          </a:p>
        </p:txBody>
      </p:sp>
      <p:pic>
        <p:nvPicPr>
          <p:cNvPr id="4" name="Obrázek 0" descr="logo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701933" y="3706258"/>
            <a:ext cx="1756293" cy="17372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37577" y="5943600"/>
            <a:ext cx="5483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mbria" pitchFamily="18" charset="0"/>
                <a:ea typeface="Cambria Math" pitchFamily="18" charset="0"/>
              </a:rPr>
              <a:t>Vedouc</a:t>
            </a:r>
            <a:r>
              <a:rPr lang="sk-SK" sz="2400" dirty="0">
                <a:latin typeface="Cambria" pitchFamily="18" charset="0"/>
                <a:ea typeface="Cambria Math" pitchFamily="18" charset="0"/>
              </a:rPr>
              <a:t>í práce: RNDr. Filip Šroubek, PhD.</a:t>
            </a:r>
            <a:endParaRPr lang="en-US" sz="2400" dirty="0">
              <a:latin typeface="Cambria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Experiment – reálná data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endParaRPr lang="cs-CZ" dirty="0" smtClean="0">
              <a:latin typeface="Cambr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400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Cambria" pitchFamily="18" charset="0"/>
              </a:rPr>
              <a:t>Experiment – reálná data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sk-SK" b="1" dirty="0" smtClean="0">
                <a:latin typeface="Cambria" pitchFamily="18" charset="0"/>
              </a:rPr>
              <a:t>co promítáme</a:t>
            </a:r>
            <a:endParaRPr lang="en-US" b="1" dirty="0">
              <a:latin typeface="Cambri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82" y="2133600"/>
            <a:ext cx="6240000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1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Cambria" pitchFamily="18" charset="0"/>
              </a:rPr>
              <a:t>Experiment – reálná data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b="1" dirty="0" smtClean="0">
                <a:latin typeface="Cambria" pitchFamily="18" charset="0"/>
              </a:rPr>
              <a:t>rozmazaný snímek</a:t>
            </a:r>
            <a:endParaRPr lang="en-US" b="1" dirty="0">
              <a:latin typeface="Cambria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78655"/>
            <a:ext cx="648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3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Cambria" pitchFamily="18" charset="0"/>
              </a:rPr>
              <a:t>Experiment – reálná data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b="1" dirty="0" smtClean="0">
                <a:latin typeface="Cambria" pitchFamily="18" charset="0"/>
              </a:rPr>
              <a:t>zašuměný</a:t>
            </a:r>
            <a:endParaRPr lang="en-US" b="1" dirty="0">
              <a:latin typeface="Cambria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48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9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Cambria" pitchFamily="18" charset="0"/>
              </a:rPr>
              <a:t>Experiment – reálná data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b="1" dirty="0">
                <a:latin typeface="Cambria" pitchFamily="18" charset="0"/>
              </a:rPr>
              <a:t>o</a:t>
            </a:r>
            <a:r>
              <a:rPr lang="sk-SK" b="1" dirty="0" smtClean="0">
                <a:latin typeface="Cambria" pitchFamily="18" charset="0"/>
              </a:rPr>
              <a:t>řezání a </a:t>
            </a:r>
            <a:r>
              <a:rPr lang="sk-SK" b="1" dirty="0" smtClean="0">
                <a:latin typeface="Cambria" pitchFamily="18" charset="0"/>
              </a:rPr>
              <a:t>výsledky</a:t>
            </a:r>
            <a:endParaRPr lang="en-US" b="1" dirty="0">
              <a:latin typeface="Cambria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41" y="2198183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454" y="2198183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654" y="2198183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02" y="4516345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454" y="4516345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654" y="4516345"/>
            <a:ext cx="216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64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Cambria" pitchFamily="18" charset="0"/>
              </a:rPr>
              <a:t>Reálná data </a:t>
            </a:r>
            <a:r>
              <a:rPr lang="cs-CZ" b="1" dirty="0" smtClean="0">
                <a:latin typeface="Cambria" pitchFamily="18" charset="0"/>
              </a:rPr>
              <a:t>– ukázka I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Cambr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52" y="15240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910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910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752" y="42318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54000"/>
            <a:ext cx="1198800" cy="11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600" y="2154000"/>
            <a:ext cx="1198800" cy="11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0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Cambria" pitchFamily="18" charset="0"/>
              </a:rPr>
              <a:t>Reálná data </a:t>
            </a:r>
            <a:r>
              <a:rPr lang="cs-CZ" b="1" dirty="0" smtClean="0">
                <a:latin typeface="Cambria" pitchFamily="18" charset="0"/>
              </a:rPr>
              <a:t>– ukázka II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Cambri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478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148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200" y="41556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600" y="2108400"/>
            <a:ext cx="1198800" cy="11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08400"/>
            <a:ext cx="1198800" cy="11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9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Výsledky simulace</a:t>
            </a:r>
            <a:endParaRPr lang="en-US" b="1" dirty="0">
              <a:latin typeface="Cambria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9513363"/>
                  </p:ext>
                </p:extLst>
              </p:nvPr>
            </p:nvGraphicFramePr>
            <p:xfrm>
              <a:off x="381000" y="1219200"/>
              <a:ext cx="8534400" cy="5575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1800"/>
                    <a:gridCol w="1828800"/>
                    <a:gridCol w="1828800"/>
                    <a:gridCol w="1905000"/>
                  </a:tblGrid>
                  <a:tr h="130129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600" b="1" dirty="0" err="1" smtClean="0">
                              <a:latin typeface="Cambria" pitchFamily="18" charset="0"/>
                            </a:rPr>
                            <a:t>Rozmaz</a:t>
                          </a: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ání</a:t>
                          </a:r>
                        </a:p>
                        <a:p>
                          <a:pPr algn="r"/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algn="l"/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Šum</a:t>
                          </a:r>
                          <a:endParaRPr lang="cs-CZ" sz="2600" b="1" dirty="0">
                            <a:latin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Malé</a:t>
                          </a:r>
                        </a:p>
                        <a:p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(3</a:t>
                          </a:r>
                          <a:r>
                            <a:rPr lang="en-US" sz="2600" b="1" baseline="0" dirty="0" smtClean="0">
                              <a:latin typeface="Cambria" pitchFamily="18" charset="0"/>
                            </a:rPr>
                            <a:t> a 7)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St</a:t>
                          </a:r>
                          <a:r>
                            <a:rPr lang="cs-CZ" sz="2600" b="1" dirty="0" smtClean="0">
                              <a:latin typeface="Cambria" pitchFamily="18" charset="0"/>
                            </a:rPr>
                            <a:t>řední</a:t>
                          </a:r>
                        </a:p>
                        <a:p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(15)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1" dirty="0" err="1" smtClean="0">
                              <a:latin typeface="Cambria" pitchFamily="18" charset="0"/>
                            </a:rPr>
                            <a:t>Velk</a:t>
                          </a:r>
                          <a:r>
                            <a:rPr lang="cs-CZ" sz="2600" b="1" dirty="0" smtClean="0">
                              <a:latin typeface="Cambria" pitchFamily="18" charset="0"/>
                            </a:rPr>
                            <a:t>é</a:t>
                          </a:r>
                        </a:p>
                        <a:p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(31)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1294984">
                    <a:tc>
                      <a:txBody>
                        <a:bodyPr/>
                        <a:lstStyle/>
                        <a:p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Mal</a:t>
                          </a:r>
                          <a:r>
                            <a:rPr lang="cs-CZ" sz="2600" b="1" dirty="0" smtClean="0">
                              <a:latin typeface="Cambria" pitchFamily="18" charset="0"/>
                            </a:rPr>
                            <a:t>ý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6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600" b="1" i="1" smtClean="0"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6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  <m:r>
                                  <a:rPr lang="en-US" sz="2600" b="1" i="1" smtClean="0">
                                    <a:latin typeface="Cambria Math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6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600" b="1" dirty="0" smtClean="0">
                            <a:latin typeface="Cambria" pitchFamily="18" charset="0"/>
                          </a:endParaRPr>
                        </a:p>
                        <a:p>
                          <a:pPr/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ISO 200 -</a:t>
                          </a:r>
                          <a:r>
                            <a:rPr lang="en-US" sz="2600" b="1" baseline="0" dirty="0" smtClean="0">
                              <a:latin typeface="Cambria" pitchFamily="18" charset="0"/>
                            </a:rPr>
                            <a:t> 6400</a:t>
                          </a:r>
                          <a:endParaRPr lang="cs-CZ" sz="2600" b="1" dirty="0">
                            <a:latin typeface="Cambria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b="1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BF4F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BF4F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BF4F4D"/>
                        </a:solidFill>
                      </a:tcPr>
                    </a:tc>
                  </a:tr>
                  <a:tr h="1684033">
                    <a:tc>
                      <a:txBody>
                        <a:bodyPr/>
                        <a:lstStyle/>
                        <a:p>
                          <a:r>
                            <a:rPr lang="cs-CZ" sz="2600" b="1" dirty="0" smtClean="0">
                              <a:latin typeface="Cambria" pitchFamily="18" charset="0"/>
                            </a:rPr>
                            <a:t>St</a:t>
                          </a: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řední</a:t>
                          </a:r>
                          <a:endParaRPr lang="en-US" sz="2600" b="1" dirty="0" smtClean="0">
                            <a:latin typeface="Cambria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6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600" b="1" i="1" smtClean="0"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6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600" b="1" dirty="0" smtClean="0">
                            <a:latin typeface="Cambria" pitchFamily="18" charset="0"/>
                          </a:endParaRPr>
                        </a:p>
                        <a:p>
                          <a:pPr/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ISO 12800, 25600</a:t>
                          </a:r>
                          <a:endParaRPr lang="cs-CZ" sz="2600" b="1" dirty="0">
                            <a:latin typeface="Cambria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MC-AM</a:t>
                          </a:r>
                          <a:endParaRPr lang="cs-CZ" sz="2600" b="1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4F82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MC-AM 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8769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BF4F4D"/>
                        </a:solidFill>
                      </a:tcPr>
                    </a:tc>
                  </a:tr>
                  <a:tr h="1294984">
                    <a:tc>
                      <a:txBody>
                        <a:bodyPr/>
                        <a:lstStyle/>
                        <a:p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Velký</a:t>
                          </a:r>
                          <a:endParaRPr lang="en-US" sz="2600" b="1" i="1" dirty="0" smtClean="0">
                            <a:latin typeface="Cambria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6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600" b="1" i="1" smtClean="0"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6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600" b="1" dirty="0" smtClean="0">
                            <a:latin typeface="Cambria" pitchFamily="18" charset="0"/>
                          </a:endParaRPr>
                        </a:p>
                        <a:p>
                          <a:pPr/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ISO 102400</a:t>
                          </a:r>
                          <a:endParaRPr lang="cs-CZ" sz="2600" b="1" dirty="0">
                            <a:latin typeface="Cambria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MC-AM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4F82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MC-AM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4F82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BF4F4D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9513363"/>
                  </p:ext>
                </p:extLst>
              </p:nvPr>
            </p:nvGraphicFramePr>
            <p:xfrm>
              <a:off x="381000" y="1219200"/>
              <a:ext cx="8534400" cy="5575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1800"/>
                    <a:gridCol w="1828800"/>
                    <a:gridCol w="1828800"/>
                    <a:gridCol w="1905000"/>
                  </a:tblGrid>
                  <a:tr h="130129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600" b="1" dirty="0" err="1" smtClean="0">
                              <a:latin typeface="Cambria" pitchFamily="18" charset="0"/>
                            </a:rPr>
                            <a:t>Rozmaz</a:t>
                          </a: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ání</a:t>
                          </a:r>
                        </a:p>
                        <a:p>
                          <a:pPr algn="r"/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algn="l"/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Šum</a:t>
                          </a:r>
                          <a:endParaRPr lang="cs-CZ" sz="2600" b="1" dirty="0">
                            <a:latin typeface="Cambria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Malé</a:t>
                          </a:r>
                        </a:p>
                        <a:p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(3</a:t>
                          </a:r>
                          <a:r>
                            <a:rPr lang="en-US" sz="2600" b="1" baseline="0" dirty="0" smtClean="0">
                              <a:latin typeface="Cambria" pitchFamily="18" charset="0"/>
                            </a:rPr>
                            <a:t> a 7)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St</a:t>
                          </a:r>
                          <a:r>
                            <a:rPr lang="cs-CZ" sz="2600" b="1" dirty="0" smtClean="0">
                              <a:latin typeface="Cambria" pitchFamily="18" charset="0"/>
                            </a:rPr>
                            <a:t>řední</a:t>
                          </a:r>
                        </a:p>
                        <a:p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(15)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1" dirty="0" err="1" smtClean="0">
                              <a:latin typeface="Cambria" pitchFamily="18" charset="0"/>
                            </a:rPr>
                            <a:t>Velk</a:t>
                          </a:r>
                          <a:r>
                            <a:rPr lang="cs-CZ" sz="2600" b="1" dirty="0" smtClean="0">
                              <a:latin typeface="Cambria" pitchFamily="18" charset="0"/>
                            </a:rPr>
                            <a:t>é</a:t>
                          </a:r>
                        </a:p>
                        <a:p>
                          <a:r>
                            <a:rPr lang="en-US" sz="2600" b="1" dirty="0" smtClean="0">
                              <a:latin typeface="Cambria" pitchFamily="18" charset="0"/>
                            </a:rPr>
                            <a:t>(31)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129498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105189" r="-186885" b="-241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b="1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BF4F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BF4F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BF4F4D"/>
                        </a:solidFill>
                      </a:tcPr>
                    </a:tc>
                  </a:tr>
                  <a:tr h="1684033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157609" r="-186885" b="-85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MC-AM</a:t>
                          </a:r>
                          <a:endParaRPr lang="cs-CZ" sz="2600" b="1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4F82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MC-AM 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8769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BF4F4D"/>
                        </a:solidFill>
                      </a:tcPr>
                    </a:tc>
                  </a:tr>
                  <a:tr h="129498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5" t="-333803" r="-186885" b="-107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MC-AM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4F82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MC-AM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4F82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sz="2600" b="1" dirty="0" smtClean="0">
                            <a:latin typeface="Cambria" pitchFamily="18" charset="0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k-SK" sz="2600" b="1" dirty="0" smtClean="0">
                              <a:latin typeface="Cambria" pitchFamily="18" charset="0"/>
                            </a:rPr>
                            <a:t>BM3D</a:t>
                          </a:r>
                          <a:endParaRPr lang="cs-CZ" sz="2600" b="1" dirty="0" smtClean="0">
                            <a:latin typeface="Cambria" pitchFamily="18" charset="0"/>
                          </a:endParaRPr>
                        </a:p>
                        <a:p>
                          <a:pPr algn="ctr"/>
                          <a:endParaRPr lang="cs-CZ" sz="2600" dirty="0">
                            <a:latin typeface="Cambria" pitchFamily="18" charset="0"/>
                          </a:endParaRPr>
                        </a:p>
                      </a:txBody>
                      <a:tcPr anchor="ctr">
                        <a:solidFill>
                          <a:srgbClr val="BF4F4D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/>
          <p:cNvCxnSpPr/>
          <p:nvPr/>
        </p:nvCxnSpPr>
        <p:spPr>
          <a:xfrm>
            <a:off x="381000" y="1219200"/>
            <a:ext cx="2971800" cy="1295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Výsledk</a:t>
            </a:r>
            <a:r>
              <a:rPr lang="en-US" b="1" dirty="0" smtClean="0">
                <a:latin typeface="Cambria" pitchFamily="18" charset="0"/>
              </a:rPr>
              <a:t>y</a:t>
            </a:r>
            <a:r>
              <a:rPr lang="sk-SK" b="1" dirty="0" smtClean="0">
                <a:latin typeface="Cambria" pitchFamily="18" charset="0"/>
              </a:rPr>
              <a:t> na reálných datech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sk-SK" dirty="0" smtClean="0">
                <a:latin typeface="Cambria" pitchFamily="18" charset="0"/>
              </a:rPr>
              <a:t>SNR </a:t>
            </a:r>
            <a:r>
              <a:rPr lang="sk-SK" dirty="0" smtClean="0">
                <a:latin typeface="Cambria" pitchFamily="18" charset="0"/>
              </a:rPr>
              <a:t>výsledků blíž u sebe</a:t>
            </a:r>
          </a:p>
          <a:p>
            <a:r>
              <a:rPr lang="sk-SK" dirty="0">
                <a:latin typeface="Cambria" pitchFamily="18" charset="0"/>
              </a:rPr>
              <a:t>p</a:t>
            </a:r>
            <a:r>
              <a:rPr lang="sk-SK" dirty="0" smtClean="0">
                <a:latin typeface="Cambria" pitchFamily="18" charset="0"/>
              </a:rPr>
              <a:t>ropad úspěšnosti MC-AM oproti Tico, hlavní faktor - </a:t>
            </a:r>
            <a:r>
              <a:rPr lang="sk-SK" dirty="0" smtClean="0">
                <a:latin typeface="Cambria" pitchFamily="18" charset="0"/>
              </a:rPr>
              <a:t>variabilita </a:t>
            </a:r>
            <a:r>
              <a:rPr lang="sk-SK" dirty="0" smtClean="0">
                <a:latin typeface="Cambria" pitchFamily="18" charset="0"/>
              </a:rPr>
              <a:t>PSF a intenzity v snímcích</a:t>
            </a:r>
          </a:p>
          <a:p>
            <a:r>
              <a:rPr lang="sk-SK" dirty="0" smtClean="0">
                <a:latin typeface="Cambria" pitchFamily="18" charset="0"/>
              </a:rPr>
              <a:t>rozdíl od simulovaných dat - časově náročné ladění parametrů MC-AM pro nejlepší výsledek  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Shrnutí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sk-SK" dirty="0">
                <a:latin typeface="Cambria" pitchFamily="18" charset="0"/>
              </a:rPr>
              <a:t>v situacích dosažitelných bežnou fotografií nemá fúze smysl, odšumovací </a:t>
            </a:r>
            <a:r>
              <a:rPr lang="sk-SK" dirty="0" smtClean="0">
                <a:latin typeface="Cambria" pitchFamily="18" charset="0"/>
              </a:rPr>
              <a:t>algoritmus je </a:t>
            </a:r>
            <a:r>
              <a:rPr lang="sk-SK" dirty="0">
                <a:latin typeface="Cambria" pitchFamily="18" charset="0"/>
              </a:rPr>
              <a:t>efektivnější  </a:t>
            </a:r>
          </a:p>
          <a:p>
            <a:r>
              <a:rPr lang="sk-SK" dirty="0">
                <a:latin typeface="Cambria" pitchFamily="18" charset="0"/>
              </a:rPr>
              <a:t> v mikroskopii, termálním zobrazování a pod. má fúze, především dekonvoluční, potenciál</a:t>
            </a:r>
          </a:p>
          <a:p>
            <a:r>
              <a:rPr lang="sk-SK" dirty="0">
                <a:latin typeface="Cambria" pitchFamily="18" charset="0"/>
              </a:rPr>
              <a:t>algoritmus BM3D naráží na obtíže u dat, která vykazují fraktální chování</a:t>
            </a:r>
            <a:r>
              <a:rPr lang="sk-SK" dirty="0" smtClean="0">
                <a:latin typeface="Cambria" pitchFamily="18" charset="0"/>
              </a:rPr>
              <a:t>, i přes to předčí ostatní metody</a:t>
            </a:r>
            <a:endParaRPr lang="sk-SK" dirty="0">
              <a:latin typeface="Cambria" pitchFamily="18" charset="0"/>
            </a:endParaRPr>
          </a:p>
          <a:p>
            <a:endParaRPr lang="sk-SK" dirty="0" smtClean="0">
              <a:latin typeface="Cambria" pitchFamily="18" charset="0"/>
            </a:endParaRPr>
          </a:p>
          <a:p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35" y="3320738"/>
            <a:ext cx="32480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317984"/>
            <a:ext cx="45815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err="1" smtClean="0">
                <a:latin typeface="Cambria" pitchFamily="18" charset="0"/>
              </a:rPr>
              <a:t>Motivace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7220"/>
            <a:ext cx="8686800" cy="46482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cs-CZ" sz="3200" dirty="0" err="1">
                <a:latin typeface="Cambria" pitchFamily="18" charset="0"/>
              </a:rPr>
              <a:t>j</a:t>
            </a:r>
            <a:r>
              <a:rPr lang="en-US" sz="3200" dirty="0" err="1" smtClean="0">
                <a:latin typeface="Cambria" pitchFamily="18" charset="0"/>
              </a:rPr>
              <a:t>ak</a:t>
            </a:r>
            <a:r>
              <a:rPr lang="en-US" sz="3200" dirty="0" smtClean="0">
                <a:latin typeface="Cambria" pitchFamily="18" charset="0"/>
              </a:rPr>
              <a:t> </a:t>
            </a:r>
            <a:r>
              <a:rPr lang="en-US" sz="3200" dirty="0" err="1" smtClean="0">
                <a:latin typeface="Cambria" pitchFamily="18" charset="0"/>
              </a:rPr>
              <a:t>si</a:t>
            </a:r>
            <a:r>
              <a:rPr lang="en-US" sz="3200" dirty="0" smtClean="0">
                <a:latin typeface="Cambria" pitchFamily="18" charset="0"/>
              </a:rPr>
              <a:t> </a:t>
            </a:r>
            <a:r>
              <a:rPr lang="en-US" sz="3200" dirty="0" err="1" smtClean="0">
                <a:latin typeface="Cambria" pitchFamily="18" charset="0"/>
              </a:rPr>
              <a:t>poradit</a:t>
            </a:r>
            <a:r>
              <a:rPr lang="en-US" sz="3200" dirty="0" smtClean="0">
                <a:latin typeface="Cambria" pitchFamily="18" charset="0"/>
              </a:rPr>
              <a:t> s </a:t>
            </a:r>
            <a:r>
              <a:rPr lang="en-US" sz="3200" dirty="0" err="1" smtClean="0">
                <a:latin typeface="Cambria" pitchFamily="18" charset="0"/>
              </a:rPr>
              <a:t>rozmaz</a:t>
            </a:r>
            <a:r>
              <a:rPr lang="cs-CZ" sz="3200" dirty="0" smtClean="0">
                <a:latin typeface="Cambria" pitchFamily="18" charset="0"/>
              </a:rPr>
              <a:t>áním pohybem?</a:t>
            </a:r>
          </a:p>
          <a:p>
            <a:pPr marL="0" lvl="1" indent="0">
              <a:buNone/>
            </a:pPr>
            <a:endParaRPr lang="cs-CZ" sz="3200" dirty="0">
              <a:latin typeface="Cambria" pitchFamily="18" charset="0"/>
            </a:endParaRPr>
          </a:p>
          <a:p>
            <a:endParaRPr lang="sk-SK" dirty="0"/>
          </a:p>
          <a:p>
            <a:endParaRPr lang="cs-CZ" dirty="0" smtClean="0">
              <a:latin typeface="Cambria" pitchFamily="18" charset="0"/>
            </a:endParaRPr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>
              <a:buNone/>
            </a:pPr>
            <a:endParaRPr lang="cs-CZ" dirty="0" smtClean="0"/>
          </a:p>
          <a:p>
            <a:endParaRPr lang="cs-CZ" dirty="0" smtClean="0"/>
          </a:p>
          <a:p>
            <a:pPr lvl="1"/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343924"/>
            <a:ext cx="3067050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248" y="1966293"/>
            <a:ext cx="2708890" cy="270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422" y="2487300"/>
            <a:ext cx="238125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41" y="3464649"/>
            <a:ext cx="28003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369" y="3912374"/>
            <a:ext cx="2895600" cy="192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Dotazy	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err="1" smtClean="0">
                <a:latin typeface="Cambria" pitchFamily="18" charset="0"/>
              </a:rPr>
              <a:t>Formulace</a:t>
            </a:r>
            <a:r>
              <a:rPr lang="en-US" b="1" dirty="0" smtClean="0">
                <a:latin typeface="Cambria" pitchFamily="18" charset="0"/>
              </a:rPr>
              <a:t> </a:t>
            </a:r>
            <a:r>
              <a:rPr lang="en-US" b="1" dirty="0" err="1" smtClean="0">
                <a:latin typeface="Cambria" pitchFamily="18" charset="0"/>
              </a:rPr>
              <a:t>probl</a:t>
            </a:r>
            <a:r>
              <a:rPr lang="cs-CZ" b="1" dirty="0" smtClean="0">
                <a:latin typeface="Cambria" pitchFamily="18" charset="0"/>
              </a:rPr>
              <a:t>ém</a:t>
            </a:r>
            <a:r>
              <a:rPr lang="en-US" b="1" dirty="0" smtClean="0">
                <a:latin typeface="Cambria" pitchFamily="18" charset="0"/>
              </a:rPr>
              <a:t>u</a:t>
            </a:r>
            <a:endParaRPr lang="en-US" b="1" dirty="0">
              <a:latin typeface="Cambria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5257800"/>
                <a:ext cx="8686800" cy="1219200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sk-SK" sz="3200" dirty="0" smtClean="0">
                    <a:latin typeface="Cambria" pitchFamily="18" charset="0"/>
                  </a:rPr>
                  <a:t>Gaussovský šum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sk-SK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(</m:t>
                    </m:r>
                    <m:r>
                      <a:rPr lang="en-US" sz="3200" b="1" i="1">
                        <a:latin typeface="Cambria Math"/>
                      </a:rPr>
                      <m:t>𝒙</m:t>
                    </m:r>
                    <m:r>
                      <a:rPr lang="en-US" sz="3200" i="1">
                        <a:latin typeface="Cambria Math"/>
                      </a:rPr>
                      <m:t>)</m:t>
                    </m:r>
                  </m:oMath>
                </a14:m>
                <a:r>
                  <a:rPr lang="sk-SK" sz="3200" dirty="0" smtClean="0">
                    <a:latin typeface="Cambria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3200" dirty="0" smtClean="0">
                    <a:latin typeface="Cambria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3200" b="0" i="1" dirty="0" smtClean="0">
                        <a:latin typeface="Cambria Math"/>
                      </a:rPr>
                      <m:t>≫</m:t>
                    </m:r>
                    <m:sSubSup>
                      <m:sSub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b="0" dirty="0" smtClean="0">
                  <a:latin typeface="Cambria" pitchFamily="18" charset="0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cs-CZ" sz="3200" dirty="0">
                    <a:latin typeface="Cambria" pitchFamily="18" charset="0"/>
                  </a:rPr>
                  <a:t>h</a:t>
                </a:r>
                <a:r>
                  <a:rPr lang="en-US" sz="3200" dirty="0" smtClean="0">
                    <a:latin typeface="Cambria" pitchFamily="18" charset="0"/>
                  </a:rPr>
                  <a:t>led</a:t>
                </a:r>
                <a:r>
                  <a:rPr lang="cs-CZ" sz="3200" dirty="0" smtClean="0">
                    <a:latin typeface="Cambria" pitchFamily="18" charset="0"/>
                  </a:rPr>
                  <a:t>áme „ideální“ původní obraz </a:t>
                </a:r>
                <a14:m>
                  <m:oMath xmlns:m="http://schemas.openxmlformats.org/officeDocument/2006/math">
                    <m:r>
                      <a:rPr lang="cs-CZ" sz="3200" b="0" i="1" smtClean="0">
                        <a:latin typeface="Cambria Math"/>
                      </a:rPr>
                      <m:t>𝑓</m:t>
                    </m:r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3200" b="0" dirty="0" smtClean="0">
                  <a:latin typeface="Cambria" pitchFamily="18" charset="0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cs-CZ" sz="3200" dirty="0" smtClean="0">
                  <a:latin typeface="Cambria" pitchFamily="18" charset="0"/>
                </a:endParaRPr>
              </a:p>
              <a:p>
                <a:pPr marL="0" lvl="1" indent="0">
                  <a:buNone/>
                </a:pPr>
                <a:endParaRPr lang="cs-CZ" sz="3200" dirty="0">
                  <a:latin typeface="Cambria" pitchFamily="18" charset="0"/>
                </a:endParaRPr>
              </a:p>
              <a:p>
                <a:endParaRPr lang="sk-SK" dirty="0"/>
              </a:p>
              <a:p>
                <a:endParaRPr lang="cs-CZ" dirty="0" smtClean="0">
                  <a:latin typeface="Cambria" pitchFamily="18" charset="0"/>
                </a:endParaRPr>
              </a:p>
              <a:p>
                <a:pPr lvl="1">
                  <a:buNone/>
                </a:pPr>
                <a:endParaRPr lang="cs-CZ" dirty="0" smtClean="0"/>
              </a:p>
              <a:p>
                <a:endParaRPr lang="cs-CZ" dirty="0" smtClean="0"/>
              </a:p>
              <a:p>
                <a:pPr lvl="1">
                  <a:buNone/>
                </a:pPr>
                <a:endParaRPr lang="cs-CZ" dirty="0" smtClean="0"/>
              </a:p>
              <a:p>
                <a:endParaRPr lang="cs-CZ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5257800"/>
                <a:ext cx="8686800" cy="1219200"/>
              </a:xfrm>
              <a:blipFill rotWithShape="1">
                <a:blip r:embed="rId3"/>
                <a:stretch>
                  <a:fillRect l="-1614" t="-6000" b="-1200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0" y="2749501"/>
            <a:ext cx="493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 smtClean="0">
                <a:latin typeface="Cambria" pitchFamily="18" charset="0"/>
              </a:rPr>
              <a:t>+</a:t>
            </a:r>
            <a:endParaRPr lang="cs-CZ" sz="4800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88122" y="2738483"/>
            <a:ext cx="1541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800" dirty="0">
                <a:latin typeface="Cambria" pitchFamily="18" charset="0"/>
              </a:rPr>
              <a:t>→</a:t>
            </a:r>
            <a:r>
              <a:rPr lang="en-US" sz="4800" dirty="0" smtClean="0">
                <a:latin typeface="Cambria" pitchFamily="18" charset="0"/>
              </a:rPr>
              <a:t> ?</a:t>
            </a:r>
            <a:endParaRPr lang="cs-CZ" sz="4800" dirty="0">
              <a:latin typeface="Cambria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-149700" y="4538990"/>
                <a:ext cx="40385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b="1" i="1">
                          <a:latin typeface="Cambria Math"/>
                        </a:rPr>
                        <m:t>𝒙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cs-CZ" sz="2800" dirty="0">
                  <a:latin typeface="Cambria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700" y="4538990"/>
                <a:ext cx="4038599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019440" y="4538990"/>
                <a:ext cx="45395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r>
                          <a:rPr lang="en-US" sz="2800" i="1">
                            <a:latin typeface="Cambria Math"/>
                          </a:rPr>
                          <m:t>∗</m:t>
                        </m:r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</m:e>
                    </m:d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Cambria" pitchFamily="18" charset="0"/>
                  </a:rPr>
                  <a:t> </a:t>
                </a:r>
                <a:endParaRPr lang="cs-CZ" sz="2800" dirty="0">
                  <a:latin typeface="Cambria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40" y="4538990"/>
                <a:ext cx="4539519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55200" y="138178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>
                <a:latin typeface="Cambria" pitchFamily="18" charset="0"/>
              </a:rPr>
              <a:t>zašuměný</a:t>
            </a:r>
            <a:endParaRPr lang="cs-CZ" sz="2800" dirty="0">
              <a:latin typeface="Cambr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8249" y="1381780"/>
            <a:ext cx="188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>
                <a:latin typeface="Cambria" pitchFamily="18" charset="0"/>
              </a:rPr>
              <a:t>rozmazaný</a:t>
            </a:r>
            <a:endParaRPr lang="cs-CZ" sz="2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3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Ř</a:t>
            </a:r>
            <a:r>
              <a:rPr lang="sk-SK" b="1" dirty="0" smtClean="0">
                <a:latin typeface="Cambria" pitchFamily="18" charset="0"/>
              </a:rPr>
              <a:t>ešení a obsah práce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725976"/>
            <a:ext cx="2286000" cy="109342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ambria" pitchFamily="18" charset="0"/>
              </a:rPr>
              <a:t>Kr</a:t>
            </a:r>
            <a:r>
              <a:rPr lang="sk-SK" sz="2200" b="1" dirty="0" smtClean="0">
                <a:latin typeface="Cambria" pitchFamily="18" charset="0"/>
              </a:rPr>
              <a:t>átká expozice </a:t>
            </a:r>
            <a:r>
              <a:rPr lang="en-US" sz="2200" b="1" dirty="0" smtClean="0">
                <a:latin typeface="Cambria" pitchFamily="18" charset="0"/>
              </a:rPr>
              <a:t>(</a:t>
            </a:r>
            <a:r>
              <a:rPr lang="en-US" sz="2200" b="1" dirty="0" err="1" smtClean="0">
                <a:latin typeface="Cambria" pitchFamily="18" charset="0"/>
              </a:rPr>
              <a:t>za</a:t>
            </a:r>
            <a:r>
              <a:rPr lang="cs-CZ" sz="2200" b="1" dirty="0" smtClean="0">
                <a:latin typeface="Cambria" pitchFamily="18" charset="0"/>
              </a:rPr>
              <a:t>šuměný</a:t>
            </a:r>
            <a:r>
              <a:rPr lang="en-US" sz="2200" b="1" dirty="0">
                <a:latin typeface="Cambria" pitchFamily="18" charset="0"/>
              </a:rPr>
              <a:t>)</a:t>
            </a:r>
            <a:endParaRPr lang="cs-CZ" sz="2200" b="1" dirty="0"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827" y="4800600"/>
            <a:ext cx="2286000" cy="109342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200" b="1" dirty="0" smtClean="0">
                <a:latin typeface="Cambria" pitchFamily="18" charset="0"/>
              </a:rPr>
              <a:t>Dlouhá expozice</a:t>
            </a:r>
            <a:r>
              <a:rPr lang="sk-SK" sz="2200" b="1" dirty="0" smtClean="0">
                <a:latin typeface="Cambria" pitchFamily="18" charset="0"/>
              </a:rPr>
              <a:t> </a:t>
            </a:r>
            <a:r>
              <a:rPr lang="en-US" sz="2200" b="1" dirty="0" smtClean="0">
                <a:latin typeface="Cambria" pitchFamily="18" charset="0"/>
              </a:rPr>
              <a:t>(</a:t>
            </a:r>
            <a:r>
              <a:rPr lang="cs-CZ" sz="2200" b="1" dirty="0" smtClean="0">
                <a:latin typeface="Cambria" pitchFamily="18" charset="0"/>
              </a:rPr>
              <a:t>rozmazaný</a:t>
            </a:r>
            <a:r>
              <a:rPr lang="en-US" sz="2200" b="1" dirty="0" smtClean="0">
                <a:latin typeface="Cambria" pitchFamily="18" charset="0"/>
              </a:rPr>
              <a:t>)</a:t>
            </a:r>
            <a:endParaRPr lang="cs-CZ" sz="2200" b="1" dirty="0">
              <a:latin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1725976"/>
            <a:ext cx="2286000" cy="1093424"/>
          </a:xfrm>
          <a:prstGeom prst="rect">
            <a:avLst/>
          </a:prstGeom>
          <a:solidFill>
            <a:srgbClr val="BF4F4D"/>
          </a:solidFill>
          <a:ln w="38100">
            <a:solidFill>
              <a:srgbClr val="BF4F4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200" b="1" dirty="0" smtClean="0">
                <a:latin typeface="Cambria" pitchFamily="18" charset="0"/>
              </a:rPr>
              <a:t>Odstranění </a:t>
            </a:r>
          </a:p>
          <a:p>
            <a:pPr algn="ctr"/>
            <a:r>
              <a:rPr lang="cs-CZ" sz="2200" b="1" dirty="0" smtClean="0">
                <a:latin typeface="Cambria" pitchFamily="18" charset="0"/>
              </a:rPr>
              <a:t>š</a:t>
            </a:r>
            <a:r>
              <a:rPr lang="cs-CZ" sz="2200" b="1" dirty="0" smtClean="0">
                <a:latin typeface="Cambria" pitchFamily="18" charset="0"/>
              </a:rPr>
              <a:t>umu</a:t>
            </a:r>
          </a:p>
          <a:p>
            <a:pPr algn="ctr"/>
            <a:r>
              <a:rPr lang="en-US" sz="2200" b="1" dirty="0" smtClean="0">
                <a:latin typeface="Cambria" pitchFamily="18" charset="0"/>
              </a:rPr>
              <a:t>(BM3D)</a:t>
            </a:r>
            <a:endParaRPr lang="cs-CZ" sz="2200" b="1" dirty="0" smtClean="0">
              <a:latin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1400" y="3263288"/>
            <a:ext cx="2286000" cy="1093424"/>
          </a:xfrm>
          <a:prstGeom prst="rect">
            <a:avLst/>
          </a:prstGeom>
          <a:solidFill>
            <a:srgbClr val="9BBA59"/>
          </a:solidFill>
          <a:ln w="38100">
            <a:solidFill>
              <a:srgbClr val="9BBA5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200" b="1" dirty="0" smtClean="0">
                <a:latin typeface="Cambria" pitchFamily="18" charset="0"/>
              </a:rPr>
              <a:t>Fúze bez dekonvo</a:t>
            </a:r>
            <a:r>
              <a:rPr lang="en-US" sz="2200" b="1" dirty="0" err="1" smtClean="0">
                <a:latin typeface="Cambria" pitchFamily="18" charset="0"/>
              </a:rPr>
              <a:t>luce</a:t>
            </a:r>
            <a:endParaRPr lang="en-US" sz="2200" b="1" dirty="0" smtClean="0">
              <a:latin typeface="Cambria" pitchFamily="18" charset="0"/>
            </a:endParaRPr>
          </a:p>
          <a:p>
            <a:pPr algn="ctr"/>
            <a:r>
              <a:rPr lang="en-US" sz="2200" b="1" dirty="0" smtClean="0">
                <a:latin typeface="Cambria" pitchFamily="18" charset="0"/>
              </a:rPr>
              <a:t>(</a:t>
            </a:r>
            <a:r>
              <a:rPr lang="en-US" sz="2200" b="1" dirty="0" err="1" smtClean="0">
                <a:latin typeface="Cambria" pitchFamily="18" charset="0"/>
              </a:rPr>
              <a:t>Tico</a:t>
            </a:r>
            <a:r>
              <a:rPr lang="en-US" sz="2200" b="1" dirty="0" smtClean="0">
                <a:latin typeface="Cambria" pitchFamily="18" charset="0"/>
              </a:rPr>
              <a:t>)</a:t>
            </a:r>
            <a:endParaRPr lang="en-US" sz="2200" b="1" dirty="0" smtClean="0">
              <a:latin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92417" y="4800600"/>
            <a:ext cx="2286000" cy="1093424"/>
          </a:xfrm>
          <a:prstGeom prst="rect">
            <a:avLst/>
          </a:prstGeom>
          <a:solidFill>
            <a:srgbClr val="4F82BD"/>
          </a:solidFill>
          <a:ln w="38100">
            <a:solidFill>
              <a:srgbClr val="4F82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ambria" pitchFamily="18" charset="0"/>
              </a:rPr>
              <a:t>F</a:t>
            </a:r>
            <a:r>
              <a:rPr lang="cs-CZ" sz="2200" b="1" dirty="0" smtClean="0">
                <a:latin typeface="Cambria" pitchFamily="18" charset="0"/>
              </a:rPr>
              <a:t>úze s </a:t>
            </a:r>
          </a:p>
          <a:p>
            <a:pPr algn="ctr"/>
            <a:r>
              <a:rPr lang="cs-CZ" sz="2200" b="1" dirty="0">
                <a:latin typeface="Cambria" pitchFamily="18" charset="0"/>
              </a:rPr>
              <a:t>d</a:t>
            </a:r>
            <a:r>
              <a:rPr lang="cs-CZ" sz="2200" b="1" dirty="0" smtClean="0">
                <a:latin typeface="Cambria" pitchFamily="18" charset="0"/>
              </a:rPr>
              <a:t>ekonvolucí</a:t>
            </a:r>
            <a:endParaRPr lang="en-US" sz="2200" b="1" dirty="0" smtClean="0">
              <a:latin typeface="Cambria" pitchFamily="18" charset="0"/>
            </a:endParaRPr>
          </a:p>
          <a:p>
            <a:pPr algn="ctr"/>
            <a:r>
              <a:rPr lang="en-US" sz="2200" b="1" dirty="0" smtClean="0">
                <a:latin typeface="Cambria" pitchFamily="18" charset="0"/>
              </a:rPr>
              <a:t>(MC-AM)</a:t>
            </a:r>
            <a:endParaRPr lang="cs-CZ" sz="2200" b="1" dirty="0" smtClean="0">
              <a:latin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3200" y="1725976"/>
            <a:ext cx="2286000" cy="416804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200" b="1" dirty="0" smtClean="0">
                <a:latin typeface="Cambria" pitchFamily="18" charset="0"/>
              </a:rPr>
              <a:t>Vyhodnocení a srovnání na simulovaných</a:t>
            </a:r>
          </a:p>
          <a:p>
            <a:pPr algn="ctr"/>
            <a:r>
              <a:rPr lang="sk-SK" sz="2200" b="1" dirty="0" smtClean="0">
                <a:latin typeface="Cambria" pitchFamily="18" charset="0"/>
              </a:rPr>
              <a:t>a reálných</a:t>
            </a:r>
          </a:p>
          <a:p>
            <a:pPr algn="ctr"/>
            <a:r>
              <a:rPr lang="sk-SK" sz="2200" b="1" dirty="0" smtClean="0">
                <a:latin typeface="Cambria" pitchFamily="18" charset="0"/>
              </a:rPr>
              <a:t>datech</a:t>
            </a:r>
            <a:endParaRPr lang="cs-CZ" sz="2200" b="1" dirty="0">
              <a:latin typeface="Cambria" pitchFamily="18" charset="0"/>
            </a:endParaRPr>
          </a:p>
        </p:txBody>
      </p: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2825827" y="2272688"/>
            <a:ext cx="755573" cy="0"/>
          </a:xfrm>
          <a:prstGeom prst="straightConnector1">
            <a:avLst/>
          </a:prstGeom>
          <a:ln w="38100">
            <a:solidFill>
              <a:srgbClr val="BF4F4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5867400" y="2272688"/>
            <a:ext cx="685800" cy="0"/>
          </a:xfrm>
          <a:prstGeom prst="straightConnector1">
            <a:avLst/>
          </a:prstGeom>
          <a:ln w="38100">
            <a:solidFill>
              <a:srgbClr val="BF4F4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2808383" y="2259376"/>
            <a:ext cx="773017" cy="1550624"/>
          </a:xfrm>
          <a:prstGeom prst="straightConnector1">
            <a:avLst/>
          </a:prstGeom>
          <a:ln w="38100">
            <a:solidFill>
              <a:srgbClr val="9BBA5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0" idx="1"/>
          </p:cNvCxnSpPr>
          <p:nvPr/>
        </p:nvCxnSpPr>
        <p:spPr>
          <a:xfrm>
            <a:off x="2825827" y="5347312"/>
            <a:ext cx="766590" cy="0"/>
          </a:xfrm>
          <a:prstGeom prst="straightConnector1">
            <a:avLst/>
          </a:prstGeom>
          <a:ln w="38100">
            <a:solidFill>
              <a:srgbClr val="4F82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9" idx="1"/>
          </p:cNvCxnSpPr>
          <p:nvPr/>
        </p:nvCxnSpPr>
        <p:spPr>
          <a:xfrm flipV="1">
            <a:off x="2825827" y="3810000"/>
            <a:ext cx="755573" cy="1537312"/>
          </a:xfrm>
          <a:prstGeom prst="straightConnector1">
            <a:avLst/>
          </a:prstGeom>
          <a:ln w="38100">
            <a:solidFill>
              <a:srgbClr val="9BBA5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12" idx="1"/>
          </p:cNvCxnSpPr>
          <p:nvPr/>
        </p:nvCxnSpPr>
        <p:spPr>
          <a:xfrm>
            <a:off x="5867400" y="3810000"/>
            <a:ext cx="685800" cy="0"/>
          </a:xfrm>
          <a:prstGeom prst="straightConnector1">
            <a:avLst/>
          </a:prstGeom>
          <a:ln w="38100">
            <a:solidFill>
              <a:srgbClr val="9BBA5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3"/>
          </p:cNvCxnSpPr>
          <p:nvPr/>
        </p:nvCxnSpPr>
        <p:spPr>
          <a:xfrm>
            <a:off x="5878417" y="5347312"/>
            <a:ext cx="674783" cy="0"/>
          </a:xfrm>
          <a:prstGeom prst="straightConnector1">
            <a:avLst/>
          </a:prstGeom>
          <a:ln w="38100">
            <a:solidFill>
              <a:srgbClr val="4F82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3"/>
            <a:endCxn id="10" idx="1"/>
          </p:cNvCxnSpPr>
          <p:nvPr/>
        </p:nvCxnSpPr>
        <p:spPr>
          <a:xfrm>
            <a:off x="2819400" y="2272688"/>
            <a:ext cx="773017" cy="3074624"/>
          </a:xfrm>
          <a:prstGeom prst="straightConnector1">
            <a:avLst/>
          </a:prstGeom>
          <a:ln w="38100">
            <a:solidFill>
              <a:srgbClr val="4F82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Algoritmus BM3D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Cambria" pitchFamily="18" charset="0"/>
              </a:rPr>
              <a:t>„</a:t>
            </a:r>
            <a:r>
              <a:rPr lang="sk-SK" b="1" dirty="0" smtClean="0">
                <a:latin typeface="Cambria" pitchFamily="18" charset="0"/>
              </a:rPr>
              <a:t>B</a:t>
            </a:r>
            <a:r>
              <a:rPr lang="sk-SK" dirty="0" smtClean="0">
                <a:latin typeface="Cambria" pitchFamily="18" charset="0"/>
              </a:rPr>
              <a:t>lock </a:t>
            </a:r>
            <a:r>
              <a:rPr lang="sk-SK" b="1" dirty="0" smtClean="0">
                <a:latin typeface="Cambria" pitchFamily="18" charset="0"/>
              </a:rPr>
              <a:t>M</a:t>
            </a:r>
            <a:r>
              <a:rPr lang="sk-SK" dirty="0" smtClean="0">
                <a:latin typeface="Cambria" pitchFamily="18" charset="0"/>
              </a:rPr>
              <a:t>atching </a:t>
            </a:r>
            <a:r>
              <a:rPr lang="sk-SK" dirty="0">
                <a:latin typeface="Cambria" pitchFamily="18" charset="0"/>
              </a:rPr>
              <a:t>and </a:t>
            </a:r>
            <a:r>
              <a:rPr lang="sk-SK" b="1" dirty="0">
                <a:latin typeface="Cambria" pitchFamily="18" charset="0"/>
              </a:rPr>
              <a:t>3D</a:t>
            </a:r>
            <a:r>
              <a:rPr lang="sk-SK" dirty="0">
                <a:latin typeface="Cambria" pitchFamily="18" charset="0"/>
              </a:rPr>
              <a:t> </a:t>
            </a:r>
            <a:r>
              <a:rPr lang="sk-SK" dirty="0" smtClean="0">
                <a:latin typeface="Cambria" pitchFamily="18" charset="0"/>
              </a:rPr>
              <a:t>Filtering“</a:t>
            </a:r>
            <a:endParaRPr lang="en-US" dirty="0" smtClean="0">
              <a:latin typeface="Cambria" pitchFamily="18" charset="0"/>
            </a:endParaRPr>
          </a:p>
          <a:p>
            <a:r>
              <a:rPr lang="sk-SK" dirty="0" smtClean="0">
                <a:latin typeface="Cambria" pitchFamily="18" charset="0"/>
              </a:rPr>
              <a:t>Alessandro </a:t>
            </a:r>
            <a:r>
              <a:rPr lang="sk-SK" dirty="0">
                <a:latin typeface="Cambria" pitchFamily="18" charset="0"/>
              </a:rPr>
              <a:t>Foi a kol.</a:t>
            </a:r>
            <a:r>
              <a:rPr lang="en-US" dirty="0">
                <a:latin typeface="Cambria" pitchFamily="18" charset="0"/>
              </a:rPr>
              <a:t>  (2006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r>
              <a:rPr lang="en-US" dirty="0" err="1">
                <a:latin typeface="Cambria" pitchFamily="18" charset="0"/>
              </a:rPr>
              <a:t>v</a:t>
            </a:r>
            <a:r>
              <a:rPr lang="en-US" dirty="0" err="1" smtClean="0">
                <a:latin typeface="Cambria" pitchFamily="18" charset="0"/>
              </a:rPr>
              <a:t>ysoce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efektivn</a:t>
            </a:r>
            <a:r>
              <a:rPr lang="cs-CZ" dirty="0" smtClean="0">
                <a:latin typeface="Cambria" pitchFamily="18" charset="0"/>
              </a:rPr>
              <a:t>í odstranění šumu</a:t>
            </a:r>
          </a:p>
          <a:p>
            <a:endParaRPr lang="cs-CZ" dirty="0" smtClean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676650"/>
            <a:ext cx="8362951" cy="2078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Tic</a:t>
            </a:r>
            <a:r>
              <a:rPr lang="cs-CZ" b="1" dirty="0" smtClean="0">
                <a:latin typeface="Cambria" pitchFamily="18" charset="0"/>
              </a:rPr>
              <a:t>ův algoritmus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Cambria" pitchFamily="18" charset="0"/>
              </a:rPr>
              <a:t>Marius Tico, 2009</a:t>
            </a:r>
          </a:p>
          <a:p>
            <a:r>
              <a:rPr lang="cs-CZ" dirty="0">
                <a:latin typeface="Cambria" pitchFamily="18" charset="0"/>
              </a:rPr>
              <a:t>w</a:t>
            </a:r>
            <a:r>
              <a:rPr lang="cs-CZ" dirty="0" smtClean="0">
                <a:latin typeface="Cambria" pitchFamily="18" charset="0"/>
              </a:rPr>
              <a:t>aveletová fúze snímků, bez dekonvoluce</a:t>
            </a:r>
          </a:p>
          <a:p>
            <a:r>
              <a:rPr lang="cs-CZ" dirty="0">
                <a:latin typeface="Cambria" pitchFamily="18" charset="0"/>
              </a:rPr>
              <a:t>z</a:t>
            </a:r>
            <a:r>
              <a:rPr lang="cs-CZ" dirty="0" smtClean="0">
                <a:latin typeface="Cambria" pitchFamily="18" charset="0"/>
              </a:rPr>
              <a:t>vládá i lokální rozmazání pohybem</a:t>
            </a:r>
            <a:endParaRPr lang="en-US" dirty="0" smtClean="0">
              <a:latin typeface="Cambria" pitchFamily="18" charset="0"/>
            </a:endParaRPr>
          </a:p>
          <a:p>
            <a:endParaRPr lang="cs-CZ" dirty="0" smtClean="0">
              <a:latin typeface="Cambria" pitchFamily="18" charset="0"/>
            </a:endParaRPr>
          </a:p>
          <a:p>
            <a:endParaRPr lang="sk-SK" dirty="0" smtClean="0">
              <a:latin typeface="Cambria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548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100" y="37675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916" y="3767500"/>
            <a:ext cx="252000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454525" y="4241800"/>
            <a:ext cx="311150" cy="273126"/>
          </a:xfrm>
          <a:custGeom>
            <a:avLst/>
            <a:gdLst>
              <a:gd name="connsiteX0" fmla="*/ 0 w 381000"/>
              <a:gd name="connsiteY0" fmla="*/ 0 h 228600"/>
              <a:gd name="connsiteX1" fmla="*/ 381000 w 381000"/>
              <a:gd name="connsiteY1" fmla="*/ 0 h 228600"/>
              <a:gd name="connsiteX2" fmla="*/ 381000 w 381000"/>
              <a:gd name="connsiteY2" fmla="*/ 228600 h 228600"/>
              <a:gd name="connsiteX3" fmla="*/ 0 w 381000"/>
              <a:gd name="connsiteY3" fmla="*/ 228600 h 228600"/>
              <a:gd name="connsiteX4" fmla="*/ 0 w 381000"/>
              <a:gd name="connsiteY4" fmla="*/ 0 h 228600"/>
              <a:gd name="connsiteX0" fmla="*/ 0 w 381000"/>
              <a:gd name="connsiteY0" fmla="*/ 0 h 285803"/>
              <a:gd name="connsiteX1" fmla="*/ 381000 w 381000"/>
              <a:gd name="connsiteY1" fmla="*/ 0 h 285803"/>
              <a:gd name="connsiteX2" fmla="*/ 381000 w 381000"/>
              <a:gd name="connsiteY2" fmla="*/ 228600 h 285803"/>
              <a:gd name="connsiteX3" fmla="*/ 165100 w 381000"/>
              <a:gd name="connsiteY3" fmla="*/ 285750 h 285803"/>
              <a:gd name="connsiteX4" fmla="*/ 0 w 381000"/>
              <a:gd name="connsiteY4" fmla="*/ 228600 h 285803"/>
              <a:gd name="connsiteX5" fmla="*/ 0 w 381000"/>
              <a:gd name="connsiteY5" fmla="*/ 0 h 285803"/>
              <a:gd name="connsiteX0" fmla="*/ 0 w 381000"/>
              <a:gd name="connsiteY0" fmla="*/ 0 h 285791"/>
              <a:gd name="connsiteX1" fmla="*/ 381000 w 381000"/>
              <a:gd name="connsiteY1" fmla="*/ 0 h 285791"/>
              <a:gd name="connsiteX2" fmla="*/ 349250 w 381000"/>
              <a:gd name="connsiteY2" fmla="*/ 209550 h 285791"/>
              <a:gd name="connsiteX3" fmla="*/ 165100 w 381000"/>
              <a:gd name="connsiteY3" fmla="*/ 285750 h 285791"/>
              <a:gd name="connsiteX4" fmla="*/ 0 w 381000"/>
              <a:gd name="connsiteY4" fmla="*/ 228600 h 285791"/>
              <a:gd name="connsiteX5" fmla="*/ 0 w 381000"/>
              <a:gd name="connsiteY5" fmla="*/ 0 h 285791"/>
              <a:gd name="connsiteX0" fmla="*/ 0 w 349250"/>
              <a:gd name="connsiteY0" fmla="*/ 0 h 285791"/>
              <a:gd name="connsiteX1" fmla="*/ 311150 w 349250"/>
              <a:gd name="connsiteY1" fmla="*/ 19050 h 285791"/>
              <a:gd name="connsiteX2" fmla="*/ 349250 w 349250"/>
              <a:gd name="connsiteY2" fmla="*/ 209550 h 285791"/>
              <a:gd name="connsiteX3" fmla="*/ 165100 w 349250"/>
              <a:gd name="connsiteY3" fmla="*/ 285750 h 285791"/>
              <a:gd name="connsiteX4" fmla="*/ 0 w 349250"/>
              <a:gd name="connsiteY4" fmla="*/ 228600 h 285791"/>
              <a:gd name="connsiteX5" fmla="*/ 0 w 349250"/>
              <a:gd name="connsiteY5" fmla="*/ 0 h 285791"/>
              <a:gd name="connsiteX0" fmla="*/ 88900 w 349250"/>
              <a:gd name="connsiteY0" fmla="*/ 25400 h 266741"/>
              <a:gd name="connsiteX1" fmla="*/ 311150 w 349250"/>
              <a:gd name="connsiteY1" fmla="*/ 0 h 266741"/>
              <a:gd name="connsiteX2" fmla="*/ 349250 w 349250"/>
              <a:gd name="connsiteY2" fmla="*/ 190500 h 266741"/>
              <a:gd name="connsiteX3" fmla="*/ 165100 w 349250"/>
              <a:gd name="connsiteY3" fmla="*/ 266700 h 266741"/>
              <a:gd name="connsiteX4" fmla="*/ 0 w 349250"/>
              <a:gd name="connsiteY4" fmla="*/ 209550 h 266741"/>
              <a:gd name="connsiteX5" fmla="*/ 88900 w 349250"/>
              <a:gd name="connsiteY5" fmla="*/ 25400 h 266741"/>
              <a:gd name="connsiteX0" fmla="*/ 88900 w 349250"/>
              <a:gd name="connsiteY0" fmla="*/ 25400 h 228676"/>
              <a:gd name="connsiteX1" fmla="*/ 311150 w 349250"/>
              <a:gd name="connsiteY1" fmla="*/ 0 h 228676"/>
              <a:gd name="connsiteX2" fmla="*/ 349250 w 349250"/>
              <a:gd name="connsiteY2" fmla="*/ 190500 h 228676"/>
              <a:gd name="connsiteX3" fmla="*/ 165100 w 349250"/>
              <a:gd name="connsiteY3" fmla="*/ 228600 h 228676"/>
              <a:gd name="connsiteX4" fmla="*/ 0 w 349250"/>
              <a:gd name="connsiteY4" fmla="*/ 209550 h 228676"/>
              <a:gd name="connsiteX5" fmla="*/ 88900 w 349250"/>
              <a:gd name="connsiteY5" fmla="*/ 25400 h 228676"/>
              <a:gd name="connsiteX0" fmla="*/ 88900 w 349250"/>
              <a:gd name="connsiteY0" fmla="*/ 69850 h 273126"/>
              <a:gd name="connsiteX1" fmla="*/ 184150 w 349250"/>
              <a:gd name="connsiteY1" fmla="*/ 0 h 273126"/>
              <a:gd name="connsiteX2" fmla="*/ 311150 w 349250"/>
              <a:gd name="connsiteY2" fmla="*/ 44450 h 273126"/>
              <a:gd name="connsiteX3" fmla="*/ 349250 w 349250"/>
              <a:gd name="connsiteY3" fmla="*/ 234950 h 273126"/>
              <a:gd name="connsiteX4" fmla="*/ 165100 w 349250"/>
              <a:gd name="connsiteY4" fmla="*/ 273050 h 273126"/>
              <a:gd name="connsiteX5" fmla="*/ 0 w 349250"/>
              <a:gd name="connsiteY5" fmla="*/ 254000 h 273126"/>
              <a:gd name="connsiteX6" fmla="*/ 88900 w 349250"/>
              <a:gd name="connsiteY6" fmla="*/ 69850 h 273126"/>
              <a:gd name="connsiteX0" fmla="*/ 50800 w 311150"/>
              <a:gd name="connsiteY0" fmla="*/ 69850 h 273126"/>
              <a:gd name="connsiteX1" fmla="*/ 146050 w 311150"/>
              <a:gd name="connsiteY1" fmla="*/ 0 h 273126"/>
              <a:gd name="connsiteX2" fmla="*/ 273050 w 311150"/>
              <a:gd name="connsiteY2" fmla="*/ 44450 h 273126"/>
              <a:gd name="connsiteX3" fmla="*/ 311150 w 311150"/>
              <a:gd name="connsiteY3" fmla="*/ 234950 h 273126"/>
              <a:gd name="connsiteX4" fmla="*/ 127000 w 311150"/>
              <a:gd name="connsiteY4" fmla="*/ 273050 h 273126"/>
              <a:gd name="connsiteX5" fmla="*/ 0 w 311150"/>
              <a:gd name="connsiteY5" fmla="*/ 234950 h 273126"/>
              <a:gd name="connsiteX6" fmla="*/ 50800 w 311150"/>
              <a:gd name="connsiteY6" fmla="*/ 69850 h 27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50" h="273126">
                <a:moveTo>
                  <a:pt x="50800" y="69850"/>
                </a:moveTo>
                <a:cubicBezTo>
                  <a:pt x="82550" y="67733"/>
                  <a:pt x="114300" y="2117"/>
                  <a:pt x="146050" y="0"/>
                </a:cubicBezTo>
                <a:lnTo>
                  <a:pt x="273050" y="44450"/>
                </a:lnTo>
                <a:lnTo>
                  <a:pt x="311150" y="234950"/>
                </a:lnTo>
                <a:cubicBezTo>
                  <a:pt x="243417" y="232833"/>
                  <a:pt x="194733" y="275167"/>
                  <a:pt x="127000" y="273050"/>
                </a:cubicBezTo>
                <a:lnTo>
                  <a:pt x="0" y="234950"/>
                </a:lnTo>
                <a:lnTo>
                  <a:pt x="50800" y="6985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1843087" y="5667376"/>
            <a:ext cx="350331" cy="593890"/>
          </a:xfrm>
          <a:custGeom>
            <a:avLst/>
            <a:gdLst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0 w 381000"/>
              <a:gd name="connsiteY3" fmla="*/ 5334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196850 w 381000"/>
              <a:gd name="connsiteY3" fmla="*/ 285750 h 533400"/>
              <a:gd name="connsiteX4" fmla="*/ 0 w 381000"/>
              <a:gd name="connsiteY4" fmla="*/ 0 h 533400"/>
              <a:gd name="connsiteX0" fmla="*/ 0 w 342900"/>
              <a:gd name="connsiteY0" fmla="*/ 0 h 546100"/>
              <a:gd name="connsiteX1" fmla="*/ 273050 w 342900"/>
              <a:gd name="connsiteY1" fmla="*/ 152400 h 546100"/>
              <a:gd name="connsiteX2" fmla="*/ 342900 w 342900"/>
              <a:gd name="connsiteY2" fmla="*/ 546100 h 546100"/>
              <a:gd name="connsiteX3" fmla="*/ 196850 w 342900"/>
              <a:gd name="connsiteY3" fmla="*/ 285750 h 546100"/>
              <a:gd name="connsiteX4" fmla="*/ 0 w 342900"/>
              <a:gd name="connsiteY4" fmla="*/ 0 h 5461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5453"/>
              <a:gd name="connsiteY0" fmla="*/ 0 h 622300"/>
              <a:gd name="connsiteX1" fmla="*/ 273050 w 365453"/>
              <a:gd name="connsiteY1" fmla="*/ 152400 h 622300"/>
              <a:gd name="connsiteX2" fmla="*/ 361950 w 365453"/>
              <a:gd name="connsiteY2" fmla="*/ 622300 h 622300"/>
              <a:gd name="connsiteX3" fmla="*/ 196850 w 365453"/>
              <a:gd name="connsiteY3" fmla="*/ 285750 h 622300"/>
              <a:gd name="connsiteX4" fmla="*/ 0 w 365453"/>
              <a:gd name="connsiteY4" fmla="*/ 0 h 622300"/>
              <a:gd name="connsiteX0" fmla="*/ 0 w 365453"/>
              <a:gd name="connsiteY0" fmla="*/ 0 h 622300"/>
              <a:gd name="connsiteX1" fmla="*/ 177800 w 365453"/>
              <a:gd name="connsiteY1" fmla="*/ 2540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53182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071"/>
              <a:gd name="connsiteY0" fmla="*/ 0 h 622300"/>
              <a:gd name="connsiteX1" fmla="*/ 165100 w 365071"/>
              <a:gd name="connsiteY1" fmla="*/ 53182 h 622300"/>
              <a:gd name="connsiteX2" fmla="*/ 261143 w 365071"/>
              <a:gd name="connsiteY2" fmla="*/ 152400 h 622300"/>
              <a:gd name="connsiteX3" fmla="*/ 361950 w 365071"/>
              <a:gd name="connsiteY3" fmla="*/ 622300 h 622300"/>
              <a:gd name="connsiteX4" fmla="*/ 222250 w 365071"/>
              <a:gd name="connsiteY4" fmla="*/ 285750 h 622300"/>
              <a:gd name="connsiteX5" fmla="*/ 0 w 365071"/>
              <a:gd name="connsiteY5" fmla="*/ 0 h 622300"/>
              <a:gd name="connsiteX0" fmla="*/ 0 w 365071"/>
              <a:gd name="connsiteY0" fmla="*/ 0 h 622300"/>
              <a:gd name="connsiteX1" fmla="*/ 155575 w 365071"/>
              <a:gd name="connsiteY1" fmla="*/ 53182 h 622300"/>
              <a:gd name="connsiteX2" fmla="*/ 261143 w 365071"/>
              <a:gd name="connsiteY2" fmla="*/ 152400 h 622300"/>
              <a:gd name="connsiteX3" fmla="*/ 361950 w 365071"/>
              <a:gd name="connsiteY3" fmla="*/ 622300 h 622300"/>
              <a:gd name="connsiteX4" fmla="*/ 222250 w 365071"/>
              <a:gd name="connsiteY4" fmla="*/ 285750 h 622300"/>
              <a:gd name="connsiteX5" fmla="*/ 0 w 365071"/>
              <a:gd name="connsiteY5" fmla="*/ 0 h 622300"/>
              <a:gd name="connsiteX0" fmla="*/ 0 w 350783"/>
              <a:gd name="connsiteY0" fmla="*/ 0 h 593725"/>
              <a:gd name="connsiteX1" fmla="*/ 141287 w 350783"/>
              <a:gd name="connsiteY1" fmla="*/ 24607 h 593725"/>
              <a:gd name="connsiteX2" fmla="*/ 246855 w 350783"/>
              <a:gd name="connsiteY2" fmla="*/ 123825 h 593725"/>
              <a:gd name="connsiteX3" fmla="*/ 347662 w 350783"/>
              <a:gd name="connsiteY3" fmla="*/ 593725 h 593725"/>
              <a:gd name="connsiteX4" fmla="*/ 207962 w 350783"/>
              <a:gd name="connsiteY4" fmla="*/ 257175 h 593725"/>
              <a:gd name="connsiteX5" fmla="*/ 0 w 350783"/>
              <a:gd name="connsiteY5" fmla="*/ 0 h 593725"/>
              <a:gd name="connsiteX0" fmla="*/ 0 w 350783"/>
              <a:gd name="connsiteY0" fmla="*/ 0 h 593725"/>
              <a:gd name="connsiteX1" fmla="*/ 141287 w 350783"/>
              <a:gd name="connsiteY1" fmla="*/ 24607 h 593725"/>
              <a:gd name="connsiteX2" fmla="*/ 246855 w 350783"/>
              <a:gd name="connsiteY2" fmla="*/ 123825 h 593725"/>
              <a:gd name="connsiteX3" fmla="*/ 347662 w 350783"/>
              <a:gd name="connsiteY3" fmla="*/ 593725 h 593725"/>
              <a:gd name="connsiteX4" fmla="*/ 207962 w 350783"/>
              <a:gd name="connsiteY4" fmla="*/ 257175 h 593725"/>
              <a:gd name="connsiteX5" fmla="*/ 0 w 350783"/>
              <a:gd name="connsiteY5" fmla="*/ 0 h 593725"/>
              <a:gd name="connsiteX0" fmla="*/ 0 w 350532"/>
              <a:gd name="connsiteY0" fmla="*/ 0 h 593725"/>
              <a:gd name="connsiteX1" fmla="*/ 141287 w 350532"/>
              <a:gd name="connsiteY1" fmla="*/ 24607 h 593725"/>
              <a:gd name="connsiteX2" fmla="*/ 237330 w 350532"/>
              <a:gd name="connsiteY2" fmla="*/ 128587 h 593725"/>
              <a:gd name="connsiteX3" fmla="*/ 347662 w 350532"/>
              <a:gd name="connsiteY3" fmla="*/ 593725 h 593725"/>
              <a:gd name="connsiteX4" fmla="*/ 207962 w 350532"/>
              <a:gd name="connsiteY4" fmla="*/ 257175 h 593725"/>
              <a:gd name="connsiteX5" fmla="*/ 0 w 350532"/>
              <a:gd name="connsiteY5" fmla="*/ 0 h 593725"/>
              <a:gd name="connsiteX0" fmla="*/ 0 w 350331"/>
              <a:gd name="connsiteY0" fmla="*/ 0 h 593890"/>
              <a:gd name="connsiteX1" fmla="*/ 141287 w 350331"/>
              <a:gd name="connsiteY1" fmla="*/ 24607 h 593890"/>
              <a:gd name="connsiteX2" fmla="*/ 237330 w 350331"/>
              <a:gd name="connsiteY2" fmla="*/ 128587 h 593890"/>
              <a:gd name="connsiteX3" fmla="*/ 300037 w 350331"/>
              <a:gd name="connsiteY3" fmla="*/ 297656 h 593890"/>
              <a:gd name="connsiteX4" fmla="*/ 347662 w 350331"/>
              <a:gd name="connsiteY4" fmla="*/ 593725 h 593890"/>
              <a:gd name="connsiteX5" fmla="*/ 207962 w 350331"/>
              <a:gd name="connsiteY5" fmla="*/ 257175 h 593890"/>
              <a:gd name="connsiteX6" fmla="*/ 0 w 350331"/>
              <a:gd name="connsiteY6" fmla="*/ 0 h 593890"/>
              <a:gd name="connsiteX0" fmla="*/ 0 w 350331"/>
              <a:gd name="connsiteY0" fmla="*/ 0 h 593890"/>
              <a:gd name="connsiteX1" fmla="*/ 138906 w 350331"/>
              <a:gd name="connsiteY1" fmla="*/ 34132 h 593890"/>
              <a:gd name="connsiteX2" fmla="*/ 237330 w 350331"/>
              <a:gd name="connsiteY2" fmla="*/ 128587 h 593890"/>
              <a:gd name="connsiteX3" fmla="*/ 300037 w 350331"/>
              <a:gd name="connsiteY3" fmla="*/ 297656 h 593890"/>
              <a:gd name="connsiteX4" fmla="*/ 347662 w 350331"/>
              <a:gd name="connsiteY4" fmla="*/ 593725 h 593890"/>
              <a:gd name="connsiteX5" fmla="*/ 207962 w 350331"/>
              <a:gd name="connsiteY5" fmla="*/ 257175 h 593890"/>
              <a:gd name="connsiteX6" fmla="*/ 0 w 350331"/>
              <a:gd name="connsiteY6" fmla="*/ 0 h 59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331" h="593890">
                <a:moveTo>
                  <a:pt x="0" y="0"/>
                </a:moveTo>
                <a:cubicBezTo>
                  <a:pt x="52917" y="8202"/>
                  <a:pt x="85989" y="4499"/>
                  <a:pt x="138906" y="34132"/>
                </a:cubicBezTo>
                <a:lnTo>
                  <a:pt x="237330" y="128587"/>
                </a:lnTo>
                <a:cubicBezTo>
                  <a:pt x="262201" y="174492"/>
                  <a:pt x="281648" y="220133"/>
                  <a:pt x="300037" y="297656"/>
                </a:cubicBezTo>
                <a:cubicBezTo>
                  <a:pt x="318426" y="375179"/>
                  <a:pt x="361420" y="600869"/>
                  <a:pt x="347662" y="593725"/>
                </a:cubicBezTo>
                <a:cubicBezTo>
                  <a:pt x="260879" y="494242"/>
                  <a:pt x="262995" y="369358"/>
                  <a:pt x="207962" y="257175"/>
                </a:cubicBezTo>
                <a:cubicBezTo>
                  <a:pt x="155045" y="117475"/>
                  <a:pt x="65617" y="95250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Rectangle 11"/>
          <p:cNvSpPr/>
          <p:nvPr/>
        </p:nvSpPr>
        <p:spPr>
          <a:xfrm>
            <a:off x="7623175" y="4191000"/>
            <a:ext cx="311150" cy="273126"/>
          </a:xfrm>
          <a:custGeom>
            <a:avLst/>
            <a:gdLst>
              <a:gd name="connsiteX0" fmla="*/ 0 w 381000"/>
              <a:gd name="connsiteY0" fmla="*/ 0 h 228600"/>
              <a:gd name="connsiteX1" fmla="*/ 381000 w 381000"/>
              <a:gd name="connsiteY1" fmla="*/ 0 h 228600"/>
              <a:gd name="connsiteX2" fmla="*/ 381000 w 381000"/>
              <a:gd name="connsiteY2" fmla="*/ 228600 h 228600"/>
              <a:gd name="connsiteX3" fmla="*/ 0 w 381000"/>
              <a:gd name="connsiteY3" fmla="*/ 228600 h 228600"/>
              <a:gd name="connsiteX4" fmla="*/ 0 w 381000"/>
              <a:gd name="connsiteY4" fmla="*/ 0 h 228600"/>
              <a:gd name="connsiteX0" fmla="*/ 0 w 381000"/>
              <a:gd name="connsiteY0" fmla="*/ 0 h 285803"/>
              <a:gd name="connsiteX1" fmla="*/ 381000 w 381000"/>
              <a:gd name="connsiteY1" fmla="*/ 0 h 285803"/>
              <a:gd name="connsiteX2" fmla="*/ 381000 w 381000"/>
              <a:gd name="connsiteY2" fmla="*/ 228600 h 285803"/>
              <a:gd name="connsiteX3" fmla="*/ 165100 w 381000"/>
              <a:gd name="connsiteY3" fmla="*/ 285750 h 285803"/>
              <a:gd name="connsiteX4" fmla="*/ 0 w 381000"/>
              <a:gd name="connsiteY4" fmla="*/ 228600 h 285803"/>
              <a:gd name="connsiteX5" fmla="*/ 0 w 381000"/>
              <a:gd name="connsiteY5" fmla="*/ 0 h 285803"/>
              <a:gd name="connsiteX0" fmla="*/ 0 w 381000"/>
              <a:gd name="connsiteY0" fmla="*/ 0 h 285791"/>
              <a:gd name="connsiteX1" fmla="*/ 381000 w 381000"/>
              <a:gd name="connsiteY1" fmla="*/ 0 h 285791"/>
              <a:gd name="connsiteX2" fmla="*/ 349250 w 381000"/>
              <a:gd name="connsiteY2" fmla="*/ 209550 h 285791"/>
              <a:gd name="connsiteX3" fmla="*/ 165100 w 381000"/>
              <a:gd name="connsiteY3" fmla="*/ 285750 h 285791"/>
              <a:gd name="connsiteX4" fmla="*/ 0 w 381000"/>
              <a:gd name="connsiteY4" fmla="*/ 228600 h 285791"/>
              <a:gd name="connsiteX5" fmla="*/ 0 w 381000"/>
              <a:gd name="connsiteY5" fmla="*/ 0 h 285791"/>
              <a:gd name="connsiteX0" fmla="*/ 0 w 349250"/>
              <a:gd name="connsiteY0" fmla="*/ 0 h 285791"/>
              <a:gd name="connsiteX1" fmla="*/ 311150 w 349250"/>
              <a:gd name="connsiteY1" fmla="*/ 19050 h 285791"/>
              <a:gd name="connsiteX2" fmla="*/ 349250 w 349250"/>
              <a:gd name="connsiteY2" fmla="*/ 209550 h 285791"/>
              <a:gd name="connsiteX3" fmla="*/ 165100 w 349250"/>
              <a:gd name="connsiteY3" fmla="*/ 285750 h 285791"/>
              <a:gd name="connsiteX4" fmla="*/ 0 w 349250"/>
              <a:gd name="connsiteY4" fmla="*/ 228600 h 285791"/>
              <a:gd name="connsiteX5" fmla="*/ 0 w 349250"/>
              <a:gd name="connsiteY5" fmla="*/ 0 h 285791"/>
              <a:gd name="connsiteX0" fmla="*/ 88900 w 349250"/>
              <a:gd name="connsiteY0" fmla="*/ 25400 h 266741"/>
              <a:gd name="connsiteX1" fmla="*/ 311150 w 349250"/>
              <a:gd name="connsiteY1" fmla="*/ 0 h 266741"/>
              <a:gd name="connsiteX2" fmla="*/ 349250 w 349250"/>
              <a:gd name="connsiteY2" fmla="*/ 190500 h 266741"/>
              <a:gd name="connsiteX3" fmla="*/ 165100 w 349250"/>
              <a:gd name="connsiteY3" fmla="*/ 266700 h 266741"/>
              <a:gd name="connsiteX4" fmla="*/ 0 w 349250"/>
              <a:gd name="connsiteY4" fmla="*/ 209550 h 266741"/>
              <a:gd name="connsiteX5" fmla="*/ 88900 w 349250"/>
              <a:gd name="connsiteY5" fmla="*/ 25400 h 266741"/>
              <a:gd name="connsiteX0" fmla="*/ 88900 w 349250"/>
              <a:gd name="connsiteY0" fmla="*/ 25400 h 228676"/>
              <a:gd name="connsiteX1" fmla="*/ 311150 w 349250"/>
              <a:gd name="connsiteY1" fmla="*/ 0 h 228676"/>
              <a:gd name="connsiteX2" fmla="*/ 349250 w 349250"/>
              <a:gd name="connsiteY2" fmla="*/ 190500 h 228676"/>
              <a:gd name="connsiteX3" fmla="*/ 165100 w 349250"/>
              <a:gd name="connsiteY3" fmla="*/ 228600 h 228676"/>
              <a:gd name="connsiteX4" fmla="*/ 0 w 349250"/>
              <a:gd name="connsiteY4" fmla="*/ 209550 h 228676"/>
              <a:gd name="connsiteX5" fmla="*/ 88900 w 349250"/>
              <a:gd name="connsiteY5" fmla="*/ 25400 h 228676"/>
              <a:gd name="connsiteX0" fmla="*/ 88900 w 349250"/>
              <a:gd name="connsiteY0" fmla="*/ 69850 h 273126"/>
              <a:gd name="connsiteX1" fmla="*/ 184150 w 349250"/>
              <a:gd name="connsiteY1" fmla="*/ 0 h 273126"/>
              <a:gd name="connsiteX2" fmla="*/ 311150 w 349250"/>
              <a:gd name="connsiteY2" fmla="*/ 44450 h 273126"/>
              <a:gd name="connsiteX3" fmla="*/ 349250 w 349250"/>
              <a:gd name="connsiteY3" fmla="*/ 234950 h 273126"/>
              <a:gd name="connsiteX4" fmla="*/ 165100 w 349250"/>
              <a:gd name="connsiteY4" fmla="*/ 273050 h 273126"/>
              <a:gd name="connsiteX5" fmla="*/ 0 w 349250"/>
              <a:gd name="connsiteY5" fmla="*/ 254000 h 273126"/>
              <a:gd name="connsiteX6" fmla="*/ 88900 w 349250"/>
              <a:gd name="connsiteY6" fmla="*/ 69850 h 273126"/>
              <a:gd name="connsiteX0" fmla="*/ 50800 w 311150"/>
              <a:gd name="connsiteY0" fmla="*/ 69850 h 273126"/>
              <a:gd name="connsiteX1" fmla="*/ 146050 w 311150"/>
              <a:gd name="connsiteY1" fmla="*/ 0 h 273126"/>
              <a:gd name="connsiteX2" fmla="*/ 273050 w 311150"/>
              <a:gd name="connsiteY2" fmla="*/ 44450 h 273126"/>
              <a:gd name="connsiteX3" fmla="*/ 311150 w 311150"/>
              <a:gd name="connsiteY3" fmla="*/ 234950 h 273126"/>
              <a:gd name="connsiteX4" fmla="*/ 127000 w 311150"/>
              <a:gd name="connsiteY4" fmla="*/ 273050 h 273126"/>
              <a:gd name="connsiteX5" fmla="*/ 0 w 311150"/>
              <a:gd name="connsiteY5" fmla="*/ 234950 h 273126"/>
              <a:gd name="connsiteX6" fmla="*/ 50800 w 311150"/>
              <a:gd name="connsiteY6" fmla="*/ 69850 h 27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50" h="273126">
                <a:moveTo>
                  <a:pt x="50800" y="69850"/>
                </a:moveTo>
                <a:cubicBezTo>
                  <a:pt x="82550" y="67733"/>
                  <a:pt x="114300" y="2117"/>
                  <a:pt x="146050" y="0"/>
                </a:cubicBezTo>
                <a:lnTo>
                  <a:pt x="273050" y="44450"/>
                </a:lnTo>
                <a:lnTo>
                  <a:pt x="311150" y="234950"/>
                </a:lnTo>
                <a:cubicBezTo>
                  <a:pt x="243417" y="232833"/>
                  <a:pt x="194733" y="275167"/>
                  <a:pt x="127000" y="273050"/>
                </a:cubicBezTo>
                <a:lnTo>
                  <a:pt x="0" y="234950"/>
                </a:lnTo>
                <a:lnTo>
                  <a:pt x="50800" y="6985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Rectangle 15"/>
          <p:cNvSpPr/>
          <p:nvPr/>
        </p:nvSpPr>
        <p:spPr>
          <a:xfrm>
            <a:off x="844832" y="4178261"/>
            <a:ext cx="160232" cy="774287"/>
          </a:xfrm>
          <a:custGeom>
            <a:avLst/>
            <a:gdLst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0 w 381000"/>
              <a:gd name="connsiteY3" fmla="*/ 5334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196850 w 381000"/>
              <a:gd name="connsiteY3" fmla="*/ 285750 h 533400"/>
              <a:gd name="connsiteX4" fmla="*/ 0 w 381000"/>
              <a:gd name="connsiteY4" fmla="*/ 0 h 533400"/>
              <a:gd name="connsiteX0" fmla="*/ 0 w 342900"/>
              <a:gd name="connsiteY0" fmla="*/ 0 h 546100"/>
              <a:gd name="connsiteX1" fmla="*/ 273050 w 342900"/>
              <a:gd name="connsiteY1" fmla="*/ 152400 h 546100"/>
              <a:gd name="connsiteX2" fmla="*/ 342900 w 342900"/>
              <a:gd name="connsiteY2" fmla="*/ 546100 h 546100"/>
              <a:gd name="connsiteX3" fmla="*/ 196850 w 342900"/>
              <a:gd name="connsiteY3" fmla="*/ 285750 h 546100"/>
              <a:gd name="connsiteX4" fmla="*/ 0 w 342900"/>
              <a:gd name="connsiteY4" fmla="*/ 0 h 5461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5453"/>
              <a:gd name="connsiteY0" fmla="*/ 0 h 622300"/>
              <a:gd name="connsiteX1" fmla="*/ 273050 w 365453"/>
              <a:gd name="connsiteY1" fmla="*/ 152400 h 622300"/>
              <a:gd name="connsiteX2" fmla="*/ 361950 w 365453"/>
              <a:gd name="connsiteY2" fmla="*/ 622300 h 622300"/>
              <a:gd name="connsiteX3" fmla="*/ 196850 w 365453"/>
              <a:gd name="connsiteY3" fmla="*/ 285750 h 622300"/>
              <a:gd name="connsiteX4" fmla="*/ 0 w 365453"/>
              <a:gd name="connsiteY4" fmla="*/ 0 h 622300"/>
              <a:gd name="connsiteX0" fmla="*/ 0 w 365453"/>
              <a:gd name="connsiteY0" fmla="*/ 0 h 622300"/>
              <a:gd name="connsiteX1" fmla="*/ 177800 w 365453"/>
              <a:gd name="connsiteY1" fmla="*/ 2540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32804"/>
              <a:gd name="connsiteX1" fmla="*/ 165100 w 365453"/>
              <a:gd name="connsiteY1" fmla="*/ 69850 h 632804"/>
              <a:gd name="connsiteX2" fmla="*/ 273050 w 365453"/>
              <a:gd name="connsiteY2" fmla="*/ 152400 h 632804"/>
              <a:gd name="connsiteX3" fmla="*/ 361950 w 365453"/>
              <a:gd name="connsiteY3" fmla="*/ 622300 h 632804"/>
              <a:gd name="connsiteX4" fmla="*/ 254000 w 365453"/>
              <a:gd name="connsiteY4" fmla="*/ 473037 h 632804"/>
              <a:gd name="connsiteX5" fmla="*/ 222250 w 365453"/>
              <a:gd name="connsiteY5" fmla="*/ 285750 h 632804"/>
              <a:gd name="connsiteX6" fmla="*/ 0 w 365453"/>
              <a:gd name="connsiteY6" fmla="*/ 0 h 632804"/>
              <a:gd name="connsiteX0" fmla="*/ 0 w 368300"/>
              <a:gd name="connsiteY0" fmla="*/ 14233 h 647037"/>
              <a:gd name="connsiteX1" fmla="*/ 368300 w 368300"/>
              <a:gd name="connsiteY1" fmla="*/ 7883 h 647037"/>
              <a:gd name="connsiteX2" fmla="*/ 273050 w 368300"/>
              <a:gd name="connsiteY2" fmla="*/ 166633 h 647037"/>
              <a:gd name="connsiteX3" fmla="*/ 361950 w 368300"/>
              <a:gd name="connsiteY3" fmla="*/ 636533 h 647037"/>
              <a:gd name="connsiteX4" fmla="*/ 254000 w 368300"/>
              <a:gd name="connsiteY4" fmla="*/ 487270 h 647037"/>
              <a:gd name="connsiteX5" fmla="*/ 222250 w 368300"/>
              <a:gd name="connsiteY5" fmla="*/ 299983 h 647037"/>
              <a:gd name="connsiteX6" fmla="*/ 0 w 368300"/>
              <a:gd name="connsiteY6" fmla="*/ 14233 h 647037"/>
              <a:gd name="connsiteX0" fmla="*/ 255 w 368555"/>
              <a:gd name="connsiteY0" fmla="*/ 206416 h 839220"/>
              <a:gd name="connsiteX1" fmla="*/ 311404 w 368555"/>
              <a:gd name="connsiteY1" fmla="*/ 4 h 839220"/>
              <a:gd name="connsiteX2" fmla="*/ 368555 w 368555"/>
              <a:gd name="connsiteY2" fmla="*/ 200066 h 839220"/>
              <a:gd name="connsiteX3" fmla="*/ 273305 w 368555"/>
              <a:gd name="connsiteY3" fmla="*/ 358816 h 839220"/>
              <a:gd name="connsiteX4" fmla="*/ 362205 w 368555"/>
              <a:gd name="connsiteY4" fmla="*/ 828716 h 839220"/>
              <a:gd name="connsiteX5" fmla="*/ 254255 w 368555"/>
              <a:gd name="connsiteY5" fmla="*/ 679453 h 839220"/>
              <a:gd name="connsiteX6" fmla="*/ 222505 w 368555"/>
              <a:gd name="connsiteY6" fmla="*/ 492166 h 839220"/>
              <a:gd name="connsiteX7" fmla="*/ 255 w 368555"/>
              <a:gd name="connsiteY7" fmla="*/ 206416 h 839220"/>
              <a:gd name="connsiteX0" fmla="*/ 968 w 172418"/>
              <a:gd name="connsiteY0" fmla="*/ 212766 h 839220"/>
              <a:gd name="connsiteX1" fmla="*/ 115267 w 172418"/>
              <a:gd name="connsiteY1" fmla="*/ 4 h 839220"/>
              <a:gd name="connsiteX2" fmla="*/ 172418 w 172418"/>
              <a:gd name="connsiteY2" fmla="*/ 200066 h 839220"/>
              <a:gd name="connsiteX3" fmla="*/ 77168 w 172418"/>
              <a:gd name="connsiteY3" fmla="*/ 358816 h 839220"/>
              <a:gd name="connsiteX4" fmla="*/ 166068 w 172418"/>
              <a:gd name="connsiteY4" fmla="*/ 828716 h 839220"/>
              <a:gd name="connsiteX5" fmla="*/ 58118 w 172418"/>
              <a:gd name="connsiteY5" fmla="*/ 679453 h 839220"/>
              <a:gd name="connsiteX6" fmla="*/ 26368 w 172418"/>
              <a:gd name="connsiteY6" fmla="*/ 492166 h 839220"/>
              <a:gd name="connsiteX7" fmla="*/ 968 w 172418"/>
              <a:gd name="connsiteY7" fmla="*/ 212766 h 839220"/>
              <a:gd name="connsiteX0" fmla="*/ 56 w 171506"/>
              <a:gd name="connsiteY0" fmla="*/ 213463 h 839917"/>
              <a:gd name="connsiteX1" fmla="*/ 76255 w 171506"/>
              <a:gd name="connsiteY1" fmla="*/ 89601 h 839917"/>
              <a:gd name="connsiteX2" fmla="*/ 114355 w 171506"/>
              <a:gd name="connsiteY2" fmla="*/ 701 h 839917"/>
              <a:gd name="connsiteX3" fmla="*/ 171506 w 171506"/>
              <a:gd name="connsiteY3" fmla="*/ 200763 h 839917"/>
              <a:gd name="connsiteX4" fmla="*/ 76256 w 171506"/>
              <a:gd name="connsiteY4" fmla="*/ 359513 h 839917"/>
              <a:gd name="connsiteX5" fmla="*/ 165156 w 171506"/>
              <a:gd name="connsiteY5" fmla="*/ 829413 h 839917"/>
              <a:gd name="connsiteX6" fmla="*/ 57206 w 171506"/>
              <a:gd name="connsiteY6" fmla="*/ 680150 h 839917"/>
              <a:gd name="connsiteX7" fmla="*/ 25456 w 171506"/>
              <a:gd name="connsiteY7" fmla="*/ 492863 h 839917"/>
              <a:gd name="connsiteX8" fmla="*/ 56 w 171506"/>
              <a:gd name="connsiteY8" fmla="*/ 213463 h 839917"/>
              <a:gd name="connsiteX0" fmla="*/ 25605 w 158955"/>
              <a:gd name="connsiteY0" fmla="*/ 200763 h 839917"/>
              <a:gd name="connsiteX1" fmla="*/ 63704 w 158955"/>
              <a:gd name="connsiteY1" fmla="*/ 89601 h 839917"/>
              <a:gd name="connsiteX2" fmla="*/ 101804 w 158955"/>
              <a:gd name="connsiteY2" fmla="*/ 701 h 839917"/>
              <a:gd name="connsiteX3" fmla="*/ 158955 w 158955"/>
              <a:gd name="connsiteY3" fmla="*/ 200763 h 839917"/>
              <a:gd name="connsiteX4" fmla="*/ 63705 w 158955"/>
              <a:gd name="connsiteY4" fmla="*/ 359513 h 839917"/>
              <a:gd name="connsiteX5" fmla="*/ 152605 w 158955"/>
              <a:gd name="connsiteY5" fmla="*/ 829413 h 839917"/>
              <a:gd name="connsiteX6" fmla="*/ 44655 w 158955"/>
              <a:gd name="connsiteY6" fmla="*/ 680150 h 839917"/>
              <a:gd name="connsiteX7" fmla="*/ 12905 w 158955"/>
              <a:gd name="connsiteY7" fmla="*/ 492863 h 839917"/>
              <a:gd name="connsiteX8" fmla="*/ 25605 w 158955"/>
              <a:gd name="connsiteY8" fmla="*/ 200763 h 839917"/>
              <a:gd name="connsiteX0" fmla="*/ 19564 w 152914"/>
              <a:gd name="connsiteY0" fmla="*/ 200763 h 839917"/>
              <a:gd name="connsiteX1" fmla="*/ 57663 w 152914"/>
              <a:gd name="connsiteY1" fmla="*/ 89601 h 839917"/>
              <a:gd name="connsiteX2" fmla="*/ 95763 w 152914"/>
              <a:gd name="connsiteY2" fmla="*/ 701 h 839917"/>
              <a:gd name="connsiteX3" fmla="*/ 152914 w 152914"/>
              <a:gd name="connsiteY3" fmla="*/ 200763 h 839917"/>
              <a:gd name="connsiteX4" fmla="*/ 57664 w 152914"/>
              <a:gd name="connsiteY4" fmla="*/ 359513 h 839917"/>
              <a:gd name="connsiteX5" fmla="*/ 146564 w 152914"/>
              <a:gd name="connsiteY5" fmla="*/ 829413 h 839917"/>
              <a:gd name="connsiteX6" fmla="*/ 38614 w 152914"/>
              <a:gd name="connsiteY6" fmla="*/ 680150 h 839917"/>
              <a:gd name="connsiteX7" fmla="*/ 6864 w 152914"/>
              <a:gd name="connsiteY7" fmla="*/ 492863 h 839917"/>
              <a:gd name="connsiteX8" fmla="*/ 513 w 152914"/>
              <a:gd name="connsiteY8" fmla="*/ 322965 h 839917"/>
              <a:gd name="connsiteX9" fmla="*/ 19564 w 152914"/>
              <a:gd name="connsiteY9" fmla="*/ 200763 h 839917"/>
              <a:gd name="connsiteX0" fmla="*/ 19564 w 150067"/>
              <a:gd name="connsiteY0" fmla="*/ 200763 h 839917"/>
              <a:gd name="connsiteX1" fmla="*/ 57663 w 150067"/>
              <a:gd name="connsiteY1" fmla="*/ 89601 h 839917"/>
              <a:gd name="connsiteX2" fmla="*/ 95763 w 150067"/>
              <a:gd name="connsiteY2" fmla="*/ 701 h 839917"/>
              <a:gd name="connsiteX3" fmla="*/ 124339 w 150067"/>
              <a:gd name="connsiteY3" fmla="*/ 200763 h 839917"/>
              <a:gd name="connsiteX4" fmla="*/ 57664 w 150067"/>
              <a:gd name="connsiteY4" fmla="*/ 359513 h 839917"/>
              <a:gd name="connsiteX5" fmla="*/ 146564 w 150067"/>
              <a:gd name="connsiteY5" fmla="*/ 829413 h 839917"/>
              <a:gd name="connsiteX6" fmla="*/ 38614 w 150067"/>
              <a:gd name="connsiteY6" fmla="*/ 680150 h 839917"/>
              <a:gd name="connsiteX7" fmla="*/ 6864 w 150067"/>
              <a:gd name="connsiteY7" fmla="*/ 492863 h 839917"/>
              <a:gd name="connsiteX8" fmla="*/ 513 w 150067"/>
              <a:gd name="connsiteY8" fmla="*/ 322965 h 839917"/>
              <a:gd name="connsiteX9" fmla="*/ 19564 w 150067"/>
              <a:gd name="connsiteY9" fmla="*/ 200763 h 839917"/>
              <a:gd name="connsiteX0" fmla="*/ 19564 w 150787"/>
              <a:gd name="connsiteY0" fmla="*/ 200763 h 839917"/>
              <a:gd name="connsiteX1" fmla="*/ 57663 w 150787"/>
              <a:gd name="connsiteY1" fmla="*/ 89601 h 839917"/>
              <a:gd name="connsiteX2" fmla="*/ 95763 w 150787"/>
              <a:gd name="connsiteY2" fmla="*/ 701 h 839917"/>
              <a:gd name="connsiteX3" fmla="*/ 124339 w 150787"/>
              <a:gd name="connsiteY3" fmla="*/ 200763 h 839917"/>
              <a:gd name="connsiteX4" fmla="*/ 74332 w 150787"/>
              <a:gd name="connsiteY4" fmla="*/ 364276 h 839917"/>
              <a:gd name="connsiteX5" fmla="*/ 146564 w 150787"/>
              <a:gd name="connsiteY5" fmla="*/ 829413 h 839917"/>
              <a:gd name="connsiteX6" fmla="*/ 38614 w 150787"/>
              <a:gd name="connsiteY6" fmla="*/ 680150 h 839917"/>
              <a:gd name="connsiteX7" fmla="*/ 6864 w 150787"/>
              <a:gd name="connsiteY7" fmla="*/ 492863 h 839917"/>
              <a:gd name="connsiteX8" fmla="*/ 513 w 150787"/>
              <a:gd name="connsiteY8" fmla="*/ 322965 h 839917"/>
              <a:gd name="connsiteX9" fmla="*/ 19564 w 150787"/>
              <a:gd name="connsiteY9" fmla="*/ 200763 h 839917"/>
              <a:gd name="connsiteX0" fmla="*/ 19564 w 150787"/>
              <a:gd name="connsiteY0" fmla="*/ 200099 h 839253"/>
              <a:gd name="connsiteX1" fmla="*/ 57663 w 150787"/>
              <a:gd name="connsiteY1" fmla="*/ 88937 h 839253"/>
              <a:gd name="connsiteX2" fmla="*/ 95763 w 150787"/>
              <a:gd name="connsiteY2" fmla="*/ 37 h 839253"/>
              <a:gd name="connsiteX3" fmla="*/ 131482 w 150787"/>
              <a:gd name="connsiteY3" fmla="*/ 81794 h 839253"/>
              <a:gd name="connsiteX4" fmla="*/ 124339 w 150787"/>
              <a:gd name="connsiteY4" fmla="*/ 200099 h 839253"/>
              <a:gd name="connsiteX5" fmla="*/ 74332 w 150787"/>
              <a:gd name="connsiteY5" fmla="*/ 363612 h 839253"/>
              <a:gd name="connsiteX6" fmla="*/ 146564 w 150787"/>
              <a:gd name="connsiteY6" fmla="*/ 828749 h 839253"/>
              <a:gd name="connsiteX7" fmla="*/ 38614 w 150787"/>
              <a:gd name="connsiteY7" fmla="*/ 679486 h 839253"/>
              <a:gd name="connsiteX8" fmla="*/ 6864 w 150787"/>
              <a:gd name="connsiteY8" fmla="*/ 492199 h 839253"/>
              <a:gd name="connsiteX9" fmla="*/ 513 w 150787"/>
              <a:gd name="connsiteY9" fmla="*/ 322301 h 839253"/>
              <a:gd name="connsiteX10" fmla="*/ 19564 w 150787"/>
              <a:gd name="connsiteY10" fmla="*/ 200099 h 839253"/>
              <a:gd name="connsiteX0" fmla="*/ 25604 w 156827"/>
              <a:gd name="connsiteY0" fmla="*/ 200099 h 839253"/>
              <a:gd name="connsiteX1" fmla="*/ 63703 w 156827"/>
              <a:gd name="connsiteY1" fmla="*/ 88937 h 839253"/>
              <a:gd name="connsiteX2" fmla="*/ 101803 w 156827"/>
              <a:gd name="connsiteY2" fmla="*/ 37 h 839253"/>
              <a:gd name="connsiteX3" fmla="*/ 137522 w 156827"/>
              <a:gd name="connsiteY3" fmla="*/ 81794 h 839253"/>
              <a:gd name="connsiteX4" fmla="*/ 130379 w 156827"/>
              <a:gd name="connsiteY4" fmla="*/ 200099 h 839253"/>
              <a:gd name="connsiteX5" fmla="*/ 80372 w 156827"/>
              <a:gd name="connsiteY5" fmla="*/ 363612 h 839253"/>
              <a:gd name="connsiteX6" fmla="*/ 152604 w 156827"/>
              <a:gd name="connsiteY6" fmla="*/ 828749 h 839253"/>
              <a:gd name="connsiteX7" fmla="*/ 44654 w 156827"/>
              <a:gd name="connsiteY7" fmla="*/ 679486 h 839253"/>
              <a:gd name="connsiteX8" fmla="*/ 997 w 156827"/>
              <a:gd name="connsiteY8" fmla="*/ 494581 h 839253"/>
              <a:gd name="connsiteX9" fmla="*/ 6553 w 156827"/>
              <a:gd name="connsiteY9" fmla="*/ 322301 h 839253"/>
              <a:gd name="connsiteX10" fmla="*/ 25604 w 156827"/>
              <a:gd name="connsiteY10" fmla="*/ 200099 h 839253"/>
              <a:gd name="connsiteX0" fmla="*/ 31469 w 162692"/>
              <a:gd name="connsiteY0" fmla="*/ 200099 h 839253"/>
              <a:gd name="connsiteX1" fmla="*/ 69568 w 162692"/>
              <a:gd name="connsiteY1" fmla="*/ 88937 h 839253"/>
              <a:gd name="connsiteX2" fmla="*/ 107668 w 162692"/>
              <a:gd name="connsiteY2" fmla="*/ 37 h 839253"/>
              <a:gd name="connsiteX3" fmla="*/ 143387 w 162692"/>
              <a:gd name="connsiteY3" fmla="*/ 81794 h 839253"/>
              <a:gd name="connsiteX4" fmla="*/ 136244 w 162692"/>
              <a:gd name="connsiteY4" fmla="*/ 200099 h 839253"/>
              <a:gd name="connsiteX5" fmla="*/ 86237 w 162692"/>
              <a:gd name="connsiteY5" fmla="*/ 363612 h 839253"/>
              <a:gd name="connsiteX6" fmla="*/ 158469 w 162692"/>
              <a:gd name="connsiteY6" fmla="*/ 828749 h 839253"/>
              <a:gd name="connsiteX7" fmla="*/ 50519 w 162692"/>
              <a:gd name="connsiteY7" fmla="*/ 679486 h 839253"/>
              <a:gd name="connsiteX8" fmla="*/ 6862 w 162692"/>
              <a:gd name="connsiteY8" fmla="*/ 494581 h 839253"/>
              <a:gd name="connsiteX9" fmla="*/ 512 w 162692"/>
              <a:gd name="connsiteY9" fmla="*/ 319920 h 839253"/>
              <a:gd name="connsiteX10" fmla="*/ 31469 w 162692"/>
              <a:gd name="connsiteY10" fmla="*/ 200099 h 839253"/>
              <a:gd name="connsiteX0" fmla="*/ 31469 w 162392"/>
              <a:gd name="connsiteY0" fmla="*/ 200099 h 839253"/>
              <a:gd name="connsiteX1" fmla="*/ 69568 w 162392"/>
              <a:gd name="connsiteY1" fmla="*/ 88937 h 839253"/>
              <a:gd name="connsiteX2" fmla="*/ 107668 w 162392"/>
              <a:gd name="connsiteY2" fmla="*/ 37 h 839253"/>
              <a:gd name="connsiteX3" fmla="*/ 143387 w 162392"/>
              <a:gd name="connsiteY3" fmla="*/ 81794 h 839253"/>
              <a:gd name="connsiteX4" fmla="*/ 136244 w 162392"/>
              <a:gd name="connsiteY4" fmla="*/ 200099 h 839253"/>
              <a:gd name="connsiteX5" fmla="*/ 86237 w 162392"/>
              <a:gd name="connsiteY5" fmla="*/ 363612 h 839253"/>
              <a:gd name="connsiteX6" fmla="*/ 129099 w 162392"/>
              <a:gd name="connsiteY6" fmla="*/ 600907 h 839253"/>
              <a:gd name="connsiteX7" fmla="*/ 158469 w 162392"/>
              <a:gd name="connsiteY7" fmla="*/ 828749 h 839253"/>
              <a:gd name="connsiteX8" fmla="*/ 50519 w 162392"/>
              <a:gd name="connsiteY8" fmla="*/ 679486 h 839253"/>
              <a:gd name="connsiteX9" fmla="*/ 6862 w 162392"/>
              <a:gd name="connsiteY9" fmla="*/ 494581 h 839253"/>
              <a:gd name="connsiteX10" fmla="*/ 512 w 162392"/>
              <a:gd name="connsiteY10" fmla="*/ 319920 h 839253"/>
              <a:gd name="connsiteX11" fmla="*/ 31469 w 162392"/>
              <a:gd name="connsiteY11" fmla="*/ 200099 h 839253"/>
              <a:gd name="connsiteX0" fmla="*/ 31469 w 173468"/>
              <a:gd name="connsiteY0" fmla="*/ 200099 h 821410"/>
              <a:gd name="connsiteX1" fmla="*/ 69568 w 173468"/>
              <a:gd name="connsiteY1" fmla="*/ 88937 h 821410"/>
              <a:gd name="connsiteX2" fmla="*/ 107668 w 173468"/>
              <a:gd name="connsiteY2" fmla="*/ 37 h 821410"/>
              <a:gd name="connsiteX3" fmla="*/ 143387 w 173468"/>
              <a:gd name="connsiteY3" fmla="*/ 81794 h 821410"/>
              <a:gd name="connsiteX4" fmla="*/ 136244 w 173468"/>
              <a:gd name="connsiteY4" fmla="*/ 200099 h 821410"/>
              <a:gd name="connsiteX5" fmla="*/ 86237 w 173468"/>
              <a:gd name="connsiteY5" fmla="*/ 363612 h 821410"/>
              <a:gd name="connsiteX6" fmla="*/ 129099 w 173468"/>
              <a:gd name="connsiteY6" fmla="*/ 600907 h 821410"/>
              <a:gd name="connsiteX7" fmla="*/ 170375 w 173468"/>
              <a:gd name="connsiteY7" fmla="*/ 809699 h 821410"/>
              <a:gd name="connsiteX8" fmla="*/ 50519 w 173468"/>
              <a:gd name="connsiteY8" fmla="*/ 679486 h 821410"/>
              <a:gd name="connsiteX9" fmla="*/ 6862 w 173468"/>
              <a:gd name="connsiteY9" fmla="*/ 494581 h 821410"/>
              <a:gd name="connsiteX10" fmla="*/ 512 w 173468"/>
              <a:gd name="connsiteY10" fmla="*/ 319920 h 821410"/>
              <a:gd name="connsiteX11" fmla="*/ 31469 w 173468"/>
              <a:gd name="connsiteY11" fmla="*/ 200099 h 821410"/>
              <a:gd name="connsiteX0" fmla="*/ 31469 w 160232"/>
              <a:gd name="connsiteY0" fmla="*/ 200099 h 774287"/>
              <a:gd name="connsiteX1" fmla="*/ 69568 w 160232"/>
              <a:gd name="connsiteY1" fmla="*/ 88937 h 774287"/>
              <a:gd name="connsiteX2" fmla="*/ 107668 w 160232"/>
              <a:gd name="connsiteY2" fmla="*/ 37 h 774287"/>
              <a:gd name="connsiteX3" fmla="*/ 143387 w 160232"/>
              <a:gd name="connsiteY3" fmla="*/ 81794 h 774287"/>
              <a:gd name="connsiteX4" fmla="*/ 136244 w 160232"/>
              <a:gd name="connsiteY4" fmla="*/ 200099 h 774287"/>
              <a:gd name="connsiteX5" fmla="*/ 86237 w 160232"/>
              <a:gd name="connsiteY5" fmla="*/ 363612 h 774287"/>
              <a:gd name="connsiteX6" fmla="*/ 129099 w 160232"/>
              <a:gd name="connsiteY6" fmla="*/ 600907 h 774287"/>
              <a:gd name="connsiteX7" fmla="*/ 156088 w 160232"/>
              <a:gd name="connsiteY7" fmla="*/ 757312 h 774287"/>
              <a:gd name="connsiteX8" fmla="*/ 50519 w 160232"/>
              <a:gd name="connsiteY8" fmla="*/ 679486 h 774287"/>
              <a:gd name="connsiteX9" fmla="*/ 6862 w 160232"/>
              <a:gd name="connsiteY9" fmla="*/ 494581 h 774287"/>
              <a:gd name="connsiteX10" fmla="*/ 512 w 160232"/>
              <a:gd name="connsiteY10" fmla="*/ 319920 h 774287"/>
              <a:gd name="connsiteX11" fmla="*/ 31469 w 160232"/>
              <a:gd name="connsiteY11" fmla="*/ 200099 h 77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0232" h="774287">
                <a:moveTo>
                  <a:pt x="31469" y="200099"/>
                </a:moveTo>
                <a:cubicBezTo>
                  <a:pt x="29352" y="143472"/>
                  <a:pt x="50518" y="124397"/>
                  <a:pt x="69568" y="88937"/>
                </a:cubicBezTo>
                <a:cubicBezTo>
                  <a:pt x="88618" y="53477"/>
                  <a:pt x="98143" y="1624"/>
                  <a:pt x="107668" y="37"/>
                </a:cubicBezTo>
                <a:cubicBezTo>
                  <a:pt x="117193" y="-1550"/>
                  <a:pt x="138624" y="48450"/>
                  <a:pt x="143387" y="81794"/>
                </a:cubicBezTo>
                <a:cubicBezTo>
                  <a:pt x="148150" y="115138"/>
                  <a:pt x="142991" y="152733"/>
                  <a:pt x="136244" y="200099"/>
                </a:cubicBezTo>
                <a:lnTo>
                  <a:pt x="86237" y="363612"/>
                </a:lnTo>
                <a:cubicBezTo>
                  <a:pt x="87031" y="430413"/>
                  <a:pt x="117060" y="523384"/>
                  <a:pt x="129099" y="600907"/>
                </a:cubicBezTo>
                <a:cubicBezTo>
                  <a:pt x="141138" y="678430"/>
                  <a:pt x="171169" y="744216"/>
                  <a:pt x="156088" y="757312"/>
                </a:cubicBezTo>
                <a:cubicBezTo>
                  <a:pt x="155030" y="807577"/>
                  <a:pt x="73802" y="735578"/>
                  <a:pt x="50519" y="679486"/>
                </a:cubicBezTo>
                <a:cubicBezTo>
                  <a:pt x="27236" y="623394"/>
                  <a:pt x="10434" y="554906"/>
                  <a:pt x="6862" y="494581"/>
                </a:cubicBezTo>
                <a:cubicBezTo>
                  <a:pt x="3290" y="434256"/>
                  <a:pt x="-1605" y="368603"/>
                  <a:pt x="512" y="319920"/>
                </a:cubicBezTo>
                <a:cubicBezTo>
                  <a:pt x="2629" y="271237"/>
                  <a:pt x="24722" y="238199"/>
                  <a:pt x="31469" y="20009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Rectangle 11"/>
          <p:cNvSpPr/>
          <p:nvPr/>
        </p:nvSpPr>
        <p:spPr>
          <a:xfrm>
            <a:off x="4607719" y="5897723"/>
            <a:ext cx="352335" cy="356505"/>
          </a:xfrm>
          <a:custGeom>
            <a:avLst/>
            <a:gdLst>
              <a:gd name="connsiteX0" fmla="*/ 0 w 381000"/>
              <a:gd name="connsiteY0" fmla="*/ 0 h 228600"/>
              <a:gd name="connsiteX1" fmla="*/ 381000 w 381000"/>
              <a:gd name="connsiteY1" fmla="*/ 0 h 228600"/>
              <a:gd name="connsiteX2" fmla="*/ 381000 w 381000"/>
              <a:gd name="connsiteY2" fmla="*/ 228600 h 228600"/>
              <a:gd name="connsiteX3" fmla="*/ 0 w 381000"/>
              <a:gd name="connsiteY3" fmla="*/ 228600 h 228600"/>
              <a:gd name="connsiteX4" fmla="*/ 0 w 381000"/>
              <a:gd name="connsiteY4" fmla="*/ 0 h 228600"/>
              <a:gd name="connsiteX0" fmla="*/ 0 w 381000"/>
              <a:gd name="connsiteY0" fmla="*/ 0 h 285803"/>
              <a:gd name="connsiteX1" fmla="*/ 381000 w 381000"/>
              <a:gd name="connsiteY1" fmla="*/ 0 h 285803"/>
              <a:gd name="connsiteX2" fmla="*/ 381000 w 381000"/>
              <a:gd name="connsiteY2" fmla="*/ 228600 h 285803"/>
              <a:gd name="connsiteX3" fmla="*/ 165100 w 381000"/>
              <a:gd name="connsiteY3" fmla="*/ 285750 h 285803"/>
              <a:gd name="connsiteX4" fmla="*/ 0 w 381000"/>
              <a:gd name="connsiteY4" fmla="*/ 228600 h 285803"/>
              <a:gd name="connsiteX5" fmla="*/ 0 w 381000"/>
              <a:gd name="connsiteY5" fmla="*/ 0 h 285803"/>
              <a:gd name="connsiteX0" fmla="*/ 0 w 381000"/>
              <a:gd name="connsiteY0" fmla="*/ 0 h 285791"/>
              <a:gd name="connsiteX1" fmla="*/ 381000 w 381000"/>
              <a:gd name="connsiteY1" fmla="*/ 0 h 285791"/>
              <a:gd name="connsiteX2" fmla="*/ 349250 w 381000"/>
              <a:gd name="connsiteY2" fmla="*/ 209550 h 285791"/>
              <a:gd name="connsiteX3" fmla="*/ 165100 w 381000"/>
              <a:gd name="connsiteY3" fmla="*/ 285750 h 285791"/>
              <a:gd name="connsiteX4" fmla="*/ 0 w 381000"/>
              <a:gd name="connsiteY4" fmla="*/ 228600 h 285791"/>
              <a:gd name="connsiteX5" fmla="*/ 0 w 381000"/>
              <a:gd name="connsiteY5" fmla="*/ 0 h 285791"/>
              <a:gd name="connsiteX0" fmla="*/ 0 w 349250"/>
              <a:gd name="connsiteY0" fmla="*/ 0 h 285791"/>
              <a:gd name="connsiteX1" fmla="*/ 311150 w 349250"/>
              <a:gd name="connsiteY1" fmla="*/ 19050 h 285791"/>
              <a:gd name="connsiteX2" fmla="*/ 349250 w 349250"/>
              <a:gd name="connsiteY2" fmla="*/ 209550 h 285791"/>
              <a:gd name="connsiteX3" fmla="*/ 165100 w 349250"/>
              <a:gd name="connsiteY3" fmla="*/ 285750 h 285791"/>
              <a:gd name="connsiteX4" fmla="*/ 0 w 349250"/>
              <a:gd name="connsiteY4" fmla="*/ 228600 h 285791"/>
              <a:gd name="connsiteX5" fmla="*/ 0 w 349250"/>
              <a:gd name="connsiteY5" fmla="*/ 0 h 285791"/>
              <a:gd name="connsiteX0" fmla="*/ 88900 w 349250"/>
              <a:gd name="connsiteY0" fmla="*/ 25400 h 266741"/>
              <a:gd name="connsiteX1" fmla="*/ 311150 w 349250"/>
              <a:gd name="connsiteY1" fmla="*/ 0 h 266741"/>
              <a:gd name="connsiteX2" fmla="*/ 349250 w 349250"/>
              <a:gd name="connsiteY2" fmla="*/ 190500 h 266741"/>
              <a:gd name="connsiteX3" fmla="*/ 165100 w 349250"/>
              <a:gd name="connsiteY3" fmla="*/ 266700 h 266741"/>
              <a:gd name="connsiteX4" fmla="*/ 0 w 349250"/>
              <a:gd name="connsiteY4" fmla="*/ 209550 h 266741"/>
              <a:gd name="connsiteX5" fmla="*/ 88900 w 349250"/>
              <a:gd name="connsiteY5" fmla="*/ 25400 h 266741"/>
              <a:gd name="connsiteX0" fmla="*/ 88900 w 349250"/>
              <a:gd name="connsiteY0" fmla="*/ 25400 h 228676"/>
              <a:gd name="connsiteX1" fmla="*/ 311150 w 349250"/>
              <a:gd name="connsiteY1" fmla="*/ 0 h 228676"/>
              <a:gd name="connsiteX2" fmla="*/ 349250 w 349250"/>
              <a:gd name="connsiteY2" fmla="*/ 190500 h 228676"/>
              <a:gd name="connsiteX3" fmla="*/ 165100 w 349250"/>
              <a:gd name="connsiteY3" fmla="*/ 228600 h 228676"/>
              <a:gd name="connsiteX4" fmla="*/ 0 w 349250"/>
              <a:gd name="connsiteY4" fmla="*/ 209550 h 228676"/>
              <a:gd name="connsiteX5" fmla="*/ 88900 w 349250"/>
              <a:gd name="connsiteY5" fmla="*/ 25400 h 228676"/>
              <a:gd name="connsiteX0" fmla="*/ 88900 w 349250"/>
              <a:gd name="connsiteY0" fmla="*/ 69850 h 273126"/>
              <a:gd name="connsiteX1" fmla="*/ 184150 w 349250"/>
              <a:gd name="connsiteY1" fmla="*/ 0 h 273126"/>
              <a:gd name="connsiteX2" fmla="*/ 311150 w 349250"/>
              <a:gd name="connsiteY2" fmla="*/ 44450 h 273126"/>
              <a:gd name="connsiteX3" fmla="*/ 349250 w 349250"/>
              <a:gd name="connsiteY3" fmla="*/ 234950 h 273126"/>
              <a:gd name="connsiteX4" fmla="*/ 165100 w 349250"/>
              <a:gd name="connsiteY4" fmla="*/ 273050 h 273126"/>
              <a:gd name="connsiteX5" fmla="*/ 0 w 349250"/>
              <a:gd name="connsiteY5" fmla="*/ 254000 h 273126"/>
              <a:gd name="connsiteX6" fmla="*/ 88900 w 349250"/>
              <a:gd name="connsiteY6" fmla="*/ 69850 h 273126"/>
              <a:gd name="connsiteX0" fmla="*/ 50800 w 311150"/>
              <a:gd name="connsiteY0" fmla="*/ 69850 h 273126"/>
              <a:gd name="connsiteX1" fmla="*/ 146050 w 311150"/>
              <a:gd name="connsiteY1" fmla="*/ 0 h 273126"/>
              <a:gd name="connsiteX2" fmla="*/ 273050 w 311150"/>
              <a:gd name="connsiteY2" fmla="*/ 44450 h 273126"/>
              <a:gd name="connsiteX3" fmla="*/ 311150 w 311150"/>
              <a:gd name="connsiteY3" fmla="*/ 234950 h 273126"/>
              <a:gd name="connsiteX4" fmla="*/ 127000 w 311150"/>
              <a:gd name="connsiteY4" fmla="*/ 273050 h 273126"/>
              <a:gd name="connsiteX5" fmla="*/ 0 w 311150"/>
              <a:gd name="connsiteY5" fmla="*/ 234950 h 273126"/>
              <a:gd name="connsiteX6" fmla="*/ 50800 w 311150"/>
              <a:gd name="connsiteY6" fmla="*/ 69850 h 273126"/>
              <a:gd name="connsiteX0" fmla="*/ 50800 w 311150"/>
              <a:gd name="connsiteY0" fmla="*/ 179387 h 382663"/>
              <a:gd name="connsiteX1" fmla="*/ 160337 w 311150"/>
              <a:gd name="connsiteY1" fmla="*/ 0 h 382663"/>
              <a:gd name="connsiteX2" fmla="*/ 273050 w 311150"/>
              <a:gd name="connsiteY2" fmla="*/ 153987 h 382663"/>
              <a:gd name="connsiteX3" fmla="*/ 311150 w 311150"/>
              <a:gd name="connsiteY3" fmla="*/ 344487 h 382663"/>
              <a:gd name="connsiteX4" fmla="*/ 127000 w 311150"/>
              <a:gd name="connsiteY4" fmla="*/ 382587 h 382663"/>
              <a:gd name="connsiteX5" fmla="*/ 0 w 311150"/>
              <a:gd name="connsiteY5" fmla="*/ 344487 h 382663"/>
              <a:gd name="connsiteX6" fmla="*/ 50800 w 311150"/>
              <a:gd name="connsiteY6" fmla="*/ 179387 h 382663"/>
              <a:gd name="connsiteX0" fmla="*/ 50800 w 346869"/>
              <a:gd name="connsiteY0" fmla="*/ 179387 h 382663"/>
              <a:gd name="connsiteX1" fmla="*/ 160337 w 346869"/>
              <a:gd name="connsiteY1" fmla="*/ 0 h 382663"/>
              <a:gd name="connsiteX2" fmla="*/ 346869 w 346869"/>
              <a:gd name="connsiteY2" fmla="*/ 113506 h 382663"/>
              <a:gd name="connsiteX3" fmla="*/ 311150 w 346869"/>
              <a:gd name="connsiteY3" fmla="*/ 344487 h 382663"/>
              <a:gd name="connsiteX4" fmla="*/ 127000 w 346869"/>
              <a:gd name="connsiteY4" fmla="*/ 382587 h 382663"/>
              <a:gd name="connsiteX5" fmla="*/ 0 w 346869"/>
              <a:gd name="connsiteY5" fmla="*/ 344487 h 382663"/>
              <a:gd name="connsiteX6" fmla="*/ 50800 w 346869"/>
              <a:gd name="connsiteY6" fmla="*/ 179387 h 382663"/>
              <a:gd name="connsiteX0" fmla="*/ 50800 w 357178"/>
              <a:gd name="connsiteY0" fmla="*/ 179387 h 382663"/>
              <a:gd name="connsiteX1" fmla="*/ 160337 w 357178"/>
              <a:gd name="connsiteY1" fmla="*/ 0 h 382663"/>
              <a:gd name="connsiteX2" fmla="*/ 346869 w 357178"/>
              <a:gd name="connsiteY2" fmla="*/ 113506 h 382663"/>
              <a:gd name="connsiteX3" fmla="*/ 311150 w 357178"/>
              <a:gd name="connsiteY3" fmla="*/ 344487 h 382663"/>
              <a:gd name="connsiteX4" fmla="*/ 127000 w 357178"/>
              <a:gd name="connsiteY4" fmla="*/ 382587 h 382663"/>
              <a:gd name="connsiteX5" fmla="*/ 0 w 357178"/>
              <a:gd name="connsiteY5" fmla="*/ 344487 h 382663"/>
              <a:gd name="connsiteX6" fmla="*/ 50800 w 357178"/>
              <a:gd name="connsiteY6" fmla="*/ 179387 h 382663"/>
              <a:gd name="connsiteX0" fmla="*/ 50800 w 362492"/>
              <a:gd name="connsiteY0" fmla="*/ 179387 h 382850"/>
              <a:gd name="connsiteX1" fmla="*/ 160337 w 362492"/>
              <a:gd name="connsiteY1" fmla="*/ 0 h 382850"/>
              <a:gd name="connsiteX2" fmla="*/ 346869 w 362492"/>
              <a:gd name="connsiteY2" fmla="*/ 113506 h 382850"/>
              <a:gd name="connsiteX3" fmla="*/ 339725 w 362492"/>
              <a:gd name="connsiteY3" fmla="*/ 375443 h 382850"/>
              <a:gd name="connsiteX4" fmla="*/ 127000 w 362492"/>
              <a:gd name="connsiteY4" fmla="*/ 382587 h 382850"/>
              <a:gd name="connsiteX5" fmla="*/ 0 w 362492"/>
              <a:gd name="connsiteY5" fmla="*/ 344487 h 382850"/>
              <a:gd name="connsiteX6" fmla="*/ 50800 w 362492"/>
              <a:gd name="connsiteY6" fmla="*/ 179387 h 382850"/>
              <a:gd name="connsiteX0" fmla="*/ 50800 w 360230"/>
              <a:gd name="connsiteY0" fmla="*/ 179387 h 382673"/>
              <a:gd name="connsiteX1" fmla="*/ 160337 w 360230"/>
              <a:gd name="connsiteY1" fmla="*/ 0 h 382673"/>
              <a:gd name="connsiteX2" fmla="*/ 346869 w 360230"/>
              <a:gd name="connsiteY2" fmla="*/ 113506 h 382673"/>
              <a:gd name="connsiteX3" fmla="*/ 330200 w 360230"/>
              <a:gd name="connsiteY3" fmla="*/ 349250 h 382673"/>
              <a:gd name="connsiteX4" fmla="*/ 127000 w 360230"/>
              <a:gd name="connsiteY4" fmla="*/ 382587 h 382673"/>
              <a:gd name="connsiteX5" fmla="*/ 0 w 360230"/>
              <a:gd name="connsiteY5" fmla="*/ 344487 h 382673"/>
              <a:gd name="connsiteX6" fmla="*/ 50800 w 360230"/>
              <a:gd name="connsiteY6" fmla="*/ 179387 h 382673"/>
              <a:gd name="connsiteX0" fmla="*/ 50800 w 364408"/>
              <a:gd name="connsiteY0" fmla="*/ 179387 h 382673"/>
              <a:gd name="connsiteX1" fmla="*/ 160337 w 364408"/>
              <a:gd name="connsiteY1" fmla="*/ 0 h 382673"/>
              <a:gd name="connsiteX2" fmla="*/ 346869 w 364408"/>
              <a:gd name="connsiteY2" fmla="*/ 113506 h 382673"/>
              <a:gd name="connsiteX3" fmla="*/ 330200 w 364408"/>
              <a:gd name="connsiteY3" fmla="*/ 349250 h 382673"/>
              <a:gd name="connsiteX4" fmla="*/ 127000 w 364408"/>
              <a:gd name="connsiteY4" fmla="*/ 382587 h 382673"/>
              <a:gd name="connsiteX5" fmla="*/ 0 w 364408"/>
              <a:gd name="connsiteY5" fmla="*/ 344487 h 382673"/>
              <a:gd name="connsiteX6" fmla="*/ 50800 w 364408"/>
              <a:gd name="connsiteY6" fmla="*/ 179387 h 382673"/>
              <a:gd name="connsiteX0" fmla="*/ 50800 w 364408"/>
              <a:gd name="connsiteY0" fmla="*/ 179387 h 386610"/>
              <a:gd name="connsiteX1" fmla="*/ 160337 w 364408"/>
              <a:gd name="connsiteY1" fmla="*/ 0 h 386610"/>
              <a:gd name="connsiteX2" fmla="*/ 346869 w 364408"/>
              <a:gd name="connsiteY2" fmla="*/ 113506 h 386610"/>
              <a:gd name="connsiteX3" fmla="*/ 330200 w 364408"/>
              <a:gd name="connsiteY3" fmla="*/ 349250 h 386610"/>
              <a:gd name="connsiteX4" fmla="*/ 279399 w 364408"/>
              <a:gd name="connsiteY4" fmla="*/ 384016 h 386610"/>
              <a:gd name="connsiteX5" fmla="*/ 127000 w 364408"/>
              <a:gd name="connsiteY5" fmla="*/ 382587 h 386610"/>
              <a:gd name="connsiteX6" fmla="*/ 0 w 364408"/>
              <a:gd name="connsiteY6" fmla="*/ 344487 h 386610"/>
              <a:gd name="connsiteX7" fmla="*/ 50800 w 364408"/>
              <a:gd name="connsiteY7" fmla="*/ 179387 h 386610"/>
              <a:gd name="connsiteX0" fmla="*/ 50800 w 372178"/>
              <a:gd name="connsiteY0" fmla="*/ 179387 h 389843"/>
              <a:gd name="connsiteX1" fmla="*/ 160337 w 372178"/>
              <a:gd name="connsiteY1" fmla="*/ 0 h 389843"/>
              <a:gd name="connsiteX2" fmla="*/ 346869 w 372178"/>
              <a:gd name="connsiteY2" fmla="*/ 113506 h 389843"/>
              <a:gd name="connsiteX3" fmla="*/ 349250 w 372178"/>
              <a:gd name="connsiteY3" fmla="*/ 368300 h 389843"/>
              <a:gd name="connsiteX4" fmla="*/ 279399 w 372178"/>
              <a:gd name="connsiteY4" fmla="*/ 384016 h 389843"/>
              <a:gd name="connsiteX5" fmla="*/ 127000 w 372178"/>
              <a:gd name="connsiteY5" fmla="*/ 382587 h 389843"/>
              <a:gd name="connsiteX6" fmla="*/ 0 w 372178"/>
              <a:gd name="connsiteY6" fmla="*/ 344487 h 389843"/>
              <a:gd name="connsiteX7" fmla="*/ 50800 w 372178"/>
              <a:gd name="connsiteY7" fmla="*/ 179387 h 389843"/>
              <a:gd name="connsiteX0" fmla="*/ 36513 w 372178"/>
              <a:gd name="connsiteY0" fmla="*/ 165099 h 389843"/>
              <a:gd name="connsiteX1" fmla="*/ 160337 w 372178"/>
              <a:gd name="connsiteY1" fmla="*/ 0 h 389843"/>
              <a:gd name="connsiteX2" fmla="*/ 346869 w 372178"/>
              <a:gd name="connsiteY2" fmla="*/ 113506 h 389843"/>
              <a:gd name="connsiteX3" fmla="*/ 349250 w 372178"/>
              <a:gd name="connsiteY3" fmla="*/ 368300 h 389843"/>
              <a:gd name="connsiteX4" fmla="*/ 279399 w 372178"/>
              <a:gd name="connsiteY4" fmla="*/ 384016 h 389843"/>
              <a:gd name="connsiteX5" fmla="*/ 127000 w 372178"/>
              <a:gd name="connsiteY5" fmla="*/ 382587 h 389843"/>
              <a:gd name="connsiteX6" fmla="*/ 0 w 372178"/>
              <a:gd name="connsiteY6" fmla="*/ 344487 h 389843"/>
              <a:gd name="connsiteX7" fmla="*/ 36513 w 372178"/>
              <a:gd name="connsiteY7" fmla="*/ 165099 h 389843"/>
              <a:gd name="connsiteX0" fmla="*/ 36513 w 372178"/>
              <a:gd name="connsiteY0" fmla="*/ 131761 h 356505"/>
              <a:gd name="connsiteX1" fmla="*/ 172244 w 372178"/>
              <a:gd name="connsiteY1" fmla="*/ 0 h 356505"/>
              <a:gd name="connsiteX2" fmla="*/ 346869 w 372178"/>
              <a:gd name="connsiteY2" fmla="*/ 80168 h 356505"/>
              <a:gd name="connsiteX3" fmla="*/ 349250 w 372178"/>
              <a:gd name="connsiteY3" fmla="*/ 334962 h 356505"/>
              <a:gd name="connsiteX4" fmla="*/ 279399 w 372178"/>
              <a:gd name="connsiteY4" fmla="*/ 350678 h 356505"/>
              <a:gd name="connsiteX5" fmla="*/ 127000 w 372178"/>
              <a:gd name="connsiteY5" fmla="*/ 349249 h 356505"/>
              <a:gd name="connsiteX6" fmla="*/ 0 w 372178"/>
              <a:gd name="connsiteY6" fmla="*/ 311149 h 356505"/>
              <a:gd name="connsiteX7" fmla="*/ 36513 w 372178"/>
              <a:gd name="connsiteY7" fmla="*/ 131761 h 356505"/>
              <a:gd name="connsiteX0" fmla="*/ 36513 w 372178"/>
              <a:gd name="connsiteY0" fmla="*/ 131761 h 356505"/>
              <a:gd name="connsiteX1" fmla="*/ 172244 w 372178"/>
              <a:gd name="connsiteY1" fmla="*/ 0 h 356505"/>
              <a:gd name="connsiteX2" fmla="*/ 346869 w 372178"/>
              <a:gd name="connsiteY2" fmla="*/ 80168 h 356505"/>
              <a:gd name="connsiteX3" fmla="*/ 349250 w 372178"/>
              <a:gd name="connsiteY3" fmla="*/ 334962 h 356505"/>
              <a:gd name="connsiteX4" fmla="*/ 279399 w 372178"/>
              <a:gd name="connsiteY4" fmla="*/ 350678 h 356505"/>
              <a:gd name="connsiteX5" fmla="*/ 127000 w 372178"/>
              <a:gd name="connsiteY5" fmla="*/ 349249 h 356505"/>
              <a:gd name="connsiteX6" fmla="*/ 19843 w 372178"/>
              <a:gd name="connsiteY6" fmla="*/ 307815 h 356505"/>
              <a:gd name="connsiteX7" fmla="*/ 0 w 372178"/>
              <a:gd name="connsiteY7" fmla="*/ 311149 h 356505"/>
              <a:gd name="connsiteX8" fmla="*/ 36513 w 372178"/>
              <a:gd name="connsiteY8" fmla="*/ 131761 h 356505"/>
              <a:gd name="connsiteX0" fmla="*/ 16670 w 352335"/>
              <a:gd name="connsiteY0" fmla="*/ 131761 h 356505"/>
              <a:gd name="connsiteX1" fmla="*/ 152401 w 352335"/>
              <a:gd name="connsiteY1" fmla="*/ 0 h 356505"/>
              <a:gd name="connsiteX2" fmla="*/ 327026 w 352335"/>
              <a:gd name="connsiteY2" fmla="*/ 80168 h 356505"/>
              <a:gd name="connsiteX3" fmla="*/ 329407 w 352335"/>
              <a:gd name="connsiteY3" fmla="*/ 334962 h 356505"/>
              <a:gd name="connsiteX4" fmla="*/ 259556 w 352335"/>
              <a:gd name="connsiteY4" fmla="*/ 350678 h 356505"/>
              <a:gd name="connsiteX5" fmla="*/ 107157 w 352335"/>
              <a:gd name="connsiteY5" fmla="*/ 349249 h 356505"/>
              <a:gd name="connsiteX6" fmla="*/ 0 w 352335"/>
              <a:gd name="connsiteY6" fmla="*/ 307815 h 356505"/>
              <a:gd name="connsiteX7" fmla="*/ 1588 w 352335"/>
              <a:gd name="connsiteY7" fmla="*/ 289718 h 356505"/>
              <a:gd name="connsiteX8" fmla="*/ 16670 w 352335"/>
              <a:gd name="connsiteY8" fmla="*/ 131761 h 35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335" h="356505">
                <a:moveTo>
                  <a:pt x="16670" y="131761"/>
                </a:moveTo>
                <a:cubicBezTo>
                  <a:pt x="48420" y="129644"/>
                  <a:pt x="120651" y="2117"/>
                  <a:pt x="152401" y="0"/>
                </a:cubicBezTo>
                <a:lnTo>
                  <a:pt x="327026" y="80168"/>
                </a:lnTo>
                <a:cubicBezTo>
                  <a:pt x="360364" y="200024"/>
                  <a:pt x="360363" y="265112"/>
                  <a:pt x="329407" y="334962"/>
                </a:cubicBezTo>
                <a:cubicBezTo>
                  <a:pt x="316178" y="375681"/>
                  <a:pt x="293423" y="345122"/>
                  <a:pt x="259556" y="350678"/>
                </a:cubicBezTo>
                <a:cubicBezTo>
                  <a:pt x="225689" y="356234"/>
                  <a:pt x="152004" y="355202"/>
                  <a:pt x="107157" y="349249"/>
                </a:cubicBezTo>
                <a:cubicBezTo>
                  <a:pt x="68263" y="337819"/>
                  <a:pt x="38894" y="319245"/>
                  <a:pt x="0" y="307815"/>
                </a:cubicBezTo>
                <a:lnTo>
                  <a:pt x="1588" y="289718"/>
                </a:lnTo>
                <a:lnTo>
                  <a:pt x="16670" y="131761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Rectangle 11"/>
          <p:cNvSpPr/>
          <p:nvPr/>
        </p:nvSpPr>
        <p:spPr>
          <a:xfrm>
            <a:off x="7643250" y="5870078"/>
            <a:ext cx="352335" cy="356505"/>
          </a:xfrm>
          <a:custGeom>
            <a:avLst/>
            <a:gdLst>
              <a:gd name="connsiteX0" fmla="*/ 0 w 381000"/>
              <a:gd name="connsiteY0" fmla="*/ 0 h 228600"/>
              <a:gd name="connsiteX1" fmla="*/ 381000 w 381000"/>
              <a:gd name="connsiteY1" fmla="*/ 0 h 228600"/>
              <a:gd name="connsiteX2" fmla="*/ 381000 w 381000"/>
              <a:gd name="connsiteY2" fmla="*/ 228600 h 228600"/>
              <a:gd name="connsiteX3" fmla="*/ 0 w 381000"/>
              <a:gd name="connsiteY3" fmla="*/ 228600 h 228600"/>
              <a:gd name="connsiteX4" fmla="*/ 0 w 381000"/>
              <a:gd name="connsiteY4" fmla="*/ 0 h 228600"/>
              <a:gd name="connsiteX0" fmla="*/ 0 w 381000"/>
              <a:gd name="connsiteY0" fmla="*/ 0 h 285803"/>
              <a:gd name="connsiteX1" fmla="*/ 381000 w 381000"/>
              <a:gd name="connsiteY1" fmla="*/ 0 h 285803"/>
              <a:gd name="connsiteX2" fmla="*/ 381000 w 381000"/>
              <a:gd name="connsiteY2" fmla="*/ 228600 h 285803"/>
              <a:gd name="connsiteX3" fmla="*/ 165100 w 381000"/>
              <a:gd name="connsiteY3" fmla="*/ 285750 h 285803"/>
              <a:gd name="connsiteX4" fmla="*/ 0 w 381000"/>
              <a:gd name="connsiteY4" fmla="*/ 228600 h 285803"/>
              <a:gd name="connsiteX5" fmla="*/ 0 w 381000"/>
              <a:gd name="connsiteY5" fmla="*/ 0 h 285803"/>
              <a:gd name="connsiteX0" fmla="*/ 0 w 381000"/>
              <a:gd name="connsiteY0" fmla="*/ 0 h 285791"/>
              <a:gd name="connsiteX1" fmla="*/ 381000 w 381000"/>
              <a:gd name="connsiteY1" fmla="*/ 0 h 285791"/>
              <a:gd name="connsiteX2" fmla="*/ 349250 w 381000"/>
              <a:gd name="connsiteY2" fmla="*/ 209550 h 285791"/>
              <a:gd name="connsiteX3" fmla="*/ 165100 w 381000"/>
              <a:gd name="connsiteY3" fmla="*/ 285750 h 285791"/>
              <a:gd name="connsiteX4" fmla="*/ 0 w 381000"/>
              <a:gd name="connsiteY4" fmla="*/ 228600 h 285791"/>
              <a:gd name="connsiteX5" fmla="*/ 0 w 381000"/>
              <a:gd name="connsiteY5" fmla="*/ 0 h 285791"/>
              <a:gd name="connsiteX0" fmla="*/ 0 w 349250"/>
              <a:gd name="connsiteY0" fmla="*/ 0 h 285791"/>
              <a:gd name="connsiteX1" fmla="*/ 311150 w 349250"/>
              <a:gd name="connsiteY1" fmla="*/ 19050 h 285791"/>
              <a:gd name="connsiteX2" fmla="*/ 349250 w 349250"/>
              <a:gd name="connsiteY2" fmla="*/ 209550 h 285791"/>
              <a:gd name="connsiteX3" fmla="*/ 165100 w 349250"/>
              <a:gd name="connsiteY3" fmla="*/ 285750 h 285791"/>
              <a:gd name="connsiteX4" fmla="*/ 0 w 349250"/>
              <a:gd name="connsiteY4" fmla="*/ 228600 h 285791"/>
              <a:gd name="connsiteX5" fmla="*/ 0 w 349250"/>
              <a:gd name="connsiteY5" fmla="*/ 0 h 285791"/>
              <a:gd name="connsiteX0" fmla="*/ 88900 w 349250"/>
              <a:gd name="connsiteY0" fmla="*/ 25400 h 266741"/>
              <a:gd name="connsiteX1" fmla="*/ 311150 w 349250"/>
              <a:gd name="connsiteY1" fmla="*/ 0 h 266741"/>
              <a:gd name="connsiteX2" fmla="*/ 349250 w 349250"/>
              <a:gd name="connsiteY2" fmla="*/ 190500 h 266741"/>
              <a:gd name="connsiteX3" fmla="*/ 165100 w 349250"/>
              <a:gd name="connsiteY3" fmla="*/ 266700 h 266741"/>
              <a:gd name="connsiteX4" fmla="*/ 0 w 349250"/>
              <a:gd name="connsiteY4" fmla="*/ 209550 h 266741"/>
              <a:gd name="connsiteX5" fmla="*/ 88900 w 349250"/>
              <a:gd name="connsiteY5" fmla="*/ 25400 h 266741"/>
              <a:gd name="connsiteX0" fmla="*/ 88900 w 349250"/>
              <a:gd name="connsiteY0" fmla="*/ 25400 h 228676"/>
              <a:gd name="connsiteX1" fmla="*/ 311150 w 349250"/>
              <a:gd name="connsiteY1" fmla="*/ 0 h 228676"/>
              <a:gd name="connsiteX2" fmla="*/ 349250 w 349250"/>
              <a:gd name="connsiteY2" fmla="*/ 190500 h 228676"/>
              <a:gd name="connsiteX3" fmla="*/ 165100 w 349250"/>
              <a:gd name="connsiteY3" fmla="*/ 228600 h 228676"/>
              <a:gd name="connsiteX4" fmla="*/ 0 w 349250"/>
              <a:gd name="connsiteY4" fmla="*/ 209550 h 228676"/>
              <a:gd name="connsiteX5" fmla="*/ 88900 w 349250"/>
              <a:gd name="connsiteY5" fmla="*/ 25400 h 228676"/>
              <a:gd name="connsiteX0" fmla="*/ 88900 w 349250"/>
              <a:gd name="connsiteY0" fmla="*/ 69850 h 273126"/>
              <a:gd name="connsiteX1" fmla="*/ 184150 w 349250"/>
              <a:gd name="connsiteY1" fmla="*/ 0 h 273126"/>
              <a:gd name="connsiteX2" fmla="*/ 311150 w 349250"/>
              <a:gd name="connsiteY2" fmla="*/ 44450 h 273126"/>
              <a:gd name="connsiteX3" fmla="*/ 349250 w 349250"/>
              <a:gd name="connsiteY3" fmla="*/ 234950 h 273126"/>
              <a:gd name="connsiteX4" fmla="*/ 165100 w 349250"/>
              <a:gd name="connsiteY4" fmla="*/ 273050 h 273126"/>
              <a:gd name="connsiteX5" fmla="*/ 0 w 349250"/>
              <a:gd name="connsiteY5" fmla="*/ 254000 h 273126"/>
              <a:gd name="connsiteX6" fmla="*/ 88900 w 349250"/>
              <a:gd name="connsiteY6" fmla="*/ 69850 h 273126"/>
              <a:gd name="connsiteX0" fmla="*/ 50800 w 311150"/>
              <a:gd name="connsiteY0" fmla="*/ 69850 h 273126"/>
              <a:gd name="connsiteX1" fmla="*/ 146050 w 311150"/>
              <a:gd name="connsiteY1" fmla="*/ 0 h 273126"/>
              <a:gd name="connsiteX2" fmla="*/ 273050 w 311150"/>
              <a:gd name="connsiteY2" fmla="*/ 44450 h 273126"/>
              <a:gd name="connsiteX3" fmla="*/ 311150 w 311150"/>
              <a:gd name="connsiteY3" fmla="*/ 234950 h 273126"/>
              <a:gd name="connsiteX4" fmla="*/ 127000 w 311150"/>
              <a:gd name="connsiteY4" fmla="*/ 273050 h 273126"/>
              <a:gd name="connsiteX5" fmla="*/ 0 w 311150"/>
              <a:gd name="connsiteY5" fmla="*/ 234950 h 273126"/>
              <a:gd name="connsiteX6" fmla="*/ 50800 w 311150"/>
              <a:gd name="connsiteY6" fmla="*/ 69850 h 273126"/>
              <a:gd name="connsiteX0" fmla="*/ 50800 w 311150"/>
              <a:gd name="connsiteY0" fmla="*/ 179387 h 382663"/>
              <a:gd name="connsiteX1" fmla="*/ 160337 w 311150"/>
              <a:gd name="connsiteY1" fmla="*/ 0 h 382663"/>
              <a:gd name="connsiteX2" fmla="*/ 273050 w 311150"/>
              <a:gd name="connsiteY2" fmla="*/ 153987 h 382663"/>
              <a:gd name="connsiteX3" fmla="*/ 311150 w 311150"/>
              <a:gd name="connsiteY3" fmla="*/ 344487 h 382663"/>
              <a:gd name="connsiteX4" fmla="*/ 127000 w 311150"/>
              <a:gd name="connsiteY4" fmla="*/ 382587 h 382663"/>
              <a:gd name="connsiteX5" fmla="*/ 0 w 311150"/>
              <a:gd name="connsiteY5" fmla="*/ 344487 h 382663"/>
              <a:gd name="connsiteX6" fmla="*/ 50800 w 311150"/>
              <a:gd name="connsiteY6" fmla="*/ 179387 h 382663"/>
              <a:gd name="connsiteX0" fmla="*/ 50800 w 346869"/>
              <a:gd name="connsiteY0" fmla="*/ 179387 h 382663"/>
              <a:gd name="connsiteX1" fmla="*/ 160337 w 346869"/>
              <a:gd name="connsiteY1" fmla="*/ 0 h 382663"/>
              <a:gd name="connsiteX2" fmla="*/ 346869 w 346869"/>
              <a:gd name="connsiteY2" fmla="*/ 113506 h 382663"/>
              <a:gd name="connsiteX3" fmla="*/ 311150 w 346869"/>
              <a:gd name="connsiteY3" fmla="*/ 344487 h 382663"/>
              <a:gd name="connsiteX4" fmla="*/ 127000 w 346869"/>
              <a:gd name="connsiteY4" fmla="*/ 382587 h 382663"/>
              <a:gd name="connsiteX5" fmla="*/ 0 w 346869"/>
              <a:gd name="connsiteY5" fmla="*/ 344487 h 382663"/>
              <a:gd name="connsiteX6" fmla="*/ 50800 w 346869"/>
              <a:gd name="connsiteY6" fmla="*/ 179387 h 382663"/>
              <a:gd name="connsiteX0" fmla="*/ 50800 w 357178"/>
              <a:gd name="connsiteY0" fmla="*/ 179387 h 382663"/>
              <a:gd name="connsiteX1" fmla="*/ 160337 w 357178"/>
              <a:gd name="connsiteY1" fmla="*/ 0 h 382663"/>
              <a:gd name="connsiteX2" fmla="*/ 346869 w 357178"/>
              <a:gd name="connsiteY2" fmla="*/ 113506 h 382663"/>
              <a:gd name="connsiteX3" fmla="*/ 311150 w 357178"/>
              <a:gd name="connsiteY3" fmla="*/ 344487 h 382663"/>
              <a:gd name="connsiteX4" fmla="*/ 127000 w 357178"/>
              <a:gd name="connsiteY4" fmla="*/ 382587 h 382663"/>
              <a:gd name="connsiteX5" fmla="*/ 0 w 357178"/>
              <a:gd name="connsiteY5" fmla="*/ 344487 h 382663"/>
              <a:gd name="connsiteX6" fmla="*/ 50800 w 357178"/>
              <a:gd name="connsiteY6" fmla="*/ 179387 h 382663"/>
              <a:gd name="connsiteX0" fmla="*/ 50800 w 362492"/>
              <a:gd name="connsiteY0" fmla="*/ 179387 h 382850"/>
              <a:gd name="connsiteX1" fmla="*/ 160337 w 362492"/>
              <a:gd name="connsiteY1" fmla="*/ 0 h 382850"/>
              <a:gd name="connsiteX2" fmla="*/ 346869 w 362492"/>
              <a:gd name="connsiteY2" fmla="*/ 113506 h 382850"/>
              <a:gd name="connsiteX3" fmla="*/ 339725 w 362492"/>
              <a:gd name="connsiteY3" fmla="*/ 375443 h 382850"/>
              <a:gd name="connsiteX4" fmla="*/ 127000 w 362492"/>
              <a:gd name="connsiteY4" fmla="*/ 382587 h 382850"/>
              <a:gd name="connsiteX5" fmla="*/ 0 w 362492"/>
              <a:gd name="connsiteY5" fmla="*/ 344487 h 382850"/>
              <a:gd name="connsiteX6" fmla="*/ 50800 w 362492"/>
              <a:gd name="connsiteY6" fmla="*/ 179387 h 382850"/>
              <a:gd name="connsiteX0" fmla="*/ 50800 w 360230"/>
              <a:gd name="connsiteY0" fmla="*/ 179387 h 382673"/>
              <a:gd name="connsiteX1" fmla="*/ 160337 w 360230"/>
              <a:gd name="connsiteY1" fmla="*/ 0 h 382673"/>
              <a:gd name="connsiteX2" fmla="*/ 346869 w 360230"/>
              <a:gd name="connsiteY2" fmla="*/ 113506 h 382673"/>
              <a:gd name="connsiteX3" fmla="*/ 330200 w 360230"/>
              <a:gd name="connsiteY3" fmla="*/ 349250 h 382673"/>
              <a:gd name="connsiteX4" fmla="*/ 127000 w 360230"/>
              <a:gd name="connsiteY4" fmla="*/ 382587 h 382673"/>
              <a:gd name="connsiteX5" fmla="*/ 0 w 360230"/>
              <a:gd name="connsiteY5" fmla="*/ 344487 h 382673"/>
              <a:gd name="connsiteX6" fmla="*/ 50800 w 360230"/>
              <a:gd name="connsiteY6" fmla="*/ 179387 h 382673"/>
              <a:gd name="connsiteX0" fmla="*/ 50800 w 364408"/>
              <a:gd name="connsiteY0" fmla="*/ 179387 h 382673"/>
              <a:gd name="connsiteX1" fmla="*/ 160337 w 364408"/>
              <a:gd name="connsiteY1" fmla="*/ 0 h 382673"/>
              <a:gd name="connsiteX2" fmla="*/ 346869 w 364408"/>
              <a:gd name="connsiteY2" fmla="*/ 113506 h 382673"/>
              <a:gd name="connsiteX3" fmla="*/ 330200 w 364408"/>
              <a:gd name="connsiteY3" fmla="*/ 349250 h 382673"/>
              <a:gd name="connsiteX4" fmla="*/ 127000 w 364408"/>
              <a:gd name="connsiteY4" fmla="*/ 382587 h 382673"/>
              <a:gd name="connsiteX5" fmla="*/ 0 w 364408"/>
              <a:gd name="connsiteY5" fmla="*/ 344487 h 382673"/>
              <a:gd name="connsiteX6" fmla="*/ 50800 w 364408"/>
              <a:gd name="connsiteY6" fmla="*/ 179387 h 382673"/>
              <a:gd name="connsiteX0" fmla="*/ 50800 w 364408"/>
              <a:gd name="connsiteY0" fmla="*/ 179387 h 386610"/>
              <a:gd name="connsiteX1" fmla="*/ 160337 w 364408"/>
              <a:gd name="connsiteY1" fmla="*/ 0 h 386610"/>
              <a:gd name="connsiteX2" fmla="*/ 346869 w 364408"/>
              <a:gd name="connsiteY2" fmla="*/ 113506 h 386610"/>
              <a:gd name="connsiteX3" fmla="*/ 330200 w 364408"/>
              <a:gd name="connsiteY3" fmla="*/ 349250 h 386610"/>
              <a:gd name="connsiteX4" fmla="*/ 279399 w 364408"/>
              <a:gd name="connsiteY4" fmla="*/ 384016 h 386610"/>
              <a:gd name="connsiteX5" fmla="*/ 127000 w 364408"/>
              <a:gd name="connsiteY5" fmla="*/ 382587 h 386610"/>
              <a:gd name="connsiteX6" fmla="*/ 0 w 364408"/>
              <a:gd name="connsiteY6" fmla="*/ 344487 h 386610"/>
              <a:gd name="connsiteX7" fmla="*/ 50800 w 364408"/>
              <a:gd name="connsiteY7" fmla="*/ 179387 h 386610"/>
              <a:gd name="connsiteX0" fmla="*/ 50800 w 372178"/>
              <a:gd name="connsiteY0" fmla="*/ 179387 h 389843"/>
              <a:gd name="connsiteX1" fmla="*/ 160337 w 372178"/>
              <a:gd name="connsiteY1" fmla="*/ 0 h 389843"/>
              <a:gd name="connsiteX2" fmla="*/ 346869 w 372178"/>
              <a:gd name="connsiteY2" fmla="*/ 113506 h 389843"/>
              <a:gd name="connsiteX3" fmla="*/ 349250 w 372178"/>
              <a:gd name="connsiteY3" fmla="*/ 368300 h 389843"/>
              <a:gd name="connsiteX4" fmla="*/ 279399 w 372178"/>
              <a:gd name="connsiteY4" fmla="*/ 384016 h 389843"/>
              <a:gd name="connsiteX5" fmla="*/ 127000 w 372178"/>
              <a:gd name="connsiteY5" fmla="*/ 382587 h 389843"/>
              <a:gd name="connsiteX6" fmla="*/ 0 w 372178"/>
              <a:gd name="connsiteY6" fmla="*/ 344487 h 389843"/>
              <a:gd name="connsiteX7" fmla="*/ 50800 w 372178"/>
              <a:gd name="connsiteY7" fmla="*/ 179387 h 389843"/>
              <a:gd name="connsiteX0" fmla="*/ 36513 w 372178"/>
              <a:gd name="connsiteY0" fmla="*/ 165099 h 389843"/>
              <a:gd name="connsiteX1" fmla="*/ 160337 w 372178"/>
              <a:gd name="connsiteY1" fmla="*/ 0 h 389843"/>
              <a:gd name="connsiteX2" fmla="*/ 346869 w 372178"/>
              <a:gd name="connsiteY2" fmla="*/ 113506 h 389843"/>
              <a:gd name="connsiteX3" fmla="*/ 349250 w 372178"/>
              <a:gd name="connsiteY3" fmla="*/ 368300 h 389843"/>
              <a:gd name="connsiteX4" fmla="*/ 279399 w 372178"/>
              <a:gd name="connsiteY4" fmla="*/ 384016 h 389843"/>
              <a:gd name="connsiteX5" fmla="*/ 127000 w 372178"/>
              <a:gd name="connsiteY5" fmla="*/ 382587 h 389843"/>
              <a:gd name="connsiteX6" fmla="*/ 0 w 372178"/>
              <a:gd name="connsiteY6" fmla="*/ 344487 h 389843"/>
              <a:gd name="connsiteX7" fmla="*/ 36513 w 372178"/>
              <a:gd name="connsiteY7" fmla="*/ 165099 h 389843"/>
              <a:gd name="connsiteX0" fmla="*/ 36513 w 372178"/>
              <a:gd name="connsiteY0" fmla="*/ 131761 h 356505"/>
              <a:gd name="connsiteX1" fmla="*/ 172244 w 372178"/>
              <a:gd name="connsiteY1" fmla="*/ 0 h 356505"/>
              <a:gd name="connsiteX2" fmla="*/ 346869 w 372178"/>
              <a:gd name="connsiteY2" fmla="*/ 80168 h 356505"/>
              <a:gd name="connsiteX3" fmla="*/ 349250 w 372178"/>
              <a:gd name="connsiteY3" fmla="*/ 334962 h 356505"/>
              <a:gd name="connsiteX4" fmla="*/ 279399 w 372178"/>
              <a:gd name="connsiteY4" fmla="*/ 350678 h 356505"/>
              <a:gd name="connsiteX5" fmla="*/ 127000 w 372178"/>
              <a:gd name="connsiteY5" fmla="*/ 349249 h 356505"/>
              <a:gd name="connsiteX6" fmla="*/ 0 w 372178"/>
              <a:gd name="connsiteY6" fmla="*/ 311149 h 356505"/>
              <a:gd name="connsiteX7" fmla="*/ 36513 w 372178"/>
              <a:gd name="connsiteY7" fmla="*/ 131761 h 356505"/>
              <a:gd name="connsiteX0" fmla="*/ 36513 w 372178"/>
              <a:gd name="connsiteY0" fmla="*/ 131761 h 356505"/>
              <a:gd name="connsiteX1" fmla="*/ 172244 w 372178"/>
              <a:gd name="connsiteY1" fmla="*/ 0 h 356505"/>
              <a:gd name="connsiteX2" fmla="*/ 346869 w 372178"/>
              <a:gd name="connsiteY2" fmla="*/ 80168 h 356505"/>
              <a:gd name="connsiteX3" fmla="*/ 349250 w 372178"/>
              <a:gd name="connsiteY3" fmla="*/ 334962 h 356505"/>
              <a:gd name="connsiteX4" fmla="*/ 279399 w 372178"/>
              <a:gd name="connsiteY4" fmla="*/ 350678 h 356505"/>
              <a:gd name="connsiteX5" fmla="*/ 127000 w 372178"/>
              <a:gd name="connsiteY5" fmla="*/ 349249 h 356505"/>
              <a:gd name="connsiteX6" fmla="*/ 19843 w 372178"/>
              <a:gd name="connsiteY6" fmla="*/ 307815 h 356505"/>
              <a:gd name="connsiteX7" fmla="*/ 0 w 372178"/>
              <a:gd name="connsiteY7" fmla="*/ 311149 h 356505"/>
              <a:gd name="connsiteX8" fmla="*/ 36513 w 372178"/>
              <a:gd name="connsiteY8" fmla="*/ 131761 h 356505"/>
              <a:gd name="connsiteX0" fmla="*/ 16670 w 352335"/>
              <a:gd name="connsiteY0" fmla="*/ 131761 h 356505"/>
              <a:gd name="connsiteX1" fmla="*/ 152401 w 352335"/>
              <a:gd name="connsiteY1" fmla="*/ 0 h 356505"/>
              <a:gd name="connsiteX2" fmla="*/ 327026 w 352335"/>
              <a:gd name="connsiteY2" fmla="*/ 80168 h 356505"/>
              <a:gd name="connsiteX3" fmla="*/ 329407 w 352335"/>
              <a:gd name="connsiteY3" fmla="*/ 334962 h 356505"/>
              <a:gd name="connsiteX4" fmla="*/ 259556 w 352335"/>
              <a:gd name="connsiteY4" fmla="*/ 350678 h 356505"/>
              <a:gd name="connsiteX5" fmla="*/ 107157 w 352335"/>
              <a:gd name="connsiteY5" fmla="*/ 349249 h 356505"/>
              <a:gd name="connsiteX6" fmla="*/ 0 w 352335"/>
              <a:gd name="connsiteY6" fmla="*/ 307815 h 356505"/>
              <a:gd name="connsiteX7" fmla="*/ 1588 w 352335"/>
              <a:gd name="connsiteY7" fmla="*/ 289718 h 356505"/>
              <a:gd name="connsiteX8" fmla="*/ 16670 w 352335"/>
              <a:gd name="connsiteY8" fmla="*/ 131761 h 35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335" h="356505">
                <a:moveTo>
                  <a:pt x="16670" y="131761"/>
                </a:moveTo>
                <a:cubicBezTo>
                  <a:pt x="48420" y="129644"/>
                  <a:pt x="120651" y="2117"/>
                  <a:pt x="152401" y="0"/>
                </a:cubicBezTo>
                <a:lnTo>
                  <a:pt x="327026" y="80168"/>
                </a:lnTo>
                <a:cubicBezTo>
                  <a:pt x="360364" y="200024"/>
                  <a:pt x="360363" y="265112"/>
                  <a:pt x="329407" y="334962"/>
                </a:cubicBezTo>
                <a:cubicBezTo>
                  <a:pt x="316178" y="375681"/>
                  <a:pt x="293423" y="345122"/>
                  <a:pt x="259556" y="350678"/>
                </a:cubicBezTo>
                <a:cubicBezTo>
                  <a:pt x="225689" y="356234"/>
                  <a:pt x="152004" y="355202"/>
                  <a:pt x="107157" y="349249"/>
                </a:cubicBezTo>
                <a:cubicBezTo>
                  <a:pt x="68263" y="337819"/>
                  <a:pt x="38894" y="319245"/>
                  <a:pt x="0" y="307815"/>
                </a:cubicBezTo>
                <a:lnTo>
                  <a:pt x="1588" y="289718"/>
                </a:lnTo>
                <a:lnTo>
                  <a:pt x="16670" y="131761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Rectangle 15"/>
          <p:cNvSpPr/>
          <p:nvPr/>
        </p:nvSpPr>
        <p:spPr>
          <a:xfrm>
            <a:off x="7957485" y="5679282"/>
            <a:ext cx="350331" cy="593890"/>
          </a:xfrm>
          <a:custGeom>
            <a:avLst/>
            <a:gdLst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0 w 381000"/>
              <a:gd name="connsiteY3" fmla="*/ 5334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196850 w 381000"/>
              <a:gd name="connsiteY3" fmla="*/ 285750 h 533400"/>
              <a:gd name="connsiteX4" fmla="*/ 0 w 381000"/>
              <a:gd name="connsiteY4" fmla="*/ 0 h 533400"/>
              <a:gd name="connsiteX0" fmla="*/ 0 w 342900"/>
              <a:gd name="connsiteY0" fmla="*/ 0 h 546100"/>
              <a:gd name="connsiteX1" fmla="*/ 273050 w 342900"/>
              <a:gd name="connsiteY1" fmla="*/ 152400 h 546100"/>
              <a:gd name="connsiteX2" fmla="*/ 342900 w 342900"/>
              <a:gd name="connsiteY2" fmla="*/ 546100 h 546100"/>
              <a:gd name="connsiteX3" fmla="*/ 196850 w 342900"/>
              <a:gd name="connsiteY3" fmla="*/ 285750 h 546100"/>
              <a:gd name="connsiteX4" fmla="*/ 0 w 342900"/>
              <a:gd name="connsiteY4" fmla="*/ 0 h 5461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5453"/>
              <a:gd name="connsiteY0" fmla="*/ 0 h 622300"/>
              <a:gd name="connsiteX1" fmla="*/ 273050 w 365453"/>
              <a:gd name="connsiteY1" fmla="*/ 152400 h 622300"/>
              <a:gd name="connsiteX2" fmla="*/ 361950 w 365453"/>
              <a:gd name="connsiteY2" fmla="*/ 622300 h 622300"/>
              <a:gd name="connsiteX3" fmla="*/ 196850 w 365453"/>
              <a:gd name="connsiteY3" fmla="*/ 285750 h 622300"/>
              <a:gd name="connsiteX4" fmla="*/ 0 w 365453"/>
              <a:gd name="connsiteY4" fmla="*/ 0 h 622300"/>
              <a:gd name="connsiteX0" fmla="*/ 0 w 365453"/>
              <a:gd name="connsiteY0" fmla="*/ 0 h 622300"/>
              <a:gd name="connsiteX1" fmla="*/ 177800 w 365453"/>
              <a:gd name="connsiteY1" fmla="*/ 2540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53182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071"/>
              <a:gd name="connsiteY0" fmla="*/ 0 h 622300"/>
              <a:gd name="connsiteX1" fmla="*/ 165100 w 365071"/>
              <a:gd name="connsiteY1" fmla="*/ 53182 h 622300"/>
              <a:gd name="connsiteX2" fmla="*/ 261143 w 365071"/>
              <a:gd name="connsiteY2" fmla="*/ 152400 h 622300"/>
              <a:gd name="connsiteX3" fmla="*/ 361950 w 365071"/>
              <a:gd name="connsiteY3" fmla="*/ 622300 h 622300"/>
              <a:gd name="connsiteX4" fmla="*/ 222250 w 365071"/>
              <a:gd name="connsiteY4" fmla="*/ 285750 h 622300"/>
              <a:gd name="connsiteX5" fmla="*/ 0 w 365071"/>
              <a:gd name="connsiteY5" fmla="*/ 0 h 622300"/>
              <a:gd name="connsiteX0" fmla="*/ 0 w 365071"/>
              <a:gd name="connsiteY0" fmla="*/ 0 h 622300"/>
              <a:gd name="connsiteX1" fmla="*/ 155575 w 365071"/>
              <a:gd name="connsiteY1" fmla="*/ 53182 h 622300"/>
              <a:gd name="connsiteX2" fmla="*/ 261143 w 365071"/>
              <a:gd name="connsiteY2" fmla="*/ 152400 h 622300"/>
              <a:gd name="connsiteX3" fmla="*/ 361950 w 365071"/>
              <a:gd name="connsiteY3" fmla="*/ 622300 h 622300"/>
              <a:gd name="connsiteX4" fmla="*/ 222250 w 365071"/>
              <a:gd name="connsiteY4" fmla="*/ 285750 h 622300"/>
              <a:gd name="connsiteX5" fmla="*/ 0 w 365071"/>
              <a:gd name="connsiteY5" fmla="*/ 0 h 622300"/>
              <a:gd name="connsiteX0" fmla="*/ 0 w 350783"/>
              <a:gd name="connsiteY0" fmla="*/ 0 h 593725"/>
              <a:gd name="connsiteX1" fmla="*/ 141287 w 350783"/>
              <a:gd name="connsiteY1" fmla="*/ 24607 h 593725"/>
              <a:gd name="connsiteX2" fmla="*/ 246855 w 350783"/>
              <a:gd name="connsiteY2" fmla="*/ 123825 h 593725"/>
              <a:gd name="connsiteX3" fmla="*/ 347662 w 350783"/>
              <a:gd name="connsiteY3" fmla="*/ 593725 h 593725"/>
              <a:gd name="connsiteX4" fmla="*/ 207962 w 350783"/>
              <a:gd name="connsiteY4" fmla="*/ 257175 h 593725"/>
              <a:gd name="connsiteX5" fmla="*/ 0 w 350783"/>
              <a:gd name="connsiteY5" fmla="*/ 0 h 593725"/>
              <a:gd name="connsiteX0" fmla="*/ 0 w 350783"/>
              <a:gd name="connsiteY0" fmla="*/ 0 h 593725"/>
              <a:gd name="connsiteX1" fmla="*/ 141287 w 350783"/>
              <a:gd name="connsiteY1" fmla="*/ 24607 h 593725"/>
              <a:gd name="connsiteX2" fmla="*/ 246855 w 350783"/>
              <a:gd name="connsiteY2" fmla="*/ 123825 h 593725"/>
              <a:gd name="connsiteX3" fmla="*/ 347662 w 350783"/>
              <a:gd name="connsiteY3" fmla="*/ 593725 h 593725"/>
              <a:gd name="connsiteX4" fmla="*/ 207962 w 350783"/>
              <a:gd name="connsiteY4" fmla="*/ 257175 h 593725"/>
              <a:gd name="connsiteX5" fmla="*/ 0 w 350783"/>
              <a:gd name="connsiteY5" fmla="*/ 0 h 593725"/>
              <a:gd name="connsiteX0" fmla="*/ 0 w 350532"/>
              <a:gd name="connsiteY0" fmla="*/ 0 h 593725"/>
              <a:gd name="connsiteX1" fmla="*/ 141287 w 350532"/>
              <a:gd name="connsiteY1" fmla="*/ 24607 h 593725"/>
              <a:gd name="connsiteX2" fmla="*/ 237330 w 350532"/>
              <a:gd name="connsiteY2" fmla="*/ 128587 h 593725"/>
              <a:gd name="connsiteX3" fmla="*/ 347662 w 350532"/>
              <a:gd name="connsiteY3" fmla="*/ 593725 h 593725"/>
              <a:gd name="connsiteX4" fmla="*/ 207962 w 350532"/>
              <a:gd name="connsiteY4" fmla="*/ 257175 h 593725"/>
              <a:gd name="connsiteX5" fmla="*/ 0 w 350532"/>
              <a:gd name="connsiteY5" fmla="*/ 0 h 593725"/>
              <a:gd name="connsiteX0" fmla="*/ 0 w 350331"/>
              <a:gd name="connsiteY0" fmla="*/ 0 h 593890"/>
              <a:gd name="connsiteX1" fmla="*/ 141287 w 350331"/>
              <a:gd name="connsiteY1" fmla="*/ 24607 h 593890"/>
              <a:gd name="connsiteX2" fmla="*/ 237330 w 350331"/>
              <a:gd name="connsiteY2" fmla="*/ 128587 h 593890"/>
              <a:gd name="connsiteX3" fmla="*/ 300037 w 350331"/>
              <a:gd name="connsiteY3" fmla="*/ 297656 h 593890"/>
              <a:gd name="connsiteX4" fmla="*/ 347662 w 350331"/>
              <a:gd name="connsiteY4" fmla="*/ 593725 h 593890"/>
              <a:gd name="connsiteX5" fmla="*/ 207962 w 350331"/>
              <a:gd name="connsiteY5" fmla="*/ 257175 h 593890"/>
              <a:gd name="connsiteX6" fmla="*/ 0 w 350331"/>
              <a:gd name="connsiteY6" fmla="*/ 0 h 593890"/>
              <a:gd name="connsiteX0" fmla="*/ 0 w 350331"/>
              <a:gd name="connsiteY0" fmla="*/ 0 h 593890"/>
              <a:gd name="connsiteX1" fmla="*/ 138906 w 350331"/>
              <a:gd name="connsiteY1" fmla="*/ 34132 h 593890"/>
              <a:gd name="connsiteX2" fmla="*/ 237330 w 350331"/>
              <a:gd name="connsiteY2" fmla="*/ 128587 h 593890"/>
              <a:gd name="connsiteX3" fmla="*/ 300037 w 350331"/>
              <a:gd name="connsiteY3" fmla="*/ 297656 h 593890"/>
              <a:gd name="connsiteX4" fmla="*/ 347662 w 350331"/>
              <a:gd name="connsiteY4" fmla="*/ 593725 h 593890"/>
              <a:gd name="connsiteX5" fmla="*/ 207962 w 350331"/>
              <a:gd name="connsiteY5" fmla="*/ 257175 h 593890"/>
              <a:gd name="connsiteX6" fmla="*/ 0 w 350331"/>
              <a:gd name="connsiteY6" fmla="*/ 0 h 59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331" h="593890">
                <a:moveTo>
                  <a:pt x="0" y="0"/>
                </a:moveTo>
                <a:cubicBezTo>
                  <a:pt x="52917" y="8202"/>
                  <a:pt x="85989" y="4499"/>
                  <a:pt x="138906" y="34132"/>
                </a:cubicBezTo>
                <a:lnTo>
                  <a:pt x="237330" y="128587"/>
                </a:lnTo>
                <a:cubicBezTo>
                  <a:pt x="262201" y="174492"/>
                  <a:pt x="281648" y="220133"/>
                  <a:pt x="300037" y="297656"/>
                </a:cubicBezTo>
                <a:cubicBezTo>
                  <a:pt x="318426" y="375179"/>
                  <a:pt x="361420" y="600869"/>
                  <a:pt x="347662" y="593725"/>
                </a:cubicBezTo>
                <a:cubicBezTo>
                  <a:pt x="260879" y="494242"/>
                  <a:pt x="262995" y="369358"/>
                  <a:pt x="207962" y="257175"/>
                </a:cubicBezTo>
                <a:cubicBezTo>
                  <a:pt x="155045" y="117475"/>
                  <a:pt x="65617" y="95250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Rectangle 15"/>
          <p:cNvSpPr/>
          <p:nvPr/>
        </p:nvSpPr>
        <p:spPr>
          <a:xfrm>
            <a:off x="6966000" y="4191309"/>
            <a:ext cx="160232" cy="774287"/>
          </a:xfrm>
          <a:custGeom>
            <a:avLst/>
            <a:gdLst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0 w 381000"/>
              <a:gd name="connsiteY3" fmla="*/ 5334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381000 w 381000"/>
              <a:gd name="connsiteY1" fmla="*/ 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222250 w 381000"/>
              <a:gd name="connsiteY3" fmla="*/ 254000 h 533400"/>
              <a:gd name="connsiteX4" fmla="*/ 0 w 381000"/>
              <a:gd name="connsiteY4" fmla="*/ 0 h 533400"/>
              <a:gd name="connsiteX0" fmla="*/ 0 w 381000"/>
              <a:gd name="connsiteY0" fmla="*/ 0 h 533400"/>
              <a:gd name="connsiteX1" fmla="*/ 273050 w 381000"/>
              <a:gd name="connsiteY1" fmla="*/ 152400 h 533400"/>
              <a:gd name="connsiteX2" fmla="*/ 381000 w 381000"/>
              <a:gd name="connsiteY2" fmla="*/ 533400 h 533400"/>
              <a:gd name="connsiteX3" fmla="*/ 196850 w 381000"/>
              <a:gd name="connsiteY3" fmla="*/ 285750 h 533400"/>
              <a:gd name="connsiteX4" fmla="*/ 0 w 381000"/>
              <a:gd name="connsiteY4" fmla="*/ 0 h 533400"/>
              <a:gd name="connsiteX0" fmla="*/ 0 w 342900"/>
              <a:gd name="connsiteY0" fmla="*/ 0 h 546100"/>
              <a:gd name="connsiteX1" fmla="*/ 273050 w 342900"/>
              <a:gd name="connsiteY1" fmla="*/ 152400 h 546100"/>
              <a:gd name="connsiteX2" fmla="*/ 342900 w 342900"/>
              <a:gd name="connsiteY2" fmla="*/ 546100 h 546100"/>
              <a:gd name="connsiteX3" fmla="*/ 196850 w 342900"/>
              <a:gd name="connsiteY3" fmla="*/ 285750 h 546100"/>
              <a:gd name="connsiteX4" fmla="*/ 0 w 342900"/>
              <a:gd name="connsiteY4" fmla="*/ 0 h 5461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1950"/>
              <a:gd name="connsiteY0" fmla="*/ 0 h 622300"/>
              <a:gd name="connsiteX1" fmla="*/ 273050 w 361950"/>
              <a:gd name="connsiteY1" fmla="*/ 152400 h 622300"/>
              <a:gd name="connsiteX2" fmla="*/ 361950 w 361950"/>
              <a:gd name="connsiteY2" fmla="*/ 622300 h 622300"/>
              <a:gd name="connsiteX3" fmla="*/ 196850 w 361950"/>
              <a:gd name="connsiteY3" fmla="*/ 285750 h 622300"/>
              <a:gd name="connsiteX4" fmla="*/ 0 w 361950"/>
              <a:gd name="connsiteY4" fmla="*/ 0 h 622300"/>
              <a:gd name="connsiteX0" fmla="*/ 0 w 365453"/>
              <a:gd name="connsiteY0" fmla="*/ 0 h 622300"/>
              <a:gd name="connsiteX1" fmla="*/ 273050 w 365453"/>
              <a:gd name="connsiteY1" fmla="*/ 152400 h 622300"/>
              <a:gd name="connsiteX2" fmla="*/ 361950 w 365453"/>
              <a:gd name="connsiteY2" fmla="*/ 622300 h 622300"/>
              <a:gd name="connsiteX3" fmla="*/ 196850 w 365453"/>
              <a:gd name="connsiteY3" fmla="*/ 285750 h 622300"/>
              <a:gd name="connsiteX4" fmla="*/ 0 w 365453"/>
              <a:gd name="connsiteY4" fmla="*/ 0 h 622300"/>
              <a:gd name="connsiteX0" fmla="*/ 0 w 365453"/>
              <a:gd name="connsiteY0" fmla="*/ 0 h 622300"/>
              <a:gd name="connsiteX1" fmla="*/ 177800 w 365453"/>
              <a:gd name="connsiteY1" fmla="*/ 2540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1968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22300"/>
              <a:gd name="connsiteX1" fmla="*/ 165100 w 365453"/>
              <a:gd name="connsiteY1" fmla="*/ 69850 h 622300"/>
              <a:gd name="connsiteX2" fmla="*/ 273050 w 365453"/>
              <a:gd name="connsiteY2" fmla="*/ 152400 h 622300"/>
              <a:gd name="connsiteX3" fmla="*/ 361950 w 365453"/>
              <a:gd name="connsiteY3" fmla="*/ 622300 h 622300"/>
              <a:gd name="connsiteX4" fmla="*/ 222250 w 365453"/>
              <a:gd name="connsiteY4" fmla="*/ 285750 h 622300"/>
              <a:gd name="connsiteX5" fmla="*/ 0 w 365453"/>
              <a:gd name="connsiteY5" fmla="*/ 0 h 622300"/>
              <a:gd name="connsiteX0" fmla="*/ 0 w 365453"/>
              <a:gd name="connsiteY0" fmla="*/ 0 h 632804"/>
              <a:gd name="connsiteX1" fmla="*/ 165100 w 365453"/>
              <a:gd name="connsiteY1" fmla="*/ 69850 h 632804"/>
              <a:gd name="connsiteX2" fmla="*/ 273050 w 365453"/>
              <a:gd name="connsiteY2" fmla="*/ 152400 h 632804"/>
              <a:gd name="connsiteX3" fmla="*/ 361950 w 365453"/>
              <a:gd name="connsiteY3" fmla="*/ 622300 h 632804"/>
              <a:gd name="connsiteX4" fmla="*/ 254000 w 365453"/>
              <a:gd name="connsiteY4" fmla="*/ 473037 h 632804"/>
              <a:gd name="connsiteX5" fmla="*/ 222250 w 365453"/>
              <a:gd name="connsiteY5" fmla="*/ 285750 h 632804"/>
              <a:gd name="connsiteX6" fmla="*/ 0 w 365453"/>
              <a:gd name="connsiteY6" fmla="*/ 0 h 632804"/>
              <a:gd name="connsiteX0" fmla="*/ 0 w 368300"/>
              <a:gd name="connsiteY0" fmla="*/ 14233 h 647037"/>
              <a:gd name="connsiteX1" fmla="*/ 368300 w 368300"/>
              <a:gd name="connsiteY1" fmla="*/ 7883 h 647037"/>
              <a:gd name="connsiteX2" fmla="*/ 273050 w 368300"/>
              <a:gd name="connsiteY2" fmla="*/ 166633 h 647037"/>
              <a:gd name="connsiteX3" fmla="*/ 361950 w 368300"/>
              <a:gd name="connsiteY3" fmla="*/ 636533 h 647037"/>
              <a:gd name="connsiteX4" fmla="*/ 254000 w 368300"/>
              <a:gd name="connsiteY4" fmla="*/ 487270 h 647037"/>
              <a:gd name="connsiteX5" fmla="*/ 222250 w 368300"/>
              <a:gd name="connsiteY5" fmla="*/ 299983 h 647037"/>
              <a:gd name="connsiteX6" fmla="*/ 0 w 368300"/>
              <a:gd name="connsiteY6" fmla="*/ 14233 h 647037"/>
              <a:gd name="connsiteX0" fmla="*/ 255 w 368555"/>
              <a:gd name="connsiteY0" fmla="*/ 206416 h 839220"/>
              <a:gd name="connsiteX1" fmla="*/ 311404 w 368555"/>
              <a:gd name="connsiteY1" fmla="*/ 4 h 839220"/>
              <a:gd name="connsiteX2" fmla="*/ 368555 w 368555"/>
              <a:gd name="connsiteY2" fmla="*/ 200066 h 839220"/>
              <a:gd name="connsiteX3" fmla="*/ 273305 w 368555"/>
              <a:gd name="connsiteY3" fmla="*/ 358816 h 839220"/>
              <a:gd name="connsiteX4" fmla="*/ 362205 w 368555"/>
              <a:gd name="connsiteY4" fmla="*/ 828716 h 839220"/>
              <a:gd name="connsiteX5" fmla="*/ 254255 w 368555"/>
              <a:gd name="connsiteY5" fmla="*/ 679453 h 839220"/>
              <a:gd name="connsiteX6" fmla="*/ 222505 w 368555"/>
              <a:gd name="connsiteY6" fmla="*/ 492166 h 839220"/>
              <a:gd name="connsiteX7" fmla="*/ 255 w 368555"/>
              <a:gd name="connsiteY7" fmla="*/ 206416 h 839220"/>
              <a:gd name="connsiteX0" fmla="*/ 968 w 172418"/>
              <a:gd name="connsiteY0" fmla="*/ 212766 h 839220"/>
              <a:gd name="connsiteX1" fmla="*/ 115267 w 172418"/>
              <a:gd name="connsiteY1" fmla="*/ 4 h 839220"/>
              <a:gd name="connsiteX2" fmla="*/ 172418 w 172418"/>
              <a:gd name="connsiteY2" fmla="*/ 200066 h 839220"/>
              <a:gd name="connsiteX3" fmla="*/ 77168 w 172418"/>
              <a:gd name="connsiteY3" fmla="*/ 358816 h 839220"/>
              <a:gd name="connsiteX4" fmla="*/ 166068 w 172418"/>
              <a:gd name="connsiteY4" fmla="*/ 828716 h 839220"/>
              <a:gd name="connsiteX5" fmla="*/ 58118 w 172418"/>
              <a:gd name="connsiteY5" fmla="*/ 679453 h 839220"/>
              <a:gd name="connsiteX6" fmla="*/ 26368 w 172418"/>
              <a:gd name="connsiteY6" fmla="*/ 492166 h 839220"/>
              <a:gd name="connsiteX7" fmla="*/ 968 w 172418"/>
              <a:gd name="connsiteY7" fmla="*/ 212766 h 839220"/>
              <a:gd name="connsiteX0" fmla="*/ 56 w 171506"/>
              <a:gd name="connsiteY0" fmla="*/ 213463 h 839917"/>
              <a:gd name="connsiteX1" fmla="*/ 76255 w 171506"/>
              <a:gd name="connsiteY1" fmla="*/ 89601 h 839917"/>
              <a:gd name="connsiteX2" fmla="*/ 114355 w 171506"/>
              <a:gd name="connsiteY2" fmla="*/ 701 h 839917"/>
              <a:gd name="connsiteX3" fmla="*/ 171506 w 171506"/>
              <a:gd name="connsiteY3" fmla="*/ 200763 h 839917"/>
              <a:gd name="connsiteX4" fmla="*/ 76256 w 171506"/>
              <a:gd name="connsiteY4" fmla="*/ 359513 h 839917"/>
              <a:gd name="connsiteX5" fmla="*/ 165156 w 171506"/>
              <a:gd name="connsiteY5" fmla="*/ 829413 h 839917"/>
              <a:gd name="connsiteX6" fmla="*/ 57206 w 171506"/>
              <a:gd name="connsiteY6" fmla="*/ 680150 h 839917"/>
              <a:gd name="connsiteX7" fmla="*/ 25456 w 171506"/>
              <a:gd name="connsiteY7" fmla="*/ 492863 h 839917"/>
              <a:gd name="connsiteX8" fmla="*/ 56 w 171506"/>
              <a:gd name="connsiteY8" fmla="*/ 213463 h 839917"/>
              <a:gd name="connsiteX0" fmla="*/ 25605 w 158955"/>
              <a:gd name="connsiteY0" fmla="*/ 200763 h 839917"/>
              <a:gd name="connsiteX1" fmla="*/ 63704 w 158955"/>
              <a:gd name="connsiteY1" fmla="*/ 89601 h 839917"/>
              <a:gd name="connsiteX2" fmla="*/ 101804 w 158955"/>
              <a:gd name="connsiteY2" fmla="*/ 701 h 839917"/>
              <a:gd name="connsiteX3" fmla="*/ 158955 w 158955"/>
              <a:gd name="connsiteY3" fmla="*/ 200763 h 839917"/>
              <a:gd name="connsiteX4" fmla="*/ 63705 w 158955"/>
              <a:gd name="connsiteY4" fmla="*/ 359513 h 839917"/>
              <a:gd name="connsiteX5" fmla="*/ 152605 w 158955"/>
              <a:gd name="connsiteY5" fmla="*/ 829413 h 839917"/>
              <a:gd name="connsiteX6" fmla="*/ 44655 w 158955"/>
              <a:gd name="connsiteY6" fmla="*/ 680150 h 839917"/>
              <a:gd name="connsiteX7" fmla="*/ 12905 w 158955"/>
              <a:gd name="connsiteY7" fmla="*/ 492863 h 839917"/>
              <a:gd name="connsiteX8" fmla="*/ 25605 w 158955"/>
              <a:gd name="connsiteY8" fmla="*/ 200763 h 839917"/>
              <a:gd name="connsiteX0" fmla="*/ 19564 w 152914"/>
              <a:gd name="connsiteY0" fmla="*/ 200763 h 839917"/>
              <a:gd name="connsiteX1" fmla="*/ 57663 w 152914"/>
              <a:gd name="connsiteY1" fmla="*/ 89601 h 839917"/>
              <a:gd name="connsiteX2" fmla="*/ 95763 w 152914"/>
              <a:gd name="connsiteY2" fmla="*/ 701 h 839917"/>
              <a:gd name="connsiteX3" fmla="*/ 152914 w 152914"/>
              <a:gd name="connsiteY3" fmla="*/ 200763 h 839917"/>
              <a:gd name="connsiteX4" fmla="*/ 57664 w 152914"/>
              <a:gd name="connsiteY4" fmla="*/ 359513 h 839917"/>
              <a:gd name="connsiteX5" fmla="*/ 146564 w 152914"/>
              <a:gd name="connsiteY5" fmla="*/ 829413 h 839917"/>
              <a:gd name="connsiteX6" fmla="*/ 38614 w 152914"/>
              <a:gd name="connsiteY6" fmla="*/ 680150 h 839917"/>
              <a:gd name="connsiteX7" fmla="*/ 6864 w 152914"/>
              <a:gd name="connsiteY7" fmla="*/ 492863 h 839917"/>
              <a:gd name="connsiteX8" fmla="*/ 513 w 152914"/>
              <a:gd name="connsiteY8" fmla="*/ 322965 h 839917"/>
              <a:gd name="connsiteX9" fmla="*/ 19564 w 152914"/>
              <a:gd name="connsiteY9" fmla="*/ 200763 h 839917"/>
              <a:gd name="connsiteX0" fmla="*/ 19564 w 150067"/>
              <a:gd name="connsiteY0" fmla="*/ 200763 h 839917"/>
              <a:gd name="connsiteX1" fmla="*/ 57663 w 150067"/>
              <a:gd name="connsiteY1" fmla="*/ 89601 h 839917"/>
              <a:gd name="connsiteX2" fmla="*/ 95763 w 150067"/>
              <a:gd name="connsiteY2" fmla="*/ 701 h 839917"/>
              <a:gd name="connsiteX3" fmla="*/ 124339 w 150067"/>
              <a:gd name="connsiteY3" fmla="*/ 200763 h 839917"/>
              <a:gd name="connsiteX4" fmla="*/ 57664 w 150067"/>
              <a:gd name="connsiteY4" fmla="*/ 359513 h 839917"/>
              <a:gd name="connsiteX5" fmla="*/ 146564 w 150067"/>
              <a:gd name="connsiteY5" fmla="*/ 829413 h 839917"/>
              <a:gd name="connsiteX6" fmla="*/ 38614 w 150067"/>
              <a:gd name="connsiteY6" fmla="*/ 680150 h 839917"/>
              <a:gd name="connsiteX7" fmla="*/ 6864 w 150067"/>
              <a:gd name="connsiteY7" fmla="*/ 492863 h 839917"/>
              <a:gd name="connsiteX8" fmla="*/ 513 w 150067"/>
              <a:gd name="connsiteY8" fmla="*/ 322965 h 839917"/>
              <a:gd name="connsiteX9" fmla="*/ 19564 w 150067"/>
              <a:gd name="connsiteY9" fmla="*/ 200763 h 839917"/>
              <a:gd name="connsiteX0" fmla="*/ 19564 w 150787"/>
              <a:gd name="connsiteY0" fmla="*/ 200763 h 839917"/>
              <a:gd name="connsiteX1" fmla="*/ 57663 w 150787"/>
              <a:gd name="connsiteY1" fmla="*/ 89601 h 839917"/>
              <a:gd name="connsiteX2" fmla="*/ 95763 w 150787"/>
              <a:gd name="connsiteY2" fmla="*/ 701 h 839917"/>
              <a:gd name="connsiteX3" fmla="*/ 124339 w 150787"/>
              <a:gd name="connsiteY3" fmla="*/ 200763 h 839917"/>
              <a:gd name="connsiteX4" fmla="*/ 74332 w 150787"/>
              <a:gd name="connsiteY4" fmla="*/ 364276 h 839917"/>
              <a:gd name="connsiteX5" fmla="*/ 146564 w 150787"/>
              <a:gd name="connsiteY5" fmla="*/ 829413 h 839917"/>
              <a:gd name="connsiteX6" fmla="*/ 38614 w 150787"/>
              <a:gd name="connsiteY6" fmla="*/ 680150 h 839917"/>
              <a:gd name="connsiteX7" fmla="*/ 6864 w 150787"/>
              <a:gd name="connsiteY7" fmla="*/ 492863 h 839917"/>
              <a:gd name="connsiteX8" fmla="*/ 513 w 150787"/>
              <a:gd name="connsiteY8" fmla="*/ 322965 h 839917"/>
              <a:gd name="connsiteX9" fmla="*/ 19564 w 150787"/>
              <a:gd name="connsiteY9" fmla="*/ 200763 h 839917"/>
              <a:gd name="connsiteX0" fmla="*/ 19564 w 150787"/>
              <a:gd name="connsiteY0" fmla="*/ 200099 h 839253"/>
              <a:gd name="connsiteX1" fmla="*/ 57663 w 150787"/>
              <a:gd name="connsiteY1" fmla="*/ 88937 h 839253"/>
              <a:gd name="connsiteX2" fmla="*/ 95763 w 150787"/>
              <a:gd name="connsiteY2" fmla="*/ 37 h 839253"/>
              <a:gd name="connsiteX3" fmla="*/ 131482 w 150787"/>
              <a:gd name="connsiteY3" fmla="*/ 81794 h 839253"/>
              <a:gd name="connsiteX4" fmla="*/ 124339 w 150787"/>
              <a:gd name="connsiteY4" fmla="*/ 200099 h 839253"/>
              <a:gd name="connsiteX5" fmla="*/ 74332 w 150787"/>
              <a:gd name="connsiteY5" fmla="*/ 363612 h 839253"/>
              <a:gd name="connsiteX6" fmla="*/ 146564 w 150787"/>
              <a:gd name="connsiteY6" fmla="*/ 828749 h 839253"/>
              <a:gd name="connsiteX7" fmla="*/ 38614 w 150787"/>
              <a:gd name="connsiteY7" fmla="*/ 679486 h 839253"/>
              <a:gd name="connsiteX8" fmla="*/ 6864 w 150787"/>
              <a:gd name="connsiteY8" fmla="*/ 492199 h 839253"/>
              <a:gd name="connsiteX9" fmla="*/ 513 w 150787"/>
              <a:gd name="connsiteY9" fmla="*/ 322301 h 839253"/>
              <a:gd name="connsiteX10" fmla="*/ 19564 w 150787"/>
              <a:gd name="connsiteY10" fmla="*/ 200099 h 839253"/>
              <a:gd name="connsiteX0" fmla="*/ 25604 w 156827"/>
              <a:gd name="connsiteY0" fmla="*/ 200099 h 839253"/>
              <a:gd name="connsiteX1" fmla="*/ 63703 w 156827"/>
              <a:gd name="connsiteY1" fmla="*/ 88937 h 839253"/>
              <a:gd name="connsiteX2" fmla="*/ 101803 w 156827"/>
              <a:gd name="connsiteY2" fmla="*/ 37 h 839253"/>
              <a:gd name="connsiteX3" fmla="*/ 137522 w 156827"/>
              <a:gd name="connsiteY3" fmla="*/ 81794 h 839253"/>
              <a:gd name="connsiteX4" fmla="*/ 130379 w 156827"/>
              <a:gd name="connsiteY4" fmla="*/ 200099 h 839253"/>
              <a:gd name="connsiteX5" fmla="*/ 80372 w 156827"/>
              <a:gd name="connsiteY5" fmla="*/ 363612 h 839253"/>
              <a:gd name="connsiteX6" fmla="*/ 152604 w 156827"/>
              <a:gd name="connsiteY6" fmla="*/ 828749 h 839253"/>
              <a:gd name="connsiteX7" fmla="*/ 44654 w 156827"/>
              <a:gd name="connsiteY7" fmla="*/ 679486 h 839253"/>
              <a:gd name="connsiteX8" fmla="*/ 997 w 156827"/>
              <a:gd name="connsiteY8" fmla="*/ 494581 h 839253"/>
              <a:gd name="connsiteX9" fmla="*/ 6553 w 156827"/>
              <a:gd name="connsiteY9" fmla="*/ 322301 h 839253"/>
              <a:gd name="connsiteX10" fmla="*/ 25604 w 156827"/>
              <a:gd name="connsiteY10" fmla="*/ 200099 h 839253"/>
              <a:gd name="connsiteX0" fmla="*/ 31469 w 162692"/>
              <a:gd name="connsiteY0" fmla="*/ 200099 h 839253"/>
              <a:gd name="connsiteX1" fmla="*/ 69568 w 162692"/>
              <a:gd name="connsiteY1" fmla="*/ 88937 h 839253"/>
              <a:gd name="connsiteX2" fmla="*/ 107668 w 162692"/>
              <a:gd name="connsiteY2" fmla="*/ 37 h 839253"/>
              <a:gd name="connsiteX3" fmla="*/ 143387 w 162692"/>
              <a:gd name="connsiteY3" fmla="*/ 81794 h 839253"/>
              <a:gd name="connsiteX4" fmla="*/ 136244 w 162692"/>
              <a:gd name="connsiteY4" fmla="*/ 200099 h 839253"/>
              <a:gd name="connsiteX5" fmla="*/ 86237 w 162692"/>
              <a:gd name="connsiteY5" fmla="*/ 363612 h 839253"/>
              <a:gd name="connsiteX6" fmla="*/ 158469 w 162692"/>
              <a:gd name="connsiteY6" fmla="*/ 828749 h 839253"/>
              <a:gd name="connsiteX7" fmla="*/ 50519 w 162692"/>
              <a:gd name="connsiteY7" fmla="*/ 679486 h 839253"/>
              <a:gd name="connsiteX8" fmla="*/ 6862 w 162692"/>
              <a:gd name="connsiteY8" fmla="*/ 494581 h 839253"/>
              <a:gd name="connsiteX9" fmla="*/ 512 w 162692"/>
              <a:gd name="connsiteY9" fmla="*/ 319920 h 839253"/>
              <a:gd name="connsiteX10" fmla="*/ 31469 w 162692"/>
              <a:gd name="connsiteY10" fmla="*/ 200099 h 839253"/>
              <a:gd name="connsiteX0" fmla="*/ 31469 w 162392"/>
              <a:gd name="connsiteY0" fmla="*/ 200099 h 839253"/>
              <a:gd name="connsiteX1" fmla="*/ 69568 w 162392"/>
              <a:gd name="connsiteY1" fmla="*/ 88937 h 839253"/>
              <a:gd name="connsiteX2" fmla="*/ 107668 w 162392"/>
              <a:gd name="connsiteY2" fmla="*/ 37 h 839253"/>
              <a:gd name="connsiteX3" fmla="*/ 143387 w 162392"/>
              <a:gd name="connsiteY3" fmla="*/ 81794 h 839253"/>
              <a:gd name="connsiteX4" fmla="*/ 136244 w 162392"/>
              <a:gd name="connsiteY4" fmla="*/ 200099 h 839253"/>
              <a:gd name="connsiteX5" fmla="*/ 86237 w 162392"/>
              <a:gd name="connsiteY5" fmla="*/ 363612 h 839253"/>
              <a:gd name="connsiteX6" fmla="*/ 129099 w 162392"/>
              <a:gd name="connsiteY6" fmla="*/ 600907 h 839253"/>
              <a:gd name="connsiteX7" fmla="*/ 158469 w 162392"/>
              <a:gd name="connsiteY7" fmla="*/ 828749 h 839253"/>
              <a:gd name="connsiteX8" fmla="*/ 50519 w 162392"/>
              <a:gd name="connsiteY8" fmla="*/ 679486 h 839253"/>
              <a:gd name="connsiteX9" fmla="*/ 6862 w 162392"/>
              <a:gd name="connsiteY9" fmla="*/ 494581 h 839253"/>
              <a:gd name="connsiteX10" fmla="*/ 512 w 162392"/>
              <a:gd name="connsiteY10" fmla="*/ 319920 h 839253"/>
              <a:gd name="connsiteX11" fmla="*/ 31469 w 162392"/>
              <a:gd name="connsiteY11" fmla="*/ 200099 h 839253"/>
              <a:gd name="connsiteX0" fmla="*/ 31469 w 173468"/>
              <a:gd name="connsiteY0" fmla="*/ 200099 h 821410"/>
              <a:gd name="connsiteX1" fmla="*/ 69568 w 173468"/>
              <a:gd name="connsiteY1" fmla="*/ 88937 h 821410"/>
              <a:gd name="connsiteX2" fmla="*/ 107668 w 173468"/>
              <a:gd name="connsiteY2" fmla="*/ 37 h 821410"/>
              <a:gd name="connsiteX3" fmla="*/ 143387 w 173468"/>
              <a:gd name="connsiteY3" fmla="*/ 81794 h 821410"/>
              <a:gd name="connsiteX4" fmla="*/ 136244 w 173468"/>
              <a:gd name="connsiteY4" fmla="*/ 200099 h 821410"/>
              <a:gd name="connsiteX5" fmla="*/ 86237 w 173468"/>
              <a:gd name="connsiteY5" fmla="*/ 363612 h 821410"/>
              <a:gd name="connsiteX6" fmla="*/ 129099 w 173468"/>
              <a:gd name="connsiteY6" fmla="*/ 600907 h 821410"/>
              <a:gd name="connsiteX7" fmla="*/ 170375 w 173468"/>
              <a:gd name="connsiteY7" fmla="*/ 809699 h 821410"/>
              <a:gd name="connsiteX8" fmla="*/ 50519 w 173468"/>
              <a:gd name="connsiteY8" fmla="*/ 679486 h 821410"/>
              <a:gd name="connsiteX9" fmla="*/ 6862 w 173468"/>
              <a:gd name="connsiteY9" fmla="*/ 494581 h 821410"/>
              <a:gd name="connsiteX10" fmla="*/ 512 w 173468"/>
              <a:gd name="connsiteY10" fmla="*/ 319920 h 821410"/>
              <a:gd name="connsiteX11" fmla="*/ 31469 w 173468"/>
              <a:gd name="connsiteY11" fmla="*/ 200099 h 821410"/>
              <a:gd name="connsiteX0" fmla="*/ 31469 w 160232"/>
              <a:gd name="connsiteY0" fmla="*/ 200099 h 774287"/>
              <a:gd name="connsiteX1" fmla="*/ 69568 w 160232"/>
              <a:gd name="connsiteY1" fmla="*/ 88937 h 774287"/>
              <a:gd name="connsiteX2" fmla="*/ 107668 w 160232"/>
              <a:gd name="connsiteY2" fmla="*/ 37 h 774287"/>
              <a:gd name="connsiteX3" fmla="*/ 143387 w 160232"/>
              <a:gd name="connsiteY3" fmla="*/ 81794 h 774287"/>
              <a:gd name="connsiteX4" fmla="*/ 136244 w 160232"/>
              <a:gd name="connsiteY4" fmla="*/ 200099 h 774287"/>
              <a:gd name="connsiteX5" fmla="*/ 86237 w 160232"/>
              <a:gd name="connsiteY5" fmla="*/ 363612 h 774287"/>
              <a:gd name="connsiteX6" fmla="*/ 129099 w 160232"/>
              <a:gd name="connsiteY6" fmla="*/ 600907 h 774287"/>
              <a:gd name="connsiteX7" fmla="*/ 156088 w 160232"/>
              <a:gd name="connsiteY7" fmla="*/ 757312 h 774287"/>
              <a:gd name="connsiteX8" fmla="*/ 50519 w 160232"/>
              <a:gd name="connsiteY8" fmla="*/ 679486 h 774287"/>
              <a:gd name="connsiteX9" fmla="*/ 6862 w 160232"/>
              <a:gd name="connsiteY9" fmla="*/ 494581 h 774287"/>
              <a:gd name="connsiteX10" fmla="*/ 512 w 160232"/>
              <a:gd name="connsiteY10" fmla="*/ 319920 h 774287"/>
              <a:gd name="connsiteX11" fmla="*/ 31469 w 160232"/>
              <a:gd name="connsiteY11" fmla="*/ 200099 h 77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0232" h="774287">
                <a:moveTo>
                  <a:pt x="31469" y="200099"/>
                </a:moveTo>
                <a:cubicBezTo>
                  <a:pt x="29352" y="143472"/>
                  <a:pt x="50518" y="124397"/>
                  <a:pt x="69568" y="88937"/>
                </a:cubicBezTo>
                <a:cubicBezTo>
                  <a:pt x="88618" y="53477"/>
                  <a:pt x="98143" y="1624"/>
                  <a:pt x="107668" y="37"/>
                </a:cubicBezTo>
                <a:cubicBezTo>
                  <a:pt x="117193" y="-1550"/>
                  <a:pt x="138624" y="48450"/>
                  <a:pt x="143387" y="81794"/>
                </a:cubicBezTo>
                <a:cubicBezTo>
                  <a:pt x="148150" y="115138"/>
                  <a:pt x="142991" y="152733"/>
                  <a:pt x="136244" y="200099"/>
                </a:cubicBezTo>
                <a:lnTo>
                  <a:pt x="86237" y="363612"/>
                </a:lnTo>
                <a:cubicBezTo>
                  <a:pt x="87031" y="430413"/>
                  <a:pt x="117060" y="523384"/>
                  <a:pt x="129099" y="600907"/>
                </a:cubicBezTo>
                <a:cubicBezTo>
                  <a:pt x="141138" y="678430"/>
                  <a:pt x="171169" y="744216"/>
                  <a:pt x="156088" y="757312"/>
                </a:cubicBezTo>
                <a:cubicBezTo>
                  <a:pt x="155030" y="807577"/>
                  <a:pt x="73802" y="735578"/>
                  <a:pt x="50519" y="679486"/>
                </a:cubicBezTo>
                <a:cubicBezTo>
                  <a:pt x="27236" y="623394"/>
                  <a:pt x="10434" y="554906"/>
                  <a:pt x="6862" y="494581"/>
                </a:cubicBezTo>
                <a:cubicBezTo>
                  <a:pt x="3290" y="434256"/>
                  <a:pt x="-1605" y="368603"/>
                  <a:pt x="512" y="319920"/>
                </a:cubicBezTo>
                <a:cubicBezTo>
                  <a:pt x="2629" y="271237"/>
                  <a:pt x="24722" y="238199"/>
                  <a:pt x="31469" y="20009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TextBox 37"/>
          <p:cNvSpPr txBox="1"/>
          <p:nvPr/>
        </p:nvSpPr>
        <p:spPr>
          <a:xfrm>
            <a:off x="2843850" y="4704334"/>
            <a:ext cx="41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>
                <a:latin typeface="Cambria" pitchFamily="18" charset="0"/>
              </a:rPr>
              <a:t>+</a:t>
            </a:r>
            <a:endParaRPr lang="cs-CZ" sz="3600" dirty="0">
              <a:latin typeface="Cambria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0100" y="4691634"/>
            <a:ext cx="66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 smtClean="0">
                <a:latin typeface="Cambria" pitchFamily="18" charset="0"/>
              </a:rPr>
              <a:t>→</a:t>
            </a:r>
            <a:endParaRPr lang="cs-CZ" sz="36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Cambria" pitchFamily="18" charset="0"/>
              </a:rPr>
              <a:t>Algoritmus</a:t>
            </a:r>
            <a:r>
              <a:rPr lang="en-US" b="1" dirty="0" smtClean="0">
                <a:latin typeface="Cambria" pitchFamily="18" charset="0"/>
              </a:rPr>
              <a:t> </a:t>
            </a:r>
            <a:r>
              <a:rPr lang="cs-CZ" b="1" dirty="0" smtClean="0">
                <a:latin typeface="Cambria" pitchFamily="18" charset="0"/>
              </a:rPr>
              <a:t>MC-AM</a:t>
            </a:r>
            <a:endParaRPr lang="en-US" b="1" dirty="0">
              <a:latin typeface="Cambria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7800"/>
                <a:ext cx="8686800" cy="4678363"/>
              </a:xfrm>
            </p:spPr>
            <p:txBody>
              <a:bodyPr>
                <a:normAutofit/>
              </a:bodyPr>
              <a:lstStyle/>
              <a:p>
                <a:r>
                  <a:rPr lang="cs-CZ" b="1" dirty="0" smtClean="0">
                    <a:latin typeface="Cambria" pitchFamily="18" charset="0"/>
                  </a:rPr>
                  <a:t>M</a:t>
                </a:r>
                <a:r>
                  <a:rPr lang="cs-CZ" dirty="0">
                    <a:latin typeface="Cambria" pitchFamily="18" charset="0"/>
                  </a:rPr>
                  <a:t>ulti </a:t>
                </a:r>
                <a:r>
                  <a:rPr lang="cs-CZ" b="1" dirty="0">
                    <a:latin typeface="Cambria" pitchFamily="18" charset="0"/>
                  </a:rPr>
                  <a:t>C</a:t>
                </a:r>
                <a:r>
                  <a:rPr lang="cs-CZ" dirty="0">
                    <a:latin typeface="Cambria" pitchFamily="18" charset="0"/>
                  </a:rPr>
                  <a:t>hannel, </a:t>
                </a:r>
                <a:r>
                  <a:rPr lang="cs-CZ" b="1" dirty="0">
                    <a:latin typeface="Cambria" pitchFamily="18" charset="0"/>
                  </a:rPr>
                  <a:t>A</a:t>
                </a:r>
                <a:r>
                  <a:rPr lang="cs-CZ" dirty="0">
                    <a:latin typeface="Cambria" pitchFamily="18" charset="0"/>
                  </a:rPr>
                  <a:t>lternating </a:t>
                </a:r>
                <a:r>
                  <a:rPr lang="cs-CZ" b="1" dirty="0" smtClean="0">
                    <a:latin typeface="Cambria" pitchFamily="18" charset="0"/>
                  </a:rPr>
                  <a:t>M</a:t>
                </a:r>
                <a:r>
                  <a:rPr lang="cs-CZ" dirty="0" smtClean="0">
                    <a:latin typeface="Cambria" pitchFamily="18" charset="0"/>
                  </a:rPr>
                  <a:t>inimization</a:t>
                </a:r>
                <a:endParaRPr lang="en-US" dirty="0" smtClean="0">
                  <a:latin typeface="Cambria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  </m:t>
                        </m:r>
                      </m:e>
                    </m:nary>
                  </m:oMath>
                </a14:m>
                <a:endParaRPr lang="en-US" dirty="0" smtClean="0">
                  <a:latin typeface="Cambria" pitchFamily="18" charset="0"/>
                </a:endParaRPr>
              </a:p>
              <a:p>
                <a:r>
                  <a:rPr lang="cs-CZ" dirty="0">
                    <a:latin typeface="Cambria" pitchFamily="18" charset="0"/>
                  </a:rPr>
                  <a:t>r</a:t>
                </a:r>
                <a:r>
                  <a:rPr lang="en-US" dirty="0" smtClean="0">
                    <a:latin typeface="Cambria" pitchFamily="18" charset="0"/>
                  </a:rPr>
                  <a:t>o</a:t>
                </a:r>
                <a:r>
                  <a:rPr lang="cs-CZ" dirty="0" smtClean="0">
                    <a:latin typeface="Cambria" pitchFamily="18" charset="0"/>
                  </a:rPr>
                  <a:t>zšířen o možnost různého šumu v každém kanále</a:t>
                </a:r>
                <a:endParaRPr lang="en-US" dirty="0" smtClean="0">
                  <a:latin typeface="Cambria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Cambria" pitchFamily="18" charset="0"/>
                </a:endParaRPr>
              </a:p>
              <a:p>
                <a:endParaRPr lang="sk-SK" dirty="0" smtClean="0">
                  <a:latin typeface="Cambria" pitchFamily="18" charset="0"/>
                </a:endParaRPr>
              </a:p>
              <a:p>
                <a:pPr marL="0" indent="0">
                  <a:buNone/>
                </a:pPr>
                <a:r>
                  <a:rPr lang="cs-CZ" dirty="0" smtClean="0">
                    <a:latin typeface="Cambria" pitchFamily="18" charset="0"/>
                  </a:rPr>
                  <a:t>    </a:t>
                </a:r>
                <a:endParaRPr lang="cs-CZ" b="1" dirty="0" smtClean="0">
                  <a:latin typeface="Cambria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686800" cy="4678363"/>
              </a:xfrm>
              <a:blipFill rotWithShape="1">
                <a:blip r:embed="rId3"/>
                <a:stretch>
                  <a:fillRect l="-1614" t="-169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576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4724400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929" y="4593478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65524" y="5914800"/>
                <a:ext cx="4309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cs-CZ" sz="2400" b="1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24" y="5914800"/>
                <a:ext cx="430951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4286" r="-2857" b="-1973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06339" y="6391729"/>
                <a:ext cx="425116" cy="482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cs-CZ" sz="2400" b="1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339" y="6391729"/>
                <a:ext cx="425116" cy="48224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929" y="3534343"/>
            <a:ext cx="540000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929" y="3534343"/>
            <a:ext cx="540000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48000" y="6062735"/>
                <a:ext cx="607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cs-CZ" sz="2400" b="1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062735"/>
                <a:ext cx="607794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81300" y="3429000"/>
                <a:ext cx="607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cs-CZ" sz="2400" b="1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0" y="3429000"/>
                <a:ext cx="607795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2050" idx="3"/>
          </p:cNvCxnSpPr>
          <p:nvPr/>
        </p:nvCxnSpPr>
        <p:spPr>
          <a:xfrm flipV="1">
            <a:off x="2181000" y="4481576"/>
            <a:ext cx="1095600" cy="5332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50" idx="3"/>
            <a:endCxn id="2054" idx="1"/>
          </p:cNvCxnSpPr>
          <p:nvPr/>
        </p:nvCxnSpPr>
        <p:spPr>
          <a:xfrm>
            <a:off x="2181000" y="5014800"/>
            <a:ext cx="14131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02100" y="3549727"/>
            <a:ext cx="645000" cy="3171175"/>
          </a:xfrm>
          <a:prstGeom prst="rect">
            <a:avLst/>
          </a:prstGeom>
          <a:solidFill>
            <a:srgbClr val="4F82BD"/>
          </a:solidFill>
          <a:ln>
            <a:solidFill>
              <a:srgbClr val="4F82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200" b="1" dirty="0" smtClean="0">
                <a:latin typeface="Cambria" pitchFamily="18" charset="0"/>
              </a:rPr>
              <a:t>MC-AM</a:t>
            </a:r>
            <a:endParaRPr lang="cs-CZ" sz="2200" b="1" dirty="0">
              <a:latin typeface="Cambria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076600" y="4277328"/>
            <a:ext cx="92730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394100" y="5624400"/>
            <a:ext cx="60480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450840" y="4036653"/>
                <a:ext cx="598177" cy="481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cs-CZ" sz="2400" b="1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840" y="4036653"/>
                <a:ext cx="598177" cy="48135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28183" y="4046623"/>
                <a:ext cx="598176" cy="481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cs-CZ" sz="2400" b="1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183" y="4046623"/>
                <a:ext cx="598176" cy="48135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endCxn id="2056" idx="1"/>
          </p:cNvCxnSpPr>
          <p:nvPr/>
        </p:nvCxnSpPr>
        <p:spPr>
          <a:xfrm>
            <a:off x="6656729" y="3804343"/>
            <a:ext cx="193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055" idx="1"/>
          </p:cNvCxnSpPr>
          <p:nvPr/>
        </p:nvCxnSpPr>
        <p:spPr>
          <a:xfrm>
            <a:off x="6656154" y="5493478"/>
            <a:ext cx="19377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Experiment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Cambria" pitchFamily="18" charset="0"/>
              </a:rPr>
              <a:t>simulovaná a reálná </a:t>
            </a:r>
            <a:r>
              <a:rPr lang="cs-CZ" dirty="0" smtClean="0">
                <a:latin typeface="Cambria" pitchFamily="18" charset="0"/>
              </a:rPr>
              <a:t>data </a:t>
            </a:r>
            <a:r>
              <a:rPr lang="en-US" dirty="0" smtClean="0">
                <a:latin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</a:rPr>
              <a:t>kontrolovan</a:t>
            </a:r>
            <a:r>
              <a:rPr lang="cs-CZ" dirty="0" smtClean="0">
                <a:latin typeface="Cambria" pitchFamily="18" charset="0"/>
              </a:rPr>
              <a:t>á</a:t>
            </a:r>
            <a:r>
              <a:rPr lang="en-US" dirty="0" smtClean="0">
                <a:latin typeface="Cambria" pitchFamily="18" charset="0"/>
              </a:rPr>
              <a:t>)</a:t>
            </a:r>
            <a:endParaRPr lang="cs-CZ" dirty="0" smtClean="0">
              <a:latin typeface="Cambria" pitchFamily="18" charset="0"/>
            </a:endParaRPr>
          </a:p>
          <a:p>
            <a:r>
              <a:rPr lang="cs-CZ" dirty="0" smtClean="0">
                <a:latin typeface="Cambria" pitchFamily="18" charset="0"/>
              </a:rPr>
              <a:t>m</a:t>
            </a:r>
            <a:r>
              <a:rPr lang="cs-CZ" dirty="0" smtClean="0">
                <a:latin typeface="Cambria" pitchFamily="18" charset="0"/>
              </a:rPr>
              <a:t>ěníme velikost a typ rozmazání a šum  </a:t>
            </a:r>
            <a:endParaRPr lang="en-US" dirty="0" smtClean="0">
              <a:latin typeface="Cambria" pitchFamily="18" charset="0"/>
            </a:endParaRPr>
          </a:p>
          <a:p>
            <a:r>
              <a:rPr lang="cs-CZ" dirty="0" smtClean="0">
                <a:latin typeface="Cambria" pitchFamily="18" charset="0"/>
              </a:rPr>
              <a:t>výsledky </a:t>
            </a:r>
            <a:r>
              <a:rPr lang="cs-CZ" dirty="0" smtClean="0">
                <a:latin typeface="Cambria" pitchFamily="18" charset="0"/>
              </a:rPr>
              <a:t>vyhodnocovány pomocí </a:t>
            </a:r>
            <a:r>
              <a:rPr lang="cs-CZ" i="1" dirty="0" smtClean="0">
                <a:latin typeface="Cambria" pitchFamily="18" charset="0"/>
              </a:rPr>
              <a:t>SNR</a:t>
            </a:r>
            <a:endParaRPr lang="cs-CZ" dirty="0" smtClean="0">
              <a:latin typeface="Cambria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814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814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8140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2606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12606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12606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2606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Cambria" pitchFamily="18" charset="0"/>
              </a:rPr>
              <a:t>Experiment – simulovaná data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46237"/>
            <a:ext cx="8686800" cy="4830763"/>
          </a:xfrm>
        </p:spPr>
        <p:txBody>
          <a:bodyPr>
            <a:normAutofit/>
          </a:bodyPr>
          <a:lstStyle/>
          <a:p>
            <a:endParaRPr lang="en-US" dirty="0" smtClean="0">
              <a:latin typeface="Cambria" pitchFamily="18" charset="0"/>
            </a:endParaRPr>
          </a:p>
          <a:p>
            <a:endParaRPr lang="cs-CZ" dirty="0" smtClean="0">
              <a:latin typeface="Cambria" pitchFamily="18" charset="0"/>
            </a:endParaRPr>
          </a:p>
          <a:p>
            <a:endParaRPr lang="en-US" dirty="0">
              <a:latin typeface="Cambria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05" y="1427545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05" y="4876800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621" y="1427545"/>
            <a:ext cx="360000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1302405" y="3227545"/>
            <a:ext cx="0" cy="1649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643" y="1427545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>
            <a:off x="2202405" y="2327545"/>
            <a:ext cx="18392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3193" y="3910647"/>
                <a:ext cx="10992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Cambria" pitchFamily="18" charset="0"/>
                  </a:rPr>
                  <a:t>ISO,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cs-CZ" sz="24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3" y="3910647"/>
                <a:ext cx="109921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8287" t="-10667" b="-30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05" y="3748951"/>
            <a:ext cx="720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19689" y="2454256"/>
                <a:ext cx="1604670" cy="773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latin typeface="Cambria" pitchFamily="18" charset="0"/>
                  </a:rPr>
                  <a:t>ISO 100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sz="2200" b="0" dirty="0" smtClean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689" y="2454256"/>
                <a:ext cx="1604670" cy="773289"/>
              </a:xfrm>
              <a:prstGeom prst="rect">
                <a:avLst/>
              </a:prstGeom>
              <a:blipFill rotWithShape="1">
                <a:blip r:embed="rId9"/>
                <a:stretch>
                  <a:fillRect l="-4943" t="-476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53" y="1427545"/>
            <a:ext cx="720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917100" y="5706976"/>
            <a:ext cx="2043000" cy="969824"/>
          </a:xfrm>
          <a:prstGeom prst="rect">
            <a:avLst/>
          </a:prstGeom>
          <a:solidFill>
            <a:srgbClr val="BF4F4D"/>
          </a:solidFill>
          <a:ln>
            <a:solidFill>
              <a:srgbClr val="BF4F4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ambria" pitchFamily="18" charset="0"/>
              </a:rPr>
              <a:t>BM3D</a:t>
            </a:r>
            <a:endParaRPr lang="cs-CZ" sz="2200" b="1" dirty="0">
              <a:latin typeface="Cambria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17100" y="4584853"/>
            <a:ext cx="2043000" cy="969824"/>
          </a:xfrm>
          <a:prstGeom prst="rect">
            <a:avLst/>
          </a:prstGeom>
          <a:solidFill>
            <a:srgbClr val="4F82BD"/>
          </a:solidFill>
          <a:ln>
            <a:solidFill>
              <a:srgbClr val="4F82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ambria" pitchFamily="18" charset="0"/>
              </a:rPr>
              <a:t>MC-AM</a:t>
            </a:r>
            <a:endParaRPr lang="cs-CZ" sz="2200" b="1" dirty="0">
              <a:latin typeface="Cambria" pitchFamily="18" charset="0"/>
            </a:endParaRPr>
          </a:p>
        </p:txBody>
      </p:sp>
      <p:cxnSp>
        <p:nvCxnSpPr>
          <p:cNvPr id="18" name="Straight Arrow Connector 17"/>
          <p:cNvCxnSpPr>
            <a:stCxn id="5" idx="3"/>
            <a:endCxn id="16" idx="1"/>
          </p:cNvCxnSpPr>
          <p:nvPr/>
        </p:nvCxnSpPr>
        <p:spPr>
          <a:xfrm>
            <a:off x="2202405" y="5776800"/>
            <a:ext cx="1714695" cy="415088"/>
          </a:xfrm>
          <a:prstGeom prst="straightConnector1">
            <a:avLst/>
          </a:prstGeom>
          <a:ln w="38100">
            <a:solidFill>
              <a:srgbClr val="BF4F4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1030" idx="1"/>
          </p:cNvCxnSpPr>
          <p:nvPr/>
        </p:nvCxnSpPr>
        <p:spPr>
          <a:xfrm flipV="1">
            <a:off x="5960100" y="5905091"/>
            <a:ext cx="1047546" cy="286797"/>
          </a:xfrm>
          <a:prstGeom prst="straightConnector1">
            <a:avLst/>
          </a:prstGeom>
          <a:ln w="38100">
            <a:solidFill>
              <a:srgbClr val="BF4F4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  <a:endCxn id="1028" idx="1"/>
          </p:cNvCxnSpPr>
          <p:nvPr/>
        </p:nvCxnSpPr>
        <p:spPr>
          <a:xfrm flipV="1">
            <a:off x="5960100" y="4007815"/>
            <a:ext cx="1039283" cy="1061950"/>
          </a:xfrm>
          <a:prstGeom prst="straightConnector1">
            <a:avLst/>
          </a:prstGeom>
          <a:ln w="38100">
            <a:solidFill>
              <a:srgbClr val="4F82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917100" y="3499127"/>
            <a:ext cx="2043000" cy="969824"/>
          </a:xfrm>
          <a:prstGeom prst="rect">
            <a:avLst/>
          </a:prstGeom>
          <a:solidFill>
            <a:srgbClr val="9BBA59"/>
          </a:solidFill>
          <a:ln>
            <a:solidFill>
              <a:srgbClr val="9BBA5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latin typeface="Cambria" pitchFamily="18" charset="0"/>
              </a:rPr>
              <a:t>Tico</a:t>
            </a:r>
            <a:endParaRPr lang="cs-CZ" sz="2200" b="1" dirty="0">
              <a:latin typeface="Cambria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202404" y="5334000"/>
            <a:ext cx="1721955" cy="442801"/>
          </a:xfrm>
          <a:prstGeom prst="straightConnector1">
            <a:avLst/>
          </a:prstGeom>
          <a:ln w="38100">
            <a:solidFill>
              <a:srgbClr val="4F82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27" idx="1"/>
          </p:cNvCxnSpPr>
          <p:nvPr/>
        </p:nvCxnSpPr>
        <p:spPr>
          <a:xfrm flipV="1">
            <a:off x="2202405" y="3984039"/>
            <a:ext cx="1714695" cy="1792761"/>
          </a:xfrm>
          <a:prstGeom prst="straightConnector1">
            <a:avLst/>
          </a:prstGeom>
          <a:ln w="38100">
            <a:solidFill>
              <a:srgbClr val="9BBA5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27" idx="0"/>
          </p:cNvCxnSpPr>
          <p:nvPr/>
        </p:nvCxnSpPr>
        <p:spPr>
          <a:xfrm flipH="1">
            <a:off x="4938600" y="3227545"/>
            <a:ext cx="3043" cy="271582"/>
          </a:xfrm>
          <a:prstGeom prst="straightConnector1">
            <a:avLst/>
          </a:prstGeom>
          <a:ln w="38100">
            <a:solidFill>
              <a:srgbClr val="9BBA5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17" idx="1"/>
          </p:cNvCxnSpPr>
          <p:nvPr/>
        </p:nvCxnSpPr>
        <p:spPr>
          <a:xfrm rot="5400000">
            <a:off x="3566408" y="3694526"/>
            <a:ext cx="1725931" cy="1024546"/>
          </a:xfrm>
          <a:prstGeom prst="bentConnector4">
            <a:avLst>
              <a:gd name="adj1" fmla="val -1709"/>
              <a:gd name="adj2" fmla="val 122312"/>
            </a:avLst>
          </a:prstGeom>
          <a:ln w="38100">
            <a:solidFill>
              <a:srgbClr val="4F82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383" y="3107815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383" y="1247545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Straight Arrow Connector 50"/>
          <p:cNvCxnSpPr>
            <a:endCxn id="1029" idx="1"/>
          </p:cNvCxnSpPr>
          <p:nvPr/>
        </p:nvCxnSpPr>
        <p:spPr>
          <a:xfrm flipV="1">
            <a:off x="5949083" y="2147545"/>
            <a:ext cx="1050300" cy="1657718"/>
          </a:xfrm>
          <a:prstGeom prst="straightConnector1">
            <a:avLst/>
          </a:prstGeom>
          <a:ln w="38100">
            <a:solidFill>
              <a:srgbClr val="9BBA5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646" y="5005091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4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1666</Words>
  <Application>Microsoft Office PowerPoint</Application>
  <PresentationFormat>On-screen Show (4:3)</PresentationFormat>
  <Paragraphs>220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Odstranění rozmazání  pomocí dvou snímků  s různou délkou expozice </vt:lpstr>
      <vt:lpstr>Motivace</vt:lpstr>
      <vt:lpstr>Formulace problému</vt:lpstr>
      <vt:lpstr>Řešení a obsah práce</vt:lpstr>
      <vt:lpstr>Algoritmus BM3D</vt:lpstr>
      <vt:lpstr>Ticův algoritmus</vt:lpstr>
      <vt:lpstr>Algoritmus MC-AM</vt:lpstr>
      <vt:lpstr>Experiment</vt:lpstr>
      <vt:lpstr>Experiment – simulovaná data</vt:lpstr>
      <vt:lpstr>Experiment – reálná data</vt:lpstr>
      <vt:lpstr>Experiment – reálná data</vt:lpstr>
      <vt:lpstr>Experiment – reálná data</vt:lpstr>
      <vt:lpstr>Experiment – reálná data</vt:lpstr>
      <vt:lpstr>Experiment – reálná data</vt:lpstr>
      <vt:lpstr>Reálná data – ukázka I</vt:lpstr>
      <vt:lpstr>Reálná data – ukázka II</vt:lpstr>
      <vt:lpstr>Výsledky simulace</vt:lpstr>
      <vt:lpstr>Výsledky na reálných datech</vt:lpstr>
      <vt:lpstr>Shrnutí</vt:lpstr>
      <vt:lpstr>Dotazy </vt:lpstr>
    </vt:vector>
  </TitlesOfParts>
  <Company>JSO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Odstranění rozmazání  pomocí dvou snímků  s různou délkou expozice</dc:title>
  <dc:creator>JS</dc:creator>
  <cp:lastModifiedBy>Jozef Sabo</cp:lastModifiedBy>
  <cp:revision>304</cp:revision>
  <cp:lastPrinted>2012-05-21T23:48:58Z</cp:lastPrinted>
  <dcterms:created xsi:type="dcterms:W3CDTF">2011-01-30T19:17:47Z</dcterms:created>
  <dcterms:modified xsi:type="dcterms:W3CDTF">2012-05-28T00:44:04Z</dcterms:modified>
</cp:coreProperties>
</file>