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57" r:id="rId5"/>
    <p:sldId id="258" r:id="rId6"/>
    <p:sldId id="276" r:id="rId7"/>
    <p:sldId id="260" r:id="rId8"/>
    <p:sldId id="277" r:id="rId9"/>
    <p:sldId id="284" r:id="rId10"/>
    <p:sldId id="261" r:id="rId11"/>
    <p:sldId id="262" r:id="rId12"/>
    <p:sldId id="285" r:id="rId13"/>
    <p:sldId id="278" r:id="rId14"/>
    <p:sldId id="279" r:id="rId15"/>
    <p:sldId id="281" r:id="rId16"/>
    <p:sldId id="286" r:id="rId17"/>
    <p:sldId id="282" r:id="rId18"/>
    <p:sldId id="287" r:id="rId19"/>
    <p:sldId id="263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4057" autoAdjust="0"/>
  </p:normalViewPr>
  <p:slideViewPr>
    <p:cSldViewPr>
      <p:cViewPr>
        <p:scale>
          <a:sx n="50" d="100"/>
          <a:sy n="50" d="100"/>
        </p:scale>
        <p:origin x="-338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1365-B47A-4653-A158-88DF0A547115}" type="datetimeFigureOut">
              <a:rPr lang="cs-CZ" smtClean="0"/>
              <a:t>22.5.2012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0817-C8B3-4C06-B23B-D56824C23A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0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při po</a:t>
            </a:r>
            <a:r>
              <a:rPr lang="sk-SK" b="1" dirty="0" smtClean="0">
                <a:latin typeface="Cambria" pitchFamily="18" charset="0"/>
              </a:rPr>
              <a:t>řizování fotografií z ruky, </a:t>
            </a:r>
            <a:r>
              <a:rPr lang="sk-SK" dirty="0" smtClean="0">
                <a:latin typeface="Cambria" pitchFamily="18" charset="0"/>
              </a:rPr>
              <a:t>zejména v nepříznivých světelných podmínkách, s</a:t>
            </a:r>
            <a:r>
              <a:rPr lang="en-US" dirty="0" smtClean="0">
                <a:latin typeface="Cambria" pitchFamily="18" charset="0"/>
              </a:rPr>
              <a:t>e </a:t>
            </a:r>
            <a:r>
              <a:rPr lang="cs-CZ" dirty="0" smtClean="0">
                <a:latin typeface="Cambria" pitchFamily="18" charset="0"/>
              </a:rPr>
              <a:t>ve výsledných fotografiích </a:t>
            </a:r>
            <a:r>
              <a:rPr lang="sk-SK" dirty="0" smtClean="0">
                <a:latin typeface="Cambria" pitchFamily="18" charset="0"/>
              </a:rPr>
              <a:t>často potýkáme s rozmazáním pohybem (</a:t>
            </a:r>
            <a:r>
              <a:rPr lang="sk-SK" i="1" dirty="0" smtClean="0">
                <a:latin typeface="Cambria" pitchFamily="18" charset="0"/>
              </a:rPr>
              <a:t>motion blur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je žádoucí </a:t>
            </a:r>
            <a:r>
              <a:rPr lang="cs-CZ" b="1" dirty="0" smtClean="0">
                <a:latin typeface="Cambria" pitchFamily="18" charset="0"/>
              </a:rPr>
              <a:t>potlačení</a:t>
            </a:r>
            <a:r>
              <a:rPr lang="cs-CZ" dirty="0" smtClean="0">
                <a:latin typeface="Cambria" pitchFamily="18" charset="0"/>
              </a:rPr>
              <a:t>, nebo nejlépe úplné </a:t>
            </a:r>
            <a:r>
              <a:rPr lang="cs-CZ" b="1" dirty="0" smtClean="0">
                <a:latin typeface="Cambria" pitchFamily="18" charset="0"/>
              </a:rPr>
              <a:t>odstranění</a:t>
            </a:r>
            <a:r>
              <a:rPr lang="cs-CZ" dirty="0" smtClean="0">
                <a:latin typeface="Cambria" pitchFamily="18" charset="0"/>
              </a:rPr>
              <a:t> tohoto rozmazání</a:t>
            </a:r>
          </a:p>
          <a:p>
            <a:r>
              <a:rPr lang="cs-CZ" dirty="0" smtClean="0">
                <a:latin typeface="Cambria" pitchFamily="18" charset="0"/>
              </a:rPr>
              <a:t>v praxi můžeme rozmazání potlačit:</a:t>
            </a:r>
          </a:p>
          <a:p>
            <a:pPr lvl="1"/>
            <a:r>
              <a:rPr lang="cs-CZ" b="1" dirty="0" smtClean="0">
                <a:latin typeface="Cambria" pitchFamily="18" charset="0"/>
              </a:rPr>
              <a:t>hardvérovými</a:t>
            </a:r>
            <a:r>
              <a:rPr lang="cs-CZ" dirty="0" smtClean="0">
                <a:latin typeface="Cambria" pitchFamily="18" charset="0"/>
              </a:rPr>
              <a:t>  prostředky – stabilizátory obrazu, široké nasazení omezeno poměrně vysokou cenou</a:t>
            </a:r>
          </a:p>
          <a:p>
            <a:pPr lvl="1"/>
            <a:r>
              <a:rPr lang="cs-CZ" b="1" dirty="0" smtClean="0">
                <a:latin typeface="Cambria" pitchFamily="18" charset="0"/>
              </a:rPr>
              <a:t>softvérovými prostředky </a:t>
            </a:r>
            <a:r>
              <a:rPr lang="cs-CZ" dirty="0" smtClean="0">
                <a:latin typeface="Cambria" pitchFamily="18" charset="0"/>
              </a:rPr>
              <a:t> -  po pořízení snímku, bezprobl</a:t>
            </a:r>
            <a:r>
              <a:rPr lang="sk-SK" dirty="0" smtClean="0">
                <a:latin typeface="Cambria" pitchFamily="18" charset="0"/>
              </a:rPr>
              <a:t>émové nasazení na široké spektrum zařízení 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mj</a:t>
            </a:r>
            <a:r>
              <a:rPr lang="en-US" dirty="0" smtClean="0">
                <a:latin typeface="Cambria" pitchFamily="18" charset="0"/>
              </a:rPr>
              <a:t>. </a:t>
            </a:r>
            <a:r>
              <a:rPr lang="cs-CZ" dirty="0" smtClean="0">
                <a:latin typeface="Cambria" pitchFamily="18" charset="0"/>
              </a:rPr>
              <a:t>mobilní telefony</a:t>
            </a:r>
            <a:r>
              <a:rPr lang="en-US" dirty="0" smtClean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77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soustředíme se </a:t>
            </a:r>
            <a:r>
              <a:rPr lang="cs-CZ" dirty="0" smtClean="0">
                <a:latin typeface="Cambria" pitchFamily="18" charset="0"/>
              </a:rPr>
              <a:t>na speciální případ, kde</a:t>
            </a:r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po</a:t>
            </a:r>
            <a:r>
              <a:rPr lang="sk-SK" b="1" dirty="0" smtClean="0">
                <a:latin typeface="Cambria" pitchFamily="18" charset="0"/>
              </a:rPr>
              <a:t>řídíme </a:t>
            </a:r>
            <a:r>
              <a:rPr lang="cs-CZ" b="1" dirty="0" smtClean="0">
                <a:latin typeface="Cambria" pitchFamily="18" charset="0"/>
              </a:rPr>
              <a:t>2 snímky</a:t>
            </a:r>
            <a:r>
              <a:rPr lang="cs-CZ" dirty="0" smtClean="0">
                <a:latin typeface="Cambria" pitchFamily="18" charset="0"/>
              </a:rPr>
              <a:t> stejné předlohy</a:t>
            </a:r>
            <a:r>
              <a:rPr lang="en-US" dirty="0" smtClean="0">
                <a:latin typeface="Cambria" pitchFamily="18" charset="0"/>
              </a:rPr>
              <a:t> s r</a:t>
            </a:r>
            <a:r>
              <a:rPr lang="cs-CZ" dirty="0" smtClean="0">
                <a:latin typeface="Cambria" pitchFamily="18" charset="0"/>
              </a:rPr>
              <a:t>ůznou délkou expozice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krátká expozice → tmav</a:t>
            </a:r>
            <a:r>
              <a:rPr lang="sk-SK" dirty="0" smtClean="0">
                <a:latin typeface="Cambria" pitchFamily="18" charset="0"/>
              </a:rPr>
              <a:t>ší</a:t>
            </a:r>
            <a:r>
              <a:rPr lang="cs-CZ" dirty="0" smtClean="0">
                <a:latin typeface="Cambria" pitchFamily="18" charset="0"/>
              </a:rPr>
              <a:t>, bez rozmazání, </a:t>
            </a:r>
            <a:r>
              <a:rPr lang="en-US" dirty="0" smtClean="0">
                <a:latin typeface="Cambria" pitchFamily="18" charset="0"/>
              </a:rPr>
              <a:t>men</a:t>
            </a:r>
            <a:r>
              <a:rPr lang="cs-CZ" dirty="0" smtClean="0">
                <a:latin typeface="Cambria" pitchFamily="18" charset="0"/>
              </a:rPr>
              <a:t>ší odstup signálu od šumu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delší expozice → správná úroveň osvětlení, větší odstup signálu od šumu, ovšem rozmazán pohybem (snímacího zařízení, nebo objek</a:t>
            </a:r>
            <a:r>
              <a:rPr lang="en-US" dirty="0" smtClean="0">
                <a:latin typeface="Cambria" pitchFamily="18" charset="0"/>
              </a:rPr>
              <a:t>t</a:t>
            </a:r>
            <a:r>
              <a:rPr lang="cs-CZ" dirty="0" smtClean="0">
                <a:latin typeface="Cambria" pitchFamily="18" charset="0"/>
              </a:rPr>
              <a:t>ů ve scéně)</a:t>
            </a:r>
          </a:p>
          <a:p>
            <a:r>
              <a:rPr lang="sk-SK" b="1" dirty="0" smtClean="0">
                <a:latin typeface="Cambria" pitchFamily="18" charset="0"/>
              </a:rPr>
              <a:t>cílem</a:t>
            </a:r>
            <a:r>
              <a:rPr lang="sk-SK" dirty="0" smtClean="0">
                <a:latin typeface="Cambria" pitchFamily="18" charset="0"/>
              </a:rPr>
              <a:t> je co nejlepší rekonstrukce „ideálního“ p</a:t>
            </a:r>
            <a:r>
              <a:rPr lang="cs-CZ" dirty="0" smtClean="0">
                <a:latin typeface="Cambria" pitchFamily="18" charset="0"/>
              </a:rPr>
              <a:t>ůvodního obr</a:t>
            </a:r>
            <a:r>
              <a:rPr lang="sk-SK" dirty="0" smtClean="0">
                <a:latin typeface="Cambria" pitchFamily="18" charset="0"/>
              </a:rPr>
              <a:t>ázku z těchto dvou snímk</a:t>
            </a:r>
            <a:r>
              <a:rPr lang="cs-CZ" dirty="0" smtClean="0">
                <a:latin typeface="Cambria" pitchFamily="18" charset="0"/>
              </a:rPr>
              <a:t>ů</a:t>
            </a:r>
          </a:p>
          <a:p>
            <a:r>
              <a:rPr lang="sk-SK" b="1" dirty="0" smtClean="0">
                <a:latin typeface="Cambria" pitchFamily="18" charset="0"/>
              </a:rPr>
              <a:t>v praxi </a:t>
            </a:r>
            <a:r>
              <a:rPr lang="sk-SK" dirty="0" smtClean="0">
                <a:latin typeface="Cambria" pitchFamily="18" charset="0"/>
              </a:rPr>
              <a:t>vol</a:t>
            </a:r>
            <a:r>
              <a:rPr lang="cs-CZ" dirty="0" smtClean="0">
                <a:latin typeface="Cambria" pitchFamily="18" charset="0"/>
              </a:rPr>
              <a:t>íme expoziční doby a nastavení ISO  v obráceném poměru → dosahujeme správné úrovně osvitu v obou případech, ovšem různé úrovně šumu</a:t>
            </a:r>
          </a:p>
          <a:p>
            <a:endParaRPr lang="cs-C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Neřešíme: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registraci </a:t>
            </a:r>
            <a:r>
              <a:rPr lang="en-US" dirty="0" err="1" smtClean="0">
                <a:latin typeface="Cambria" pitchFamily="18" charset="0"/>
              </a:rPr>
              <a:t>sn</a:t>
            </a:r>
            <a:r>
              <a:rPr lang="cs-CZ" dirty="0" smtClean="0">
                <a:latin typeface="Cambria" pitchFamily="18" charset="0"/>
              </a:rPr>
              <a:t>ímků (simulovaná data jsou již registrována, v experimentu na reálných datech registrujeme semi</a:t>
            </a:r>
            <a:r>
              <a:rPr lang="sk-SK" dirty="0" smtClean="0">
                <a:latin typeface="Cambria" pitchFamily="18" charset="0"/>
              </a:rPr>
              <a:t>-manuálně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pPr lvl="1"/>
            <a:r>
              <a:rPr lang="sk-SK" dirty="0" smtClean="0">
                <a:latin typeface="Cambria" pitchFamily="18" charset="0"/>
              </a:rPr>
              <a:t>barvy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šedotónové snímky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lokální rozmazání pohybem, </a:t>
            </a:r>
            <a:r>
              <a:rPr lang="en-US" dirty="0" err="1" smtClean="0">
                <a:latin typeface="Cambria" pitchFamily="18" charset="0"/>
              </a:rPr>
              <a:t>uva</a:t>
            </a:r>
            <a:r>
              <a:rPr lang="cs-CZ" dirty="0" smtClean="0">
                <a:latin typeface="Cambria" pitchFamily="18" charset="0"/>
              </a:rPr>
              <a:t>žujeme pouze </a:t>
            </a:r>
            <a:r>
              <a:rPr lang="sk-SK" dirty="0" smtClean="0">
                <a:latin typeface="Cambria" pitchFamily="18" charset="0"/>
              </a:rPr>
              <a:t>pohyb snímacího zařízení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jedna</a:t>
            </a:r>
            <a:r>
              <a:rPr lang="en-US" dirty="0" smtClean="0">
                <a:latin typeface="Cambria" pitchFamily="18" charset="0"/>
              </a:rPr>
              <a:t> z </a:t>
            </a:r>
            <a:r>
              <a:rPr lang="cs-CZ" dirty="0" smtClean="0">
                <a:latin typeface="Cambria" pitchFamily="18" charset="0"/>
              </a:rPr>
              <a:t>později zmiňovaných metod je ovšem schopna se s lokálním rozmazáním vypořádat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pPr lvl="1"/>
            <a:r>
              <a:rPr lang="sk-SK" dirty="0" smtClean="0">
                <a:latin typeface="Cambria" pitchFamily="18" charset="0"/>
              </a:rPr>
              <a:t>výpočetní složitost algoritm</a:t>
            </a:r>
            <a:r>
              <a:rPr lang="cs-CZ" dirty="0" smtClean="0">
                <a:latin typeface="Cambria" pitchFamily="18" charset="0"/>
              </a:rPr>
              <a:t>ů</a:t>
            </a:r>
            <a:endParaRPr lang="sk-SK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98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>
                <a:latin typeface="Cambria" pitchFamily="18" charset="0"/>
              </a:rPr>
              <a:t>nastudov</a:t>
            </a:r>
            <a:r>
              <a:rPr lang="cs-CZ" b="1" dirty="0" smtClean="0">
                <a:latin typeface="Cambria" pitchFamily="18" charset="0"/>
              </a:rPr>
              <a:t>áno</a:t>
            </a:r>
            <a:r>
              <a:rPr lang="sk-SK" dirty="0" smtClean="0">
                <a:latin typeface="Cambria" pitchFamily="18" charset="0"/>
              </a:rPr>
              <a:t> zhruba 10 r</a:t>
            </a:r>
            <a:r>
              <a:rPr lang="cs-CZ" dirty="0" smtClean="0">
                <a:latin typeface="Cambria" pitchFamily="18" charset="0"/>
              </a:rPr>
              <a:t>ůzných metod, které vesměs spadají do </a:t>
            </a:r>
            <a:r>
              <a:rPr lang="cs-CZ" b="1" dirty="0" smtClean="0">
                <a:latin typeface="Cambria" pitchFamily="18" charset="0"/>
              </a:rPr>
              <a:t>3 kategorií</a:t>
            </a:r>
            <a:r>
              <a:rPr lang="cs-CZ" dirty="0" smtClean="0">
                <a:latin typeface="Cambria" pitchFamily="18" charset="0"/>
              </a:rPr>
              <a:t> </a:t>
            </a:r>
            <a:endParaRPr lang="cs-CZ" b="1" dirty="0" smtClean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úprava snímku s kratší expoziční dobou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bez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rozmaz</a:t>
            </a:r>
            <a:r>
              <a:rPr lang="cs-CZ" dirty="0" smtClean="0">
                <a:latin typeface="Cambria" pitchFamily="18" charset="0"/>
              </a:rPr>
              <a:t>ání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především odstranění šumu</a:t>
            </a:r>
            <a:r>
              <a:rPr lang="cs-CZ" b="1" dirty="0" smtClean="0">
                <a:latin typeface="Cambria" pitchFamily="18" charset="0"/>
              </a:rPr>
              <a:t> → </a:t>
            </a:r>
            <a:r>
              <a:rPr lang="en-US" dirty="0" err="1" smtClean="0">
                <a:latin typeface="Cambria" pitchFamily="18" charset="0"/>
              </a:rPr>
              <a:t>intuitivn</a:t>
            </a:r>
            <a:r>
              <a:rPr lang="cs-CZ" dirty="0" smtClean="0">
                <a:latin typeface="Cambria" pitchFamily="18" charset="0"/>
              </a:rPr>
              <a:t>í a přímočar</a:t>
            </a:r>
            <a:r>
              <a:rPr lang="sk-SK" dirty="0" smtClean="0">
                <a:latin typeface="Cambria" pitchFamily="18" charset="0"/>
              </a:rPr>
              <a:t>é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f</a:t>
            </a:r>
            <a:r>
              <a:rPr lang="cs-CZ" dirty="0" smtClean="0">
                <a:latin typeface="Cambria" pitchFamily="18" charset="0"/>
              </a:rPr>
              <a:t>úz</a:t>
            </a:r>
            <a:r>
              <a:rPr lang="en-US" dirty="0" smtClean="0">
                <a:latin typeface="Cambria" pitchFamily="18" charset="0"/>
              </a:rPr>
              <a:t>e</a:t>
            </a:r>
            <a:r>
              <a:rPr lang="cs-CZ" dirty="0" smtClean="0">
                <a:latin typeface="Cambria" pitchFamily="18" charset="0"/>
              </a:rPr>
              <a:t> snímků bez využití dekonvoluce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fúze snímku s použitím dekonvoluce </a:t>
            </a:r>
            <a:r>
              <a:rPr lang="cs-CZ" b="1" dirty="0" smtClean="0">
                <a:latin typeface="Cambria" pitchFamily="18" charset="0"/>
              </a:rPr>
              <a:t>→ </a:t>
            </a:r>
            <a:r>
              <a:rPr lang="cs-CZ" dirty="0" smtClean="0">
                <a:latin typeface="Cambria" pitchFamily="18" charset="0"/>
              </a:rPr>
              <a:t>výpočetně obvykle nejnáročnější</a:t>
            </a:r>
          </a:p>
          <a:p>
            <a:r>
              <a:rPr lang="cs-CZ" dirty="0" smtClean="0">
                <a:latin typeface="Cambria" pitchFamily="18" charset="0"/>
              </a:rPr>
              <a:t>z každé kategorie vybr</a:t>
            </a:r>
            <a:r>
              <a:rPr lang="sk-SK" dirty="0" smtClean="0">
                <a:latin typeface="Cambria" pitchFamily="18" charset="0"/>
              </a:rPr>
              <a:t>ána </a:t>
            </a:r>
            <a:r>
              <a:rPr lang="en-US" dirty="0" smtClean="0">
                <a:latin typeface="Cambria" pitchFamily="18" charset="0"/>
              </a:rPr>
              <a:t>a </a:t>
            </a:r>
            <a:r>
              <a:rPr lang="sk-SK" dirty="0" smtClean="0">
                <a:latin typeface="Cambria" pitchFamily="18" charset="0"/>
              </a:rPr>
              <a:t>testována jedna zástupní metoda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18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vysoce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sk-SK" dirty="0" smtClean="0">
                <a:latin typeface="Cambria" pitchFamily="18" charset="0"/>
              </a:rPr>
              <a:t>pro každý pixel ve výsledném obraze: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nalezení podobných bloků v obraze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„block matching“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seskládaní podobných bloků na sebe do podoby 3D pole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provedení 3D diskrétní kosinové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thresholding koeficientů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inverzní kosinová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vážený průměr na sebe seskládaných bloků</a:t>
            </a:r>
          </a:p>
          <a:p>
            <a:r>
              <a:rPr lang="cs-CZ" dirty="0" smtClean="0">
                <a:latin typeface="Cambria" pitchFamily="18" charset="0"/>
              </a:rPr>
              <a:t>algoritmus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18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 smtClean="0">
                <a:latin typeface="Cambria" pitchFamily="18" charset="0"/>
              </a:rPr>
              <a:t>fúze snímků bez využití dekonvoluce</a:t>
            </a:r>
          </a:p>
          <a:p>
            <a:r>
              <a:rPr lang="en-US" dirty="0" smtClean="0">
                <a:latin typeface="Cambria" pitchFamily="18" charset="0"/>
              </a:rPr>
              <a:t>v m</a:t>
            </a:r>
            <a:r>
              <a:rPr lang="cs-CZ" dirty="0" smtClean="0">
                <a:latin typeface="Cambria" pitchFamily="18" charset="0"/>
              </a:rPr>
              <a:t>ístech ostrých přechodů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hrany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, kde šum překáží méně, </a:t>
            </a:r>
            <a:r>
              <a:rPr lang="en-US" dirty="0" smtClean="0">
                <a:latin typeface="Cambria" pitchFamily="18" charset="0"/>
              </a:rPr>
              <a:t>je up</a:t>
            </a:r>
            <a:r>
              <a:rPr lang="cs-CZ" dirty="0" smtClean="0">
                <a:latin typeface="Cambria" pitchFamily="18" charset="0"/>
              </a:rPr>
              <a:t>řednostněn snímek s krátkou expozicí</a:t>
            </a:r>
          </a:p>
          <a:p>
            <a:r>
              <a:rPr lang="sk-SK" dirty="0" smtClean="0">
                <a:latin typeface="Cambria" pitchFamily="18" charset="0"/>
              </a:rPr>
              <a:t>v místech </a:t>
            </a:r>
            <a:r>
              <a:rPr lang="en-US" dirty="0" err="1" smtClean="0">
                <a:latin typeface="Cambria" pitchFamily="18" charset="0"/>
              </a:rPr>
              <a:t>mimo</a:t>
            </a:r>
            <a:r>
              <a:rPr lang="en-US" dirty="0" smtClean="0">
                <a:latin typeface="Cambria" pitchFamily="18" charset="0"/>
              </a:rPr>
              <a:t> p</a:t>
            </a:r>
            <a:r>
              <a:rPr lang="cs-CZ" dirty="0" smtClean="0">
                <a:latin typeface="Cambria" pitchFamily="18" charset="0"/>
              </a:rPr>
              <a:t>řechodů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plochy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upřednostníme rozmazaný obrázek</a:t>
            </a:r>
          </a:p>
          <a:p>
            <a:r>
              <a:rPr lang="sk-SK" dirty="0" smtClean="0">
                <a:latin typeface="Cambria" pitchFamily="18" charset="0"/>
              </a:rPr>
              <a:t>výpočet probíhá na koeficientech získaných </a:t>
            </a:r>
            <a:r>
              <a:rPr lang="sk-SK" i="1" dirty="0" smtClean="0">
                <a:latin typeface="Cambria" pitchFamily="18" charset="0"/>
              </a:rPr>
              <a:t>stacionární </a:t>
            </a:r>
            <a:r>
              <a:rPr lang="sk-SK" dirty="0" smtClean="0">
                <a:latin typeface="Cambria" pitchFamily="18" charset="0"/>
              </a:rPr>
              <a:t>vaweletovou transformací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algoritmus implemento</a:t>
            </a:r>
            <a:r>
              <a:rPr lang="sk-SK" dirty="0" smtClean="0">
                <a:latin typeface="Cambria" pitchFamily="18" charset="0"/>
              </a:rPr>
              <a:t>ván v MATLABu</a:t>
            </a:r>
          </a:p>
          <a:p>
            <a:r>
              <a:rPr lang="sk-SK" dirty="0" smtClean="0">
                <a:latin typeface="Cambria" pitchFamily="18" charset="0"/>
              </a:rPr>
              <a:t>algoritmus je schopen vypoř</a:t>
            </a:r>
            <a:r>
              <a:rPr lang="cs-CZ" dirty="0" smtClean="0">
                <a:latin typeface="Cambria" pitchFamily="18" charset="0"/>
              </a:rPr>
              <a:t>ádat se s lokálním rozmazáním </a:t>
            </a:r>
            <a:endParaRPr lang="sk-SK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19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:r>
                  <a:rPr lang="en-US" i="0" smtClean="0">
                    <a:latin typeface="Cambria Math"/>
                  </a:rPr>
                  <a:t>𝜎</a:t>
                </a:r>
                <a:r>
                  <a:rPr lang="en-US" b="0" i="0" smtClean="0">
                    <a:latin typeface="Cambria Math"/>
                  </a:rPr>
                  <a:t>^2=〖10〗^(−5)</a:t>
                </a:r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:r>
                  <a:rPr lang="en-US" i="0">
                    <a:latin typeface="Cambria Math"/>
                  </a:rPr>
                  <a:t>𝜎^2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Jozef Sabo, MFF UK, 2012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Vedouc</a:t>
            </a:r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í: RNDr. Filip Šroubek, PhD.</a:t>
            </a:r>
            <a:endParaRPr lang="en-US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Obrázek 0" descr="log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733800" y="4419600"/>
            <a:ext cx="1690729" cy="1672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proveden na simulovaných a reálných datech </a:t>
            </a:r>
          </a:p>
          <a:p>
            <a:r>
              <a:rPr lang="cs-CZ" dirty="0">
                <a:latin typeface="Cambria" pitchFamily="18" charset="0"/>
              </a:rPr>
              <a:t>s</a:t>
            </a:r>
            <a:r>
              <a:rPr lang="cs-CZ" dirty="0" smtClean="0">
                <a:latin typeface="Cambria" pitchFamily="18" charset="0"/>
              </a:rPr>
              <a:t>imulovaný experiment ve dvou režimech – ISO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simulace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Gaussovsko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– Poissonovského šumu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podle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pr</a:t>
            </a:r>
            <a:r>
              <a:rPr lang="sk-SK" dirty="0" smtClean="0">
                <a:latin typeface="Cambria" pitchFamily="18" charset="0"/>
              </a:rPr>
              <a:t>ác A. Foie a P. Ojalu</a:t>
            </a:r>
            <a:r>
              <a:rPr lang="en-US" dirty="0" smtClean="0">
                <a:latin typeface="Cambria" pitchFamily="18" charset="0"/>
              </a:rPr>
              <a:t>) a Gauss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střední hodnota rovna nule</a:t>
            </a:r>
            <a:r>
              <a:rPr lang="en-US" dirty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3 experimenty na reálných datech</a:t>
            </a:r>
          </a:p>
          <a:p>
            <a:r>
              <a:rPr lang="cs-CZ" dirty="0" smtClean="0">
                <a:latin typeface="Cambria" pitchFamily="18" charset="0"/>
              </a:rPr>
              <a:t>výsledky vyhodnocovány pomocí </a:t>
            </a:r>
            <a:r>
              <a:rPr lang="cs-CZ" i="1" dirty="0" smtClean="0">
                <a:latin typeface="Cambria" pitchFamily="18" charset="0"/>
              </a:rPr>
              <a:t>SNR</a:t>
            </a:r>
            <a:endParaRPr lang="cs-CZ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Simulovaná data - příprava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46237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cs-CZ" dirty="0" smtClean="0">
                    <a:latin typeface="Cambria" pitchFamily="18" charset="0"/>
                  </a:rPr>
                  <a:t>vybrané 4 obrázky </a:t>
                </a:r>
                <a:r>
                  <a:rPr lang="en-US" dirty="0" smtClean="0">
                    <a:latin typeface="Cambria" pitchFamily="18" charset="0"/>
                  </a:rPr>
                  <a:t>(256 x 256) </a:t>
                </a:r>
                <a:r>
                  <a:rPr lang="cs-CZ" dirty="0" smtClean="0">
                    <a:latin typeface="Cambria" pitchFamily="18" charset="0"/>
                  </a:rPr>
                  <a:t>a 4 typy rozmazání </a:t>
                </a:r>
                <a:r>
                  <a:rPr lang="en-US" dirty="0" smtClean="0">
                    <a:latin typeface="Cambria" pitchFamily="18" charset="0"/>
                  </a:rPr>
                  <a:t>(PSF)</a:t>
                </a:r>
              </a:p>
              <a:p>
                <a:r>
                  <a:rPr lang="en-US" dirty="0" smtClean="0">
                    <a:latin typeface="Cambria" pitchFamily="18" charset="0"/>
                  </a:rPr>
                  <a:t>4 </a:t>
                </a:r>
                <a:r>
                  <a:rPr lang="en-US" dirty="0" err="1" smtClean="0">
                    <a:latin typeface="Cambria" pitchFamily="18" charset="0"/>
                  </a:rPr>
                  <a:t>velikosti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rozmaz</a:t>
                </a:r>
                <a:r>
                  <a:rPr lang="cs-CZ" dirty="0" smtClean="0">
                    <a:latin typeface="Cambria" pitchFamily="18" charset="0"/>
                  </a:rPr>
                  <a:t>ání </a:t>
                </a:r>
                <a:r>
                  <a:rPr lang="en-US" dirty="0" smtClean="0">
                    <a:latin typeface="Cambria" pitchFamily="18" charset="0"/>
                  </a:rPr>
                  <a:t>- </a:t>
                </a:r>
                <a:r>
                  <a:rPr lang="cs-CZ" dirty="0" smtClean="0">
                    <a:latin typeface="Cambria" pitchFamily="18" charset="0"/>
                  </a:rPr>
                  <a:t>3, 7, 15 a 31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9 hodnot ISO –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100∗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∈{1..8,10} </m:t>
                    </m:r>
                  </m:oMath>
                </a14:m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4 hodnoty rozptylů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–</a:t>
                </a:r>
                <a:r>
                  <a:rPr lang="en-US" dirty="0" smtClean="0">
                    <a:latin typeface="Cambria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∈{1..4}</m:t>
                    </m:r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ISO </a:t>
                </a:r>
                <a:r>
                  <a:rPr lang="en-US" dirty="0" err="1" smtClean="0">
                    <a:latin typeface="Cambria" pitchFamily="18" charset="0"/>
                  </a:rPr>
                  <a:t>hodnota</a:t>
                </a:r>
                <a:r>
                  <a:rPr lang="en-US" dirty="0" smtClean="0">
                    <a:latin typeface="Cambria" pitchFamily="18" charset="0"/>
                  </a:rPr>
                  <a:t> 100 a </a:t>
                </a:r>
                <a:r>
                  <a:rPr lang="en-US" dirty="0" err="1" smtClean="0">
                    <a:latin typeface="Cambria" pitchFamily="18" charset="0"/>
                  </a:rPr>
                  <a:t>rozptyl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rezervov</a:t>
                </a:r>
                <a:r>
                  <a:rPr lang="cs-CZ" dirty="0" smtClean="0">
                    <a:latin typeface="Cambria" pitchFamily="18" charset="0"/>
                  </a:rPr>
                  <a:t>ány pro rozmazaný obrázek</a:t>
                </a:r>
              </a:p>
              <a:p>
                <a:r>
                  <a:rPr lang="en-US" dirty="0" err="1" smtClean="0">
                    <a:latin typeface="Cambria" pitchFamily="18" charset="0"/>
                  </a:rPr>
                  <a:t>celkem</a:t>
                </a:r>
                <a:r>
                  <a:rPr lang="cs-CZ" dirty="0" smtClean="0">
                    <a:latin typeface="Cambria" pitchFamily="18" charset="0"/>
                  </a:rPr>
                  <a:t> 576 testovacích scénářů v ISO a 256 v Gauss re</a:t>
                </a:r>
                <a:r>
                  <a:rPr lang="sk-SK" dirty="0" smtClean="0">
                    <a:latin typeface="Cambria" pitchFamily="18" charset="0"/>
                  </a:rPr>
                  <a:t>žimu</a:t>
                </a:r>
                <a:endParaRPr lang="cs-CZ" dirty="0" smtClean="0">
                  <a:latin typeface="Cambria" pitchFamily="18" charset="0"/>
                </a:endParaRPr>
              </a:p>
              <a:p>
                <a:pPr>
                  <a:buNone/>
                </a:pPr>
                <a:endParaRPr lang="en-US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46237"/>
                <a:ext cx="8686800" cy="4525963"/>
              </a:xfrm>
              <a:blipFill rotWithShape="1">
                <a:blip r:embed="rId2"/>
                <a:stretch>
                  <a:fillRect l="-1474" t="-282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Simulovaná data - provedení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46237"/>
                <a:ext cx="8686800" cy="4830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Cambria" pitchFamily="18" charset="0"/>
                  </a:rPr>
                  <a:t>z </a:t>
                </a:r>
                <a:r>
                  <a:rPr lang="en-US" dirty="0" err="1" smtClean="0">
                    <a:latin typeface="Cambria" pitchFamily="18" charset="0"/>
                  </a:rPr>
                  <a:t>vybran</a:t>
                </a:r>
                <a:r>
                  <a:rPr lang="cs-CZ" dirty="0" smtClean="0">
                    <a:latin typeface="Cambria" pitchFamily="18" charset="0"/>
                  </a:rPr>
                  <a:t>ého obrázku a PSF zmenšené na požadovanou velikost generujeme rozmazaný snímek</a:t>
                </a:r>
                <a:r>
                  <a:rPr lang="sk-SK" dirty="0" smtClean="0">
                    <a:latin typeface="Cambria" pitchFamily="18" charset="0"/>
                  </a:rPr>
                  <a:t>, šum </a:t>
                </a:r>
                <a:r>
                  <a:rPr lang="en-US" dirty="0" smtClean="0">
                    <a:latin typeface="Cambria" pitchFamily="18" charset="0"/>
                  </a:rPr>
                  <a:t>fix. </a:t>
                </a:r>
                <a:r>
                  <a:rPr lang="en-US" dirty="0" err="1" smtClean="0">
                    <a:latin typeface="Cambria" pitchFamily="18" charset="0"/>
                  </a:rPr>
                  <a:t>na</a:t>
                </a:r>
                <a:r>
                  <a:rPr lang="sk-SK" dirty="0" smtClean="0">
                    <a:latin typeface="Cambria" pitchFamily="18" charset="0"/>
                  </a:rPr>
                  <a:t> ISO 100, resp.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b="0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podle režimu a zvolené hodnoty parametru generujeme zašuměný obrázek</a:t>
                </a:r>
              </a:p>
              <a:p>
                <a:r>
                  <a:rPr lang="cs-CZ" dirty="0">
                    <a:latin typeface="Cambria" pitchFamily="18" charset="0"/>
                  </a:rPr>
                  <a:t>z</a:t>
                </a:r>
                <a:r>
                  <a:rPr lang="cs-CZ" dirty="0" smtClean="0">
                    <a:latin typeface="Cambria" pitchFamily="18" charset="0"/>
                  </a:rPr>
                  <a:t>ašuměný obrázek odšumíme metodou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fúze obrázků metodami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výsledné obrázky   </a:t>
                </a:r>
              </a:p>
              <a:p>
                <a:endParaRPr lang="en-US" dirty="0" smtClean="0">
                  <a:latin typeface="Cambria" pitchFamily="18" charset="0"/>
                </a:endParaRPr>
              </a:p>
              <a:p>
                <a:endParaRPr lang="cs-CZ" dirty="0" smtClean="0">
                  <a:latin typeface="Cambria" pitchFamily="18" charset="0"/>
                </a:endParaRPr>
              </a:p>
              <a:p>
                <a:endParaRPr 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46237"/>
                <a:ext cx="8686800" cy="4830763"/>
              </a:xfrm>
              <a:blipFill rotWithShape="1">
                <a:blip r:embed="rId3"/>
                <a:stretch>
                  <a:fillRect l="-1614" t="-2648" r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Reálná data - příprava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v </a:t>
            </a:r>
            <a:r>
              <a:rPr lang="en-US" dirty="0" err="1" smtClean="0">
                <a:latin typeface="Cambria" pitchFamily="18" charset="0"/>
              </a:rPr>
              <a:t>zatemn</a:t>
            </a:r>
            <a:r>
              <a:rPr lang="cs-CZ" dirty="0" smtClean="0">
                <a:latin typeface="Cambria" pitchFamily="18" charset="0"/>
              </a:rPr>
              <a:t>ěné místnosti promítáme obraz Leny, který snímáme fotaparátem drženým v ruce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vzd</a:t>
            </a:r>
            <a:r>
              <a:rPr lang="cs-CZ" dirty="0" smtClean="0">
                <a:latin typeface="Cambria" pitchFamily="18" charset="0"/>
              </a:rPr>
              <a:t>álenost 5m, velikost obrazu 70</a:t>
            </a:r>
            <a:r>
              <a:rPr lang="en-US" dirty="0" smtClean="0">
                <a:latin typeface="Cambria" pitchFamily="18" charset="0"/>
              </a:rPr>
              <a:t>x70 </a:t>
            </a:r>
            <a:r>
              <a:rPr lang="cs-CZ" dirty="0" smtClean="0">
                <a:latin typeface="Cambria" pitchFamily="18" charset="0"/>
              </a:rPr>
              <a:t>cm</a:t>
            </a:r>
            <a:r>
              <a:rPr lang="en-US" dirty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priorit</a:t>
            </a:r>
            <a:r>
              <a:rPr lang="en-US" dirty="0" smtClean="0">
                <a:latin typeface="Cambria" pitchFamily="18" charset="0"/>
              </a:rPr>
              <a:t>a</a:t>
            </a:r>
            <a:r>
              <a:rPr lang="cs-CZ" dirty="0" smtClean="0">
                <a:latin typeface="Cambria" pitchFamily="18" charset="0"/>
              </a:rPr>
              <a:t> clony, volíme ISO, fotoaparát určuje expoziční dobu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clona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nastavena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na</a:t>
            </a:r>
            <a:r>
              <a:rPr lang="en-US" dirty="0" smtClean="0">
                <a:latin typeface="Cambria" pitchFamily="18" charset="0"/>
              </a:rPr>
              <a:t> minimum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osvětlení ovládáme násobením obrazu konstantou, použity hodnoty 0.125, 0.25 a 0.5</a:t>
            </a:r>
            <a:endParaRPr lang="cs-CZ" dirty="0">
              <a:latin typeface="Cambria" pitchFamily="18" charset="0"/>
            </a:endParaRPr>
          </a:p>
          <a:p>
            <a:r>
              <a:rPr lang="cs-CZ" dirty="0">
                <a:latin typeface="Cambria" pitchFamily="18" charset="0"/>
              </a:rPr>
              <a:t>k</a:t>
            </a:r>
            <a:r>
              <a:rPr lang="cs-CZ" dirty="0" smtClean="0">
                <a:latin typeface="Cambria" pitchFamily="18" charset="0"/>
              </a:rPr>
              <a:t>romě obrazu promítáme i kontrolní body</a:t>
            </a:r>
            <a:endParaRPr lang="en-US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Reálná data - provedení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pořídíme snímek</a:t>
            </a:r>
            <a:r>
              <a:rPr lang="sk-SK" dirty="0" smtClean="0">
                <a:latin typeface="Cambria" pitchFamily="18" charset="0"/>
              </a:rPr>
              <a:t> s ISO 100 – rozmazaný</a:t>
            </a:r>
          </a:p>
          <a:p>
            <a:r>
              <a:rPr lang="sk-SK" dirty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ostupně zvyšujeme ISO, až dosáhneme téměř úplného vymizení rozmazání – zašuměný</a:t>
            </a:r>
          </a:p>
          <a:p>
            <a:r>
              <a:rPr lang="sk-SK" dirty="0" smtClean="0">
                <a:latin typeface="Cambria" pitchFamily="18" charset="0"/>
              </a:rPr>
              <a:t>obrázky registrujeme užitím kontrolních bod</a:t>
            </a:r>
            <a:r>
              <a:rPr lang="cs-CZ" dirty="0" smtClean="0">
                <a:latin typeface="Cambria" pitchFamily="18" charset="0"/>
              </a:rPr>
              <a:t>ů</a:t>
            </a:r>
          </a:p>
          <a:p>
            <a:r>
              <a:rPr lang="cs-CZ" dirty="0">
                <a:latin typeface="Cambria" pitchFamily="18" charset="0"/>
              </a:rPr>
              <a:t>z</a:t>
            </a:r>
            <a:r>
              <a:rPr lang="cs-CZ" dirty="0" smtClean="0">
                <a:latin typeface="Cambria" pitchFamily="18" charset="0"/>
              </a:rPr>
              <a:t>ašuměný snímek odšumíme metodou BM3D</a:t>
            </a:r>
          </a:p>
          <a:p>
            <a:r>
              <a:rPr lang="cs-CZ" dirty="0">
                <a:latin typeface="Cambria" pitchFamily="18" charset="0"/>
              </a:rPr>
              <a:t>p</a:t>
            </a:r>
            <a:r>
              <a:rPr lang="cs-CZ" dirty="0" smtClean="0">
                <a:latin typeface="Cambria" pitchFamily="18" charset="0"/>
              </a:rPr>
              <a:t>rovedeme fúzi snímků metodami Tica a MC-AM</a:t>
            </a:r>
          </a:p>
          <a:p>
            <a:r>
              <a:rPr lang="cs-CZ" dirty="0">
                <a:latin typeface="Cambria" pitchFamily="18" charset="0"/>
              </a:rPr>
              <a:t>v</a:t>
            </a:r>
            <a:r>
              <a:rPr lang="cs-CZ" dirty="0" smtClean="0">
                <a:latin typeface="Cambria" pitchFamily="18" charset="0"/>
              </a:rPr>
              <a:t>yhodnotíme výsledky </a:t>
            </a: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simulace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b="1" dirty="0" smtClean="0">
                <a:latin typeface="Cambria" pitchFamily="18" charset="0"/>
              </a:rPr>
              <a:t>ISO</a:t>
            </a:r>
            <a:r>
              <a:rPr lang="en-US" b="1" dirty="0" smtClean="0">
                <a:latin typeface="Cambria" pitchFamily="18" charset="0"/>
              </a:rPr>
              <a:t> (576)</a:t>
            </a:r>
            <a:r>
              <a:rPr lang="sk-SK" dirty="0" smtClean="0">
                <a:latin typeface="Cambria" pitchFamily="18" charset="0"/>
              </a:rPr>
              <a:t>: BM3D </a:t>
            </a:r>
            <a:r>
              <a:rPr lang="en-US" dirty="0" smtClean="0">
                <a:latin typeface="Cambria" pitchFamily="18" charset="0"/>
              </a:rPr>
              <a:t>393, MC-AM 182, </a:t>
            </a:r>
            <a:r>
              <a:rPr lang="en-US" dirty="0" err="1" smtClean="0">
                <a:latin typeface="Cambria" pitchFamily="18" charset="0"/>
              </a:rPr>
              <a:t>Tico</a:t>
            </a:r>
            <a:r>
              <a:rPr lang="en-US" dirty="0" smtClean="0">
                <a:latin typeface="Cambria" pitchFamily="18" charset="0"/>
              </a:rPr>
              <a:t> 1.</a:t>
            </a:r>
          </a:p>
          <a:p>
            <a:r>
              <a:rPr lang="en-US" b="1" dirty="0" smtClean="0">
                <a:latin typeface="Cambria" pitchFamily="18" charset="0"/>
              </a:rPr>
              <a:t>Gauss (256)</a:t>
            </a:r>
            <a:r>
              <a:rPr lang="en-US" dirty="0" smtClean="0">
                <a:latin typeface="Cambria" pitchFamily="18" charset="0"/>
              </a:rPr>
              <a:t>: BM3D 128, MC-AM 126, </a:t>
            </a:r>
            <a:r>
              <a:rPr lang="en-US" dirty="0" err="1" smtClean="0">
                <a:latin typeface="Cambria" pitchFamily="18" charset="0"/>
              </a:rPr>
              <a:t>Tico</a:t>
            </a:r>
            <a:r>
              <a:rPr lang="en-US" dirty="0" smtClean="0">
                <a:latin typeface="Cambria" pitchFamily="18" charset="0"/>
              </a:rPr>
              <a:t> 2.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šum má na výsledek větší vliv než rozmazání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BM3D </a:t>
            </a:r>
            <a:r>
              <a:rPr lang="cs-CZ" dirty="0" smtClean="0">
                <a:latin typeface="Cambria" pitchFamily="18" charset="0"/>
              </a:rPr>
              <a:t>úspěšnější v malých až středně zašuměných snímcích</a:t>
            </a:r>
          </a:p>
          <a:p>
            <a:r>
              <a:rPr lang="cs-CZ" dirty="0" smtClean="0">
                <a:latin typeface="Cambria" pitchFamily="18" charset="0"/>
              </a:rPr>
              <a:t>MC-AM úspěšnější pro malá a</a:t>
            </a:r>
            <a:r>
              <a:rPr lang="sk-SK" dirty="0" smtClean="0">
                <a:latin typeface="Cambria" pitchFamily="18" charset="0"/>
              </a:rPr>
              <a:t>ž střední rozmazání a velká zašumění, kde BM3D selže</a:t>
            </a:r>
          </a:p>
          <a:p>
            <a:r>
              <a:rPr lang="sk-SK" dirty="0" smtClean="0">
                <a:latin typeface="Cambria" pitchFamily="18" charset="0"/>
              </a:rPr>
              <a:t>Tico často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vizu</a:t>
            </a:r>
            <a:r>
              <a:rPr lang="cs-CZ" dirty="0" smtClean="0">
                <a:latin typeface="Cambria" pitchFamily="18" charset="0"/>
              </a:rPr>
              <a:t>álně uspokojivý, SNR horší</a:t>
            </a:r>
            <a:r>
              <a:rPr lang="en-US" dirty="0" smtClean="0">
                <a:latin typeface="Cambria" pitchFamily="18" charset="0"/>
              </a:rPr>
              <a:t>  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na reálných datech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BM3D </a:t>
            </a:r>
            <a:r>
              <a:rPr lang="sk-SK" dirty="0" smtClean="0">
                <a:latin typeface="Cambria" pitchFamily="18" charset="0"/>
              </a:rPr>
              <a:t>3, Tico 0, MC-AM 0</a:t>
            </a:r>
          </a:p>
          <a:p>
            <a:r>
              <a:rPr lang="sk-SK" dirty="0">
                <a:latin typeface="Cambria" pitchFamily="18" charset="0"/>
              </a:rPr>
              <a:t>v</a:t>
            </a:r>
            <a:r>
              <a:rPr lang="sk-SK" dirty="0" smtClean="0">
                <a:latin typeface="Cambria" pitchFamily="18" charset="0"/>
              </a:rPr>
              <a:t>ýsledky blíž u sebe</a:t>
            </a:r>
          </a:p>
          <a:p>
            <a:r>
              <a:rPr lang="sk-SK" dirty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ropad úspěšnosti MC-AM oproti Tico, hlavním faktorem mírná variabilita PSF a intenzity v snímcích</a:t>
            </a:r>
          </a:p>
          <a:p>
            <a:r>
              <a:rPr lang="sk-SK" dirty="0">
                <a:latin typeface="Cambria" pitchFamily="18" charset="0"/>
              </a:rPr>
              <a:t>n</a:t>
            </a:r>
            <a:r>
              <a:rPr lang="sk-SK" dirty="0" smtClean="0">
                <a:latin typeface="Cambria" pitchFamily="18" charset="0"/>
              </a:rPr>
              <a:t>a rozdíl od simulovaných dat časově náročné ladění parametrů MC-AM pro nejlepší výsledek  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Shrnutí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>
                <a:latin typeface="Cambria" pitchFamily="18" charset="0"/>
              </a:rPr>
              <a:t>v situacích dosažitelných bežnou fotografií nemá fúze smysl, odšumovací </a:t>
            </a:r>
            <a:r>
              <a:rPr lang="sk-SK" dirty="0" smtClean="0">
                <a:latin typeface="Cambria" pitchFamily="18" charset="0"/>
              </a:rPr>
              <a:t>algoritmus je </a:t>
            </a:r>
            <a:r>
              <a:rPr lang="sk-SK" dirty="0">
                <a:latin typeface="Cambria" pitchFamily="18" charset="0"/>
              </a:rPr>
              <a:t>efektivnější  </a:t>
            </a:r>
          </a:p>
          <a:p>
            <a:r>
              <a:rPr lang="sk-SK" dirty="0">
                <a:latin typeface="Cambria" pitchFamily="18" charset="0"/>
              </a:rPr>
              <a:t> v mikroskopii, termálním zobrazování a pod. má fúze, především dekonvoluční, potenciál</a:t>
            </a:r>
          </a:p>
          <a:p>
            <a:r>
              <a:rPr lang="sk-SK" dirty="0">
                <a:latin typeface="Cambria" pitchFamily="18" charset="0"/>
              </a:rPr>
              <a:t>algoritmus BM3D naráží na obtíže u dat, která vykazují fraktální chování</a:t>
            </a:r>
            <a:r>
              <a:rPr lang="sk-SK" dirty="0" smtClean="0">
                <a:latin typeface="Cambria" pitchFamily="18" charset="0"/>
              </a:rPr>
              <a:t>, i přes to předčí ostatní metody</a:t>
            </a:r>
            <a:endParaRPr lang="sk-SK" dirty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Možná vylepšení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</a:rPr>
              <a:t>e</a:t>
            </a:r>
            <a:r>
              <a:rPr lang="sk-SK" dirty="0" smtClean="0">
                <a:latin typeface="Cambria" pitchFamily="18" charset="0"/>
              </a:rPr>
              <a:t>fektivnější implementace metod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nutn</a:t>
            </a:r>
            <a:r>
              <a:rPr lang="cs-CZ" dirty="0" smtClean="0">
                <a:latin typeface="Cambria" pitchFamily="18" charset="0"/>
              </a:rPr>
              <a:t>á pro praktické nasazování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>
                <a:latin typeface="Cambria" pitchFamily="18" charset="0"/>
              </a:rPr>
              <a:t>r</a:t>
            </a:r>
            <a:r>
              <a:rPr lang="en-US" dirty="0" smtClean="0">
                <a:latin typeface="Cambria" pitchFamily="18" charset="0"/>
              </a:rPr>
              <a:t>o</a:t>
            </a:r>
            <a:r>
              <a:rPr lang="cs-CZ" dirty="0" smtClean="0">
                <a:latin typeface="Cambria" pitchFamily="18" charset="0"/>
              </a:rPr>
              <a:t>zšíření testování na víc metod</a:t>
            </a:r>
          </a:p>
          <a:p>
            <a:r>
              <a:rPr lang="cs-CZ" dirty="0">
                <a:latin typeface="Cambria" pitchFamily="18" charset="0"/>
              </a:rPr>
              <a:t>l</a:t>
            </a:r>
            <a:r>
              <a:rPr lang="cs-CZ" dirty="0" smtClean="0">
                <a:latin typeface="Cambria" pitchFamily="18" charset="0"/>
              </a:rPr>
              <a:t>epší kontrola nad testovacími podmínkami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nevyhli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jsme</a:t>
            </a:r>
            <a:r>
              <a:rPr lang="en-US" dirty="0" smtClean="0">
                <a:latin typeface="Cambria" pitchFamily="18" charset="0"/>
              </a:rPr>
              <a:t> se </a:t>
            </a:r>
            <a:r>
              <a:rPr lang="en-US" dirty="0" err="1" smtClean="0">
                <a:latin typeface="Cambria" pitchFamily="18" charset="0"/>
              </a:rPr>
              <a:t>jist</a:t>
            </a:r>
            <a:r>
              <a:rPr lang="sk-SK" dirty="0" smtClean="0">
                <a:latin typeface="Cambria" pitchFamily="18" charset="0"/>
              </a:rPr>
              <a:t>ému optickému zkreslení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  </a:t>
            </a: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rozmazání pohybem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sk-SK" b="1" dirty="0" smtClean="0">
                <a:latin typeface="Cambria" pitchFamily="18" charset="0"/>
              </a:rPr>
              <a:t>– </a:t>
            </a:r>
            <a:r>
              <a:rPr lang="sk-SK" dirty="0" smtClean="0">
                <a:latin typeface="Cambria" pitchFamily="18" charset="0"/>
              </a:rPr>
              <a:t>častý problém nejenom digitální fotografie</a:t>
            </a:r>
          </a:p>
          <a:p>
            <a:r>
              <a:rPr lang="cs-CZ" b="1" dirty="0">
                <a:latin typeface="Cambria" pitchFamily="18" charset="0"/>
              </a:rPr>
              <a:t>ž</a:t>
            </a:r>
            <a:r>
              <a:rPr lang="cs-CZ" b="1" dirty="0" smtClean="0">
                <a:latin typeface="Cambria" pitchFamily="18" charset="0"/>
              </a:rPr>
              <a:t>ádoucí </a:t>
            </a:r>
            <a:r>
              <a:rPr lang="cs-CZ" dirty="0" smtClean="0">
                <a:latin typeface="Cambria" pitchFamily="18" charset="0"/>
              </a:rPr>
              <a:t>potlačení, nebo nejlépe úplné odstranění, </a:t>
            </a:r>
            <a:r>
              <a:rPr lang="sk-SK" dirty="0" smtClean="0">
                <a:latin typeface="Cambria" pitchFamily="18" charset="0"/>
              </a:rPr>
              <a:t>možné 2 přístupy:</a:t>
            </a:r>
          </a:p>
          <a:p>
            <a:r>
              <a:rPr lang="sk-SK" b="1" dirty="0" smtClean="0">
                <a:latin typeface="Cambria" pitchFamily="18" charset="0"/>
              </a:rPr>
              <a:t>hardvérové</a:t>
            </a:r>
            <a:r>
              <a:rPr lang="sk-SK" dirty="0" smtClean="0">
                <a:latin typeface="Cambria" pitchFamily="18" charset="0"/>
              </a:rPr>
              <a:t> – stabilizátory obrazu, nevýhodou technická složitost a vysoká cena</a:t>
            </a:r>
          </a:p>
          <a:p>
            <a:r>
              <a:rPr lang="sk-SK" b="1" dirty="0">
                <a:latin typeface="Cambria" pitchFamily="18" charset="0"/>
              </a:rPr>
              <a:t>s</a:t>
            </a:r>
            <a:r>
              <a:rPr lang="sk-SK" b="1" dirty="0" smtClean="0">
                <a:latin typeface="Cambria" pitchFamily="18" charset="0"/>
              </a:rPr>
              <a:t>oftvérové</a:t>
            </a:r>
            <a:r>
              <a:rPr lang="sk-SK" dirty="0" smtClean="0">
                <a:latin typeface="Cambria" pitchFamily="18" charset="0"/>
              </a:rPr>
              <a:t> – úpravy po pořízení snímku, předmět DP   </a:t>
            </a:r>
            <a:endParaRPr lang="cs-CZ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sk-SK" b="1" dirty="0" smtClean="0">
              <a:latin typeface="Cambria" pitchFamily="18" charset="0"/>
            </a:endParaRPr>
          </a:p>
          <a:p>
            <a:pPr marL="0" indent="0">
              <a:buNone/>
            </a:pPr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>
                <a:latin typeface="Cambria" pitchFamily="18" charset="0"/>
              </a:rPr>
              <a:t>o</a:t>
            </a:r>
            <a:r>
              <a:rPr lang="cs-CZ" b="1" dirty="0" smtClean="0">
                <a:latin typeface="Cambria" pitchFamily="18" charset="0"/>
              </a:rPr>
              <a:t>dstranění rozmazání z jednoho snímku → </a:t>
            </a:r>
            <a:r>
              <a:rPr lang="cs-CZ" dirty="0" smtClean="0">
                <a:latin typeface="Cambria" pitchFamily="18" charset="0"/>
              </a:rPr>
              <a:t>nutná dekonvoluce</a:t>
            </a:r>
            <a:endParaRPr lang="cs-CZ" b="1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dekonvoluce bez předchozí znalosti rozmazání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náš případ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cs-CZ" dirty="0" smtClean="0">
                <a:latin typeface="Cambria" pitchFamily="18" charset="0"/>
              </a:rPr>
              <a:t>→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siln</a:t>
            </a:r>
            <a:r>
              <a:rPr lang="cs-CZ" dirty="0" smtClean="0">
                <a:latin typeface="Cambria" pitchFamily="18" charset="0"/>
              </a:rPr>
              <a:t>ě podurčený problém, uspokojivé řešení neexistuje</a:t>
            </a:r>
          </a:p>
          <a:p>
            <a:r>
              <a:rPr lang="cs-CZ" b="1" dirty="0" smtClean="0">
                <a:latin typeface="Cambria" pitchFamily="18" charset="0"/>
              </a:rPr>
              <a:t>více snímků</a:t>
            </a:r>
            <a:r>
              <a:rPr lang="cs-CZ" dirty="0" smtClean="0">
                <a:latin typeface="Cambria" pitchFamily="18" charset="0"/>
              </a:rPr>
              <a:t> stejné předlohy → více dostupných informací, šance na úspěch se zvyšuje</a:t>
            </a: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Formulace problému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r>
              <a:rPr lang="sk-SK" b="1" dirty="0">
                <a:latin typeface="Cambria" pitchFamily="18" charset="0"/>
              </a:rPr>
              <a:t>n</a:t>
            </a:r>
            <a:r>
              <a:rPr lang="sk-SK" b="1" dirty="0" smtClean="0">
                <a:latin typeface="Cambria" pitchFamily="18" charset="0"/>
              </a:rPr>
              <a:t>áš případ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– pořídíme 2 snímky stejn</a:t>
            </a:r>
            <a:r>
              <a:rPr lang="sk-SK" dirty="0" smtClean="0">
                <a:latin typeface="Cambria" pitchFamily="18" charset="0"/>
              </a:rPr>
              <a:t>é předlohy fotoapar</a:t>
            </a:r>
            <a:r>
              <a:rPr lang="cs-CZ" dirty="0" smtClean="0">
                <a:latin typeface="Cambria" pitchFamily="18" charset="0"/>
              </a:rPr>
              <a:t>átem drženým v ruce</a:t>
            </a:r>
            <a:endParaRPr lang="sk-SK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cs-CZ" sz="3200" b="1" dirty="0" smtClean="0">
                <a:latin typeface="Cambria" pitchFamily="18" charset="0"/>
              </a:rPr>
              <a:t>1. snímek</a:t>
            </a:r>
            <a:r>
              <a:rPr lang="cs-CZ" sz="3200" dirty="0" smtClean="0">
                <a:latin typeface="Cambria" pitchFamily="18" charset="0"/>
              </a:rPr>
              <a:t> </a:t>
            </a:r>
            <a:r>
              <a:rPr lang="cs-CZ" sz="3200" dirty="0">
                <a:latin typeface="Cambria" pitchFamily="18" charset="0"/>
              </a:rPr>
              <a:t>– krátká expozice → tmav</a:t>
            </a:r>
            <a:r>
              <a:rPr lang="sk-SK" sz="3200" dirty="0">
                <a:latin typeface="Cambria" pitchFamily="18" charset="0"/>
              </a:rPr>
              <a:t>ší</a:t>
            </a:r>
            <a:r>
              <a:rPr lang="cs-CZ" sz="3200" dirty="0">
                <a:latin typeface="Cambria" pitchFamily="18" charset="0"/>
              </a:rPr>
              <a:t>, bez rozmazání, </a:t>
            </a:r>
            <a:r>
              <a:rPr lang="sk-SK" sz="3200" dirty="0" smtClean="0">
                <a:latin typeface="Cambria" pitchFamily="18" charset="0"/>
              </a:rPr>
              <a:t>zašuměný</a:t>
            </a:r>
            <a:endParaRPr lang="cs-CZ" sz="3200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cs-CZ" sz="3200" b="1" dirty="0" smtClean="0">
                <a:latin typeface="Cambria" pitchFamily="18" charset="0"/>
              </a:rPr>
              <a:t>2. snímek</a:t>
            </a:r>
            <a:r>
              <a:rPr lang="cs-CZ" sz="3200" dirty="0" smtClean="0">
                <a:latin typeface="Cambria" pitchFamily="18" charset="0"/>
              </a:rPr>
              <a:t> </a:t>
            </a:r>
            <a:r>
              <a:rPr lang="cs-CZ" sz="3200" dirty="0">
                <a:latin typeface="Cambria" pitchFamily="18" charset="0"/>
              </a:rPr>
              <a:t>– delší expozice → </a:t>
            </a:r>
            <a:r>
              <a:rPr lang="sk-SK" sz="3200" dirty="0" smtClean="0">
                <a:latin typeface="Cambria" pitchFamily="18" charset="0"/>
              </a:rPr>
              <a:t>správný osvit, méně šumu, rozmazán pohybem</a:t>
            </a:r>
            <a:endParaRPr lang="cs-CZ" sz="3200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k-SK" sz="3200" b="1" dirty="0" smtClean="0">
                <a:latin typeface="Cambria" pitchFamily="18" charset="0"/>
              </a:rPr>
              <a:t>C</a:t>
            </a:r>
            <a:r>
              <a:rPr lang="cs-CZ" sz="3200" b="1" dirty="0" smtClean="0">
                <a:latin typeface="Cambria" pitchFamily="18" charset="0"/>
              </a:rPr>
              <a:t>ÍL: </a:t>
            </a:r>
            <a:r>
              <a:rPr lang="sk-SK" sz="3200" dirty="0" smtClean="0">
                <a:latin typeface="Cambria" pitchFamily="18" charset="0"/>
              </a:rPr>
              <a:t>co </a:t>
            </a:r>
            <a:r>
              <a:rPr lang="sk-SK" sz="3200" dirty="0">
                <a:latin typeface="Cambria" pitchFamily="18" charset="0"/>
              </a:rPr>
              <a:t>nejlepší rekonstrukce „ideálního“ p</a:t>
            </a:r>
            <a:r>
              <a:rPr lang="cs-CZ" sz="3200" dirty="0">
                <a:latin typeface="Cambria" pitchFamily="18" charset="0"/>
              </a:rPr>
              <a:t>ůvodního obr</a:t>
            </a:r>
            <a:r>
              <a:rPr lang="sk-SK" sz="3200" dirty="0">
                <a:latin typeface="Cambria" pitchFamily="18" charset="0"/>
              </a:rPr>
              <a:t>ázku z těchto dvou snímk</a:t>
            </a:r>
            <a:r>
              <a:rPr lang="cs-CZ" sz="3200" dirty="0">
                <a:latin typeface="Cambria" pitchFamily="18" charset="0"/>
              </a:rPr>
              <a:t>ů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cs-CZ" sz="3200" b="1" dirty="0" smtClean="0">
              <a:latin typeface="Cambria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cs-CZ" sz="3200" dirty="0">
              <a:latin typeface="Cambria" pitchFamily="18" charset="0"/>
            </a:endParaRPr>
          </a:p>
          <a:p>
            <a:endParaRPr lang="sk-SK" dirty="0"/>
          </a:p>
          <a:p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Neřešíme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registraci </a:t>
            </a:r>
            <a:r>
              <a:rPr lang="en-US" dirty="0" err="1" smtClean="0">
                <a:latin typeface="Cambria" pitchFamily="18" charset="0"/>
              </a:rPr>
              <a:t>sn</a:t>
            </a:r>
            <a:r>
              <a:rPr lang="cs-CZ" dirty="0" smtClean="0">
                <a:latin typeface="Cambria" pitchFamily="18" charset="0"/>
              </a:rPr>
              <a:t>ímků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sk-SK" dirty="0" smtClean="0">
                <a:latin typeface="Cambria" pitchFamily="18" charset="0"/>
              </a:rPr>
              <a:t>v simulovaných experimentech registrováno, reálná data registrov</a:t>
            </a:r>
            <a:r>
              <a:rPr lang="cs-CZ" dirty="0" smtClean="0">
                <a:latin typeface="Cambria" pitchFamily="18" charset="0"/>
              </a:rPr>
              <a:t>ána semi-manuálně</a:t>
            </a:r>
            <a:r>
              <a:rPr lang="en-US" dirty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barvy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šedotónové snímky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sk-SK" dirty="0" smtClean="0">
                <a:latin typeface="Cambria" pitchFamily="18" charset="0"/>
              </a:rPr>
              <a:t>lokální rozmazání pohybem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jedna</a:t>
            </a:r>
            <a:r>
              <a:rPr lang="en-US" dirty="0" smtClean="0">
                <a:latin typeface="Cambria" pitchFamily="18" charset="0"/>
              </a:rPr>
              <a:t> z </a:t>
            </a:r>
            <a:r>
              <a:rPr lang="en-US" dirty="0" err="1" smtClean="0">
                <a:latin typeface="Cambria" pitchFamily="18" charset="0"/>
              </a:rPr>
              <a:t>testovan</a:t>
            </a:r>
            <a:r>
              <a:rPr lang="cs-CZ" dirty="0" smtClean="0">
                <a:latin typeface="Cambria" pitchFamily="18" charset="0"/>
              </a:rPr>
              <a:t>ých metod </a:t>
            </a:r>
            <a:r>
              <a:rPr lang="en-US" dirty="0" err="1" smtClean="0">
                <a:latin typeface="Cambria" pitchFamily="18" charset="0"/>
              </a:rPr>
              <a:t>schopna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zvl</a:t>
            </a:r>
            <a:r>
              <a:rPr lang="cs-CZ" dirty="0" smtClean="0">
                <a:latin typeface="Cambria" pitchFamily="18" charset="0"/>
              </a:rPr>
              <a:t>ádnout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výpočetní složitost algoritm</a:t>
            </a:r>
            <a:r>
              <a:rPr lang="cs-CZ" dirty="0">
                <a:latin typeface="Cambria" pitchFamily="18" charset="0"/>
              </a:rPr>
              <a:t>ů</a:t>
            </a:r>
            <a:endParaRPr lang="sk-SK" dirty="0" smtClean="0">
              <a:latin typeface="Cambria" pitchFamily="18" charset="0"/>
            </a:endParaRPr>
          </a:p>
          <a:p>
            <a:pPr lvl="1">
              <a:buNone/>
            </a:pPr>
            <a:endParaRPr lang="en-US" dirty="0" smtClean="0">
              <a:latin typeface="Cambria" pitchFamily="18" charset="0"/>
            </a:endParaRPr>
          </a:p>
          <a:p>
            <a:pPr lvl="1"/>
            <a:endParaRPr lang="cs-CZ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Možná řešení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ú</a:t>
            </a:r>
            <a:r>
              <a:rPr lang="sk-SK" dirty="0" smtClean="0">
                <a:latin typeface="Cambria" pitchFamily="18" charset="0"/>
              </a:rPr>
              <a:t>prava nerozmazaného snímku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úprava jasu, odstranění šumu...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dirty="0" smtClean="0">
                <a:latin typeface="Cambria" pitchFamily="18" charset="0"/>
              </a:rPr>
              <a:t>f</a:t>
            </a:r>
            <a:r>
              <a:rPr lang="cs-CZ" dirty="0" smtClean="0">
                <a:latin typeface="Cambria" pitchFamily="18" charset="0"/>
              </a:rPr>
              <a:t>úz</a:t>
            </a:r>
            <a:r>
              <a:rPr lang="en-US" dirty="0" smtClean="0">
                <a:latin typeface="Cambria" pitchFamily="18" charset="0"/>
              </a:rPr>
              <a:t>e</a:t>
            </a:r>
            <a:r>
              <a:rPr lang="cs-CZ" dirty="0" smtClean="0">
                <a:latin typeface="Cambria" pitchFamily="18" charset="0"/>
              </a:rPr>
              <a:t> snímků bez využití dekonvoluce</a:t>
            </a:r>
          </a:p>
          <a:p>
            <a:r>
              <a:rPr lang="cs-CZ" dirty="0" smtClean="0">
                <a:latin typeface="Cambria" pitchFamily="18" charset="0"/>
              </a:rPr>
              <a:t>fúze snímku s použitím dekonvoluce </a:t>
            </a:r>
            <a:r>
              <a:rPr lang="cs-CZ" b="1" dirty="0" smtClean="0">
                <a:latin typeface="Cambria" pitchFamily="18" charset="0"/>
              </a:rPr>
              <a:t>→ </a:t>
            </a:r>
            <a:r>
              <a:rPr lang="cs-CZ" dirty="0" smtClean="0">
                <a:latin typeface="Cambria" pitchFamily="18" charset="0"/>
              </a:rPr>
              <a:t>výpočetně obvykle nejnáročnější</a:t>
            </a:r>
          </a:p>
          <a:p>
            <a:r>
              <a:rPr lang="cs-CZ" dirty="0" smtClean="0">
                <a:latin typeface="Cambria" pitchFamily="18" charset="0"/>
              </a:rPr>
              <a:t>z každé kategorie vybr</a:t>
            </a:r>
            <a:r>
              <a:rPr lang="sk-SK" dirty="0" smtClean="0">
                <a:latin typeface="Cambria" pitchFamily="18" charset="0"/>
              </a:rPr>
              <a:t>ána </a:t>
            </a:r>
            <a:r>
              <a:rPr lang="en-US" dirty="0" smtClean="0">
                <a:latin typeface="Cambria" pitchFamily="18" charset="0"/>
              </a:rPr>
              <a:t>a </a:t>
            </a:r>
            <a:r>
              <a:rPr lang="sk-SK" dirty="0" smtClean="0">
                <a:latin typeface="Cambria" pitchFamily="18" charset="0"/>
              </a:rPr>
              <a:t>testována jedna zástupní metoda, prostudováno zhruba 10</a:t>
            </a:r>
            <a:endParaRPr lang="en-US" dirty="0" smtClean="0">
              <a:latin typeface="Cambria" pitchFamily="18" charset="0"/>
            </a:endParaRPr>
          </a:p>
          <a:p>
            <a:pPr marL="457200" lvl="1" indent="0">
              <a:buNone/>
            </a:pPr>
            <a:endParaRPr lang="cs-CZ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8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Algoritmus BM3D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vysoce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cs-CZ" dirty="0" smtClean="0">
                <a:latin typeface="Cambria" pitchFamily="18" charset="0"/>
              </a:rPr>
              <a:t>algoritmus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Tic</a:t>
            </a:r>
            <a:r>
              <a:rPr lang="cs-CZ" b="1" dirty="0" smtClean="0">
                <a:latin typeface="Cambria" pitchFamily="18" charset="0"/>
              </a:rPr>
              <a:t>ův algoritmus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>
                <a:latin typeface="Cambria" pitchFamily="18" charset="0"/>
              </a:rPr>
              <a:t>w</a:t>
            </a:r>
            <a:r>
              <a:rPr lang="cs-CZ" dirty="0" smtClean="0">
                <a:latin typeface="Cambria" pitchFamily="18" charset="0"/>
              </a:rPr>
              <a:t>aveletová fúze snímků, bez dekonvoluce</a:t>
            </a:r>
          </a:p>
          <a:p>
            <a:r>
              <a:rPr lang="en-US" dirty="0" smtClean="0">
                <a:latin typeface="Cambria" pitchFamily="18" charset="0"/>
              </a:rPr>
              <a:t>v m</a:t>
            </a:r>
            <a:r>
              <a:rPr lang="cs-CZ" dirty="0" smtClean="0">
                <a:latin typeface="Cambria" pitchFamily="18" charset="0"/>
              </a:rPr>
              <a:t>ístech přechodů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hrany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upřednostňuje zašuměný snímek</a:t>
            </a:r>
          </a:p>
          <a:p>
            <a:r>
              <a:rPr lang="sk-SK" dirty="0" smtClean="0">
                <a:latin typeface="Cambria" pitchFamily="18" charset="0"/>
              </a:rPr>
              <a:t>v místech </a:t>
            </a:r>
            <a:r>
              <a:rPr lang="en-US" dirty="0" err="1" smtClean="0">
                <a:latin typeface="Cambria" pitchFamily="18" charset="0"/>
              </a:rPr>
              <a:t>mimo</a:t>
            </a:r>
            <a:r>
              <a:rPr lang="en-US" dirty="0" smtClean="0">
                <a:latin typeface="Cambria" pitchFamily="18" charset="0"/>
              </a:rPr>
              <a:t> p</a:t>
            </a:r>
            <a:r>
              <a:rPr lang="cs-CZ" dirty="0" smtClean="0">
                <a:latin typeface="Cambria" pitchFamily="18" charset="0"/>
              </a:rPr>
              <a:t>řechodů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plochy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upřednostňuje  rozmazaný obrázek</a:t>
            </a:r>
          </a:p>
          <a:p>
            <a:r>
              <a:rPr lang="sk-SK" dirty="0">
                <a:latin typeface="Cambria" pitchFamily="18" charset="0"/>
              </a:rPr>
              <a:t>z</a:t>
            </a:r>
            <a:r>
              <a:rPr lang="sk-SK" dirty="0" smtClean="0">
                <a:latin typeface="Cambria" pitchFamily="18" charset="0"/>
              </a:rPr>
              <a:t>vládá i lokální rozmazání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implementován v M</a:t>
            </a:r>
            <a:r>
              <a:rPr lang="sk-SK" dirty="0" smtClean="0">
                <a:latin typeface="Cambria" pitchFamily="18" charset="0"/>
              </a:rPr>
              <a:t>ATLABu</a:t>
            </a:r>
          </a:p>
          <a:p>
            <a:endParaRPr lang="sk-SK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Algoritmus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cs-CZ" b="1" dirty="0" smtClean="0">
                <a:latin typeface="Cambria" pitchFamily="18" charset="0"/>
              </a:rPr>
              <a:t>MC-AM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Jan </a:t>
            </a:r>
            <a:r>
              <a:rPr lang="en-US" dirty="0" err="1" smtClean="0">
                <a:latin typeface="Cambria" pitchFamily="18" charset="0"/>
              </a:rPr>
              <a:t>Flusser</a:t>
            </a:r>
            <a:r>
              <a:rPr lang="en-US" dirty="0" smtClean="0">
                <a:latin typeface="Cambria" pitchFamily="18" charset="0"/>
              </a:rPr>
              <a:t> a Filip </a:t>
            </a:r>
            <a:r>
              <a:rPr lang="cs-CZ" dirty="0" smtClean="0">
                <a:latin typeface="Cambria" pitchFamily="18" charset="0"/>
              </a:rPr>
              <a:t>Šroubek, 2003</a:t>
            </a:r>
          </a:p>
          <a:p>
            <a:r>
              <a:rPr lang="cs-CZ" b="1" dirty="0" smtClean="0">
                <a:latin typeface="Cambria" pitchFamily="18" charset="0"/>
              </a:rPr>
              <a:t>M</a:t>
            </a:r>
            <a:r>
              <a:rPr lang="cs-CZ" dirty="0" smtClean="0">
                <a:latin typeface="Cambria" pitchFamily="18" charset="0"/>
              </a:rPr>
              <a:t>ulti </a:t>
            </a:r>
            <a:r>
              <a:rPr lang="cs-CZ" b="1" dirty="0" smtClean="0">
                <a:latin typeface="Cambria" pitchFamily="18" charset="0"/>
              </a:rPr>
              <a:t>C</a:t>
            </a:r>
            <a:r>
              <a:rPr lang="cs-CZ" dirty="0" smtClean="0">
                <a:latin typeface="Cambria" pitchFamily="18" charset="0"/>
              </a:rPr>
              <a:t>hannel, </a:t>
            </a:r>
            <a:r>
              <a:rPr lang="cs-CZ" b="1" dirty="0" smtClean="0">
                <a:latin typeface="Cambria" pitchFamily="18" charset="0"/>
              </a:rPr>
              <a:t>A</a:t>
            </a:r>
            <a:r>
              <a:rPr lang="cs-CZ" dirty="0" smtClean="0">
                <a:latin typeface="Cambria" pitchFamily="18" charset="0"/>
              </a:rPr>
              <a:t>lternating </a:t>
            </a:r>
            <a:r>
              <a:rPr lang="cs-CZ" b="1" dirty="0" smtClean="0">
                <a:latin typeface="Cambria" pitchFamily="18" charset="0"/>
              </a:rPr>
              <a:t>M</a:t>
            </a:r>
            <a:r>
              <a:rPr lang="cs-CZ" dirty="0" smtClean="0">
                <a:latin typeface="Cambria" pitchFamily="18" charset="0"/>
              </a:rPr>
              <a:t>inimization</a:t>
            </a:r>
          </a:p>
          <a:p>
            <a:r>
              <a:rPr lang="cs-CZ" dirty="0" smtClean="0">
                <a:latin typeface="Cambria" pitchFamily="18" charset="0"/>
              </a:rPr>
              <a:t>slepá dekonvoluce z  více</a:t>
            </a:r>
            <a:r>
              <a:rPr lang="sk-SK" dirty="0" smtClean="0">
                <a:latin typeface="Cambria" pitchFamily="18" charset="0"/>
              </a:rPr>
              <a:t>kanálových dat </a:t>
            </a:r>
            <a:r>
              <a:rPr lang="en-US" dirty="0" smtClean="0">
                <a:latin typeface="Cambria" pitchFamily="18" charset="0"/>
              </a:rPr>
              <a:t>(n</a:t>
            </a:r>
            <a:r>
              <a:rPr lang="cs-CZ" dirty="0" smtClean="0">
                <a:latin typeface="Cambria" pitchFamily="18" charset="0"/>
              </a:rPr>
              <a:t>áš případ je 2</a:t>
            </a:r>
            <a:r>
              <a:rPr lang="en-US" dirty="0" smtClean="0">
                <a:latin typeface="Cambria" pitchFamily="18" charset="0"/>
              </a:rPr>
              <a:t>-</a:t>
            </a:r>
            <a:r>
              <a:rPr lang="en-US" dirty="0" err="1" smtClean="0">
                <a:latin typeface="Cambria" pitchFamily="18" charset="0"/>
              </a:rPr>
              <a:t>kan</a:t>
            </a:r>
            <a:r>
              <a:rPr lang="cs-CZ" dirty="0" smtClean="0">
                <a:latin typeface="Cambria" pitchFamily="18" charset="0"/>
              </a:rPr>
              <a:t>álový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en-US" dirty="0" err="1" smtClean="0">
                <a:latin typeface="Cambria" pitchFamily="18" charset="0"/>
              </a:rPr>
              <a:t>za</a:t>
            </a:r>
            <a:r>
              <a:rPr lang="en-US" dirty="0" smtClean="0">
                <a:latin typeface="Cambria" pitchFamily="18" charset="0"/>
              </a:rPr>
              <a:t> p</a:t>
            </a:r>
            <a:r>
              <a:rPr lang="cs-CZ" dirty="0" smtClean="0">
                <a:latin typeface="Cambria" pitchFamily="18" charset="0"/>
              </a:rPr>
              <a:t>ředpokladu stejného Gaussovsk</a:t>
            </a:r>
            <a:r>
              <a:rPr lang="sk-SK" dirty="0" smtClean="0">
                <a:latin typeface="Cambria" pitchFamily="18" charset="0"/>
              </a:rPr>
              <a:t>ého šumu ve všech</a:t>
            </a:r>
          </a:p>
          <a:p>
            <a:r>
              <a:rPr lang="cs-CZ" dirty="0">
                <a:latin typeface="Cambria" pitchFamily="18" charset="0"/>
              </a:rPr>
              <a:t>p</a:t>
            </a:r>
            <a:r>
              <a:rPr lang="cs-CZ" dirty="0" smtClean="0">
                <a:latin typeface="Cambria" pitchFamily="18" charset="0"/>
              </a:rPr>
              <a:t>ůvodní implementace v MATLAB-u analyzována a rozšířena na situaci, kde v každ</a:t>
            </a:r>
            <a:r>
              <a:rPr lang="sk-SK" dirty="0" smtClean="0">
                <a:latin typeface="Cambria" pitchFamily="18" charset="0"/>
              </a:rPr>
              <a:t>ém kanálu m</a:t>
            </a:r>
            <a:r>
              <a:rPr lang="cs-CZ" dirty="0" smtClean="0">
                <a:latin typeface="Cambria" pitchFamily="18" charset="0"/>
              </a:rPr>
              <a:t>ůže být jiný Gaussovský šum    </a:t>
            </a:r>
            <a:endParaRPr lang="cs-CZ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1479</Words>
  <Application>Microsoft Office PowerPoint</Application>
  <PresentationFormat>On-screen Show (4:3)</PresentationFormat>
  <Paragraphs>173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Odstranění rozmazání  pomocí dvou snímků  s různou délkou expozice </vt:lpstr>
      <vt:lpstr>Úvod</vt:lpstr>
      <vt:lpstr>Úvod</vt:lpstr>
      <vt:lpstr>Formulace problému</vt:lpstr>
      <vt:lpstr>Neřešíme</vt:lpstr>
      <vt:lpstr>Možná řešení</vt:lpstr>
      <vt:lpstr>Algoritmus BM3D</vt:lpstr>
      <vt:lpstr>Ticův algoritmus</vt:lpstr>
      <vt:lpstr>Algoritmus MC-AM</vt:lpstr>
      <vt:lpstr>Experiment</vt:lpstr>
      <vt:lpstr>Simulovaná data - příprava</vt:lpstr>
      <vt:lpstr>Simulovaná data - provedení</vt:lpstr>
      <vt:lpstr>Reálná data - příprava</vt:lpstr>
      <vt:lpstr>Reálná data - provedení</vt:lpstr>
      <vt:lpstr>Výsledky simulace</vt:lpstr>
      <vt:lpstr>Výsledky na reálných datech</vt:lpstr>
      <vt:lpstr>Shrnutí</vt:lpstr>
      <vt:lpstr>Možná vylepšení</vt:lpstr>
      <vt:lpstr>Dotazy </vt:lpstr>
    </vt:vector>
  </TitlesOfParts>
  <Company>JSO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</dc:title>
  <dc:creator>JS</dc:creator>
  <cp:lastModifiedBy>Jozef Sabo</cp:lastModifiedBy>
  <cp:revision>125</cp:revision>
  <cp:lastPrinted>2012-05-21T23:48:58Z</cp:lastPrinted>
  <dcterms:created xsi:type="dcterms:W3CDTF">2011-01-30T19:17:47Z</dcterms:created>
  <dcterms:modified xsi:type="dcterms:W3CDTF">2012-05-21T23:51:55Z</dcterms:modified>
</cp:coreProperties>
</file>