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57" r:id="rId5"/>
    <p:sldId id="258" r:id="rId6"/>
    <p:sldId id="276" r:id="rId7"/>
    <p:sldId id="260" r:id="rId8"/>
    <p:sldId id="277" r:id="rId9"/>
    <p:sldId id="261" r:id="rId10"/>
    <p:sldId id="262" r:id="rId11"/>
    <p:sldId id="278" r:id="rId12"/>
    <p:sldId id="279" r:id="rId13"/>
    <p:sldId id="280" r:id="rId14"/>
    <p:sldId id="281" r:id="rId15"/>
    <p:sldId id="282" r:id="rId16"/>
    <p:sldId id="283" r:id="rId17"/>
    <p:sldId id="263" r:id="rId1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943" autoAdjust="0"/>
    <p:restoredTop sz="94660"/>
  </p:normalViewPr>
  <p:slideViewPr>
    <p:cSldViewPr>
      <p:cViewPr>
        <p:scale>
          <a:sx n="50" d="100"/>
          <a:sy n="50" d="100"/>
        </p:scale>
        <p:origin x="-3384" y="-14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C8AF-17A9-49B5-A42A-9812D67D3D81}" type="datetimeFigureOut">
              <a:rPr lang="en-US" smtClean="0"/>
              <a:pPr/>
              <a:t>5/20/2012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228599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ambria"/>
                <a:ea typeface="Calibri"/>
                <a:cs typeface="Times New Roman"/>
              </a:rPr>
              <a:t>Odstranění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rozmazání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br>
              <a:rPr lang="en-US" b="1" dirty="0" smtClean="0">
                <a:latin typeface="Cambria"/>
                <a:ea typeface="Calibri"/>
                <a:cs typeface="Times New Roman"/>
              </a:rPr>
            </a:br>
            <a:r>
              <a:rPr lang="en-US" b="1" dirty="0" err="1" smtClean="0">
                <a:latin typeface="Cambria"/>
                <a:ea typeface="Calibri"/>
                <a:cs typeface="Times New Roman"/>
              </a:rPr>
              <a:t>pomocí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dvou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snímků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dirty="0" smtClean="0">
                <a:latin typeface="Cambria"/>
                <a:ea typeface="Calibri"/>
                <a:cs typeface="Times New Roman"/>
              </a:rPr>
              <a:t/>
            </a:r>
            <a:br>
              <a:rPr lang="en-US" dirty="0" smtClean="0">
                <a:latin typeface="Cambria"/>
                <a:ea typeface="Calibri"/>
                <a:cs typeface="Times New Roman"/>
              </a:rPr>
            </a:br>
            <a:r>
              <a:rPr lang="en-US" b="1" dirty="0" smtClean="0">
                <a:latin typeface="Cambria"/>
                <a:ea typeface="Calibri"/>
                <a:cs typeface="Times New Roman"/>
              </a:rPr>
              <a:t>s 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různou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délkou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expozice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endParaRPr lang="en-US" dirty="0">
              <a:latin typeface="Cambria"/>
              <a:ea typeface="Calibri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Jozef Sabo, MFF UK, 2012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Vedouc</a:t>
            </a:r>
            <a:r>
              <a:rPr lang="sk-SK" sz="24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í: RNDr. Filip Šroubek, PhD.</a:t>
            </a:r>
            <a:endParaRPr lang="en-US" sz="2400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Obrázek 0" descr="logo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733800" y="4419600"/>
            <a:ext cx="1690729" cy="1672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Experimentální výsledky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b="1" dirty="0" smtClean="0">
                <a:latin typeface="Cambria" pitchFamily="18" charset="0"/>
              </a:rPr>
              <a:t>Razligh, Kehtarnavaz </a:t>
            </a:r>
            <a:r>
              <a:rPr lang="en-US" b="1" dirty="0" smtClean="0">
                <a:latin typeface="Cambria" pitchFamily="18" charset="0"/>
              </a:rPr>
              <a:t>(2007)</a:t>
            </a:r>
            <a:r>
              <a:rPr lang="cs-CZ" dirty="0" smtClean="0">
                <a:latin typeface="Cambria" pitchFamily="18" charset="0"/>
              </a:rPr>
              <a:t>– metoda netestována</a:t>
            </a:r>
          </a:p>
          <a:p>
            <a:r>
              <a:rPr lang="cs-CZ" b="1" dirty="0" smtClean="0">
                <a:latin typeface="Cambria" pitchFamily="18" charset="0"/>
              </a:rPr>
              <a:t>Ti</a:t>
            </a:r>
            <a:r>
              <a:rPr lang="en-US" b="1" dirty="0" smtClean="0">
                <a:latin typeface="Cambria" pitchFamily="18" charset="0"/>
              </a:rPr>
              <a:t>co (2009) –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zlep</a:t>
            </a:r>
            <a:r>
              <a:rPr lang="cs-CZ" dirty="0" smtClean="0">
                <a:latin typeface="Cambria" pitchFamily="18" charset="0"/>
              </a:rPr>
              <a:t>šení odstupu signálu od šumu v řádu 1 až 2 dB</a:t>
            </a:r>
          </a:p>
          <a:p>
            <a:r>
              <a:rPr lang="cs-CZ" dirty="0" smtClean="0">
                <a:latin typeface="Cambria" pitchFamily="18" charset="0"/>
              </a:rPr>
              <a:t>Ostatní metody nedokončeny</a:t>
            </a:r>
          </a:p>
          <a:p>
            <a:r>
              <a:rPr lang="cs-CZ" dirty="0" smtClean="0">
                <a:latin typeface="Cambria" pitchFamily="18" charset="0"/>
              </a:rPr>
              <a:t>Celkové srovnání není k dispozici</a:t>
            </a:r>
          </a:p>
          <a:p>
            <a:pPr>
              <a:buNone/>
            </a:pPr>
            <a:endParaRPr lang="en-US" b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Experimentální výsledky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b="1" dirty="0" smtClean="0">
                <a:latin typeface="Cambria" pitchFamily="18" charset="0"/>
              </a:rPr>
              <a:t>Razligh, Kehtarnavaz </a:t>
            </a:r>
            <a:r>
              <a:rPr lang="en-US" b="1" dirty="0" smtClean="0">
                <a:latin typeface="Cambria" pitchFamily="18" charset="0"/>
              </a:rPr>
              <a:t>(2007)</a:t>
            </a:r>
            <a:r>
              <a:rPr lang="cs-CZ" dirty="0" smtClean="0">
                <a:latin typeface="Cambria" pitchFamily="18" charset="0"/>
              </a:rPr>
              <a:t>– metoda netestována</a:t>
            </a:r>
          </a:p>
          <a:p>
            <a:r>
              <a:rPr lang="cs-CZ" b="1" dirty="0" smtClean="0">
                <a:latin typeface="Cambria" pitchFamily="18" charset="0"/>
              </a:rPr>
              <a:t>Ti</a:t>
            </a:r>
            <a:r>
              <a:rPr lang="en-US" b="1" dirty="0" smtClean="0">
                <a:latin typeface="Cambria" pitchFamily="18" charset="0"/>
              </a:rPr>
              <a:t>co (2009) –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zlep</a:t>
            </a:r>
            <a:r>
              <a:rPr lang="cs-CZ" dirty="0" smtClean="0">
                <a:latin typeface="Cambria" pitchFamily="18" charset="0"/>
              </a:rPr>
              <a:t>šení odstupu signálu od šumu v řádu 1 až 2 dB</a:t>
            </a:r>
          </a:p>
          <a:p>
            <a:r>
              <a:rPr lang="cs-CZ" dirty="0" smtClean="0">
                <a:latin typeface="Cambria" pitchFamily="18" charset="0"/>
              </a:rPr>
              <a:t>Ostatní metody nedokončeny</a:t>
            </a:r>
          </a:p>
          <a:p>
            <a:r>
              <a:rPr lang="cs-CZ" dirty="0" smtClean="0">
                <a:latin typeface="Cambria" pitchFamily="18" charset="0"/>
              </a:rPr>
              <a:t>Celkové srovnání není k dispozici</a:t>
            </a:r>
          </a:p>
          <a:p>
            <a:pPr>
              <a:buNone/>
            </a:pPr>
            <a:endParaRPr lang="en-US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Experimentální výsledky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b="1" dirty="0" smtClean="0">
                <a:latin typeface="Cambria" pitchFamily="18" charset="0"/>
              </a:rPr>
              <a:t>Razligh, Kehtarnavaz </a:t>
            </a:r>
            <a:r>
              <a:rPr lang="en-US" b="1" dirty="0" smtClean="0">
                <a:latin typeface="Cambria" pitchFamily="18" charset="0"/>
              </a:rPr>
              <a:t>(2007)</a:t>
            </a:r>
            <a:r>
              <a:rPr lang="cs-CZ" dirty="0" smtClean="0">
                <a:latin typeface="Cambria" pitchFamily="18" charset="0"/>
              </a:rPr>
              <a:t>– metoda netestována</a:t>
            </a:r>
          </a:p>
          <a:p>
            <a:r>
              <a:rPr lang="cs-CZ" b="1" dirty="0" smtClean="0">
                <a:latin typeface="Cambria" pitchFamily="18" charset="0"/>
              </a:rPr>
              <a:t>Ti</a:t>
            </a:r>
            <a:r>
              <a:rPr lang="en-US" b="1" dirty="0" smtClean="0">
                <a:latin typeface="Cambria" pitchFamily="18" charset="0"/>
              </a:rPr>
              <a:t>co (2009) –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zlep</a:t>
            </a:r>
            <a:r>
              <a:rPr lang="cs-CZ" dirty="0" smtClean="0">
                <a:latin typeface="Cambria" pitchFamily="18" charset="0"/>
              </a:rPr>
              <a:t>šení odstupu signálu od šumu v řádu 1 až 2 dB</a:t>
            </a:r>
          </a:p>
          <a:p>
            <a:r>
              <a:rPr lang="cs-CZ" dirty="0" smtClean="0">
                <a:latin typeface="Cambria" pitchFamily="18" charset="0"/>
              </a:rPr>
              <a:t>Ostatní metody nedokončeny</a:t>
            </a:r>
          </a:p>
          <a:p>
            <a:r>
              <a:rPr lang="cs-CZ" dirty="0" smtClean="0">
                <a:latin typeface="Cambria" pitchFamily="18" charset="0"/>
              </a:rPr>
              <a:t>Celkové srovnání není k dispozici</a:t>
            </a:r>
          </a:p>
          <a:p>
            <a:pPr>
              <a:buNone/>
            </a:pPr>
            <a:endParaRPr lang="en-US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Experimentální výsledky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Experimentální výsledky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Experimentální výsledky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Experimentální výsledky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Dotazy	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smtClean="0">
                <a:latin typeface="Cambria" pitchFamily="18" charset="0"/>
              </a:rPr>
              <a:t>Úvod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648200"/>
          </a:xfrm>
        </p:spPr>
        <p:txBody>
          <a:bodyPr>
            <a:normAutofit fontScale="85000" lnSpcReduction="20000"/>
          </a:bodyPr>
          <a:lstStyle/>
          <a:p>
            <a:endParaRPr lang="en-US" b="1" dirty="0" smtClean="0">
              <a:latin typeface="Cambria" pitchFamily="18" charset="0"/>
            </a:endParaRPr>
          </a:p>
          <a:p>
            <a:r>
              <a:rPr lang="cs-CZ" b="1" dirty="0" smtClean="0">
                <a:latin typeface="Cambria" pitchFamily="18" charset="0"/>
              </a:rPr>
              <a:t>při po</a:t>
            </a:r>
            <a:r>
              <a:rPr lang="sk-SK" b="1" dirty="0" smtClean="0">
                <a:latin typeface="Cambria" pitchFamily="18" charset="0"/>
              </a:rPr>
              <a:t>řizování fotografií z ruky, </a:t>
            </a:r>
            <a:r>
              <a:rPr lang="sk-SK" dirty="0" smtClean="0">
                <a:latin typeface="Cambria" pitchFamily="18" charset="0"/>
              </a:rPr>
              <a:t>zejména v nepříznivých světelných podmínkách, s</a:t>
            </a:r>
            <a:r>
              <a:rPr lang="en-US" dirty="0" smtClean="0">
                <a:latin typeface="Cambria" pitchFamily="18" charset="0"/>
              </a:rPr>
              <a:t>e </a:t>
            </a:r>
            <a:r>
              <a:rPr lang="cs-CZ" dirty="0" smtClean="0">
                <a:latin typeface="Cambria" pitchFamily="18" charset="0"/>
              </a:rPr>
              <a:t>ve výsledných fotografiích </a:t>
            </a:r>
            <a:r>
              <a:rPr lang="sk-SK" dirty="0" smtClean="0">
                <a:latin typeface="Cambria" pitchFamily="18" charset="0"/>
              </a:rPr>
              <a:t>často potýkáme s rozmazáním pohybem (</a:t>
            </a:r>
            <a:r>
              <a:rPr lang="sk-SK" i="1" dirty="0" smtClean="0">
                <a:latin typeface="Cambria" pitchFamily="18" charset="0"/>
              </a:rPr>
              <a:t>motion blur</a:t>
            </a:r>
            <a:r>
              <a:rPr lang="en-US" dirty="0">
                <a:latin typeface="Cambria" pitchFamily="18" charset="0"/>
              </a:rPr>
              <a:t>)</a:t>
            </a:r>
            <a:r>
              <a:rPr lang="sk-SK" dirty="0" smtClean="0">
                <a:latin typeface="Cambria" pitchFamily="18" charset="0"/>
              </a:rPr>
              <a:t> </a:t>
            </a:r>
            <a:r>
              <a:rPr lang="cs-CZ" dirty="0" smtClean="0">
                <a:latin typeface="Cambria" pitchFamily="18" charset="0"/>
              </a:rPr>
              <a:t> </a:t>
            </a:r>
            <a:r>
              <a:rPr lang="sk-SK" dirty="0" smtClean="0">
                <a:latin typeface="Cambria" pitchFamily="18" charset="0"/>
              </a:rPr>
              <a:t> </a:t>
            </a:r>
            <a:endParaRPr lang="cs-CZ" dirty="0" smtClean="0">
              <a:latin typeface="Cambria" pitchFamily="18" charset="0"/>
            </a:endParaRPr>
          </a:p>
          <a:p>
            <a:r>
              <a:rPr lang="cs-CZ" dirty="0" smtClean="0">
                <a:latin typeface="Cambria" pitchFamily="18" charset="0"/>
              </a:rPr>
              <a:t>je žádoucí </a:t>
            </a:r>
            <a:r>
              <a:rPr lang="cs-CZ" b="1" dirty="0" smtClean="0">
                <a:latin typeface="Cambria" pitchFamily="18" charset="0"/>
              </a:rPr>
              <a:t>potlačení</a:t>
            </a:r>
            <a:r>
              <a:rPr lang="cs-CZ" dirty="0" smtClean="0">
                <a:latin typeface="Cambria" pitchFamily="18" charset="0"/>
              </a:rPr>
              <a:t>, nebo nejlépe úplné </a:t>
            </a:r>
            <a:r>
              <a:rPr lang="cs-CZ" b="1" dirty="0" smtClean="0">
                <a:latin typeface="Cambria" pitchFamily="18" charset="0"/>
              </a:rPr>
              <a:t>odstranění</a:t>
            </a:r>
            <a:r>
              <a:rPr lang="cs-CZ" dirty="0" smtClean="0">
                <a:latin typeface="Cambria" pitchFamily="18" charset="0"/>
              </a:rPr>
              <a:t> tohoto rozmazání</a:t>
            </a:r>
          </a:p>
          <a:p>
            <a:r>
              <a:rPr lang="cs-CZ" dirty="0">
                <a:latin typeface="Cambria" pitchFamily="18" charset="0"/>
              </a:rPr>
              <a:t>v</a:t>
            </a:r>
            <a:r>
              <a:rPr lang="cs-CZ" dirty="0" smtClean="0">
                <a:latin typeface="Cambria" pitchFamily="18" charset="0"/>
              </a:rPr>
              <a:t> praxi můžeme rozmazání potlačit:</a:t>
            </a:r>
          </a:p>
          <a:p>
            <a:pPr lvl="1"/>
            <a:r>
              <a:rPr lang="cs-CZ" b="1" dirty="0">
                <a:latin typeface="Cambria" pitchFamily="18" charset="0"/>
              </a:rPr>
              <a:t>h</a:t>
            </a:r>
            <a:r>
              <a:rPr lang="cs-CZ" b="1" dirty="0" smtClean="0">
                <a:latin typeface="Cambria" pitchFamily="18" charset="0"/>
              </a:rPr>
              <a:t>ardvérovými</a:t>
            </a:r>
            <a:r>
              <a:rPr lang="cs-CZ" dirty="0" smtClean="0">
                <a:latin typeface="Cambria" pitchFamily="18" charset="0"/>
              </a:rPr>
              <a:t>  prostředky – stabilizátory obrazu, široké nasazení omezeno poměrně vysokou cenou</a:t>
            </a:r>
          </a:p>
          <a:p>
            <a:pPr lvl="1"/>
            <a:r>
              <a:rPr lang="cs-CZ" b="1" dirty="0">
                <a:latin typeface="Cambria" pitchFamily="18" charset="0"/>
              </a:rPr>
              <a:t>s</a:t>
            </a:r>
            <a:r>
              <a:rPr lang="cs-CZ" b="1" dirty="0" smtClean="0">
                <a:latin typeface="Cambria" pitchFamily="18" charset="0"/>
              </a:rPr>
              <a:t>oftvérovými prostředky </a:t>
            </a:r>
            <a:r>
              <a:rPr lang="cs-CZ" dirty="0" smtClean="0">
                <a:latin typeface="Cambria" pitchFamily="18" charset="0"/>
              </a:rPr>
              <a:t> -  po pořízení snímku, bezprobl</a:t>
            </a:r>
            <a:r>
              <a:rPr lang="sk-SK" dirty="0" smtClean="0">
                <a:latin typeface="Cambria" pitchFamily="18" charset="0"/>
              </a:rPr>
              <a:t>émové nasazení na široké spektrum zařízení 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mj</a:t>
            </a:r>
            <a:r>
              <a:rPr lang="en-US" dirty="0" smtClean="0">
                <a:latin typeface="Cambria" pitchFamily="18" charset="0"/>
              </a:rPr>
              <a:t>. </a:t>
            </a:r>
            <a:r>
              <a:rPr lang="cs-CZ" dirty="0" smtClean="0">
                <a:latin typeface="Cambria" pitchFamily="18" charset="0"/>
              </a:rPr>
              <a:t>mobilní telefony</a:t>
            </a:r>
            <a:r>
              <a:rPr lang="en-US" dirty="0">
                <a:latin typeface="Cambria" pitchFamily="18" charset="0"/>
              </a:rPr>
              <a:t>)</a:t>
            </a:r>
            <a:endParaRPr lang="cs-CZ" dirty="0" smtClean="0">
              <a:latin typeface="Cambria" pitchFamily="18" charset="0"/>
            </a:endParaRPr>
          </a:p>
          <a:p>
            <a:pPr lvl="1">
              <a:buNone/>
            </a:pPr>
            <a:endParaRPr lang="cs-CZ" dirty="0" smtClean="0"/>
          </a:p>
          <a:p>
            <a:endParaRPr lang="cs-CZ" dirty="0" smtClean="0"/>
          </a:p>
          <a:p>
            <a:pPr lvl="1">
              <a:buNone/>
            </a:pPr>
            <a:endParaRPr lang="cs-CZ" dirty="0" smtClean="0"/>
          </a:p>
          <a:p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smtClean="0">
                <a:latin typeface="Cambria" pitchFamily="18" charset="0"/>
              </a:rPr>
              <a:t>Úvod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648200"/>
          </a:xfrm>
        </p:spPr>
        <p:txBody>
          <a:bodyPr>
            <a:normAutofit lnSpcReduction="10000"/>
          </a:bodyPr>
          <a:lstStyle/>
          <a:p>
            <a:endParaRPr lang="en-US" b="1" dirty="0" smtClean="0">
              <a:latin typeface="Cambria" pitchFamily="18" charset="0"/>
            </a:endParaRPr>
          </a:p>
          <a:p>
            <a:r>
              <a:rPr lang="cs-CZ" b="1" dirty="0">
                <a:latin typeface="Cambria" pitchFamily="18" charset="0"/>
              </a:rPr>
              <a:t>o</a:t>
            </a:r>
            <a:r>
              <a:rPr lang="cs-CZ" b="1" dirty="0" smtClean="0">
                <a:latin typeface="Cambria" pitchFamily="18" charset="0"/>
              </a:rPr>
              <a:t>dstranění rozmazání z jednoho snímku → </a:t>
            </a:r>
            <a:r>
              <a:rPr lang="cs-CZ" dirty="0" smtClean="0">
                <a:latin typeface="Cambria" pitchFamily="18" charset="0"/>
              </a:rPr>
              <a:t>nutná dekonvoluce</a:t>
            </a:r>
            <a:endParaRPr lang="cs-CZ" b="1" dirty="0" smtClean="0">
              <a:latin typeface="Cambria" pitchFamily="18" charset="0"/>
            </a:endParaRPr>
          </a:p>
          <a:p>
            <a:r>
              <a:rPr lang="cs-CZ" dirty="0" smtClean="0">
                <a:latin typeface="Cambria" pitchFamily="18" charset="0"/>
              </a:rPr>
              <a:t>dekonvoluce bez předchozí znalosti rozmazání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cs-CZ" dirty="0" smtClean="0">
                <a:latin typeface="Cambria" pitchFamily="18" charset="0"/>
              </a:rPr>
              <a:t>náš případ</a:t>
            </a:r>
            <a:r>
              <a:rPr lang="en-US" dirty="0" smtClean="0">
                <a:latin typeface="Cambria" pitchFamily="18" charset="0"/>
              </a:rPr>
              <a:t>) </a:t>
            </a:r>
            <a:r>
              <a:rPr lang="cs-CZ" dirty="0" smtClean="0">
                <a:latin typeface="Cambria" pitchFamily="18" charset="0"/>
              </a:rPr>
              <a:t>→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siln</a:t>
            </a:r>
            <a:r>
              <a:rPr lang="cs-CZ" dirty="0" smtClean="0">
                <a:latin typeface="Cambria" pitchFamily="18" charset="0"/>
              </a:rPr>
              <a:t>ě podurčený problém, uspokojivé řešení neexistuje</a:t>
            </a:r>
          </a:p>
          <a:p>
            <a:r>
              <a:rPr lang="cs-CZ" b="1" dirty="0" smtClean="0">
                <a:latin typeface="Cambria" pitchFamily="18" charset="0"/>
              </a:rPr>
              <a:t>více snímků</a:t>
            </a:r>
            <a:r>
              <a:rPr lang="cs-CZ" dirty="0" smtClean="0">
                <a:latin typeface="Cambria" pitchFamily="18" charset="0"/>
              </a:rPr>
              <a:t> stejné předlohy → více dostupných informací, šance na úspěch se zvyšuje</a:t>
            </a:r>
          </a:p>
          <a:p>
            <a:pPr lvl="1">
              <a:buNone/>
            </a:pPr>
            <a:endParaRPr lang="cs-CZ" dirty="0" smtClean="0"/>
          </a:p>
          <a:p>
            <a:endParaRPr lang="cs-CZ" dirty="0" smtClean="0"/>
          </a:p>
          <a:p>
            <a:pPr lvl="1">
              <a:buNone/>
            </a:pPr>
            <a:endParaRPr lang="cs-CZ" dirty="0" smtClean="0"/>
          </a:p>
          <a:p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cs-CZ" b="1" smtClean="0">
                <a:latin typeface="Cambria" pitchFamily="18" charset="0"/>
              </a:rPr>
              <a:t>Formulace problému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648200"/>
          </a:xfrm>
        </p:spPr>
        <p:txBody>
          <a:bodyPr>
            <a:normAutofit fontScale="85000" lnSpcReduction="20000"/>
          </a:bodyPr>
          <a:lstStyle/>
          <a:p>
            <a:r>
              <a:rPr lang="cs-CZ" b="1" dirty="0" smtClean="0">
                <a:latin typeface="Cambria" pitchFamily="18" charset="0"/>
              </a:rPr>
              <a:t>soustředíme se </a:t>
            </a:r>
            <a:r>
              <a:rPr lang="cs-CZ" dirty="0" smtClean="0">
                <a:latin typeface="Cambria" pitchFamily="18" charset="0"/>
              </a:rPr>
              <a:t>na speciální případ, kde</a:t>
            </a:r>
            <a:endParaRPr lang="en-US" b="1" dirty="0" smtClean="0">
              <a:latin typeface="Cambria" pitchFamily="18" charset="0"/>
            </a:endParaRPr>
          </a:p>
          <a:p>
            <a:r>
              <a:rPr lang="cs-CZ" b="1" dirty="0" smtClean="0">
                <a:latin typeface="Cambria" pitchFamily="18" charset="0"/>
              </a:rPr>
              <a:t>po</a:t>
            </a:r>
            <a:r>
              <a:rPr lang="sk-SK" b="1" dirty="0" smtClean="0">
                <a:latin typeface="Cambria" pitchFamily="18" charset="0"/>
              </a:rPr>
              <a:t>řídíme </a:t>
            </a:r>
            <a:r>
              <a:rPr lang="cs-CZ" b="1" dirty="0" smtClean="0">
                <a:latin typeface="Cambria" pitchFamily="18" charset="0"/>
              </a:rPr>
              <a:t>2 snímky</a:t>
            </a:r>
            <a:r>
              <a:rPr lang="cs-CZ" dirty="0" smtClean="0">
                <a:latin typeface="Cambria" pitchFamily="18" charset="0"/>
              </a:rPr>
              <a:t> stejné </a:t>
            </a:r>
            <a:r>
              <a:rPr lang="cs-CZ" dirty="0" smtClean="0">
                <a:latin typeface="Cambria" pitchFamily="18" charset="0"/>
              </a:rPr>
              <a:t>předlohy</a:t>
            </a:r>
            <a:r>
              <a:rPr lang="en-US" dirty="0" smtClean="0">
                <a:latin typeface="Cambria" pitchFamily="18" charset="0"/>
              </a:rPr>
              <a:t> s r</a:t>
            </a:r>
            <a:r>
              <a:rPr lang="cs-CZ" dirty="0" smtClean="0">
                <a:latin typeface="Cambria" pitchFamily="18" charset="0"/>
              </a:rPr>
              <a:t>ůznou délkou expozice</a:t>
            </a:r>
            <a:endParaRPr lang="cs-CZ" dirty="0" smtClean="0">
              <a:latin typeface="Cambria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cs-CZ" dirty="0" smtClean="0">
                <a:latin typeface="Cambria" pitchFamily="18" charset="0"/>
              </a:rPr>
              <a:t>snímek – krátká expozice → tmav</a:t>
            </a:r>
            <a:r>
              <a:rPr lang="sk-SK" dirty="0" smtClean="0">
                <a:latin typeface="Cambria" pitchFamily="18" charset="0"/>
              </a:rPr>
              <a:t>ší</a:t>
            </a:r>
            <a:r>
              <a:rPr lang="cs-CZ" dirty="0" smtClean="0">
                <a:latin typeface="Cambria" pitchFamily="18" charset="0"/>
              </a:rPr>
              <a:t>, </a:t>
            </a:r>
            <a:r>
              <a:rPr lang="cs-CZ" dirty="0" smtClean="0">
                <a:latin typeface="Cambria" pitchFamily="18" charset="0"/>
              </a:rPr>
              <a:t>bez rozmazání, </a:t>
            </a:r>
            <a:r>
              <a:rPr lang="en-US" dirty="0" smtClean="0">
                <a:latin typeface="Cambria" pitchFamily="18" charset="0"/>
              </a:rPr>
              <a:t>men</a:t>
            </a:r>
            <a:r>
              <a:rPr lang="cs-CZ" dirty="0" smtClean="0">
                <a:latin typeface="Cambria" pitchFamily="18" charset="0"/>
              </a:rPr>
              <a:t>ší odstup signálu od šumu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dirty="0" smtClean="0">
                <a:latin typeface="Cambria" pitchFamily="18" charset="0"/>
              </a:rPr>
              <a:t>snímek – delší expozice → správná úroveň osvětlení, větší odstup signálu od šumu, ovšem rozmazán pohybem (snímacího zařízení, nebo objek</a:t>
            </a:r>
            <a:r>
              <a:rPr lang="en-US" dirty="0" smtClean="0">
                <a:latin typeface="Cambria" pitchFamily="18" charset="0"/>
              </a:rPr>
              <a:t>t</a:t>
            </a:r>
            <a:r>
              <a:rPr lang="cs-CZ" dirty="0" smtClean="0">
                <a:latin typeface="Cambria" pitchFamily="18" charset="0"/>
              </a:rPr>
              <a:t>ů ve scéně)</a:t>
            </a:r>
          </a:p>
          <a:p>
            <a:r>
              <a:rPr lang="sk-SK" b="1" dirty="0" smtClean="0">
                <a:latin typeface="Cambria" pitchFamily="18" charset="0"/>
              </a:rPr>
              <a:t>cílem</a:t>
            </a:r>
            <a:r>
              <a:rPr lang="sk-SK" dirty="0" smtClean="0">
                <a:latin typeface="Cambria" pitchFamily="18" charset="0"/>
              </a:rPr>
              <a:t> je co nejlepší rekonstrukce „ideálního“ p</a:t>
            </a:r>
            <a:r>
              <a:rPr lang="cs-CZ" dirty="0" smtClean="0">
                <a:latin typeface="Cambria" pitchFamily="18" charset="0"/>
              </a:rPr>
              <a:t>ůvodního obr</a:t>
            </a:r>
            <a:r>
              <a:rPr lang="sk-SK" dirty="0" smtClean="0">
                <a:latin typeface="Cambria" pitchFamily="18" charset="0"/>
              </a:rPr>
              <a:t>ázku z těchto dvou snímk</a:t>
            </a:r>
            <a:r>
              <a:rPr lang="cs-CZ" dirty="0" smtClean="0">
                <a:latin typeface="Cambria" pitchFamily="18" charset="0"/>
              </a:rPr>
              <a:t>ů</a:t>
            </a:r>
          </a:p>
          <a:p>
            <a:r>
              <a:rPr lang="sk-SK" b="1" dirty="0">
                <a:latin typeface="Cambria" pitchFamily="18" charset="0"/>
              </a:rPr>
              <a:t>v praxi </a:t>
            </a:r>
            <a:r>
              <a:rPr lang="sk-SK" dirty="0">
                <a:latin typeface="Cambria" pitchFamily="18" charset="0"/>
              </a:rPr>
              <a:t>vol</a:t>
            </a:r>
            <a:r>
              <a:rPr lang="cs-CZ" dirty="0">
                <a:latin typeface="Cambria" pitchFamily="18" charset="0"/>
              </a:rPr>
              <a:t>íme expoziční doby a nastavení ISO  v obráceném poměru → dosahujeme správné </a:t>
            </a:r>
            <a:r>
              <a:rPr lang="cs-CZ" dirty="0" smtClean="0">
                <a:latin typeface="Cambria" pitchFamily="18" charset="0"/>
              </a:rPr>
              <a:t>úrovně osvitu v </a:t>
            </a:r>
            <a:r>
              <a:rPr lang="cs-CZ" dirty="0">
                <a:latin typeface="Cambria" pitchFamily="18" charset="0"/>
              </a:rPr>
              <a:t>obou případech, ovšem různé úrovně šumu</a:t>
            </a:r>
          </a:p>
          <a:p>
            <a:endParaRPr lang="cs-CZ" b="1" dirty="0" smtClean="0">
              <a:latin typeface="Cambria" pitchFamily="18" charset="0"/>
            </a:endParaRPr>
          </a:p>
          <a:p>
            <a:pPr lvl="1">
              <a:buNone/>
            </a:pPr>
            <a:endParaRPr lang="cs-CZ" dirty="0" smtClean="0"/>
          </a:p>
          <a:p>
            <a:endParaRPr lang="cs-CZ" dirty="0" smtClean="0"/>
          </a:p>
          <a:p>
            <a:pPr lvl="1">
              <a:buNone/>
            </a:pPr>
            <a:endParaRPr lang="cs-CZ" dirty="0" smtClean="0"/>
          </a:p>
          <a:p>
            <a:endParaRPr lang="cs-CZ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Podmínky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cs-CZ" b="1" dirty="0" smtClean="0">
                <a:latin typeface="Cambria" pitchFamily="18" charset="0"/>
              </a:rPr>
              <a:t>Neřešíme: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registraci </a:t>
            </a:r>
            <a:r>
              <a:rPr lang="en-US" dirty="0" err="1" smtClean="0">
                <a:latin typeface="Cambria" pitchFamily="18" charset="0"/>
              </a:rPr>
              <a:t>sn</a:t>
            </a:r>
            <a:r>
              <a:rPr lang="cs-CZ" dirty="0" smtClean="0">
                <a:latin typeface="Cambria" pitchFamily="18" charset="0"/>
              </a:rPr>
              <a:t>ímků </a:t>
            </a:r>
            <a:r>
              <a:rPr lang="cs-CZ" dirty="0" smtClean="0">
                <a:latin typeface="Cambria" pitchFamily="18" charset="0"/>
              </a:rPr>
              <a:t>(simulovaná data jsou již registrována, v experimentu na reálných datech registrujeme semi</a:t>
            </a:r>
            <a:r>
              <a:rPr lang="sk-SK" dirty="0" smtClean="0">
                <a:latin typeface="Cambria" pitchFamily="18" charset="0"/>
              </a:rPr>
              <a:t>-manuálně</a:t>
            </a:r>
            <a:r>
              <a:rPr lang="en-US" dirty="0" smtClean="0">
                <a:latin typeface="Cambria" pitchFamily="18" charset="0"/>
              </a:rPr>
              <a:t>)</a:t>
            </a:r>
            <a:endParaRPr lang="sk-SK" dirty="0" smtClean="0">
              <a:latin typeface="Cambria" pitchFamily="18" charset="0"/>
            </a:endParaRPr>
          </a:p>
          <a:p>
            <a:pPr lvl="1"/>
            <a:r>
              <a:rPr lang="sk-SK" dirty="0" smtClean="0">
                <a:latin typeface="Cambria" pitchFamily="18" charset="0"/>
              </a:rPr>
              <a:t>barvy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cs-CZ" dirty="0" smtClean="0">
                <a:latin typeface="Cambria" pitchFamily="18" charset="0"/>
              </a:rPr>
              <a:t>šedotónové snímky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1"/>
            <a:r>
              <a:rPr lang="sk-SK" dirty="0" smtClean="0">
                <a:latin typeface="Cambria" pitchFamily="18" charset="0"/>
              </a:rPr>
              <a:t>lokální rozmazání pohybem, </a:t>
            </a:r>
            <a:r>
              <a:rPr lang="en-US" dirty="0" err="1" smtClean="0">
                <a:latin typeface="Cambria" pitchFamily="18" charset="0"/>
              </a:rPr>
              <a:t>uva</a:t>
            </a:r>
            <a:r>
              <a:rPr lang="cs-CZ" dirty="0" smtClean="0">
                <a:latin typeface="Cambria" pitchFamily="18" charset="0"/>
              </a:rPr>
              <a:t>žujeme pouze </a:t>
            </a:r>
            <a:r>
              <a:rPr lang="sk-SK" dirty="0" smtClean="0">
                <a:latin typeface="Cambria" pitchFamily="18" charset="0"/>
              </a:rPr>
              <a:t>pohyb snímacího zařízení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jedna</a:t>
            </a:r>
            <a:r>
              <a:rPr lang="en-US" dirty="0" smtClean="0">
                <a:latin typeface="Cambria" pitchFamily="18" charset="0"/>
              </a:rPr>
              <a:t> z </a:t>
            </a:r>
            <a:r>
              <a:rPr lang="cs-CZ" dirty="0" smtClean="0">
                <a:latin typeface="Cambria" pitchFamily="18" charset="0"/>
              </a:rPr>
              <a:t>později zmiňovaných metod je ovšem schopna se s lokálním rozmazáním vypořádat</a:t>
            </a:r>
            <a:r>
              <a:rPr lang="en-US" dirty="0" smtClean="0">
                <a:latin typeface="Cambria" pitchFamily="18" charset="0"/>
              </a:rPr>
              <a:t>)</a:t>
            </a:r>
            <a:endParaRPr lang="sk-SK" dirty="0" smtClean="0">
              <a:latin typeface="Cambria" pitchFamily="18" charset="0"/>
            </a:endParaRPr>
          </a:p>
          <a:p>
            <a:pPr lvl="1"/>
            <a:r>
              <a:rPr lang="sk-SK" dirty="0">
                <a:latin typeface="Cambria" pitchFamily="18" charset="0"/>
              </a:rPr>
              <a:t>v</a:t>
            </a:r>
            <a:r>
              <a:rPr lang="sk-SK" dirty="0" smtClean="0">
                <a:latin typeface="Cambria" pitchFamily="18" charset="0"/>
              </a:rPr>
              <a:t>ýpočetní složitost algoritm</a:t>
            </a:r>
            <a:r>
              <a:rPr lang="cs-CZ" dirty="0">
                <a:latin typeface="Cambria" pitchFamily="18" charset="0"/>
              </a:rPr>
              <a:t>ů</a:t>
            </a:r>
            <a:endParaRPr lang="sk-SK" dirty="0" smtClean="0">
              <a:latin typeface="Cambria" pitchFamily="18" charset="0"/>
            </a:endParaRPr>
          </a:p>
          <a:p>
            <a:pPr lvl="1">
              <a:buNone/>
            </a:pPr>
            <a:endParaRPr lang="en-US" dirty="0" smtClean="0">
              <a:latin typeface="Cambria" pitchFamily="18" charset="0"/>
            </a:endParaRPr>
          </a:p>
          <a:p>
            <a:pPr lvl="1"/>
            <a:endParaRPr lang="cs-CZ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Řešení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sk-SK" b="1" dirty="0" smtClean="0">
                <a:latin typeface="Cambria" pitchFamily="18" charset="0"/>
              </a:rPr>
              <a:t>nastudov</a:t>
            </a:r>
            <a:r>
              <a:rPr lang="cs-CZ" b="1" dirty="0" smtClean="0">
                <a:latin typeface="Cambria" pitchFamily="18" charset="0"/>
              </a:rPr>
              <a:t>áno</a:t>
            </a:r>
            <a:r>
              <a:rPr lang="sk-SK" dirty="0" smtClean="0">
                <a:latin typeface="Cambria" pitchFamily="18" charset="0"/>
              </a:rPr>
              <a:t> zhruba 10 r</a:t>
            </a:r>
            <a:r>
              <a:rPr lang="cs-CZ" dirty="0" smtClean="0">
                <a:latin typeface="Cambria" pitchFamily="18" charset="0"/>
              </a:rPr>
              <a:t>ůzných metod, které vesměs spadají do </a:t>
            </a:r>
            <a:r>
              <a:rPr lang="cs-CZ" b="1" dirty="0" smtClean="0">
                <a:latin typeface="Cambria" pitchFamily="18" charset="0"/>
              </a:rPr>
              <a:t>3 kategorií</a:t>
            </a:r>
            <a:r>
              <a:rPr lang="cs-CZ" dirty="0" smtClean="0">
                <a:latin typeface="Cambria" pitchFamily="18" charset="0"/>
              </a:rPr>
              <a:t> </a:t>
            </a:r>
            <a:endParaRPr lang="cs-CZ" b="1" dirty="0" smtClean="0">
              <a:latin typeface="Cambria" pitchFamily="18" charset="0"/>
            </a:endParaRPr>
          </a:p>
          <a:p>
            <a:pPr lvl="1"/>
            <a:r>
              <a:rPr lang="cs-CZ" dirty="0" smtClean="0">
                <a:latin typeface="Cambria" pitchFamily="18" charset="0"/>
              </a:rPr>
              <a:t>úprava snímku s kratší expoziční dobou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bez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rozmaz</a:t>
            </a:r>
            <a:r>
              <a:rPr lang="cs-CZ" dirty="0" smtClean="0">
                <a:latin typeface="Cambria" pitchFamily="18" charset="0"/>
              </a:rPr>
              <a:t>ání</a:t>
            </a:r>
            <a:r>
              <a:rPr lang="en-US" dirty="0">
                <a:latin typeface="Cambria" pitchFamily="18" charset="0"/>
              </a:rPr>
              <a:t>)</a:t>
            </a:r>
            <a:r>
              <a:rPr lang="cs-CZ" dirty="0" smtClean="0">
                <a:latin typeface="Cambria" pitchFamily="18" charset="0"/>
              </a:rPr>
              <a:t>, především odstranění šumu</a:t>
            </a:r>
            <a:r>
              <a:rPr lang="cs-CZ" b="1" dirty="0">
                <a:latin typeface="Cambria" pitchFamily="18" charset="0"/>
              </a:rPr>
              <a:t> </a:t>
            </a:r>
            <a:r>
              <a:rPr lang="en-US" b="1" dirty="0">
                <a:latin typeface="Cambria" pitchFamily="18" charset="0"/>
              </a:rPr>
              <a:t> </a:t>
            </a:r>
            <a:r>
              <a:rPr lang="en-US" b="1" dirty="0" smtClean="0">
                <a:latin typeface="Cambria" pitchFamily="18" charset="0"/>
              </a:rPr>
              <a:t>- </a:t>
            </a:r>
            <a:r>
              <a:rPr lang="en-US" dirty="0" err="1" smtClean="0">
                <a:latin typeface="Cambria" pitchFamily="18" charset="0"/>
              </a:rPr>
              <a:t>intuitivn</a:t>
            </a:r>
            <a:r>
              <a:rPr lang="cs-CZ" dirty="0" smtClean="0">
                <a:latin typeface="Cambria" pitchFamily="18" charset="0"/>
              </a:rPr>
              <a:t>í a přímočar</a:t>
            </a:r>
            <a:r>
              <a:rPr lang="sk-SK" dirty="0" smtClean="0">
                <a:latin typeface="Cambria" pitchFamily="18" charset="0"/>
              </a:rPr>
              <a:t>é</a:t>
            </a:r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f</a:t>
            </a:r>
            <a:r>
              <a:rPr lang="cs-CZ" dirty="0" smtClean="0">
                <a:latin typeface="Cambria" pitchFamily="18" charset="0"/>
              </a:rPr>
              <a:t>úz</a:t>
            </a:r>
            <a:r>
              <a:rPr lang="en-US" dirty="0" smtClean="0">
                <a:latin typeface="Cambria" pitchFamily="18" charset="0"/>
              </a:rPr>
              <a:t>e</a:t>
            </a:r>
            <a:r>
              <a:rPr lang="cs-CZ" dirty="0" smtClean="0">
                <a:latin typeface="Cambria" pitchFamily="18" charset="0"/>
              </a:rPr>
              <a:t> snímků bez využití dekonvoluce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fúze snímku s použitím dekonvoluce </a:t>
            </a:r>
            <a:r>
              <a:rPr lang="cs-CZ" b="1" dirty="0" smtClean="0">
                <a:latin typeface="Cambria" pitchFamily="18" charset="0"/>
              </a:rPr>
              <a:t>→ </a:t>
            </a:r>
            <a:r>
              <a:rPr lang="cs-CZ" dirty="0" smtClean="0">
                <a:latin typeface="Cambria" pitchFamily="18" charset="0"/>
              </a:rPr>
              <a:t>výpočetně obvykle nejnáročnější</a:t>
            </a:r>
            <a:endParaRPr lang="cs-CZ" dirty="0" smtClean="0">
              <a:latin typeface="Cambria" pitchFamily="18" charset="0"/>
            </a:endParaRPr>
          </a:p>
          <a:p>
            <a:r>
              <a:rPr lang="cs-CZ" dirty="0" smtClean="0">
                <a:latin typeface="Cambria" pitchFamily="18" charset="0"/>
              </a:rPr>
              <a:t>z každé kategorie vybr</a:t>
            </a:r>
            <a:r>
              <a:rPr lang="sk-SK" dirty="0" smtClean="0">
                <a:latin typeface="Cambria" pitchFamily="18" charset="0"/>
              </a:rPr>
              <a:t>ána </a:t>
            </a:r>
            <a:r>
              <a:rPr lang="en-US" dirty="0" smtClean="0">
                <a:latin typeface="Cambria" pitchFamily="18" charset="0"/>
              </a:rPr>
              <a:t>a </a:t>
            </a:r>
            <a:r>
              <a:rPr lang="sk-SK" dirty="0" smtClean="0">
                <a:latin typeface="Cambria" pitchFamily="18" charset="0"/>
              </a:rPr>
              <a:t>testována jedna zástupní metoda</a:t>
            </a:r>
            <a:endParaRPr lang="en-US" dirty="0" smtClean="0">
              <a:latin typeface="Cambria" pitchFamily="18" charset="0"/>
            </a:endParaRPr>
          </a:p>
          <a:p>
            <a:pPr marL="457200" lvl="1" indent="0">
              <a:buNone/>
            </a:pPr>
            <a:endParaRPr lang="cs-CZ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83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Algoritmus BM3D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70000" lnSpcReduction="20000"/>
          </a:bodyPr>
          <a:lstStyle/>
          <a:p>
            <a:r>
              <a:rPr lang="cs-CZ" dirty="0">
                <a:latin typeface="Cambria" pitchFamily="18" charset="0"/>
              </a:rPr>
              <a:t>v</a:t>
            </a:r>
            <a:r>
              <a:rPr lang="cs-CZ" dirty="0" smtClean="0">
                <a:latin typeface="Cambria" pitchFamily="18" charset="0"/>
              </a:rPr>
              <a:t>ysoce efektivní algoritmus na odstranění šumu</a:t>
            </a:r>
          </a:p>
          <a:p>
            <a:r>
              <a:rPr lang="en-US" dirty="0" smtClean="0">
                <a:latin typeface="Cambria" pitchFamily="18" charset="0"/>
              </a:rPr>
              <a:t>p</a:t>
            </a:r>
            <a:r>
              <a:rPr lang="sk-SK" dirty="0" smtClean="0">
                <a:latin typeface="Cambria" pitchFamily="18" charset="0"/>
              </a:rPr>
              <a:t>ublikoval Alessandro Foi a kol.</a:t>
            </a:r>
            <a:r>
              <a:rPr lang="en-US" dirty="0" smtClean="0">
                <a:latin typeface="Cambria" pitchFamily="18" charset="0"/>
              </a:rPr>
              <a:t>  (2006)</a:t>
            </a:r>
            <a:endParaRPr lang="sk-SK" dirty="0" smtClean="0">
              <a:latin typeface="Cambria" pitchFamily="18" charset="0"/>
            </a:endParaRPr>
          </a:p>
          <a:p>
            <a:r>
              <a:rPr lang="sk-SK" dirty="0" smtClean="0">
                <a:latin typeface="Cambria" pitchFamily="18" charset="0"/>
              </a:rPr>
              <a:t>BM3D – </a:t>
            </a:r>
            <a:r>
              <a:rPr lang="cs-CZ" dirty="0" smtClean="0">
                <a:latin typeface="Cambria" pitchFamily="18" charset="0"/>
              </a:rPr>
              <a:t>„</a:t>
            </a:r>
            <a:r>
              <a:rPr lang="sk-SK" dirty="0" smtClean="0">
                <a:latin typeface="Cambria" pitchFamily="18" charset="0"/>
              </a:rPr>
              <a:t>block matching and 3D filtering“</a:t>
            </a:r>
          </a:p>
          <a:p>
            <a:r>
              <a:rPr lang="sk-SK" dirty="0" smtClean="0">
                <a:latin typeface="Cambria" pitchFamily="18" charset="0"/>
              </a:rPr>
              <a:t>z</a:t>
            </a:r>
            <a:r>
              <a:rPr lang="sk-SK" dirty="0" smtClean="0">
                <a:latin typeface="Cambria" pitchFamily="18" charset="0"/>
              </a:rPr>
              <a:t>ástupce první kategorie metod řešení, použitý k </a:t>
            </a:r>
            <a:r>
              <a:rPr lang="en-US" dirty="0" smtClean="0">
                <a:latin typeface="Cambria" pitchFamily="18" charset="0"/>
              </a:rPr>
              <a:t>(ne)</a:t>
            </a:r>
            <a:r>
              <a:rPr lang="en-US" dirty="0" err="1" smtClean="0">
                <a:latin typeface="Cambria" pitchFamily="18" charset="0"/>
              </a:rPr>
              <a:t>potvrzen</a:t>
            </a:r>
            <a:r>
              <a:rPr lang="cs-CZ" dirty="0" smtClean="0">
                <a:latin typeface="Cambria" pitchFamily="18" charset="0"/>
              </a:rPr>
              <a:t>í nutnosti fúze dvou snímků</a:t>
            </a:r>
          </a:p>
          <a:p>
            <a:r>
              <a:rPr lang="sk-SK" dirty="0" smtClean="0">
                <a:latin typeface="Cambria" pitchFamily="18" charset="0"/>
              </a:rPr>
              <a:t>pro každý pixel ve výsledném obraze:</a:t>
            </a:r>
          </a:p>
          <a:p>
            <a:pPr lvl="1"/>
            <a:r>
              <a:rPr lang="sk-SK" dirty="0" smtClean="0">
                <a:latin typeface="Cambria" pitchFamily="18" charset="0"/>
              </a:rPr>
              <a:t>nalezení podobných bloků v obraze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cs-CZ" dirty="0" smtClean="0">
                <a:latin typeface="Cambria" pitchFamily="18" charset="0"/>
              </a:rPr>
              <a:t>„block matching“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1"/>
            <a:r>
              <a:rPr lang="cs-CZ" dirty="0">
                <a:latin typeface="Cambria" pitchFamily="18" charset="0"/>
              </a:rPr>
              <a:t>s</a:t>
            </a:r>
            <a:r>
              <a:rPr lang="cs-CZ" dirty="0" smtClean="0">
                <a:latin typeface="Cambria" pitchFamily="18" charset="0"/>
              </a:rPr>
              <a:t>eskládaní podobných bloků na sebe do podoby 3D pole</a:t>
            </a:r>
          </a:p>
          <a:p>
            <a:pPr lvl="1"/>
            <a:r>
              <a:rPr lang="cs-CZ" dirty="0">
                <a:latin typeface="Cambria" pitchFamily="18" charset="0"/>
              </a:rPr>
              <a:t>p</a:t>
            </a:r>
            <a:r>
              <a:rPr lang="cs-CZ" dirty="0" smtClean="0">
                <a:latin typeface="Cambria" pitchFamily="18" charset="0"/>
              </a:rPr>
              <a:t>rovedení 3D diskrétní kosinové transformace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thresholding koeficientů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inverzní kosinová transformace</a:t>
            </a:r>
          </a:p>
          <a:p>
            <a:pPr lvl="1"/>
            <a:r>
              <a:rPr lang="cs-CZ" dirty="0">
                <a:latin typeface="Cambria" pitchFamily="18" charset="0"/>
              </a:rPr>
              <a:t>v</a:t>
            </a:r>
            <a:r>
              <a:rPr lang="cs-CZ" dirty="0" smtClean="0">
                <a:latin typeface="Cambria" pitchFamily="18" charset="0"/>
              </a:rPr>
              <a:t>ážený průměr na sebe seskládaných bloků</a:t>
            </a:r>
          </a:p>
          <a:p>
            <a:r>
              <a:rPr lang="cs-CZ" dirty="0">
                <a:latin typeface="Cambria" pitchFamily="18" charset="0"/>
              </a:rPr>
              <a:t>a</a:t>
            </a:r>
            <a:r>
              <a:rPr lang="cs-CZ" dirty="0" smtClean="0">
                <a:latin typeface="Cambria" pitchFamily="18" charset="0"/>
              </a:rPr>
              <a:t>lgoritmus pouze převzat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rozhran</a:t>
            </a:r>
            <a:r>
              <a:rPr lang="cs-CZ" dirty="0" smtClean="0">
                <a:latin typeface="Cambria" pitchFamily="18" charset="0"/>
              </a:rPr>
              <a:t>í pro MATLAB</a:t>
            </a:r>
            <a:r>
              <a:rPr lang="en-US" dirty="0">
                <a:latin typeface="Cambria" pitchFamily="18" charset="0"/>
              </a:rPr>
              <a:t>)</a:t>
            </a:r>
            <a:r>
              <a:rPr lang="cs-CZ" dirty="0" smtClean="0">
                <a:latin typeface="Cambria" pitchFamily="18" charset="0"/>
              </a:rPr>
              <a:t>, nebyl implementován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</a:rPr>
              <a:t>Tic</a:t>
            </a:r>
            <a:r>
              <a:rPr lang="cs-CZ" b="1" dirty="0" smtClean="0">
                <a:latin typeface="Cambria" pitchFamily="18" charset="0"/>
              </a:rPr>
              <a:t>ův algoritmus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Cambria" pitchFamily="18" charset="0"/>
              </a:rPr>
              <a:t>fúze snímků bez využití dekonvoluce</a:t>
            </a:r>
          </a:p>
          <a:p>
            <a:r>
              <a:rPr lang="en-US" dirty="0" smtClean="0">
                <a:latin typeface="Cambria" pitchFamily="18" charset="0"/>
              </a:rPr>
              <a:t>v m</a:t>
            </a:r>
            <a:r>
              <a:rPr lang="cs-CZ" dirty="0" smtClean="0">
                <a:latin typeface="Cambria" pitchFamily="18" charset="0"/>
              </a:rPr>
              <a:t>ístech ostrých přechodů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hrany</a:t>
            </a:r>
            <a:r>
              <a:rPr lang="en-US" dirty="0" smtClean="0">
                <a:latin typeface="Cambria" pitchFamily="18" charset="0"/>
              </a:rPr>
              <a:t>)</a:t>
            </a:r>
            <a:r>
              <a:rPr lang="sk-SK" dirty="0" smtClean="0">
                <a:latin typeface="Cambria" pitchFamily="18" charset="0"/>
              </a:rPr>
              <a:t>, kde šum překáží méně, </a:t>
            </a:r>
            <a:r>
              <a:rPr lang="en-US" dirty="0" smtClean="0">
                <a:latin typeface="Cambria" pitchFamily="18" charset="0"/>
              </a:rPr>
              <a:t>je up</a:t>
            </a:r>
            <a:r>
              <a:rPr lang="cs-CZ" dirty="0" smtClean="0">
                <a:latin typeface="Cambria" pitchFamily="18" charset="0"/>
              </a:rPr>
              <a:t>řednostněn snímek s krátkou expozicí</a:t>
            </a:r>
          </a:p>
          <a:p>
            <a:r>
              <a:rPr lang="sk-SK" dirty="0" smtClean="0">
                <a:latin typeface="Cambria" pitchFamily="18" charset="0"/>
              </a:rPr>
              <a:t>v místech bez ostrých hran </a:t>
            </a:r>
            <a:r>
              <a:rPr lang="en-US" dirty="0" smtClean="0">
                <a:latin typeface="Cambria" pitchFamily="18" charset="0"/>
              </a:rPr>
              <a:t>(v</a:t>
            </a:r>
            <a:r>
              <a:rPr lang="cs-CZ" dirty="0" smtClean="0">
                <a:latin typeface="Cambria" pitchFamily="18" charset="0"/>
              </a:rPr>
              <a:t>ětší plochy</a:t>
            </a:r>
            <a:r>
              <a:rPr lang="en-US" dirty="0">
                <a:latin typeface="Cambria" pitchFamily="18" charset="0"/>
              </a:rPr>
              <a:t>)</a:t>
            </a:r>
            <a:endParaRPr lang="sk-SK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Implementace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cs-CZ" b="1" dirty="0" smtClean="0">
                <a:latin typeface="Cambria" pitchFamily="18" charset="0"/>
              </a:rPr>
              <a:t>MATLAB</a:t>
            </a:r>
          </a:p>
          <a:p>
            <a:r>
              <a:rPr lang="cs-CZ" b="1" dirty="0" smtClean="0">
                <a:latin typeface="Cambria" pitchFamily="18" charset="0"/>
              </a:rPr>
              <a:t>Dokončeno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Razligh, Kehtarnavaz</a:t>
            </a:r>
            <a:r>
              <a:rPr lang="en-US" dirty="0" smtClean="0">
                <a:latin typeface="Cambria" pitchFamily="18" charset="0"/>
              </a:rPr>
              <a:t> (2007)</a:t>
            </a:r>
            <a:endParaRPr lang="cs-CZ" dirty="0" smtClean="0">
              <a:latin typeface="Cambria" pitchFamily="18" charset="0"/>
            </a:endParaRPr>
          </a:p>
          <a:p>
            <a:pPr lvl="1"/>
            <a:r>
              <a:rPr lang="cs-CZ" dirty="0" smtClean="0">
                <a:latin typeface="Cambria" pitchFamily="18" charset="0"/>
              </a:rPr>
              <a:t>Tico </a:t>
            </a:r>
            <a:r>
              <a:rPr lang="en-US" dirty="0" smtClean="0">
                <a:latin typeface="Cambria" pitchFamily="18" charset="0"/>
              </a:rPr>
              <a:t>(2009)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s</a:t>
            </a:r>
            <a:r>
              <a:rPr lang="en-US" dirty="0" err="1" smtClean="0">
                <a:latin typeface="Cambria" pitchFamily="18" charset="0"/>
              </a:rPr>
              <a:t>imulace</a:t>
            </a:r>
            <a:r>
              <a:rPr lang="en-US" dirty="0" smtClean="0">
                <a:latin typeface="Cambria" pitchFamily="18" charset="0"/>
              </a:rPr>
              <a:t> digit</a:t>
            </a:r>
            <a:r>
              <a:rPr lang="sk-SK" dirty="0" smtClean="0">
                <a:latin typeface="Cambria" pitchFamily="18" charset="0"/>
              </a:rPr>
              <a:t>álního fotoaparátu na základě prací Alessandra Foie a experimentálních výsledk</a:t>
            </a:r>
            <a:r>
              <a:rPr lang="cs-CZ" dirty="0" smtClean="0">
                <a:latin typeface="Cambria" pitchFamily="18" charset="0"/>
              </a:rPr>
              <a:t>ů Petteriho Ojalu</a:t>
            </a:r>
          </a:p>
          <a:p>
            <a:r>
              <a:rPr lang="cs-CZ" b="1" dirty="0" smtClean="0">
                <a:latin typeface="Cambria" pitchFamily="18" charset="0"/>
              </a:rPr>
              <a:t>Nedokončeno</a:t>
            </a:r>
            <a:endParaRPr lang="en-US" b="1" dirty="0" smtClean="0">
              <a:latin typeface="Cambria" pitchFamily="18" charset="0"/>
            </a:endParaRPr>
          </a:p>
          <a:p>
            <a:pPr lvl="1"/>
            <a:r>
              <a:rPr lang="en-US" dirty="0" err="1" smtClean="0">
                <a:latin typeface="Cambria" pitchFamily="18" charset="0"/>
              </a:rPr>
              <a:t>Tico</a:t>
            </a:r>
            <a:r>
              <a:rPr lang="cs-CZ" dirty="0" smtClean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cs-CZ" dirty="0" smtClean="0">
                <a:latin typeface="Cambria" pitchFamily="18" charset="0"/>
              </a:rPr>
              <a:t>2006, 2007</a:t>
            </a:r>
            <a:r>
              <a:rPr lang="en-US" dirty="0" smtClean="0">
                <a:latin typeface="Cambria" pitchFamily="18" charset="0"/>
              </a:rPr>
              <a:t>)</a:t>
            </a:r>
            <a:endParaRPr lang="en-US" dirty="0">
              <a:latin typeface="Cambria" pitchFamily="18" charset="0"/>
            </a:endParaRPr>
          </a:p>
          <a:p>
            <a:pPr lvl="1"/>
            <a:r>
              <a:rPr lang="cs-CZ" dirty="0" smtClean="0">
                <a:latin typeface="Cambria" pitchFamily="18" charset="0"/>
              </a:rPr>
              <a:t>Yuan a kol. </a:t>
            </a:r>
            <a:r>
              <a:rPr lang="en-US" dirty="0" smtClean="0">
                <a:latin typeface="Cambria" pitchFamily="18" charset="0"/>
              </a:rPr>
              <a:t> (2006)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p</a:t>
            </a:r>
            <a:r>
              <a:rPr lang="en-US" dirty="0" err="1" smtClean="0">
                <a:latin typeface="Cambria" pitchFamily="18" charset="0"/>
              </a:rPr>
              <a:t>otenci</a:t>
            </a:r>
            <a:r>
              <a:rPr lang="cs-CZ" dirty="0" smtClean="0">
                <a:latin typeface="Cambria" pitchFamily="18" charset="0"/>
              </a:rPr>
              <a:t>álně další metody</a:t>
            </a:r>
            <a:endParaRPr lang="en-US" dirty="0" smtClean="0">
              <a:latin typeface="Cambria" pitchFamily="18" charset="0"/>
            </a:endParaRPr>
          </a:p>
          <a:p>
            <a:pPr>
              <a:buNone/>
            </a:pP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666</Words>
  <Application>Microsoft Office PowerPoint</Application>
  <PresentationFormat>On-screen Show (4:3)</PresentationFormat>
  <Paragraphs>92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Odstranění rozmazání  pomocí dvou snímků  s různou délkou expozice </vt:lpstr>
      <vt:lpstr>Úvod</vt:lpstr>
      <vt:lpstr>Úvod</vt:lpstr>
      <vt:lpstr>Formulace problému</vt:lpstr>
      <vt:lpstr>Podmínky</vt:lpstr>
      <vt:lpstr>Řešení</vt:lpstr>
      <vt:lpstr>Algoritmus BM3D</vt:lpstr>
      <vt:lpstr>Ticův algoritmus</vt:lpstr>
      <vt:lpstr>Implementace</vt:lpstr>
      <vt:lpstr>Experimentální výsledky</vt:lpstr>
      <vt:lpstr>Experimentální výsledky</vt:lpstr>
      <vt:lpstr>Experimentální výsledky</vt:lpstr>
      <vt:lpstr>Experimentální výsledky</vt:lpstr>
      <vt:lpstr>Experimentální výsledky</vt:lpstr>
      <vt:lpstr>Experimentální výsledky</vt:lpstr>
      <vt:lpstr>Experimentální výsledky</vt:lpstr>
      <vt:lpstr>Dotazy </vt:lpstr>
    </vt:vector>
  </TitlesOfParts>
  <Company>JSO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Odstranění rozmazání  pomocí dvou snímků  s různou délkou expozice </dc:title>
  <dc:creator>JS</dc:creator>
  <cp:lastModifiedBy>Jozef Sabo</cp:lastModifiedBy>
  <cp:revision>61</cp:revision>
  <cp:lastPrinted>2012-05-19T11:25:48Z</cp:lastPrinted>
  <dcterms:created xsi:type="dcterms:W3CDTF">2011-01-30T19:17:47Z</dcterms:created>
  <dcterms:modified xsi:type="dcterms:W3CDTF">2012-05-20T17:05:39Z</dcterms:modified>
</cp:coreProperties>
</file>