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8" r:id="rId3"/>
    <p:sldId id="294" r:id="rId4"/>
    <p:sldId id="276" r:id="rId5"/>
    <p:sldId id="260" r:id="rId6"/>
    <p:sldId id="277" r:id="rId7"/>
    <p:sldId id="284" r:id="rId8"/>
    <p:sldId id="261" r:id="rId9"/>
    <p:sldId id="285" r:id="rId10"/>
    <p:sldId id="278" r:id="rId11"/>
    <p:sldId id="289" r:id="rId12"/>
    <p:sldId id="293" r:id="rId13"/>
    <p:sldId id="290" r:id="rId14"/>
    <p:sldId id="292" r:id="rId15"/>
    <p:sldId id="296" r:id="rId16"/>
    <p:sldId id="297" r:id="rId17"/>
    <p:sldId id="281" r:id="rId18"/>
    <p:sldId id="286" r:id="rId19"/>
    <p:sldId id="282" r:id="rId20"/>
    <p:sldId id="263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F4D"/>
    <a:srgbClr val="4F82BD"/>
    <a:srgbClr val="9BBA59"/>
    <a:srgbClr val="876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67657" autoAdjust="0"/>
  </p:normalViewPr>
  <p:slideViewPr>
    <p:cSldViewPr>
      <p:cViewPr varScale="1">
        <p:scale>
          <a:sx n="78" d="100"/>
          <a:sy n="78" d="100"/>
        </p:scale>
        <p:origin x="-25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91365-B47A-4653-A158-88DF0A547115}" type="datetimeFigureOut">
              <a:rPr lang="cs-CZ" smtClean="0"/>
              <a:t>28.5.2012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0817-C8B3-4C06-B23B-D56824C23A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Dobr</a:t>
            </a:r>
            <a:r>
              <a:rPr lang="cs-CZ" dirty="0" smtClean="0"/>
              <a:t>ý</a:t>
            </a:r>
            <a:r>
              <a:rPr lang="cs-CZ" baseline="0" dirty="0" smtClean="0"/>
              <a:t> deň, rád by som vám predstavil svoju diplomovú prácu, ktorá má názov</a:t>
            </a:r>
          </a:p>
          <a:p>
            <a:r>
              <a:rPr lang="cs-CZ" baseline="0" dirty="0" smtClean="0"/>
              <a:t>„Odstranění rozmazání pomocí dvou snímků s různou délkou expozice“.</a:t>
            </a:r>
          </a:p>
          <a:p>
            <a:endParaRPr lang="cs-CZ" baseline="0" dirty="0" smtClean="0"/>
          </a:p>
          <a:p>
            <a:r>
              <a:rPr lang="cs-CZ" baseline="0" dirty="0" smtClean="0"/>
              <a:t>O čom táto práca je?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03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45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455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4029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58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latin typeface="Cambria" pitchFamily="18" charset="0"/>
              </a:rPr>
              <a:t>Z</a:t>
            </a:r>
            <a:r>
              <a:rPr lang="sk-SK" baseline="0" dirty="0" smtClean="0">
                <a:latin typeface="Cambria" pitchFamily="18" charset="0"/>
              </a:rPr>
              <a:t> výsledkov simulovaných dát vidíme, že </a:t>
            </a:r>
            <a:r>
              <a:rPr lang="en-US" dirty="0" smtClean="0">
                <a:latin typeface="Cambria" pitchFamily="18" charset="0"/>
              </a:rPr>
              <a:t>BM3D </a:t>
            </a:r>
            <a:r>
              <a:rPr lang="sk-SK" dirty="0" smtClean="0">
                <a:latin typeface="Cambria" pitchFamily="18" charset="0"/>
              </a:rPr>
              <a:t>je </a:t>
            </a:r>
            <a:r>
              <a:rPr lang="cs-CZ" dirty="0" smtClean="0">
                <a:latin typeface="Cambria" pitchFamily="18" charset="0"/>
              </a:rPr>
              <a:t>úspěšnější predovšetkým</a:t>
            </a:r>
            <a:r>
              <a:rPr lang="cs-CZ" baseline="0" dirty="0" smtClean="0">
                <a:latin typeface="Cambria" pitchFamily="18" charset="0"/>
              </a:rPr>
              <a:t> v </a:t>
            </a:r>
            <a:r>
              <a:rPr lang="cs-CZ" dirty="0" smtClean="0">
                <a:latin typeface="Cambria" pitchFamily="18" charset="0"/>
              </a:rPr>
              <a:t>malých až stredne zašumených snímkoch.</a:t>
            </a:r>
            <a:r>
              <a:rPr lang="cs-CZ" baseline="0" dirty="0" smtClean="0">
                <a:latin typeface="Cambria" pitchFamily="18" charset="0"/>
              </a:rPr>
              <a:t> 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MC-AM je úspěšnější pre malé a</a:t>
            </a:r>
            <a:r>
              <a:rPr lang="sk-SK" dirty="0" smtClean="0">
                <a:latin typeface="Cambria" pitchFamily="18" charset="0"/>
              </a:rPr>
              <a:t>ž stredné rozmazánie a veľké zašumenie, kde BM3D zlyhá,</a:t>
            </a:r>
            <a:r>
              <a:rPr lang="sk-SK" baseline="0" dirty="0" smtClean="0">
                <a:latin typeface="Cambria" pitchFamily="18" charset="0"/>
              </a:rPr>
              <a:t> avšak pre veľké rozmazania opäť prevažuje BM3D. </a:t>
            </a:r>
            <a:endParaRPr lang="sk-SK" dirty="0" smtClean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Výsledky Ticovho algoritmu často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sú často </a:t>
            </a:r>
            <a:r>
              <a:rPr lang="en-US" dirty="0" err="1" smtClean="0">
                <a:latin typeface="Cambria" pitchFamily="18" charset="0"/>
              </a:rPr>
              <a:t>vizu</a:t>
            </a:r>
            <a:r>
              <a:rPr lang="cs-CZ" dirty="0" smtClean="0">
                <a:latin typeface="Cambria" pitchFamily="18" charset="0"/>
              </a:rPr>
              <a:t>álne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uspokojivé, ale SNR vždy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horší, ako ostatné metódy.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  </a:t>
            </a:r>
            <a:endParaRPr lang="en-US" b="1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88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latin typeface="Cambria" pitchFamily="18" charset="0"/>
              </a:rPr>
              <a:t>SNR výsledků blíž u sebe</a:t>
            </a:r>
          </a:p>
          <a:p>
            <a:r>
              <a:rPr lang="sk-SK" dirty="0" smtClean="0">
                <a:latin typeface="Cambria" pitchFamily="18" charset="0"/>
              </a:rPr>
              <a:t>propad úspěšnosti MC-AM oproti Tico, hlavní faktor - mírná variabilita PSF a intenzity v snímcích</a:t>
            </a:r>
          </a:p>
          <a:p>
            <a:r>
              <a:rPr lang="sk-SK" dirty="0" smtClean="0">
                <a:latin typeface="Cambria" pitchFamily="18" charset="0"/>
              </a:rPr>
              <a:t>rozdíl od simulovaných dat - časově náročné ladění parametrů MC-AM pro nejlepší výsledek  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43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 skúseností vieme, že získať kvalitnú fotografiu nie je jednoduché, o to viac v nepriaznivých svetelných podmienkach vyžadujúcich dlhšie expozičné časy.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Inými slovami, zhotoviť „zlý snímok“ je jednoduché.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Jedným z najčastejších degradujúcich faktorov vo fotografii je </a:t>
            </a:r>
            <a:r>
              <a:rPr lang="cs-CZ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rozmazanie pohybom</a:t>
            </a:r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</a:t>
            </a:r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ôsobené buď pohybom fotoaparátu, pohybom vo fotografovanej  scéne, alebo oboch. </a:t>
            </a: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Žiadúce je potlačenie, alebo najlepšie úplné odstránie tohoto rozmazania, predovšetkým v malých v ruke držaných prístrojoch, akými sú napr. mobilné telefóny. </a:t>
            </a:r>
            <a:endParaRPr lang="cs-C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Existujú v zásade 2 spôsoby, ako sa s rozmazaním pohybom vysporiadať,  tzv.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in-process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post-process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Prvý z nich sa sústreďuje na zlepšenie podmienok pri zhotovovaní fotografie, obyčajne pomocou hardwareových prostriedkov, čo sú predovšetkým stabilizátory obrazu.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Druhá z nich sa snaží následky rozmazania potlačiť až po tom, čo bola fotografia zhotovená. </a:t>
            </a:r>
          </a:p>
          <a:p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Praktické nasadenie stabilizátorov obrazu je kompikované predovšetkým ich technickou zložitosťou a vysokou cenou. </a:t>
            </a:r>
          </a:p>
          <a:p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Vzniká tak potreba efektívnych post-process algoritmov, na ktoré sa v tejto práci chcem zamerať.</a:t>
            </a:r>
            <a:endParaRPr lang="cs-C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9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dirty="0" smtClean="0">
                <a:latin typeface="Cambria" pitchFamily="18" charset="0"/>
              </a:rPr>
              <a:t>Sústredím</a:t>
            </a:r>
            <a:r>
              <a:rPr lang="sk-SK" b="0" baseline="0" dirty="0" smtClean="0">
                <a:latin typeface="Cambria" pitchFamily="18" charset="0"/>
              </a:rPr>
              <a:t> sa pritom na </a:t>
            </a:r>
            <a:r>
              <a:rPr lang="sk-SK" b="1" baseline="0" dirty="0" smtClean="0">
                <a:latin typeface="Cambria" pitchFamily="18" charset="0"/>
              </a:rPr>
              <a:t>špeciálny prípad</a:t>
            </a:r>
            <a:r>
              <a:rPr lang="sk-SK" b="0" baseline="0" dirty="0" smtClean="0">
                <a:latin typeface="Cambria" pitchFamily="18" charset="0"/>
              </a:rPr>
              <a:t>, ktorý sa v odbornej literatúre objavuje zhruba od začiatku 21. storočia. </a:t>
            </a:r>
          </a:p>
          <a:p>
            <a:r>
              <a:rPr lang="sk-SK" b="0" baseline="0" dirty="0" smtClean="0">
                <a:latin typeface="Cambria" pitchFamily="18" charset="0"/>
              </a:rPr>
              <a:t>Ide o situáciu, kde rukou držaným fotoaparátom zhotovíme </a:t>
            </a:r>
            <a:r>
              <a:rPr lang="sk-SK" b="1" baseline="0" dirty="0" smtClean="0">
                <a:latin typeface="Cambria" pitchFamily="18" charset="0"/>
              </a:rPr>
              <a:t>2 snímky rovnakej predlohy</a:t>
            </a:r>
            <a:r>
              <a:rPr lang="sk-SK" b="0" baseline="0" dirty="0" smtClean="0">
                <a:latin typeface="Cambria" pitchFamily="18" charset="0"/>
              </a:rPr>
              <a:t>, každý s inou expozičnou dobou. </a:t>
            </a:r>
            <a:endParaRPr lang="cs-CZ" b="0" dirty="0" smtClean="0">
              <a:latin typeface="Cambria" pitchFamily="18" charset="0"/>
            </a:endParaRPr>
          </a:p>
          <a:p>
            <a:r>
              <a:rPr lang="sk-SK" b="1" baseline="0" dirty="0" smtClean="0">
                <a:latin typeface="Cambria" pitchFamily="18" charset="0"/>
              </a:rPr>
              <a:t>Prvý </a:t>
            </a:r>
            <a:r>
              <a:rPr lang="sk-SK" b="0" baseline="0" dirty="0" smtClean="0">
                <a:latin typeface="Cambria" pitchFamily="18" charset="0"/>
              </a:rPr>
              <a:t>zo snímkov je zhotovený s dostatočne krátkou expozičnou dobou tak, aby k rozmazaniu nedošlo, je však tmavší a tým pádom má menší odstup signálu od šumu. Je možné zvýšiť u tohto snímku citlivosť ISO tak, aby sme dosiahli správne osvetlenie, zaťaženie šumom sa však nemení.</a:t>
            </a:r>
          </a:p>
          <a:p>
            <a:r>
              <a:rPr lang="sk-SK" b="1" dirty="0" smtClean="0">
                <a:latin typeface="Cambria" pitchFamily="18" charset="0"/>
              </a:rPr>
              <a:t>Druhý </a:t>
            </a:r>
            <a:r>
              <a:rPr lang="sk-SK" b="0" dirty="0" smtClean="0">
                <a:latin typeface="Cambria" pitchFamily="18" charset="0"/>
              </a:rPr>
              <a:t>zo</a:t>
            </a:r>
            <a:r>
              <a:rPr lang="sk-SK" b="0" baseline="0" dirty="0" smtClean="0">
                <a:latin typeface="Cambria" pitchFamily="18" charset="0"/>
              </a:rPr>
              <a:t> snímkov je zhotovený s dostatočne dlhou expozičnou dobou, aby sme dosiahli správne osvetlenie. Tým minimalizujeme šum, obrázok je však rozmazaný pohybom.  </a:t>
            </a:r>
            <a:endParaRPr lang="sk-SK" b="1" dirty="0" smtClean="0">
              <a:latin typeface="Cambria" pitchFamily="18" charset="0"/>
            </a:endParaRPr>
          </a:p>
          <a:p>
            <a:r>
              <a:rPr lang="sk-SK" b="1" dirty="0" smtClean="0"/>
              <a:t>V</a:t>
            </a:r>
            <a:r>
              <a:rPr lang="sk-SK" b="1" baseline="0" dirty="0" smtClean="0"/>
              <a:t> praxi </a:t>
            </a:r>
            <a:r>
              <a:rPr lang="sk-SK" b="0" baseline="0" dirty="0" smtClean="0"/>
              <a:t>volíme pre rozmazaný snímok minimálnu ISO citlivosť, aby sme minimalizovali šum. Citlivosť pre zašumený obrázok obvykle volíme tak, aby sme dosiahli rovnakú úroveň osvetlenia, tzn. pomery citlivostí a expozičných dôb v obrátenom pomere. </a:t>
            </a:r>
          </a:p>
          <a:p>
            <a:endParaRPr lang="sk-SK" b="0" baseline="0" dirty="0" smtClean="0"/>
          </a:p>
          <a:p>
            <a:r>
              <a:rPr lang="sk-SK" b="0" baseline="0" dirty="0" smtClean="0"/>
              <a:t>Rozmazanie modelujeme ako diskrétnu konvolúciu, šum pre potreby odvodzovania jednotlivých metód uvažujeme Gaussovský.</a:t>
            </a:r>
          </a:p>
          <a:p>
            <a:endParaRPr lang="sk-SK" b="0" baseline="0" dirty="0" smtClean="0"/>
          </a:p>
          <a:p>
            <a:r>
              <a:rPr lang="sk-SK" b="1" baseline="0" dirty="0" smtClean="0"/>
              <a:t>Cieľom</a:t>
            </a:r>
            <a:r>
              <a:rPr lang="sk-SK" b="0" baseline="0" dirty="0" smtClean="0"/>
              <a:t> je čo najlepšia rekonštrukcia pôvodného „ideálneho“ snímku </a:t>
            </a:r>
            <a:r>
              <a:rPr lang="sk-SK" b="1" i="0" baseline="0" dirty="0" smtClean="0"/>
              <a:t>f</a:t>
            </a:r>
            <a:r>
              <a:rPr lang="sk-SK" b="0" i="0" baseline="0" dirty="0" smtClean="0"/>
              <a:t> z týchto dvoch snímkov.</a:t>
            </a:r>
            <a:r>
              <a:rPr lang="sk-SK" b="0" baseline="0" dirty="0" smtClean="0"/>
              <a:t>  </a:t>
            </a:r>
            <a:endParaRPr lang="cs-C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 smtClean="0">
                <a:latin typeface="Cambria" pitchFamily="18" charset="0"/>
              </a:rPr>
              <a:t>Na </a:t>
            </a:r>
            <a:r>
              <a:rPr lang="sk-SK" b="0" dirty="0" smtClean="0">
                <a:latin typeface="Cambria" pitchFamily="18" charset="0"/>
              </a:rPr>
              <a:t>základe</a:t>
            </a:r>
            <a:r>
              <a:rPr lang="sk-SK" b="0" baseline="0" dirty="0" smtClean="0">
                <a:latin typeface="Cambria" pitchFamily="18" charset="0"/>
              </a:rPr>
              <a:t> zhruba 10 preštudovaných metód môžem konštatovať, že </a:t>
            </a:r>
            <a:r>
              <a:rPr lang="sk-SK" b="1" dirty="0" smtClean="0">
                <a:latin typeface="Cambria" pitchFamily="18" charset="0"/>
              </a:rPr>
              <a:t>existuje</a:t>
            </a:r>
            <a:r>
              <a:rPr lang="sk-SK" b="1" baseline="0" dirty="0" smtClean="0">
                <a:latin typeface="Cambria" pitchFamily="18" charset="0"/>
              </a:rPr>
              <a:t> </a:t>
            </a:r>
            <a:r>
              <a:rPr lang="sk-SK" b="0" baseline="0" dirty="0" smtClean="0">
                <a:latin typeface="Cambria" pitchFamily="18" charset="0"/>
              </a:rPr>
              <a:t>niekoľko možných prístupov, ako rekon</a:t>
            </a:r>
            <a:r>
              <a:rPr lang="cs-CZ" b="0" baseline="0" dirty="0" smtClean="0">
                <a:latin typeface="Cambria" pitchFamily="18" charset="0"/>
              </a:rPr>
              <a:t>štruovať p</a:t>
            </a:r>
            <a:r>
              <a:rPr lang="sk-SK" b="0" baseline="0" dirty="0" smtClean="0">
                <a:latin typeface="Cambria" pitchFamily="18" charset="0"/>
              </a:rPr>
              <a:t>ôvodný </a:t>
            </a:r>
            <a:r>
              <a:rPr lang="sk-SK" b="1" baseline="0" dirty="0" smtClean="0">
                <a:latin typeface="Cambria" pitchFamily="18" charset="0"/>
              </a:rPr>
              <a:t>ideálny snímok f</a:t>
            </a:r>
            <a:r>
              <a:rPr lang="sk-SK" b="0" baseline="0" dirty="0" smtClean="0">
                <a:latin typeface="Cambria" pitchFamily="18" charset="0"/>
              </a:rPr>
              <a:t>. </a:t>
            </a:r>
          </a:p>
          <a:p>
            <a:r>
              <a:rPr lang="sk-SK" b="1" baseline="0" dirty="0" smtClean="0">
                <a:latin typeface="Cambria" pitchFamily="18" charset="0"/>
              </a:rPr>
              <a:t>Prvou z nich</a:t>
            </a:r>
            <a:r>
              <a:rPr lang="sk-SK" b="0" baseline="0" dirty="0" smtClean="0">
                <a:latin typeface="Cambria" pitchFamily="18" charset="0"/>
              </a:rPr>
              <a:t> by bolo pokúsiť sa odstrániť rozmazanie iba pomocou rozmazaného snímku, k čomu je nutná dekonvolúcia. Keďže nám nie je tvar PSF známy, jedná sa o silne poddefinovaný problém, ktorý nemá uspokojivé riešenie, vo výslednom prehľade ho preto neuvádzam. </a:t>
            </a:r>
          </a:p>
          <a:p>
            <a:r>
              <a:rPr lang="sk-SK" b="1" baseline="0" dirty="0" smtClean="0">
                <a:latin typeface="Cambria" pitchFamily="18" charset="0"/>
              </a:rPr>
              <a:t>Druhým Šalamúnskym spôsobom</a:t>
            </a:r>
            <a:r>
              <a:rPr lang="sk-SK" b="0" baseline="0" dirty="0" smtClean="0">
                <a:latin typeface="Cambria" pitchFamily="18" charset="0"/>
              </a:rPr>
              <a:t> je odstrániť šum zo zašumeného obrázku a rozmazaným obrázkom sa nezaoberať. Ako zástupcu som vybral účinný algoritmus BM3D z roku 2006, ktorý popíšem neskôr.</a:t>
            </a:r>
          </a:p>
          <a:p>
            <a:r>
              <a:rPr lang="sk-SK" b="1" dirty="0" smtClean="0">
                <a:latin typeface="Cambria" pitchFamily="18" charset="0"/>
              </a:rPr>
              <a:t>Treťou</a:t>
            </a:r>
            <a:r>
              <a:rPr lang="sk-SK" b="1" baseline="0" dirty="0" smtClean="0">
                <a:latin typeface="Cambria" pitchFamily="18" charset="0"/>
              </a:rPr>
              <a:t> možnosťou</a:t>
            </a:r>
            <a:r>
              <a:rPr lang="sk-SK" baseline="0" dirty="0" smtClean="0">
                <a:latin typeface="Cambria" pitchFamily="18" charset="0"/>
              </a:rPr>
              <a:t> je vhodne zlúčiť informácie z oboch obrázkov bez použitia dekonvolúcie. Ako zástupnú metódu som vybral </a:t>
            </a:r>
            <a:r>
              <a:rPr lang="sk-SK" b="1" baseline="0" dirty="0" smtClean="0">
                <a:latin typeface="Cambria" pitchFamily="18" charset="0"/>
              </a:rPr>
              <a:t>waveletový</a:t>
            </a:r>
            <a:r>
              <a:rPr lang="sk-SK" baseline="0" dirty="0" smtClean="0">
                <a:latin typeface="Cambria" pitchFamily="18" charset="0"/>
              </a:rPr>
              <a:t> algoritmus </a:t>
            </a:r>
            <a:r>
              <a:rPr lang="sk-SK" b="1" baseline="0" dirty="0" smtClean="0">
                <a:latin typeface="Cambria" pitchFamily="18" charset="0"/>
              </a:rPr>
              <a:t>Tica</a:t>
            </a:r>
            <a:r>
              <a:rPr lang="sk-SK" baseline="0" dirty="0" smtClean="0">
                <a:latin typeface="Cambria" pitchFamily="18" charset="0"/>
              </a:rPr>
              <a:t> z roku 2009, ktorý som implementoval podľa autorovho článku a popíšem .</a:t>
            </a:r>
          </a:p>
          <a:p>
            <a:r>
              <a:rPr lang="sk-SK" b="1" baseline="0" dirty="0" smtClean="0">
                <a:latin typeface="Cambria" pitchFamily="18" charset="0"/>
              </a:rPr>
              <a:t>Poslednou, štvrtou možnosťou</a:t>
            </a:r>
            <a:r>
              <a:rPr lang="sk-SK" baseline="0" dirty="0" smtClean="0">
                <a:latin typeface="Cambria" pitchFamily="18" charset="0"/>
              </a:rPr>
              <a:t> je vykonať dekonvoĺúciu rozmazaného snímku za prispenia informácie získanej zo zašumeného snímku. Ako zástupnú metódu som vybral algoritmus </a:t>
            </a:r>
            <a:r>
              <a:rPr lang="sk-SK" b="1" baseline="0" dirty="0" smtClean="0">
                <a:latin typeface="Cambria" pitchFamily="18" charset="0"/>
              </a:rPr>
              <a:t>MC-AM</a:t>
            </a:r>
            <a:r>
              <a:rPr lang="sk-SK" baseline="0" dirty="0" smtClean="0">
                <a:latin typeface="Cambria" pitchFamily="18" charset="0"/>
              </a:rPr>
              <a:t> </a:t>
            </a:r>
            <a:r>
              <a:rPr lang="cs-CZ" baseline="0" dirty="0" smtClean="0">
                <a:latin typeface="Cambria" pitchFamily="18" charset="0"/>
              </a:rPr>
              <a:t>Šroubka a Flussera z roku 2003, ktorý som rozšíril, aby bol použiteľný pre našu dvojicu obrázkov, čo vysvetlím na samostatnom slajde.</a:t>
            </a:r>
            <a:endParaRPr lang="sk-SK" baseline="0" dirty="0" smtClean="0">
              <a:latin typeface="Cambria" pitchFamily="18" charset="0"/>
            </a:endParaRP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="1" baseline="0" dirty="0" smtClean="0">
                <a:latin typeface="Cambria" pitchFamily="18" charset="0"/>
              </a:rPr>
              <a:t>Hlavným prínosom</a:t>
            </a:r>
            <a:r>
              <a:rPr lang="sk-SK" baseline="0" dirty="0" smtClean="0">
                <a:latin typeface="Cambria" pitchFamily="18" charset="0"/>
              </a:rPr>
              <a:t> diplomovej práce je porovnanie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sk-SK" baseline="0" dirty="0" smtClean="0">
                <a:latin typeface="Cambria" pitchFamily="18" charset="0"/>
              </a:rPr>
              <a:t>metód pre rôzne úrovne zašumenia a rozmazania</a:t>
            </a:r>
            <a:r>
              <a:rPr lang="en-US" baseline="0" dirty="0" smtClean="0">
                <a:latin typeface="Cambria" pitchFamily="18" charset="0"/>
              </a:rPr>
              <a:t> a </a:t>
            </a:r>
            <a:r>
              <a:rPr lang="en-US" baseline="0" dirty="0" err="1" smtClean="0">
                <a:latin typeface="Cambria" pitchFamily="18" charset="0"/>
              </a:rPr>
              <a:t>vyhodnotenie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en-US" baseline="0" dirty="0" err="1" smtClean="0">
                <a:latin typeface="Cambria" pitchFamily="18" charset="0"/>
              </a:rPr>
              <a:t>ich</a:t>
            </a:r>
            <a:r>
              <a:rPr lang="en-US" baseline="0" dirty="0" smtClean="0">
                <a:latin typeface="Cambria" pitchFamily="18" charset="0"/>
              </a:rPr>
              <a:t> (ne)</a:t>
            </a:r>
            <a:r>
              <a:rPr lang="en-US" baseline="0" dirty="0" err="1" smtClean="0">
                <a:latin typeface="Cambria" pitchFamily="18" charset="0"/>
              </a:rPr>
              <a:t>vhodnosti</a:t>
            </a:r>
            <a:r>
              <a:rPr lang="en-US" baseline="0" dirty="0" smtClean="0">
                <a:latin typeface="Cambria" pitchFamily="18" charset="0"/>
              </a:rPr>
              <a:t> pre </a:t>
            </a:r>
            <a:r>
              <a:rPr lang="en-US" baseline="0" dirty="0" err="1" smtClean="0">
                <a:latin typeface="Cambria" pitchFamily="18" charset="0"/>
              </a:rPr>
              <a:t>dan</a:t>
            </a:r>
            <a:r>
              <a:rPr lang="cs-CZ" baseline="0" dirty="0" smtClean="0">
                <a:latin typeface="Cambria" pitchFamily="18" charset="0"/>
              </a:rPr>
              <a:t>é situácie, a to na pomerne rozsiahlom množstve </a:t>
            </a:r>
            <a:r>
              <a:rPr lang="cs-CZ" b="1" baseline="0" dirty="0" smtClean="0">
                <a:latin typeface="Cambria" pitchFamily="18" charset="0"/>
              </a:rPr>
              <a:t>simulovaných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en-US" baseline="0" dirty="0" smtClean="0">
                <a:latin typeface="Cambria" pitchFamily="18" charset="0"/>
              </a:rPr>
              <a:t>(576 + 256) a </a:t>
            </a:r>
            <a:r>
              <a:rPr lang="en-US" baseline="0" dirty="0" err="1" smtClean="0">
                <a:latin typeface="Cambria" pitchFamily="18" charset="0"/>
              </a:rPr>
              <a:t>nieko</a:t>
            </a:r>
            <a:r>
              <a:rPr lang="cs-CZ" baseline="0" dirty="0" smtClean="0">
                <a:latin typeface="Cambria" pitchFamily="18" charset="0"/>
              </a:rPr>
              <a:t>ľkých </a:t>
            </a:r>
            <a:r>
              <a:rPr lang="cs-CZ" b="1" baseline="0" dirty="0" smtClean="0">
                <a:latin typeface="Cambria" pitchFamily="18" charset="0"/>
              </a:rPr>
              <a:t>reálnych</a:t>
            </a:r>
            <a:r>
              <a:rPr lang="cs-CZ" baseline="0" dirty="0" smtClean="0">
                <a:latin typeface="Cambria" pitchFamily="18" charset="0"/>
              </a:rPr>
              <a:t> scenárov v kontrolovaných podmienkach. Iné porovnanie podobného rozsahu mi nie je známe. </a:t>
            </a:r>
          </a:p>
          <a:p>
            <a:endParaRPr lang="sk-SK" b="1" baseline="0" dirty="0" smtClean="0">
              <a:latin typeface="Cambria" pitchFamily="18" charset="0"/>
            </a:endParaRPr>
          </a:p>
          <a:p>
            <a:r>
              <a:rPr lang="sk-SK" b="1" baseline="0" dirty="0" smtClean="0">
                <a:latin typeface="Cambria" pitchFamily="18" charset="0"/>
              </a:rPr>
              <a:t>Ďalším prínosom</a:t>
            </a:r>
            <a:r>
              <a:rPr lang="sk-SK" b="0" baseline="0" dirty="0" smtClean="0">
                <a:latin typeface="Cambria" pitchFamily="18" charset="0"/>
              </a:rPr>
              <a:t> je rozšírenie už spomínaného algoritmu MC-AM, ktoré bude vysvetlené na samostatnom slajde.</a:t>
            </a:r>
            <a:endParaRPr lang="cs-CZ" b="1" baseline="0" dirty="0" smtClean="0">
              <a:latin typeface="Cambria" pitchFamily="18" charset="0"/>
            </a:endParaRPr>
          </a:p>
          <a:p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sk-SK" baseline="0" dirty="0" smtClean="0">
                <a:latin typeface="Cambria" pitchFamily="18" charset="0"/>
              </a:rPr>
              <a:t> 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18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vysoce efektivní algoritmus na odstranění šumu</a:t>
            </a:r>
          </a:p>
          <a:p>
            <a:r>
              <a:rPr lang="en-US" dirty="0" smtClean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ublikoval Alessandro Foi a kol.</a:t>
            </a:r>
            <a:r>
              <a:rPr lang="en-US" dirty="0" smtClean="0">
                <a:latin typeface="Cambria" pitchFamily="18" charset="0"/>
              </a:rPr>
              <a:t>  (2006)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BM3D – </a:t>
            </a:r>
            <a:r>
              <a:rPr lang="cs-CZ" dirty="0" smtClean="0">
                <a:latin typeface="Cambria" pitchFamily="18" charset="0"/>
              </a:rPr>
              <a:t>„</a:t>
            </a:r>
            <a:r>
              <a:rPr lang="sk-SK" dirty="0" smtClean="0">
                <a:latin typeface="Cambria" pitchFamily="18" charset="0"/>
              </a:rPr>
              <a:t>block matching and 3D filtering“</a:t>
            </a:r>
          </a:p>
          <a:p>
            <a:r>
              <a:rPr lang="sk-SK" dirty="0" smtClean="0">
                <a:latin typeface="Cambria" pitchFamily="18" charset="0"/>
              </a:rPr>
              <a:t>zástupce první kategorie metod řešení, použitý k </a:t>
            </a:r>
            <a:r>
              <a:rPr lang="en-US" dirty="0" smtClean="0">
                <a:latin typeface="Cambria" pitchFamily="18" charset="0"/>
              </a:rPr>
              <a:t>(ne)</a:t>
            </a:r>
            <a:r>
              <a:rPr lang="en-US" dirty="0" err="1" smtClean="0">
                <a:latin typeface="Cambria" pitchFamily="18" charset="0"/>
              </a:rPr>
              <a:t>potvrzen</a:t>
            </a:r>
            <a:r>
              <a:rPr lang="cs-CZ" dirty="0" smtClean="0">
                <a:latin typeface="Cambria" pitchFamily="18" charset="0"/>
              </a:rPr>
              <a:t>í nutnosti fúze dvou snímků</a:t>
            </a:r>
          </a:p>
          <a:p>
            <a:r>
              <a:rPr lang="sk-SK" dirty="0" smtClean="0">
                <a:latin typeface="Cambria" pitchFamily="18" charset="0"/>
              </a:rPr>
              <a:t>pro každý pixel ve výsledném obraze:</a:t>
            </a:r>
          </a:p>
          <a:p>
            <a:pPr lvl="1"/>
            <a:r>
              <a:rPr lang="sk-SK" dirty="0" smtClean="0">
                <a:latin typeface="Cambria" pitchFamily="18" charset="0"/>
              </a:rPr>
              <a:t>nalezení podobných bloků v obraze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„block matching“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seskládaní podobných bloků na sebe do podoby 3D pole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provedení 3D diskrétní kosinové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thresholding koeficientů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inverzní kosinová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vážený průměr na sebe seskládaných bloků</a:t>
            </a:r>
          </a:p>
          <a:p>
            <a:r>
              <a:rPr lang="cs-CZ" dirty="0" smtClean="0">
                <a:latin typeface="Cambria" pitchFamily="18" charset="0"/>
              </a:rPr>
              <a:t>algoritmus pouze převzat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rozhran</a:t>
            </a:r>
            <a:r>
              <a:rPr lang="cs-CZ" dirty="0" smtClean="0">
                <a:latin typeface="Cambria" pitchFamily="18" charset="0"/>
              </a:rPr>
              <a:t>í pro MATLAB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nebyl implementován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18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Ticov</a:t>
            </a:r>
            <a:r>
              <a:rPr lang="cs-CZ" baseline="0" dirty="0" smtClean="0">
                <a:latin typeface="Cambria" pitchFamily="18" charset="0"/>
              </a:rPr>
              <a:t> algoritmus, publikovaný v roku 2009, je zástupcom nedekonvolu</a:t>
            </a:r>
            <a:r>
              <a:rPr lang="sk-SK" baseline="0" dirty="0" smtClean="0">
                <a:latin typeface="Cambria" pitchFamily="18" charset="0"/>
              </a:rPr>
              <a:t>čných métod. 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aseline="0" dirty="0" smtClean="0">
                <a:latin typeface="Cambria" pitchFamily="18" charset="0"/>
              </a:rPr>
              <a:t>Pracuje na jednoduchom princípe – vo výslednom obrázku uprednostní rozmazaný obrázok v oblastiach, ktorým nevadí rozmazanie</a:t>
            </a:r>
            <a:r>
              <a:rPr lang="en-US" baseline="0" dirty="0" smtClean="0">
                <a:latin typeface="Cambria" pitchFamily="18" charset="0"/>
              </a:rPr>
              <a:t> (</a:t>
            </a:r>
            <a:r>
              <a:rPr lang="en-US" baseline="0" dirty="0" err="1" smtClean="0">
                <a:latin typeface="Cambria" pitchFamily="18" charset="0"/>
              </a:rPr>
              <a:t>hladk</a:t>
            </a:r>
            <a:r>
              <a:rPr lang="cs-CZ" baseline="0" dirty="0" smtClean="0">
                <a:latin typeface="Cambria" pitchFamily="18" charset="0"/>
              </a:rPr>
              <a:t>é plochy</a:t>
            </a:r>
            <a:r>
              <a:rPr lang="en-US" baseline="0" dirty="0" smtClean="0">
                <a:latin typeface="Cambria" pitchFamily="18" charset="0"/>
              </a:rPr>
              <a:t>). </a:t>
            </a:r>
          </a:p>
          <a:p>
            <a:r>
              <a:rPr lang="en-US" baseline="0" dirty="0" smtClean="0">
                <a:latin typeface="Cambria" pitchFamily="18" charset="0"/>
              </a:rPr>
              <a:t>V </a:t>
            </a:r>
            <a:r>
              <a:rPr lang="en-US" baseline="0" dirty="0" err="1" smtClean="0">
                <a:latin typeface="Cambria" pitchFamily="18" charset="0"/>
              </a:rPr>
              <a:t>miestach</a:t>
            </a:r>
            <a:r>
              <a:rPr lang="en-US" baseline="0" dirty="0" smtClean="0">
                <a:latin typeface="Cambria" pitchFamily="18" charset="0"/>
              </a:rPr>
              <a:t>, </a:t>
            </a:r>
            <a:r>
              <a:rPr lang="en-US" baseline="0" dirty="0" err="1" smtClean="0">
                <a:latin typeface="Cambria" pitchFamily="18" charset="0"/>
              </a:rPr>
              <a:t>kde</a:t>
            </a:r>
            <a:r>
              <a:rPr lang="en-US" baseline="0" dirty="0" smtClean="0">
                <a:latin typeface="Cambria" pitchFamily="18" charset="0"/>
              </a:rPr>
              <a:t> je </a:t>
            </a:r>
            <a:r>
              <a:rPr lang="en-US" baseline="0" dirty="0" err="1" smtClean="0">
                <a:latin typeface="Cambria" pitchFamily="18" charset="0"/>
              </a:rPr>
              <a:t>naopak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en-US" baseline="0" dirty="0" err="1" smtClean="0">
                <a:latin typeface="Cambria" pitchFamily="18" charset="0"/>
              </a:rPr>
              <a:t>treba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en-US" baseline="0" dirty="0" err="1" smtClean="0">
                <a:latin typeface="Cambria" pitchFamily="18" charset="0"/>
              </a:rPr>
              <a:t>zachova</a:t>
            </a:r>
            <a:r>
              <a:rPr lang="cs-CZ" baseline="0" dirty="0" smtClean="0">
                <a:latin typeface="Cambria" pitchFamily="18" charset="0"/>
              </a:rPr>
              <a:t>ť d</a:t>
            </a:r>
            <a:r>
              <a:rPr lang="sk-SK" baseline="0" dirty="0" smtClean="0">
                <a:latin typeface="Cambria" pitchFamily="18" charset="0"/>
              </a:rPr>
              <a:t>ôležité informácie </a:t>
            </a:r>
            <a:r>
              <a:rPr lang="en-US" baseline="0" dirty="0" smtClean="0">
                <a:latin typeface="Cambria" pitchFamily="18" charset="0"/>
              </a:rPr>
              <a:t>(</a:t>
            </a:r>
            <a:r>
              <a:rPr lang="en-US" baseline="0" dirty="0" err="1" smtClean="0">
                <a:latin typeface="Cambria" pitchFamily="18" charset="0"/>
              </a:rPr>
              <a:t>hrany</a:t>
            </a:r>
            <a:r>
              <a:rPr lang="en-US" baseline="0" dirty="0" smtClean="0">
                <a:latin typeface="Cambria" pitchFamily="18" charset="0"/>
              </a:rPr>
              <a:t>) </a:t>
            </a:r>
            <a:r>
              <a:rPr lang="en-US" baseline="0" dirty="0" err="1" smtClean="0">
                <a:latin typeface="Cambria" pitchFamily="18" charset="0"/>
              </a:rPr>
              <a:t>uprednostn</a:t>
            </a:r>
            <a:r>
              <a:rPr lang="cs-CZ" baseline="0" dirty="0" smtClean="0">
                <a:latin typeface="Cambria" pitchFamily="18" charset="0"/>
              </a:rPr>
              <a:t>í zašumený obrázok.</a:t>
            </a:r>
            <a:endParaRPr lang="sk-SK" baseline="0" dirty="0" smtClean="0">
              <a:latin typeface="Cambria" pitchFamily="18" charset="0"/>
            </a:endParaRP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aseline="0" dirty="0" smtClean="0">
                <a:latin typeface="Cambria" pitchFamily="18" charset="0"/>
              </a:rPr>
              <a:t>Výpočet prebieha vo waveletovej doméne.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aseline="0" dirty="0" smtClean="0">
                <a:latin typeface="Cambria" pitchFamily="18" charset="0"/>
              </a:rPr>
              <a:t>Značnou výhodou algoritmu je, že </a:t>
            </a:r>
            <a:r>
              <a:rPr lang="sk-SK" b="1" baseline="0" dirty="0" smtClean="0">
                <a:latin typeface="Cambria" pitchFamily="18" charset="0"/>
              </a:rPr>
              <a:t>mu nerobí problém premenlivá PSF</a:t>
            </a:r>
            <a:r>
              <a:rPr lang="sk-SK" baseline="0" dirty="0" smtClean="0">
                <a:latin typeface="Cambria" pitchFamily="18" charset="0"/>
              </a:rPr>
              <a:t> ani </a:t>
            </a:r>
            <a:r>
              <a:rPr lang="sk-SK" b="1" baseline="0" dirty="0" smtClean="0">
                <a:latin typeface="Cambria" pitchFamily="18" charset="0"/>
              </a:rPr>
              <a:t>lokálne rozmazanie pohybom</a:t>
            </a:r>
            <a:r>
              <a:rPr lang="sk-SK" baseline="0" dirty="0" smtClean="0">
                <a:latin typeface="Cambria" pitchFamily="18" charset="0"/>
              </a:rPr>
              <a:t>. </a:t>
            </a:r>
          </a:p>
          <a:p>
            <a:r>
              <a:rPr lang="sk-SK" baseline="0" dirty="0" smtClean="0">
                <a:latin typeface="Cambria" pitchFamily="18" charset="0"/>
              </a:rPr>
              <a:t>Pri tomto algoritme taktiež nie je nutné ladiť žiadne parametre, ako tomu často býva u dekonvolučných metód. To z neho robí vhodného kandidáta napr. pre nasadenie v mobilných telefónoch.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Algoritmus</a:t>
            </a:r>
            <a:r>
              <a:rPr lang="sk-SK" baseline="0" dirty="0" smtClean="0">
                <a:latin typeface="Cambria" pitchFamily="18" charset="0"/>
              </a:rPr>
              <a:t> bol implementovaný v MATLABe na základe popisu jeho autora.</a:t>
            </a:r>
            <a:endParaRPr lang="sk-SK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919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Zm</a:t>
            </a:r>
            <a:r>
              <a:rPr lang="cs-CZ" dirty="0" smtClean="0"/>
              <a:t>ínit</a:t>
            </a:r>
            <a:r>
              <a:rPr lang="cs-CZ" baseline="0" dirty="0" smtClean="0"/>
              <a:t> vlastní přínos u této metody</a:t>
            </a:r>
            <a:r>
              <a:rPr lang="en-US" baseline="0" dirty="0" smtClean="0"/>
              <a:t>!@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40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Spomen</a:t>
            </a:r>
            <a:r>
              <a:rPr lang="sk-SK" dirty="0" smtClean="0"/>
              <a:t>úť 9 hodnôt ISO,</a:t>
            </a:r>
            <a:r>
              <a:rPr lang="sk-SK" baseline="0" dirty="0" smtClean="0"/>
              <a:t> 4 hodnoty rozptylov, 4 obrázky, 4 typy rozmazania a 4 ve</a:t>
            </a:r>
            <a:r>
              <a:rPr lang="cs-CZ" baseline="0" dirty="0" smtClean="0"/>
              <a:t>ľkosti rozmazania</a:t>
            </a:r>
            <a:r>
              <a:rPr lang="sk-SK" baseline="0" dirty="0" smtClean="0"/>
              <a:t>.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0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:r>
                  <a:rPr lang="en-US" i="0" smtClean="0">
                    <a:latin typeface="Cambria Math"/>
                  </a:rPr>
                  <a:t>𝜎</a:t>
                </a:r>
                <a:r>
                  <a:rPr lang="en-US" b="0" i="0" smtClean="0">
                    <a:latin typeface="Cambria Math"/>
                  </a:rPr>
                  <a:t>^2=〖10〗^(−5)</a:t>
                </a:r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:r>
                  <a:rPr lang="en-US" i="0">
                    <a:latin typeface="Cambria Math"/>
                  </a:rPr>
                  <a:t>𝜎^2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C8AF-17A9-49B5-A42A-9812D67D3D81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10.png"/><Relationship Id="rId10" Type="http://schemas.openxmlformats.org/officeDocument/2006/relationships/image" Target="../media/image140.png"/><Relationship Id="rId4" Type="http://schemas.openxmlformats.org/officeDocument/2006/relationships/image" Target="../media/image16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28599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ambria"/>
                <a:ea typeface="Calibri"/>
                <a:cs typeface="Times New Roman"/>
              </a:rPr>
              <a:t>Odstranění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rozmazání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br>
              <a:rPr lang="en-US" b="1" dirty="0" smtClean="0">
                <a:latin typeface="Cambria"/>
                <a:ea typeface="Calibri"/>
                <a:cs typeface="Times New Roman"/>
              </a:rPr>
            </a:br>
            <a:r>
              <a:rPr lang="en-US" b="1" dirty="0" err="1" smtClean="0">
                <a:latin typeface="Cambria"/>
                <a:ea typeface="Calibri"/>
                <a:cs typeface="Times New Roman"/>
              </a:rPr>
              <a:t>pomocí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dvou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snímků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dirty="0" smtClean="0">
                <a:latin typeface="Cambria"/>
                <a:ea typeface="Calibri"/>
                <a:cs typeface="Times New Roman"/>
              </a:rPr>
              <a:t/>
            </a:r>
            <a:br>
              <a:rPr lang="en-US" dirty="0" smtClean="0">
                <a:latin typeface="Cambria"/>
                <a:ea typeface="Calibri"/>
                <a:cs typeface="Times New Roman"/>
              </a:rPr>
            </a:br>
            <a:r>
              <a:rPr lang="en-US" b="1" dirty="0" smtClean="0">
                <a:latin typeface="Cambria"/>
                <a:ea typeface="Calibri"/>
                <a:cs typeface="Times New Roman"/>
              </a:rPr>
              <a:t>s 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různou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délkou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expozice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endParaRPr lang="en-US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 Math" pitchFamily="18" charset="0"/>
              </a:rPr>
              <a:t>Jozef Sabo, MFF UK, 2012</a:t>
            </a:r>
          </a:p>
        </p:txBody>
      </p:sp>
      <p:pic>
        <p:nvPicPr>
          <p:cNvPr id="4" name="Obrázek 0" descr="logo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701933" y="3706258"/>
            <a:ext cx="1756293" cy="1737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7577" y="5943600"/>
            <a:ext cx="548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itchFamily="18" charset="0"/>
                <a:ea typeface="Cambria Math" pitchFamily="18" charset="0"/>
              </a:rPr>
              <a:t>Vedouc</a:t>
            </a:r>
            <a:r>
              <a:rPr lang="sk-SK" sz="2400" dirty="0">
                <a:latin typeface="Cambria" pitchFamily="18" charset="0"/>
                <a:ea typeface="Cambria Math" pitchFamily="18" charset="0"/>
              </a:rPr>
              <a:t>í práce: RNDr. Filip Šroubek, PhD.</a:t>
            </a:r>
            <a:endParaRPr lang="en-US" sz="2400" dirty="0">
              <a:latin typeface="Cambria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endParaRPr lang="cs-CZ" dirty="0" smtClean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b="1" dirty="0" smtClean="0">
                <a:latin typeface="Cambria" pitchFamily="18" charset="0"/>
              </a:rPr>
              <a:t>co promítáme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2" y="2133600"/>
            <a:ext cx="624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1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rozmazaný snímek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78655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zašuměný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>
                <a:latin typeface="Cambria" pitchFamily="18" charset="0"/>
              </a:rPr>
              <a:t>o</a:t>
            </a:r>
            <a:r>
              <a:rPr lang="sk-SK" b="1" dirty="0" smtClean="0">
                <a:latin typeface="Cambria" pitchFamily="18" charset="0"/>
              </a:rPr>
              <a:t>řezání a výsledky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1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54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4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02" y="4516345"/>
            <a:ext cx="2160000" cy="2160000"/>
          </a:xfrm>
          <a:prstGeom prst="rect">
            <a:avLst/>
          </a:prstGeom>
          <a:noFill/>
          <a:ln w="38100">
            <a:solidFill>
              <a:srgbClr val="9BBA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54" y="4516345"/>
            <a:ext cx="2160000" cy="2160000"/>
          </a:xfrm>
          <a:prstGeom prst="rect">
            <a:avLst/>
          </a:prstGeom>
          <a:noFill/>
          <a:ln w="38100">
            <a:solidFill>
              <a:srgbClr val="4F82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4" y="4516345"/>
            <a:ext cx="2160000" cy="2160000"/>
          </a:xfrm>
          <a:prstGeom prst="rect">
            <a:avLst/>
          </a:prstGeom>
          <a:noFill/>
          <a:ln w="38100">
            <a:solidFill>
              <a:srgbClr val="BF4F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4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</a:t>
            </a:r>
            <a:r>
              <a:rPr lang="cs-CZ" b="1" dirty="0" smtClean="0">
                <a:latin typeface="Cambria" pitchFamily="18" charset="0"/>
              </a:rPr>
              <a:t>– ukázka I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52" y="1524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2520000" cy="2520000"/>
          </a:xfrm>
          <a:prstGeom prst="rect">
            <a:avLst/>
          </a:prstGeom>
          <a:noFill/>
          <a:ln w="38100">
            <a:solidFill>
              <a:srgbClr val="9BBA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520000" cy="2520000"/>
          </a:xfrm>
          <a:prstGeom prst="rect">
            <a:avLst/>
          </a:prstGeom>
          <a:noFill/>
          <a:ln w="38100">
            <a:solidFill>
              <a:srgbClr val="BF4F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52" y="4231800"/>
            <a:ext cx="2438400" cy="2438400"/>
          </a:xfrm>
          <a:prstGeom prst="rect">
            <a:avLst/>
          </a:prstGeom>
          <a:noFill/>
          <a:ln w="38100">
            <a:solidFill>
              <a:srgbClr val="4F82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540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00" y="21540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0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</a:t>
            </a:r>
            <a:r>
              <a:rPr lang="cs-CZ" b="1" dirty="0" smtClean="0">
                <a:latin typeface="Cambria" pitchFamily="18" charset="0"/>
              </a:rPr>
              <a:t>– ukázka II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2520000" cy="2520000"/>
          </a:xfrm>
          <a:prstGeom prst="rect">
            <a:avLst/>
          </a:prstGeom>
          <a:noFill/>
          <a:ln w="38100">
            <a:solidFill>
              <a:srgbClr val="9BBA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520000" cy="2520000"/>
          </a:xfrm>
          <a:prstGeom prst="rect">
            <a:avLst/>
          </a:prstGeom>
          <a:noFill/>
          <a:ln w="38100">
            <a:solidFill>
              <a:srgbClr val="BF4F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2520000" cy="2520000"/>
          </a:xfrm>
          <a:prstGeom prst="rect">
            <a:avLst/>
          </a:prstGeom>
          <a:noFill/>
          <a:ln w="38100">
            <a:solidFill>
              <a:srgbClr val="4F82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00" y="21084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084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9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Výsledky simulace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9513363"/>
                  </p:ext>
                </p:extLst>
              </p:nvPr>
            </p:nvGraphicFramePr>
            <p:xfrm>
              <a:off x="381000" y="1219200"/>
              <a:ext cx="8534400" cy="5575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1828800"/>
                    <a:gridCol w="1828800"/>
                    <a:gridCol w="1905000"/>
                  </a:tblGrid>
                  <a:tr h="13012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Rozmaz</a:t>
                          </a: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ání</a:t>
                          </a:r>
                        </a:p>
                        <a:p>
                          <a:pPr algn="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l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Šum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Malé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</a:t>
                          </a:r>
                          <a:r>
                            <a:rPr lang="en-US" sz="2600" b="1" baseline="0" dirty="0" smtClean="0">
                              <a:latin typeface="Cambria" pitchFamily="18" charset="0"/>
                            </a:rPr>
                            <a:t> a 7)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St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řední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(15)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Velk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(31)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Mal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ý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ISO 200 -</a:t>
                          </a:r>
                          <a:r>
                            <a:rPr lang="en-US" sz="2600" b="1" baseline="0" dirty="0" smtClean="0">
                              <a:latin typeface="Cambria" pitchFamily="18" charset="0"/>
                            </a:rPr>
                            <a:t> 6400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684033">
                    <a:tc>
                      <a:txBody>
                        <a:bodyPr/>
                        <a:lstStyle/>
                        <a:p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St</a:t>
                          </a: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řední</a:t>
                          </a:r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ISO 12800, 25600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 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8769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Velký</a:t>
                          </a:r>
                          <a:endParaRPr lang="en-US" sz="2600" b="1" i="1" dirty="0" smtClean="0">
                            <a:latin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ISO 102400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9513363"/>
                  </p:ext>
                </p:extLst>
              </p:nvPr>
            </p:nvGraphicFramePr>
            <p:xfrm>
              <a:off x="381000" y="1219200"/>
              <a:ext cx="8534400" cy="5575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1828800"/>
                    <a:gridCol w="1828800"/>
                    <a:gridCol w="1905000"/>
                  </a:tblGrid>
                  <a:tr h="13012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Rozmaz</a:t>
                          </a: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ání</a:t>
                          </a:r>
                        </a:p>
                        <a:p>
                          <a:pPr algn="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l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Šum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Malé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</a:t>
                          </a:r>
                          <a:r>
                            <a:rPr lang="en-US" sz="2600" b="1" baseline="0" dirty="0" smtClean="0">
                              <a:latin typeface="Cambria" pitchFamily="18" charset="0"/>
                            </a:rPr>
                            <a:t> a 7)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St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řední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(15)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Velk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(31)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05189" r="-186885" b="-24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684033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57609" r="-186885" b="-85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 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8769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333803" r="-186885" b="-107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>
            <a:off x="381000" y="1219200"/>
            <a:ext cx="2971800" cy="129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</a:t>
            </a:r>
            <a:r>
              <a:rPr lang="en-US" b="1" dirty="0" smtClean="0">
                <a:latin typeface="Cambria" pitchFamily="18" charset="0"/>
              </a:rPr>
              <a:t>y</a:t>
            </a:r>
            <a:r>
              <a:rPr lang="sk-SK" b="1" dirty="0" smtClean="0">
                <a:latin typeface="Cambria" pitchFamily="18" charset="0"/>
              </a:rPr>
              <a:t> na reálných datech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Cambria" pitchFamily="18" charset="0"/>
              </a:rPr>
              <a:t>SNR výsledků blíž u sebe</a:t>
            </a:r>
          </a:p>
          <a:p>
            <a:r>
              <a:rPr lang="sk-SK" dirty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ropad úspěšnosti MC-AM oproti Tico, hlavní faktor - variabilita PSF a intenzity v snímcích</a:t>
            </a:r>
          </a:p>
          <a:p>
            <a:r>
              <a:rPr lang="sk-SK" dirty="0" smtClean="0">
                <a:latin typeface="Cambria" pitchFamily="18" charset="0"/>
              </a:rPr>
              <a:t>rozdíl od simulovaných dat - časově náročné ladění parametrů MC-AM pro nejlepší výsledek  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Shrnutí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>
                <a:latin typeface="Cambria" pitchFamily="18" charset="0"/>
              </a:rPr>
              <a:t>v situacích dosažitelných bežnou fotografií nemá fúze smysl, odšumovací </a:t>
            </a:r>
            <a:r>
              <a:rPr lang="sk-SK" dirty="0" smtClean="0">
                <a:latin typeface="Cambria" pitchFamily="18" charset="0"/>
              </a:rPr>
              <a:t>algoritmus je </a:t>
            </a:r>
            <a:r>
              <a:rPr lang="sk-SK" dirty="0">
                <a:latin typeface="Cambria" pitchFamily="18" charset="0"/>
              </a:rPr>
              <a:t>efektivnější  </a:t>
            </a:r>
          </a:p>
          <a:p>
            <a:r>
              <a:rPr lang="sk-SK" dirty="0">
                <a:latin typeface="Cambria" pitchFamily="18" charset="0"/>
              </a:rPr>
              <a:t> v mikroskopii, termálním zobrazování a pod. má fúze, především dekonvoluční, potenciál</a:t>
            </a:r>
          </a:p>
          <a:p>
            <a:r>
              <a:rPr lang="sk-SK" dirty="0">
                <a:latin typeface="Cambria" pitchFamily="18" charset="0"/>
              </a:rPr>
              <a:t>algoritmus BM3D naráží na obtíže u dat, která vykazují fraktální chování</a:t>
            </a:r>
            <a:r>
              <a:rPr lang="sk-SK" dirty="0" smtClean="0">
                <a:latin typeface="Cambria" pitchFamily="18" charset="0"/>
              </a:rPr>
              <a:t>, i přes to předčí ostatní metody</a:t>
            </a:r>
            <a:endParaRPr lang="sk-SK" dirty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35" y="3320738"/>
            <a:ext cx="32480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17984"/>
            <a:ext cx="4581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Motivace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7220"/>
            <a:ext cx="8686800" cy="4648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cs-CZ" sz="3200" dirty="0" err="1">
                <a:latin typeface="Cambria" pitchFamily="18" charset="0"/>
              </a:rPr>
              <a:t>j</a:t>
            </a:r>
            <a:r>
              <a:rPr lang="en-US" sz="3200" dirty="0" err="1" smtClean="0">
                <a:latin typeface="Cambria" pitchFamily="18" charset="0"/>
              </a:rPr>
              <a:t>ak</a:t>
            </a:r>
            <a:r>
              <a:rPr lang="en-US" sz="3200" dirty="0" smtClean="0">
                <a:latin typeface="Cambria" pitchFamily="18" charset="0"/>
              </a:rPr>
              <a:t> </a:t>
            </a:r>
            <a:r>
              <a:rPr lang="en-US" sz="3200" dirty="0" err="1" smtClean="0">
                <a:latin typeface="Cambria" pitchFamily="18" charset="0"/>
              </a:rPr>
              <a:t>si</a:t>
            </a:r>
            <a:r>
              <a:rPr lang="en-US" sz="3200" dirty="0" smtClean="0">
                <a:latin typeface="Cambria" pitchFamily="18" charset="0"/>
              </a:rPr>
              <a:t> </a:t>
            </a:r>
            <a:r>
              <a:rPr lang="en-US" sz="3200" dirty="0" err="1" smtClean="0">
                <a:latin typeface="Cambria" pitchFamily="18" charset="0"/>
              </a:rPr>
              <a:t>poradit</a:t>
            </a:r>
            <a:r>
              <a:rPr lang="en-US" sz="3200" dirty="0" smtClean="0">
                <a:latin typeface="Cambria" pitchFamily="18" charset="0"/>
              </a:rPr>
              <a:t> s </a:t>
            </a:r>
            <a:r>
              <a:rPr lang="en-US" sz="3200" dirty="0" err="1" smtClean="0">
                <a:latin typeface="Cambria" pitchFamily="18" charset="0"/>
              </a:rPr>
              <a:t>rozmaz</a:t>
            </a:r>
            <a:r>
              <a:rPr lang="cs-CZ" sz="3200" dirty="0" smtClean="0">
                <a:latin typeface="Cambria" pitchFamily="18" charset="0"/>
              </a:rPr>
              <a:t>áním pohybem?</a:t>
            </a:r>
          </a:p>
          <a:p>
            <a:pPr marL="0" lvl="1" indent="0">
              <a:buNone/>
            </a:pPr>
            <a:endParaRPr lang="cs-CZ" sz="3200" dirty="0">
              <a:latin typeface="Cambria" pitchFamily="18" charset="0"/>
            </a:endParaRPr>
          </a:p>
          <a:p>
            <a:endParaRPr lang="sk-SK" dirty="0"/>
          </a:p>
          <a:p>
            <a:endParaRPr lang="cs-CZ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343924"/>
            <a:ext cx="306705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48" y="1966293"/>
            <a:ext cx="2708890" cy="270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22" y="2487300"/>
            <a:ext cx="2381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1" y="3464649"/>
            <a:ext cx="28003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69" y="3912374"/>
            <a:ext cx="2895600" cy="192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Dotazy	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Formulace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probl</a:t>
            </a:r>
            <a:r>
              <a:rPr lang="cs-CZ" b="1" dirty="0" smtClean="0">
                <a:latin typeface="Cambria" pitchFamily="18" charset="0"/>
              </a:rPr>
              <a:t>ém</a:t>
            </a:r>
            <a:r>
              <a:rPr lang="en-US" b="1" dirty="0" smtClean="0">
                <a:latin typeface="Cambria" pitchFamily="18" charset="0"/>
              </a:rPr>
              <a:t>u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5257800"/>
                <a:ext cx="8686800" cy="12192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sk-SK" sz="3200" dirty="0" smtClean="0">
                    <a:latin typeface="Cambria" pitchFamily="18" charset="0"/>
                  </a:rPr>
                  <a:t>Gaussovský šum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sk-SK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r>
                  <a:rPr lang="sk-SK" sz="32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32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latin typeface="Cambria Math"/>
                      </a:rPr>
                      <m:t>≫</m:t>
                    </m:r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b="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cs-CZ" sz="3200" dirty="0">
                    <a:latin typeface="Cambria" pitchFamily="18" charset="0"/>
                  </a:rPr>
                  <a:t>h</a:t>
                </a:r>
                <a:r>
                  <a:rPr lang="en-US" sz="3200" dirty="0" smtClean="0">
                    <a:latin typeface="Cambria" pitchFamily="18" charset="0"/>
                  </a:rPr>
                  <a:t>led</a:t>
                </a:r>
                <a:r>
                  <a:rPr lang="cs-CZ" sz="3200" dirty="0" smtClean="0">
                    <a:latin typeface="Cambria" pitchFamily="18" charset="0"/>
                  </a:rPr>
                  <a:t>áme „ideální“ původní obraz </a:t>
                </a:r>
                <a14:m>
                  <m:oMath xmlns:m="http://schemas.openxmlformats.org/officeDocument/2006/math">
                    <m:r>
                      <a:rPr lang="cs-CZ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b="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cs-CZ" sz="3200" dirty="0" smtClean="0">
                  <a:latin typeface="Cambria" pitchFamily="18" charset="0"/>
                </a:endParaRPr>
              </a:p>
              <a:p>
                <a:pPr marL="0" lvl="1" indent="0">
                  <a:buNone/>
                </a:pPr>
                <a:endParaRPr lang="cs-CZ" sz="3200" dirty="0">
                  <a:latin typeface="Cambria" pitchFamily="18" charset="0"/>
                </a:endParaRPr>
              </a:p>
              <a:p>
                <a:endParaRPr lang="sk-SK" dirty="0"/>
              </a:p>
              <a:p>
                <a:endParaRPr lang="cs-CZ" dirty="0" smtClean="0">
                  <a:latin typeface="Cambria" pitchFamily="18" charset="0"/>
                </a:endParaRPr>
              </a:p>
              <a:p>
                <a:pPr lvl="1">
                  <a:buNone/>
                </a:pPr>
                <a:endParaRPr lang="cs-CZ" dirty="0" smtClean="0"/>
              </a:p>
              <a:p>
                <a:endParaRPr lang="cs-CZ" dirty="0" smtClean="0"/>
              </a:p>
              <a:p>
                <a:pPr lvl="1">
                  <a:buNone/>
                </a:pPr>
                <a:endParaRPr lang="cs-CZ" dirty="0" smtClean="0"/>
              </a:p>
              <a:p>
                <a:endParaRPr lang="cs-CZ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257800"/>
                <a:ext cx="8686800" cy="1219200"/>
              </a:xfrm>
              <a:blipFill rotWithShape="1">
                <a:blip r:embed="rId3"/>
                <a:stretch>
                  <a:fillRect l="-1614" t="-6000" b="-12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2749501"/>
            <a:ext cx="493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Cambria" pitchFamily="18" charset="0"/>
              </a:rPr>
              <a:t>+</a:t>
            </a:r>
            <a:endParaRPr lang="cs-CZ" sz="48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8122" y="2738483"/>
            <a:ext cx="154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800" dirty="0">
                <a:latin typeface="Cambria" pitchFamily="18" charset="0"/>
              </a:rPr>
              <a:t>→</a:t>
            </a:r>
            <a:r>
              <a:rPr lang="en-US" sz="4800" dirty="0" smtClean="0">
                <a:latin typeface="Cambria" pitchFamily="18" charset="0"/>
              </a:rPr>
              <a:t> ?</a:t>
            </a:r>
            <a:endParaRPr lang="cs-CZ" sz="48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49700" y="4538990"/>
                <a:ext cx="4038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latin typeface="Cambria Math"/>
                        </a:rPr>
                        <m:t>𝒙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700" y="4538990"/>
                <a:ext cx="403859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19440" y="4538990"/>
                <a:ext cx="45395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Cambria" pitchFamily="18" charset="0"/>
                  </a:rPr>
                  <a:t> </a:t>
                </a:r>
                <a:endParaRPr lang="cs-CZ" sz="2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40" y="4538990"/>
                <a:ext cx="453951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5200" y="13817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>
                <a:latin typeface="Cambria" pitchFamily="18" charset="0"/>
              </a:rPr>
              <a:t>zašuměný</a:t>
            </a:r>
            <a:endParaRPr lang="cs-CZ" sz="2800" dirty="0"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8249" y="1381780"/>
            <a:ext cx="18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>
                <a:latin typeface="Cambria" pitchFamily="18" charset="0"/>
              </a:rPr>
              <a:t>rozmazaný</a:t>
            </a:r>
            <a:endParaRPr lang="cs-CZ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Ř</a:t>
            </a:r>
            <a:r>
              <a:rPr lang="sk-SK" b="1" dirty="0" smtClean="0">
                <a:latin typeface="Cambria" pitchFamily="18" charset="0"/>
              </a:rPr>
              <a:t>ešení a obsah práce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25976"/>
            <a:ext cx="2286000" cy="10934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Kr</a:t>
            </a:r>
            <a:r>
              <a:rPr lang="sk-SK" sz="2200" b="1" dirty="0" smtClean="0">
                <a:latin typeface="Cambria" pitchFamily="18" charset="0"/>
              </a:rPr>
              <a:t>átká expozice </a:t>
            </a:r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en-US" sz="2200" b="1" dirty="0" err="1" smtClean="0">
                <a:latin typeface="Cambria" pitchFamily="18" charset="0"/>
              </a:rPr>
              <a:t>za</a:t>
            </a:r>
            <a:r>
              <a:rPr lang="cs-CZ" sz="2200" b="1" dirty="0" smtClean="0">
                <a:latin typeface="Cambria" pitchFamily="18" charset="0"/>
              </a:rPr>
              <a:t>šuměný</a:t>
            </a:r>
            <a:r>
              <a:rPr lang="en-US" sz="2200" b="1" dirty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827" y="4800600"/>
            <a:ext cx="2286000" cy="10934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Dlouhá expozice</a:t>
            </a:r>
            <a:r>
              <a:rPr lang="sk-SK" sz="2200" b="1" dirty="0" smtClean="0">
                <a:latin typeface="Cambria" pitchFamily="18" charset="0"/>
              </a:rPr>
              <a:t> </a:t>
            </a:r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cs-CZ" sz="2200" b="1" dirty="0" smtClean="0">
                <a:latin typeface="Cambria" pitchFamily="18" charset="0"/>
              </a:rPr>
              <a:t>rozmazaný</a:t>
            </a:r>
            <a:r>
              <a:rPr lang="en-US" sz="2200" b="1" dirty="0" smtClean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1725976"/>
            <a:ext cx="2286000" cy="1093424"/>
          </a:xfrm>
          <a:prstGeom prst="rect">
            <a:avLst/>
          </a:prstGeom>
          <a:solidFill>
            <a:srgbClr val="BF4F4D"/>
          </a:solidFill>
          <a:ln w="38100">
            <a:solidFill>
              <a:srgbClr val="BF4F4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Odstranění </a:t>
            </a:r>
          </a:p>
          <a:p>
            <a:pPr algn="ctr"/>
            <a:r>
              <a:rPr lang="cs-CZ" sz="2200" b="1" dirty="0" smtClean="0">
                <a:latin typeface="Cambria" pitchFamily="18" charset="0"/>
              </a:rPr>
              <a:t>šumu</a:t>
            </a:r>
          </a:p>
          <a:p>
            <a:pPr algn="ctr"/>
            <a:r>
              <a:rPr lang="en-US" sz="2200" b="1" dirty="0" smtClean="0">
                <a:latin typeface="Cambria" pitchFamily="18" charset="0"/>
              </a:rPr>
              <a:t>(BM3D)</a:t>
            </a:r>
            <a:endParaRPr lang="cs-CZ" sz="2200" b="1" dirty="0" smtClean="0"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263288"/>
            <a:ext cx="2286000" cy="1093424"/>
          </a:xfrm>
          <a:prstGeom prst="rect">
            <a:avLst/>
          </a:prstGeom>
          <a:solidFill>
            <a:srgbClr val="9BBA59"/>
          </a:solidFill>
          <a:ln w="38100">
            <a:solidFill>
              <a:srgbClr val="9BBA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Fúze bez dekonvo</a:t>
            </a:r>
            <a:r>
              <a:rPr lang="en-US" sz="2200" b="1" dirty="0" err="1" smtClean="0">
                <a:latin typeface="Cambria" pitchFamily="18" charset="0"/>
              </a:rPr>
              <a:t>luce</a:t>
            </a:r>
            <a:endParaRPr lang="en-US" sz="2200" b="1" dirty="0" smtClean="0">
              <a:latin typeface="Cambria" pitchFamily="18" charset="0"/>
            </a:endParaRPr>
          </a:p>
          <a:p>
            <a:pPr algn="ctr"/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en-US" sz="2200" b="1" dirty="0" err="1" smtClean="0">
                <a:latin typeface="Cambria" pitchFamily="18" charset="0"/>
              </a:rPr>
              <a:t>Tico</a:t>
            </a:r>
            <a:r>
              <a:rPr lang="en-US" sz="2200" b="1" dirty="0" smtClean="0">
                <a:latin typeface="Cambria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2417" y="4800600"/>
            <a:ext cx="2286000" cy="1093424"/>
          </a:xfrm>
          <a:prstGeom prst="rect">
            <a:avLst/>
          </a:prstGeom>
          <a:solidFill>
            <a:srgbClr val="4F82BD"/>
          </a:solidFill>
          <a:ln w="38100">
            <a:solidFill>
              <a:srgbClr val="4F82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F</a:t>
            </a:r>
            <a:r>
              <a:rPr lang="cs-CZ" sz="2200" b="1" dirty="0" smtClean="0">
                <a:latin typeface="Cambria" pitchFamily="18" charset="0"/>
              </a:rPr>
              <a:t>úze s </a:t>
            </a:r>
          </a:p>
          <a:p>
            <a:pPr algn="ctr"/>
            <a:r>
              <a:rPr lang="cs-CZ" sz="2200" b="1" dirty="0">
                <a:latin typeface="Cambria" pitchFamily="18" charset="0"/>
              </a:rPr>
              <a:t>d</a:t>
            </a:r>
            <a:r>
              <a:rPr lang="cs-CZ" sz="2200" b="1" dirty="0" smtClean="0">
                <a:latin typeface="Cambria" pitchFamily="18" charset="0"/>
              </a:rPr>
              <a:t>ekonvolucí</a:t>
            </a:r>
            <a:endParaRPr lang="en-US" sz="2200" b="1" dirty="0" smtClean="0">
              <a:latin typeface="Cambria" pitchFamily="18" charset="0"/>
            </a:endParaRPr>
          </a:p>
          <a:p>
            <a:pPr algn="ctr"/>
            <a:r>
              <a:rPr lang="en-US" sz="2200" b="1" dirty="0" smtClean="0">
                <a:latin typeface="Cambria" pitchFamily="18" charset="0"/>
              </a:rPr>
              <a:t>(MC-AM)</a:t>
            </a:r>
            <a:endParaRPr lang="cs-CZ" sz="2200" b="1" dirty="0" smtClean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1725976"/>
            <a:ext cx="2286000" cy="416804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Vyhodnocení a srovnání na simulovaných</a:t>
            </a:r>
          </a:p>
          <a:p>
            <a:pPr algn="ctr"/>
            <a:r>
              <a:rPr lang="sk-SK" sz="2200" b="1" dirty="0" smtClean="0">
                <a:latin typeface="Cambria" pitchFamily="18" charset="0"/>
              </a:rPr>
              <a:t>a reálných</a:t>
            </a:r>
          </a:p>
          <a:p>
            <a:pPr algn="ctr"/>
            <a:r>
              <a:rPr lang="sk-SK" sz="2200" b="1" dirty="0" smtClean="0">
                <a:latin typeface="Cambria" pitchFamily="18" charset="0"/>
              </a:rPr>
              <a:t>datech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825827" y="2272688"/>
            <a:ext cx="755573" cy="0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5867400" y="2272688"/>
            <a:ext cx="685800" cy="0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2808383" y="2259376"/>
            <a:ext cx="773017" cy="1550624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0" idx="1"/>
          </p:cNvCxnSpPr>
          <p:nvPr/>
        </p:nvCxnSpPr>
        <p:spPr>
          <a:xfrm>
            <a:off x="2825827" y="5347312"/>
            <a:ext cx="766590" cy="0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9" idx="1"/>
          </p:cNvCxnSpPr>
          <p:nvPr/>
        </p:nvCxnSpPr>
        <p:spPr>
          <a:xfrm flipV="1">
            <a:off x="2825827" y="3810000"/>
            <a:ext cx="755573" cy="1537312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2" idx="1"/>
          </p:cNvCxnSpPr>
          <p:nvPr/>
        </p:nvCxnSpPr>
        <p:spPr>
          <a:xfrm>
            <a:off x="5867400" y="3810000"/>
            <a:ext cx="685800" cy="0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5878417" y="5347312"/>
            <a:ext cx="674783" cy="0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0" idx="1"/>
          </p:cNvCxnSpPr>
          <p:nvPr/>
        </p:nvCxnSpPr>
        <p:spPr>
          <a:xfrm>
            <a:off x="2819400" y="2272688"/>
            <a:ext cx="773017" cy="3074624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Algoritmus BM3D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„</a:t>
            </a:r>
            <a:r>
              <a:rPr lang="sk-SK" b="1" dirty="0" smtClean="0">
                <a:latin typeface="Cambria" pitchFamily="18" charset="0"/>
              </a:rPr>
              <a:t>B</a:t>
            </a:r>
            <a:r>
              <a:rPr lang="sk-SK" dirty="0" smtClean="0">
                <a:latin typeface="Cambria" pitchFamily="18" charset="0"/>
              </a:rPr>
              <a:t>lock </a:t>
            </a:r>
            <a:r>
              <a:rPr lang="sk-SK" b="1" dirty="0" smtClean="0">
                <a:latin typeface="Cambria" pitchFamily="18" charset="0"/>
              </a:rPr>
              <a:t>M</a:t>
            </a:r>
            <a:r>
              <a:rPr lang="sk-SK" dirty="0" smtClean="0">
                <a:latin typeface="Cambria" pitchFamily="18" charset="0"/>
              </a:rPr>
              <a:t>atching </a:t>
            </a:r>
            <a:r>
              <a:rPr lang="sk-SK" dirty="0">
                <a:latin typeface="Cambria" pitchFamily="18" charset="0"/>
              </a:rPr>
              <a:t>and </a:t>
            </a:r>
            <a:r>
              <a:rPr lang="sk-SK" b="1" dirty="0">
                <a:latin typeface="Cambria" pitchFamily="18" charset="0"/>
              </a:rPr>
              <a:t>3D</a:t>
            </a:r>
            <a:r>
              <a:rPr lang="sk-SK" dirty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Filtering“</a:t>
            </a:r>
            <a:endParaRPr lang="en-US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Alessandro </a:t>
            </a:r>
            <a:r>
              <a:rPr lang="sk-SK" dirty="0">
                <a:latin typeface="Cambria" pitchFamily="18" charset="0"/>
              </a:rPr>
              <a:t>Foi a kol.</a:t>
            </a:r>
            <a:r>
              <a:rPr lang="en-US" dirty="0">
                <a:latin typeface="Cambria" pitchFamily="18" charset="0"/>
              </a:rPr>
              <a:t>  (2006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en-US" dirty="0" err="1">
                <a:latin typeface="Cambria" pitchFamily="18" charset="0"/>
              </a:rPr>
              <a:t>v</a:t>
            </a:r>
            <a:r>
              <a:rPr lang="en-US" dirty="0" err="1" smtClean="0">
                <a:latin typeface="Cambria" pitchFamily="18" charset="0"/>
              </a:rPr>
              <a:t>ysoce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efektivn</a:t>
            </a:r>
            <a:r>
              <a:rPr lang="cs-CZ" dirty="0" smtClean="0">
                <a:latin typeface="Cambria" pitchFamily="18" charset="0"/>
              </a:rPr>
              <a:t>í odstranění šumu</a:t>
            </a:r>
          </a:p>
          <a:p>
            <a:endParaRPr lang="cs-CZ" dirty="0" smtClean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76650"/>
            <a:ext cx="8362951" cy="207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Tic</a:t>
            </a:r>
            <a:r>
              <a:rPr lang="cs-CZ" b="1" dirty="0" smtClean="0">
                <a:latin typeface="Cambria" pitchFamily="18" charset="0"/>
              </a:rPr>
              <a:t>ův algoritmus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Marius Tico, 2009</a:t>
            </a:r>
          </a:p>
          <a:p>
            <a:r>
              <a:rPr lang="cs-CZ" dirty="0">
                <a:latin typeface="Cambria" pitchFamily="18" charset="0"/>
              </a:rPr>
              <a:t>w</a:t>
            </a:r>
            <a:r>
              <a:rPr lang="cs-CZ" dirty="0" smtClean="0">
                <a:latin typeface="Cambria" pitchFamily="18" charset="0"/>
              </a:rPr>
              <a:t>aveletová fúze snímků, bez dekonvoluce</a:t>
            </a:r>
          </a:p>
          <a:p>
            <a:r>
              <a:rPr lang="cs-CZ" dirty="0">
                <a:latin typeface="Cambria" pitchFamily="18" charset="0"/>
              </a:rPr>
              <a:t>z</a:t>
            </a:r>
            <a:r>
              <a:rPr lang="cs-CZ" dirty="0" smtClean="0">
                <a:latin typeface="Cambria" pitchFamily="18" charset="0"/>
              </a:rPr>
              <a:t>vládá i lokální rozmazání pohybem</a:t>
            </a:r>
            <a:endParaRPr lang="en-US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54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00" y="37675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16" y="37675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54525" y="4241800"/>
            <a:ext cx="311150" cy="273126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" h="273126">
                <a:moveTo>
                  <a:pt x="50800" y="69850"/>
                </a:moveTo>
                <a:cubicBezTo>
                  <a:pt x="82550" y="67733"/>
                  <a:pt x="114300" y="2117"/>
                  <a:pt x="146050" y="0"/>
                </a:cubicBezTo>
                <a:lnTo>
                  <a:pt x="273050" y="44450"/>
                </a:lnTo>
                <a:lnTo>
                  <a:pt x="311150" y="234950"/>
                </a:lnTo>
                <a:cubicBezTo>
                  <a:pt x="243417" y="232833"/>
                  <a:pt x="194733" y="275167"/>
                  <a:pt x="127000" y="273050"/>
                </a:cubicBezTo>
                <a:lnTo>
                  <a:pt x="0" y="234950"/>
                </a:lnTo>
                <a:lnTo>
                  <a:pt x="50800" y="6985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843087" y="5667376"/>
            <a:ext cx="350331" cy="593890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53182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071"/>
              <a:gd name="connsiteY0" fmla="*/ 0 h 622300"/>
              <a:gd name="connsiteX1" fmla="*/ 165100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65071"/>
              <a:gd name="connsiteY0" fmla="*/ 0 h 622300"/>
              <a:gd name="connsiteX1" fmla="*/ 155575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532"/>
              <a:gd name="connsiteY0" fmla="*/ 0 h 593725"/>
              <a:gd name="connsiteX1" fmla="*/ 141287 w 350532"/>
              <a:gd name="connsiteY1" fmla="*/ 24607 h 593725"/>
              <a:gd name="connsiteX2" fmla="*/ 237330 w 350532"/>
              <a:gd name="connsiteY2" fmla="*/ 128587 h 593725"/>
              <a:gd name="connsiteX3" fmla="*/ 347662 w 350532"/>
              <a:gd name="connsiteY3" fmla="*/ 593725 h 593725"/>
              <a:gd name="connsiteX4" fmla="*/ 207962 w 350532"/>
              <a:gd name="connsiteY4" fmla="*/ 257175 h 593725"/>
              <a:gd name="connsiteX5" fmla="*/ 0 w 350532"/>
              <a:gd name="connsiteY5" fmla="*/ 0 h 593725"/>
              <a:gd name="connsiteX0" fmla="*/ 0 w 350331"/>
              <a:gd name="connsiteY0" fmla="*/ 0 h 593890"/>
              <a:gd name="connsiteX1" fmla="*/ 141287 w 350331"/>
              <a:gd name="connsiteY1" fmla="*/ 24607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  <a:gd name="connsiteX0" fmla="*/ 0 w 350331"/>
              <a:gd name="connsiteY0" fmla="*/ 0 h 593890"/>
              <a:gd name="connsiteX1" fmla="*/ 138906 w 350331"/>
              <a:gd name="connsiteY1" fmla="*/ 34132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331" h="593890">
                <a:moveTo>
                  <a:pt x="0" y="0"/>
                </a:moveTo>
                <a:cubicBezTo>
                  <a:pt x="52917" y="8202"/>
                  <a:pt x="85989" y="4499"/>
                  <a:pt x="138906" y="34132"/>
                </a:cubicBezTo>
                <a:lnTo>
                  <a:pt x="237330" y="128587"/>
                </a:lnTo>
                <a:cubicBezTo>
                  <a:pt x="262201" y="174492"/>
                  <a:pt x="281648" y="220133"/>
                  <a:pt x="300037" y="297656"/>
                </a:cubicBezTo>
                <a:cubicBezTo>
                  <a:pt x="318426" y="375179"/>
                  <a:pt x="361420" y="600869"/>
                  <a:pt x="347662" y="593725"/>
                </a:cubicBezTo>
                <a:cubicBezTo>
                  <a:pt x="260879" y="494242"/>
                  <a:pt x="262995" y="369358"/>
                  <a:pt x="207962" y="257175"/>
                </a:cubicBezTo>
                <a:cubicBezTo>
                  <a:pt x="155045" y="117475"/>
                  <a:pt x="65617" y="9525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1"/>
          <p:cNvSpPr/>
          <p:nvPr/>
        </p:nvSpPr>
        <p:spPr>
          <a:xfrm>
            <a:off x="7623175" y="4191000"/>
            <a:ext cx="311150" cy="273126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" h="273126">
                <a:moveTo>
                  <a:pt x="50800" y="69850"/>
                </a:moveTo>
                <a:cubicBezTo>
                  <a:pt x="82550" y="67733"/>
                  <a:pt x="114300" y="2117"/>
                  <a:pt x="146050" y="0"/>
                </a:cubicBezTo>
                <a:lnTo>
                  <a:pt x="273050" y="44450"/>
                </a:lnTo>
                <a:lnTo>
                  <a:pt x="311150" y="234950"/>
                </a:lnTo>
                <a:cubicBezTo>
                  <a:pt x="243417" y="232833"/>
                  <a:pt x="194733" y="275167"/>
                  <a:pt x="127000" y="273050"/>
                </a:cubicBezTo>
                <a:lnTo>
                  <a:pt x="0" y="234950"/>
                </a:lnTo>
                <a:lnTo>
                  <a:pt x="50800" y="6985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5"/>
          <p:cNvSpPr/>
          <p:nvPr/>
        </p:nvSpPr>
        <p:spPr>
          <a:xfrm>
            <a:off x="844832" y="4178261"/>
            <a:ext cx="160232" cy="774287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32804"/>
              <a:gd name="connsiteX1" fmla="*/ 165100 w 365453"/>
              <a:gd name="connsiteY1" fmla="*/ 69850 h 632804"/>
              <a:gd name="connsiteX2" fmla="*/ 273050 w 365453"/>
              <a:gd name="connsiteY2" fmla="*/ 152400 h 632804"/>
              <a:gd name="connsiteX3" fmla="*/ 361950 w 365453"/>
              <a:gd name="connsiteY3" fmla="*/ 622300 h 632804"/>
              <a:gd name="connsiteX4" fmla="*/ 254000 w 365453"/>
              <a:gd name="connsiteY4" fmla="*/ 473037 h 632804"/>
              <a:gd name="connsiteX5" fmla="*/ 222250 w 365453"/>
              <a:gd name="connsiteY5" fmla="*/ 285750 h 632804"/>
              <a:gd name="connsiteX6" fmla="*/ 0 w 365453"/>
              <a:gd name="connsiteY6" fmla="*/ 0 h 632804"/>
              <a:gd name="connsiteX0" fmla="*/ 0 w 368300"/>
              <a:gd name="connsiteY0" fmla="*/ 14233 h 647037"/>
              <a:gd name="connsiteX1" fmla="*/ 368300 w 368300"/>
              <a:gd name="connsiteY1" fmla="*/ 7883 h 647037"/>
              <a:gd name="connsiteX2" fmla="*/ 273050 w 368300"/>
              <a:gd name="connsiteY2" fmla="*/ 166633 h 647037"/>
              <a:gd name="connsiteX3" fmla="*/ 361950 w 368300"/>
              <a:gd name="connsiteY3" fmla="*/ 636533 h 647037"/>
              <a:gd name="connsiteX4" fmla="*/ 254000 w 368300"/>
              <a:gd name="connsiteY4" fmla="*/ 487270 h 647037"/>
              <a:gd name="connsiteX5" fmla="*/ 222250 w 368300"/>
              <a:gd name="connsiteY5" fmla="*/ 299983 h 647037"/>
              <a:gd name="connsiteX6" fmla="*/ 0 w 368300"/>
              <a:gd name="connsiteY6" fmla="*/ 14233 h 647037"/>
              <a:gd name="connsiteX0" fmla="*/ 255 w 368555"/>
              <a:gd name="connsiteY0" fmla="*/ 206416 h 839220"/>
              <a:gd name="connsiteX1" fmla="*/ 311404 w 368555"/>
              <a:gd name="connsiteY1" fmla="*/ 4 h 839220"/>
              <a:gd name="connsiteX2" fmla="*/ 368555 w 368555"/>
              <a:gd name="connsiteY2" fmla="*/ 200066 h 839220"/>
              <a:gd name="connsiteX3" fmla="*/ 273305 w 368555"/>
              <a:gd name="connsiteY3" fmla="*/ 358816 h 839220"/>
              <a:gd name="connsiteX4" fmla="*/ 362205 w 368555"/>
              <a:gd name="connsiteY4" fmla="*/ 828716 h 839220"/>
              <a:gd name="connsiteX5" fmla="*/ 254255 w 368555"/>
              <a:gd name="connsiteY5" fmla="*/ 679453 h 839220"/>
              <a:gd name="connsiteX6" fmla="*/ 222505 w 368555"/>
              <a:gd name="connsiteY6" fmla="*/ 492166 h 839220"/>
              <a:gd name="connsiteX7" fmla="*/ 255 w 368555"/>
              <a:gd name="connsiteY7" fmla="*/ 206416 h 839220"/>
              <a:gd name="connsiteX0" fmla="*/ 968 w 172418"/>
              <a:gd name="connsiteY0" fmla="*/ 212766 h 839220"/>
              <a:gd name="connsiteX1" fmla="*/ 115267 w 172418"/>
              <a:gd name="connsiteY1" fmla="*/ 4 h 839220"/>
              <a:gd name="connsiteX2" fmla="*/ 172418 w 172418"/>
              <a:gd name="connsiteY2" fmla="*/ 200066 h 839220"/>
              <a:gd name="connsiteX3" fmla="*/ 77168 w 172418"/>
              <a:gd name="connsiteY3" fmla="*/ 358816 h 839220"/>
              <a:gd name="connsiteX4" fmla="*/ 166068 w 172418"/>
              <a:gd name="connsiteY4" fmla="*/ 828716 h 839220"/>
              <a:gd name="connsiteX5" fmla="*/ 58118 w 172418"/>
              <a:gd name="connsiteY5" fmla="*/ 679453 h 839220"/>
              <a:gd name="connsiteX6" fmla="*/ 26368 w 172418"/>
              <a:gd name="connsiteY6" fmla="*/ 492166 h 839220"/>
              <a:gd name="connsiteX7" fmla="*/ 968 w 172418"/>
              <a:gd name="connsiteY7" fmla="*/ 212766 h 839220"/>
              <a:gd name="connsiteX0" fmla="*/ 56 w 171506"/>
              <a:gd name="connsiteY0" fmla="*/ 213463 h 839917"/>
              <a:gd name="connsiteX1" fmla="*/ 76255 w 171506"/>
              <a:gd name="connsiteY1" fmla="*/ 89601 h 839917"/>
              <a:gd name="connsiteX2" fmla="*/ 114355 w 171506"/>
              <a:gd name="connsiteY2" fmla="*/ 701 h 839917"/>
              <a:gd name="connsiteX3" fmla="*/ 171506 w 171506"/>
              <a:gd name="connsiteY3" fmla="*/ 200763 h 839917"/>
              <a:gd name="connsiteX4" fmla="*/ 76256 w 171506"/>
              <a:gd name="connsiteY4" fmla="*/ 359513 h 839917"/>
              <a:gd name="connsiteX5" fmla="*/ 165156 w 171506"/>
              <a:gd name="connsiteY5" fmla="*/ 829413 h 839917"/>
              <a:gd name="connsiteX6" fmla="*/ 57206 w 171506"/>
              <a:gd name="connsiteY6" fmla="*/ 680150 h 839917"/>
              <a:gd name="connsiteX7" fmla="*/ 25456 w 171506"/>
              <a:gd name="connsiteY7" fmla="*/ 492863 h 839917"/>
              <a:gd name="connsiteX8" fmla="*/ 56 w 171506"/>
              <a:gd name="connsiteY8" fmla="*/ 213463 h 839917"/>
              <a:gd name="connsiteX0" fmla="*/ 25605 w 158955"/>
              <a:gd name="connsiteY0" fmla="*/ 200763 h 839917"/>
              <a:gd name="connsiteX1" fmla="*/ 63704 w 158955"/>
              <a:gd name="connsiteY1" fmla="*/ 89601 h 839917"/>
              <a:gd name="connsiteX2" fmla="*/ 101804 w 158955"/>
              <a:gd name="connsiteY2" fmla="*/ 701 h 839917"/>
              <a:gd name="connsiteX3" fmla="*/ 158955 w 158955"/>
              <a:gd name="connsiteY3" fmla="*/ 200763 h 839917"/>
              <a:gd name="connsiteX4" fmla="*/ 63705 w 158955"/>
              <a:gd name="connsiteY4" fmla="*/ 359513 h 839917"/>
              <a:gd name="connsiteX5" fmla="*/ 152605 w 158955"/>
              <a:gd name="connsiteY5" fmla="*/ 829413 h 839917"/>
              <a:gd name="connsiteX6" fmla="*/ 44655 w 158955"/>
              <a:gd name="connsiteY6" fmla="*/ 680150 h 839917"/>
              <a:gd name="connsiteX7" fmla="*/ 12905 w 158955"/>
              <a:gd name="connsiteY7" fmla="*/ 492863 h 839917"/>
              <a:gd name="connsiteX8" fmla="*/ 25605 w 158955"/>
              <a:gd name="connsiteY8" fmla="*/ 200763 h 839917"/>
              <a:gd name="connsiteX0" fmla="*/ 19564 w 152914"/>
              <a:gd name="connsiteY0" fmla="*/ 200763 h 839917"/>
              <a:gd name="connsiteX1" fmla="*/ 57663 w 152914"/>
              <a:gd name="connsiteY1" fmla="*/ 89601 h 839917"/>
              <a:gd name="connsiteX2" fmla="*/ 95763 w 152914"/>
              <a:gd name="connsiteY2" fmla="*/ 701 h 839917"/>
              <a:gd name="connsiteX3" fmla="*/ 152914 w 152914"/>
              <a:gd name="connsiteY3" fmla="*/ 200763 h 839917"/>
              <a:gd name="connsiteX4" fmla="*/ 57664 w 152914"/>
              <a:gd name="connsiteY4" fmla="*/ 359513 h 839917"/>
              <a:gd name="connsiteX5" fmla="*/ 146564 w 152914"/>
              <a:gd name="connsiteY5" fmla="*/ 829413 h 839917"/>
              <a:gd name="connsiteX6" fmla="*/ 38614 w 152914"/>
              <a:gd name="connsiteY6" fmla="*/ 680150 h 839917"/>
              <a:gd name="connsiteX7" fmla="*/ 6864 w 152914"/>
              <a:gd name="connsiteY7" fmla="*/ 492863 h 839917"/>
              <a:gd name="connsiteX8" fmla="*/ 513 w 152914"/>
              <a:gd name="connsiteY8" fmla="*/ 322965 h 839917"/>
              <a:gd name="connsiteX9" fmla="*/ 19564 w 152914"/>
              <a:gd name="connsiteY9" fmla="*/ 200763 h 839917"/>
              <a:gd name="connsiteX0" fmla="*/ 19564 w 150067"/>
              <a:gd name="connsiteY0" fmla="*/ 200763 h 839917"/>
              <a:gd name="connsiteX1" fmla="*/ 57663 w 150067"/>
              <a:gd name="connsiteY1" fmla="*/ 89601 h 839917"/>
              <a:gd name="connsiteX2" fmla="*/ 95763 w 150067"/>
              <a:gd name="connsiteY2" fmla="*/ 701 h 839917"/>
              <a:gd name="connsiteX3" fmla="*/ 124339 w 150067"/>
              <a:gd name="connsiteY3" fmla="*/ 200763 h 839917"/>
              <a:gd name="connsiteX4" fmla="*/ 57664 w 150067"/>
              <a:gd name="connsiteY4" fmla="*/ 359513 h 839917"/>
              <a:gd name="connsiteX5" fmla="*/ 146564 w 150067"/>
              <a:gd name="connsiteY5" fmla="*/ 829413 h 839917"/>
              <a:gd name="connsiteX6" fmla="*/ 38614 w 150067"/>
              <a:gd name="connsiteY6" fmla="*/ 680150 h 839917"/>
              <a:gd name="connsiteX7" fmla="*/ 6864 w 150067"/>
              <a:gd name="connsiteY7" fmla="*/ 492863 h 839917"/>
              <a:gd name="connsiteX8" fmla="*/ 513 w 150067"/>
              <a:gd name="connsiteY8" fmla="*/ 322965 h 839917"/>
              <a:gd name="connsiteX9" fmla="*/ 19564 w 150067"/>
              <a:gd name="connsiteY9" fmla="*/ 200763 h 839917"/>
              <a:gd name="connsiteX0" fmla="*/ 19564 w 150787"/>
              <a:gd name="connsiteY0" fmla="*/ 200763 h 839917"/>
              <a:gd name="connsiteX1" fmla="*/ 57663 w 150787"/>
              <a:gd name="connsiteY1" fmla="*/ 89601 h 839917"/>
              <a:gd name="connsiteX2" fmla="*/ 95763 w 150787"/>
              <a:gd name="connsiteY2" fmla="*/ 701 h 839917"/>
              <a:gd name="connsiteX3" fmla="*/ 124339 w 150787"/>
              <a:gd name="connsiteY3" fmla="*/ 200763 h 839917"/>
              <a:gd name="connsiteX4" fmla="*/ 74332 w 150787"/>
              <a:gd name="connsiteY4" fmla="*/ 364276 h 839917"/>
              <a:gd name="connsiteX5" fmla="*/ 146564 w 150787"/>
              <a:gd name="connsiteY5" fmla="*/ 829413 h 839917"/>
              <a:gd name="connsiteX6" fmla="*/ 38614 w 150787"/>
              <a:gd name="connsiteY6" fmla="*/ 680150 h 839917"/>
              <a:gd name="connsiteX7" fmla="*/ 6864 w 150787"/>
              <a:gd name="connsiteY7" fmla="*/ 492863 h 839917"/>
              <a:gd name="connsiteX8" fmla="*/ 513 w 150787"/>
              <a:gd name="connsiteY8" fmla="*/ 322965 h 839917"/>
              <a:gd name="connsiteX9" fmla="*/ 19564 w 150787"/>
              <a:gd name="connsiteY9" fmla="*/ 200763 h 839917"/>
              <a:gd name="connsiteX0" fmla="*/ 19564 w 150787"/>
              <a:gd name="connsiteY0" fmla="*/ 200099 h 839253"/>
              <a:gd name="connsiteX1" fmla="*/ 57663 w 150787"/>
              <a:gd name="connsiteY1" fmla="*/ 88937 h 839253"/>
              <a:gd name="connsiteX2" fmla="*/ 95763 w 150787"/>
              <a:gd name="connsiteY2" fmla="*/ 37 h 839253"/>
              <a:gd name="connsiteX3" fmla="*/ 131482 w 150787"/>
              <a:gd name="connsiteY3" fmla="*/ 81794 h 839253"/>
              <a:gd name="connsiteX4" fmla="*/ 124339 w 150787"/>
              <a:gd name="connsiteY4" fmla="*/ 200099 h 839253"/>
              <a:gd name="connsiteX5" fmla="*/ 74332 w 150787"/>
              <a:gd name="connsiteY5" fmla="*/ 363612 h 839253"/>
              <a:gd name="connsiteX6" fmla="*/ 146564 w 150787"/>
              <a:gd name="connsiteY6" fmla="*/ 828749 h 839253"/>
              <a:gd name="connsiteX7" fmla="*/ 38614 w 150787"/>
              <a:gd name="connsiteY7" fmla="*/ 679486 h 839253"/>
              <a:gd name="connsiteX8" fmla="*/ 6864 w 150787"/>
              <a:gd name="connsiteY8" fmla="*/ 492199 h 839253"/>
              <a:gd name="connsiteX9" fmla="*/ 513 w 150787"/>
              <a:gd name="connsiteY9" fmla="*/ 322301 h 839253"/>
              <a:gd name="connsiteX10" fmla="*/ 19564 w 150787"/>
              <a:gd name="connsiteY10" fmla="*/ 200099 h 839253"/>
              <a:gd name="connsiteX0" fmla="*/ 25604 w 156827"/>
              <a:gd name="connsiteY0" fmla="*/ 200099 h 839253"/>
              <a:gd name="connsiteX1" fmla="*/ 63703 w 156827"/>
              <a:gd name="connsiteY1" fmla="*/ 88937 h 839253"/>
              <a:gd name="connsiteX2" fmla="*/ 101803 w 156827"/>
              <a:gd name="connsiteY2" fmla="*/ 37 h 839253"/>
              <a:gd name="connsiteX3" fmla="*/ 137522 w 156827"/>
              <a:gd name="connsiteY3" fmla="*/ 81794 h 839253"/>
              <a:gd name="connsiteX4" fmla="*/ 130379 w 156827"/>
              <a:gd name="connsiteY4" fmla="*/ 200099 h 839253"/>
              <a:gd name="connsiteX5" fmla="*/ 80372 w 156827"/>
              <a:gd name="connsiteY5" fmla="*/ 363612 h 839253"/>
              <a:gd name="connsiteX6" fmla="*/ 152604 w 156827"/>
              <a:gd name="connsiteY6" fmla="*/ 828749 h 839253"/>
              <a:gd name="connsiteX7" fmla="*/ 44654 w 156827"/>
              <a:gd name="connsiteY7" fmla="*/ 679486 h 839253"/>
              <a:gd name="connsiteX8" fmla="*/ 997 w 156827"/>
              <a:gd name="connsiteY8" fmla="*/ 494581 h 839253"/>
              <a:gd name="connsiteX9" fmla="*/ 6553 w 156827"/>
              <a:gd name="connsiteY9" fmla="*/ 322301 h 839253"/>
              <a:gd name="connsiteX10" fmla="*/ 25604 w 156827"/>
              <a:gd name="connsiteY10" fmla="*/ 200099 h 839253"/>
              <a:gd name="connsiteX0" fmla="*/ 31469 w 162692"/>
              <a:gd name="connsiteY0" fmla="*/ 200099 h 839253"/>
              <a:gd name="connsiteX1" fmla="*/ 69568 w 162692"/>
              <a:gd name="connsiteY1" fmla="*/ 88937 h 839253"/>
              <a:gd name="connsiteX2" fmla="*/ 107668 w 162692"/>
              <a:gd name="connsiteY2" fmla="*/ 37 h 839253"/>
              <a:gd name="connsiteX3" fmla="*/ 143387 w 162692"/>
              <a:gd name="connsiteY3" fmla="*/ 81794 h 839253"/>
              <a:gd name="connsiteX4" fmla="*/ 136244 w 162692"/>
              <a:gd name="connsiteY4" fmla="*/ 200099 h 839253"/>
              <a:gd name="connsiteX5" fmla="*/ 86237 w 162692"/>
              <a:gd name="connsiteY5" fmla="*/ 363612 h 839253"/>
              <a:gd name="connsiteX6" fmla="*/ 158469 w 162692"/>
              <a:gd name="connsiteY6" fmla="*/ 828749 h 839253"/>
              <a:gd name="connsiteX7" fmla="*/ 50519 w 162692"/>
              <a:gd name="connsiteY7" fmla="*/ 679486 h 839253"/>
              <a:gd name="connsiteX8" fmla="*/ 6862 w 162692"/>
              <a:gd name="connsiteY8" fmla="*/ 494581 h 839253"/>
              <a:gd name="connsiteX9" fmla="*/ 512 w 162692"/>
              <a:gd name="connsiteY9" fmla="*/ 319920 h 839253"/>
              <a:gd name="connsiteX10" fmla="*/ 31469 w 162692"/>
              <a:gd name="connsiteY10" fmla="*/ 200099 h 839253"/>
              <a:gd name="connsiteX0" fmla="*/ 31469 w 162392"/>
              <a:gd name="connsiteY0" fmla="*/ 200099 h 839253"/>
              <a:gd name="connsiteX1" fmla="*/ 69568 w 162392"/>
              <a:gd name="connsiteY1" fmla="*/ 88937 h 839253"/>
              <a:gd name="connsiteX2" fmla="*/ 107668 w 162392"/>
              <a:gd name="connsiteY2" fmla="*/ 37 h 839253"/>
              <a:gd name="connsiteX3" fmla="*/ 143387 w 162392"/>
              <a:gd name="connsiteY3" fmla="*/ 81794 h 839253"/>
              <a:gd name="connsiteX4" fmla="*/ 136244 w 162392"/>
              <a:gd name="connsiteY4" fmla="*/ 200099 h 839253"/>
              <a:gd name="connsiteX5" fmla="*/ 86237 w 162392"/>
              <a:gd name="connsiteY5" fmla="*/ 363612 h 839253"/>
              <a:gd name="connsiteX6" fmla="*/ 129099 w 162392"/>
              <a:gd name="connsiteY6" fmla="*/ 600907 h 839253"/>
              <a:gd name="connsiteX7" fmla="*/ 158469 w 162392"/>
              <a:gd name="connsiteY7" fmla="*/ 828749 h 839253"/>
              <a:gd name="connsiteX8" fmla="*/ 50519 w 162392"/>
              <a:gd name="connsiteY8" fmla="*/ 679486 h 839253"/>
              <a:gd name="connsiteX9" fmla="*/ 6862 w 162392"/>
              <a:gd name="connsiteY9" fmla="*/ 494581 h 839253"/>
              <a:gd name="connsiteX10" fmla="*/ 512 w 162392"/>
              <a:gd name="connsiteY10" fmla="*/ 319920 h 839253"/>
              <a:gd name="connsiteX11" fmla="*/ 31469 w 162392"/>
              <a:gd name="connsiteY11" fmla="*/ 200099 h 839253"/>
              <a:gd name="connsiteX0" fmla="*/ 31469 w 173468"/>
              <a:gd name="connsiteY0" fmla="*/ 200099 h 821410"/>
              <a:gd name="connsiteX1" fmla="*/ 69568 w 173468"/>
              <a:gd name="connsiteY1" fmla="*/ 88937 h 821410"/>
              <a:gd name="connsiteX2" fmla="*/ 107668 w 173468"/>
              <a:gd name="connsiteY2" fmla="*/ 37 h 821410"/>
              <a:gd name="connsiteX3" fmla="*/ 143387 w 173468"/>
              <a:gd name="connsiteY3" fmla="*/ 81794 h 821410"/>
              <a:gd name="connsiteX4" fmla="*/ 136244 w 173468"/>
              <a:gd name="connsiteY4" fmla="*/ 200099 h 821410"/>
              <a:gd name="connsiteX5" fmla="*/ 86237 w 173468"/>
              <a:gd name="connsiteY5" fmla="*/ 363612 h 821410"/>
              <a:gd name="connsiteX6" fmla="*/ 129099 w 173468"/>
              <a:gd name="connsiteY6" fmla="*/ 600907 h 821410"/>
              <a:gd name="connsiteX7" fmla="*/ 170375 w 173468"/>
              <a:gd name="connsiteY7" fmla="*/ 809699 h 821410"/>
              <a:gd name="connsiteX8" fmla="*/ 50519 w 173468"/>
              <a:gd name="connsiteY8" fmla="*/ 679486 h 821410"/>
              <a:gd name="connsiteX9" fmla="*/ 6862 w 173468"/>
              <a:gd name="connsiteY9" fmla="*/ 494581 h 821410"/>
              <a:gd name="connsiteX10" fmla="*/ 512 w 173468"/>
              <a:gd name="connsiteY10" fmla="*/ 319920 h 821410"/>
              <a:gd name="connsiteX11" fmla="*/ 31469 w 173468"/>
              <a:gd name="connsiteY11" fmla="*/ 200099 h 821410"/>
              <a:gd name="connsiteX0" fmla="*/ 31469 w 160232"/>
              <a:gd name="connsiteY0" fmla="*/ 200099 h 774287"/>
              <a:gd name="connsiteX1" fmla="*/ 69568 w 160232"/>
              <a:gd name="connsiteY1" fmla="*/ 88937 h 774287"/>
              <a:gd name="connsiteX2" fmla="*/ 107668 w 160232"/>
              <a:gd name="connsiteY2" fmla="*/ 37 h 774287"/>
              <a:gd name="connsiteX3" fmla="*/ 143387 w 160232"/>
              <a:gd name="connsiteY3" fmla="*/ 81794 h 774287"/>
              <a:gd name="connsiteX4" fmla="*/ 136244 w 160232"/>
              <a:gd name="connsiteY4" fmla="*/ 200099 h 774287"/>
              <a:gd name="connsiteX5" fmla="*/ 86237 w 160232"/>
              <a:gd name="connsiteY5" fmla="*/ 363612 h 774287"/>
              <a:gd name="connsiteX6" fmla="*/ 129099 w 160232"/>
              <a:gd name="connsiteY6" fmla="*/ 600907 h 774287"/>
              <a:gd name="connsiteX7" fmla="*/ 156088 w 160232"/>
              <a:gd name="connsiteY7" fmla="*/ 757312 h 774287"/>
              <a:gd name="connsiteX8" fmla="*/ 50519 w 160232"/>
              <a:gd name="connsiteY8" fmla="*/ 679486 h 774287"/>
              <a:gd name="connsiteX9" fmla="*/ 6862 w 160232"/>
              <a:gd name="connsiteY9" fmla="*/ 494581 h 774287"/>
              <a:gd name="connsiteX10" fmla="*/ 512 w 160232"/>
              <a:gd name="connsiteY10" fmla="*/ 319920 h 774287"/>
              <a:gd name="connsiteX11" fmla="*/ 31469 w 160232"/>
              <a:gd name="connsiteY11" fmla="*/ 200099 h 7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232" h="774287">
                <a:moveTo>
                  <a:pt x="31469" y="200099"/>
                </a:moveTo>
                <a:cubicBezTo>
                  <a:pt x="29352" y="143472"/>
                  <a:pt x="50518" y="124397"/>
                  <a:pt x="69568" y="88937"/>
                </a:cubicBezTo>
                <a:cubicBezTo>
                  <a:pt x="88618" y="53477"/>
                  <a:pt x="98143" y="1624"/>
                  <a:pt x="107668" y="37"/>
                </a:cubicBezTo>
                <a:cubicBezTo>
                  <a:pt x="117193" y="-1550"/>
                  <a:pt x="138624" y="48450"/>
                  <a:pt x="143387" y="81794"/>
                </a:cubicBezTo>
                <a:cubicBezTo>
                  <a:pt x="148150" y="115138"/>
                  <a:pt x="142991" y="152733"/>
                  <a:pt x="136244" y="200099"/>
                </a:cubicBezTo>
                <a:lnTo>
                  <a:pt x="86237" y="363612"/>
                </a:lnTo>
                <a:cubicBezTo>
                  <a:pt x="87031" y="430413"/>
                  <a:pt x="117060" y="523384"/>
                  <a:pt x="129099" y="600907"/>
                </a:cubicBezTo>
                <a:cubicBezTo>
                  <a:pt x="141138" y="678430"/>
                  <a:pt x="171169" y="744216"/>
                  <a:pt x="156088" y="757312"/>
                </a:cubicBezTo>
                <a:cubicBezTo>
                  <a:pt x="155030" y="807577"/>
                  <a:pt x="73802" y="735578"/>
                  <a:pt x="50519" y="679486"/>
                </a:cubicBezTo>
                <a:cubicBezTo>
                  <a:pt x="27236" y="623394"/>
                  <a:pt x="10434" y="554906"/>
                  <a:pt x="6862" y="494581"/>
                </a:cubicBezTo>
                <a:cubicBezTo>
                  <a:pt x="3290" y="434256"/>
                  <a:pt x="-1605" y="368603"/>
                  <a:pt x="512" y="319920"/>
                </a:cubicBezTo>
                <a:cubicBezTo>
                  <a:pt x="2629" y="271237"/>
                  <a:pt x="24722" y="238199"/>
                  <a:pt x="31469" y="20009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Rectangle 11"/>
          <p:cNvSpPr/>
          <p:nvPr/>
        </p:nvSpPr>
        <p:spPr>
          <a:xfrm>
            <a:off x="4607719" y="5897723"/>
            <a:ext cx="352335" cy="356505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  <a:gd name="connsiteX0" fmla="*/ 50800 w 311150"/>
              <a:gd name="connsiteY0" fmla="*/ 179387 h 382663"/>
              <a:gd name="connsiteX1" fmla="*/ 160337 w 311150"/>
              <a:gd name="connsiteY1" fmla="*/ 0 h 382663"/>
              <a:gd name="connsiteX2" fmla="*/ 273050 w 311150"/>
              <a:gd name="connsiteY2" fmla="*/ 153987 h 382663"/>
              <a:gd name="connsiteX3" fmla="*/ 311150 w 311150"/>
              <a:gd name="connsiteY3" fmla="*/ 344487 h 382663"/>
              <a:gd name="connsiteX4" fmla="*/ 127000 w 311150"/>
              <a:gd name="connsiteY4" fmla="*/ 382587 h 382663"/>
              <a:gd name="connsiteX5" fmla="*/ 0 w 311150"/>
              <a:gd name="connsiteY5" fmla="*/ 344487 h 382663"/>
              <a:gd name="connsiteX6" fmla="*/ 50800 w 311150"/>
              <a:gd name="connsiteY6" fmla="*/ 179387 h 382663"/>
              <a:gd name="connsiteX0" fmla="*/ 50800 w 346869"/>
              <a:gd name="connsiteY0" fmla="*/ 179387 h 382663"/>
              <a:gd name="connsiteX1" fmla="*/ 160337 w 346869"/>
              <a:gd name="connsiteY1" fmla="*/ 0 h 382663"/>
              <a:gd name="connsiteX2" fmla="*/ 346869 w 346869"/>
              <a:gd name="connsiteY2" fmla="*/ 113506 h 382663"/>
              <a:gd name="connsiteX3" fmla="*/ 311150 w 346869"/>
              <a:gd name="connsiteY3" fmla="*/ 344487 h 382663"/>
              <a:gd name="connsiteX4" fmla="*/ 127000 w 346869"/>
              <a:gd name="connsiteY4" fmla="*/ 382587 h 382663"/>
              <a:gd name="connsiteX5" fmla="*/ 0 w 346869"/>
              <a:gd name="connsiteY5" fmla="*/ 344487 h 382663"/>
              <a:gd name="connsiteX6" fmla="*/ 50800 w 346869"/>
              <a:gd name="connsiteY6" fmla="*/ 179387 h 382663"/>
              <a:gd name="connsiteX0" fmla="*/ 50800 w 357178"/>
              <a:gd name="connsiteY0" fmla="*/ 179387 h 382663"/>
              <a:gd name="connsiteX1" fmla="*/ 160337 w 357178"/>
              <a:gd name="connsiteY1" fmla="*/ 0 h 382663"/>
              <a:gd name="connsiteX2" fmla="*/ 346869 w 357178"/>
              <a:gd name="connsiteY2" fmla="*/ 113506 h 382663"/>
              <a:gd name="connsiteX3" fmla="*/ 311150 w 357178"/>
              <a:gd name="connsiteY3" fmla="*/ 344487 h 382663"/>
              <a:gd name="connsiteX4" fmla="*/ 127000 w 357178"/>
              <a:gd name="connsiteY4" fmla="*/ 382587 h 382663"/>
              <a:gd name="connsiteX5" fmla="*/ 0 w 357178"/>
              <a:gd name="connsiteY5" fmla="*/ 344487 h 382663"/>
              <a:gd name="connsiteX6" fmla="*/ 50800 w 357178"/>
              <a:gd name="connsiteY6" fmla="*/ 179387 h 382663"/>
              <a:gd name="connsiteX0" fmla="*/ 50800 w 362492"/>
              <a:gd name="connsiteY0" fmla="*/ 179387 h 382850"/>
              <a:gd name="connsiteX1" fmla="*/ 160337 w 362492"/>
              <a:gd name="connsiteY1" fmla="*/ 0 h 382850"/>
              <a:gd name="connsiteX2" fmla="*/ 346869 w 362492"/>
              <a:gd name="connsiteY2" fmla="*/ 113506 h 382850"/>
              <a:gd name="connsiteX3" fmla="*/ 339725 w 362492"/>
              <a:gd name="connsiteY3" fmla="*/ 375443 h 382850"/>
              <a:gd name="connsiteX4" fmla="*/ 127000 w 362492"/>
              <a:gd name="connsiteY4" fmla="*/ 382587 h 382850"/>
              <a:gd name="connsiteX5" fmla="*/ 0 w 362492"/>
              <a:gd name="connsiteY5" fmla="*/ 344487 h 382850"/>
              <a:gd name="connsiteX6" fmla="*/ 50800 w 362492"/>
              <a:gd name="connsiteY6" fmla="*/ 179387 h 382850"/>
              <a:gd name="connsiteX0" fmla="*/ 50800 w 360230"/>
              <a:gd name="connsiteY0" fmla="*/ 179387 h 382673"/>
              <a:gd name="connsiteX1" fmla="*/ 160337 w 360230"/>
              <a:gd name="connsiteY1" fmla="*/ 0 h 382673"/>
              <a:gd name="connsiteX2" fmla="*/ 346869 w 360230"/>
              <a:gd name="connsiteY2" fmla="*/ 113506 h 382673"/>
              <a:gd name="connsiteX3" fmla="*/ 330200 w 360230"/>
              <a:gd name="connsiteY3" fmla="*/ 349250 h 382673"/>
              <a:gd name="connsiteX4" fmla="*/ 127000 w 360230"/>
              <a:gd name="connsiteY4" fmla="*/ 382587 h 382673"/>
              <a:gd name="connsiteX5" fmla="*/ 0 w 360230"/>
              <a:gd name="connsiteY5" fmla="*/ 344487 h 382673"/>
              <a:gd name="connsiteX6" fmla="*/ 50800 w 360230"/>
              <a:gd name="connsiteY6" fmla="*/ 179387 h 382673"/>
              <a:gd name="connsiteX0" fmla="*/ 50800 w 364408"/>
              <a:gd name="connsiteY0" fmla="*/ 179387 h 382673"/>
              <a:gd name="connsiteX1" fmla="*/ 160337 w 364408"/>
              <a:gd name="connsiteY1" fmla="*/ 0 h 382673"/>
              <a:gd name="connsiteX2" fmla="*/ 346869 w 364408"/>
              <a:gd name="connsiteY2" fmla="*/ 113506 h 382673"/>
              <a:gd name="connsiteX3" fmla="*/ 330200 w 364408"/>
              <a:gd name="connsiteY3" fmla="*/ 349250 h 382673"/>
              <a:gd name="connsiteX4" fmla="*/ 127000 w 364408"/>
              <a:gd name="connsiteY4" fmla="*/ 382587 h 382673"/>
              <a:gd name="connsiteX5" fmla="*/ 0 w 364408"/>
              <a:gd name="connsiteY5" fmla="*/ 344487 h 382673"/>
              <a:gd name="connsiteX6" fmla="*/ 50800 w 364408"/>
              <a:gd name="connsiteY6" fmla="*/ 179387 h 382673"/>
              <a:gd name="connsiteX0" fmla="*/ 50800 w 364408"/>
              <a:gd name="connsiteY0" fmla="*/ 179387 h 386610"/>
              <a:gd name="connsiteX1" fmla="*/ 160337 w 364408"/>
              <a:gd name="connsiteY1" fmla="*/ 0 h 386610"/>
              <a:gd name="connsiteX2" fmla="*/ 346869 w 364408"/>
              <a:gd name="connsiteY2" fmla="*/ 113506 h 386610"/>
              <a:gd name="connsiteX3" fmla="*/ 330200 w 364408"/>
              <a:gd name="connsiteY3" fmla="*/ 349250 h 386610"/>
              <a:gd name="connsiteX4" fmla="*/ 279399 w 364408"/>
              <a:gd name="connsiteY4" fmla="*/ 384016 h 386610"/>
              <a:gd name="connsiteX5" fmla="*/ 127000 w 364408"/>
              <a:gd name="connsiteY5" fmla="*/ 382587 h 386610"/>
              <a:gd name="connsiteX6" fmla="*/ 0 w 364408"/>
              <a:gd name="connsiteY6" fmla="*/ 344487 h 386610"/>
              <a:gd name="connsiteX7" fmla="*/ 50800 w 364408"/>
              <a:gd name="connsiteY7" fmla="*/ 179387 h 386610"/>
              <a:gd name="connsiteX0" fmla="*/ 50800 w 372178"/>
              <a:gd name="connsiteY0" fmla="*/ 179387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50800 w 372178"/>
              <a:gd name="connsiteY7" fmla="*/ 179387 h 389843"/>
              <a:gd name="connsiteX0" fmla="*/ 36513 w 372178"/>
              <a:gd name="connsiteY0" fmla="*/ 165099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36513 w 372178"/>
              <a:gd name="connsiteY7" fmla="*/ 165099 h 389843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0 w 372178"/>
              <a:gd name="connsiteY6" fmla="*/ 311149 h 356505"/>
              <a:gd name="connsiteX7" fmla="*/ 36513 w 372178"/>
              <a:gd name="connsiteY7" fmla="*/ 131761 h 356505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19843 w 372178"/>
              <a:gd name="connsiteY6" fmla="*/ 307815 h 356505"/>
              <a:gd name="connsiteX7" fmla="*/ 0 w 372178"/>
              <a:gd name="connsiteY7" fmla="*/ 311149 h 356505"/>
              <a:gd name="connsiteX8" fmla="*/ 36513 w 372178"/>
              <a:gd name="connsiteY8" fmla="*/ 131761 h 356505"/>
              <a:gd name="connsiteX0" fmla="*/ 16670 w 352335"/>
              <a:gd name="connsiteY0" fmla="*/ 131761 h 356505"/>
              <a:gd name="connsiteX1" fmla="*/ 152401 w 352335"/>
              <a:gd name="connsiteY1" fmla="*/ 0 h 356505"/>
              <a:gd name="connsiteX2" fmla="*/ 327026 w 352335"/>
              <a:gd name="connsiteY2" fmla="*/ 80168 h 356505"/>
              <a:gd name="connsiteX3" fmla="*/ 329407 w 352335"/>
              <a:gd name="connsiteY3" fmla="*/ 334962 h 356505"/>
              <a:gd name="connsiteX4" fmla="*/ 259556 w 352335"/>
              <a:gd name="connsiteY4" fmla="*/ 350678 h 356505"/>
              <a:gd name="connsiteX5" fmla="*/ 107157 w 352335"/>
              <a:gd name="connsiteY5" fmla="*/ 349249 h 356505"/>
              <a:gd name="connsiteX6" fmla="*/ 0 w 352335"/>
              <a:gd name="connsiteY6" fmla="*/ 307815 h 356505"/>
              <a:gd name="connsiteX7" fmla="*/ 1588 w 352335"/>
              <a:gd name="connsiteY7" fmla="*/ 289718 h 356505"/>
              <a:gd name="connsiteX8" fmla="*/ 16670 w 352335"/>
              <a:gd name="connsiteY8" fmla="*/ 131761 h 35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35" h="356505">
                <a:moveTo>
                  <a:pt x="16670" y="131761"/>
                </a:moveTo>
                <a:cubicBezTo>
                  <a:pt x="48420" y="129644"/>
                  <a:pt x="120651" y="2117"/>
                  <a:pt x="152401" y="0"/>
                </a:cubicBezTo>
                <a:lnTo>
                  <a:pt x="327026" y="80168"/>
                </a:lnTo>
                <a:cubicBezTo>
                  <a:pt x="360364" y="200024"/>
                  <a:pt x="360363" y="265112"/>
                  <a:pt x="329407" y="334962"/>
                </a:cubicBezTo>
                <a:cubicBezTo>
                  <a:pt x="316178" y="375681"/>
                  <a:pt x="293423" y="345122"/>
                  <a:pt x="259556" y="350678"/>
                </a:cubicBezTo>
                <a:cubicBezTo>
                  <a:pt x="225689" y="356234"/>
                  <a:pt x="152004" y="355202"/>
                  <a:pt x="107157" y="349249"/>
                </a:cubicBezTo>
                <a:cubicBezTo>
                  <a:pt x="68263" y="337819"/>
                  <a:pt x="38894" y="319245"/>
                  <a:pt x="0" y="307815"/>
                </a:cubicBezTo>
                <a:lnTo>
                  <a:pt x="1588" y="289718"/>
                </a:lnTo>
                <a:lnTo>
                  <a:pt x="16670" y="131761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1"/>
          <p:cNvSpPr/>
          <p:nvPr/>
        </p:nvSpPr>
        <p:spPr>
          <a:xfrm>
            <a:off x="7643250" y="5870078"/>
            <a:ext cx="352335" cy="356505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  <a:gd name="connsiteX0" fmla="*/ 50800 w 311150"/>
              <a:gd name="connsiteY0" fmla="*/ 179387 h 382663"/>
              <a:gd name="connsiteX1" fmla="*/ 160337 w 311150"/>
              <a:gd name="connsiteY1" fmla="*/ 0 h 382663"/>
              <a:gd name="connsiteX2" fmla="*/ 273050 w 311150"/>
              <a:gd name="connsiteY2" fmla="*/ 153987 h 382663"/>
              <a:gd name="connsiteX3" fmla="*/ 311150 w 311150"/>
              <a:gd name="connsiteY3" fmla="*/ 344487 h 382663"/>
              <a:gd name="connsiteX4" fmla="*/ 127000 w 311150"/>
              <a:gd name="connsiteY4" fmla="*/ 382587 h 382663"/>
              <a:gd name="connsiteX5" fmla="*/ 0 w 311150"/>
              <a:gd name="connsiteY5" fmla="*/ 344487 h 382663"/>
              <a:gd name="connsiteX6" fmla="*/ 50800 w 311150"/>
              <a:gd name="connsiteY6" fmla="*/ 179387 h 382663"/>
              <a:gd name="connsiteX0" fmla="*/ 50800 w 346869"/>
              <a:gd name="connsiteY0" fmla="*/ 179387 h 382663"/>
              <a:gd name="connsiteX1" fmla="*/ 160337 w 346869"/>
              <a:gd name="connsiteY1" fmla="*/ 0 h 382663"/>
              <a:gd name="connsiteX2" fmla="*/ 346869 w 346869"/>
              <a:gd name="connsiteY2" fmla="*/ 113506 h 382663"/>
              <a:gd name="connsiteX3" fmla="*/ 311150 w 346869"/>
              <a:gd name="connsiteY3" fmla="*/ 344487 h 382663"/>
              <a:gd name="connsiteX4" fmla="*/ 127000 w 346869"/>
              <a:gd name="connsiteY4" fmla="*/ 382587 h 382663"/>
              <a:gd name="connsiteX5" fmla="*/ 0 w 346869"/>
              <a:gd name="connsiteY5" fmla="*/ 344487 h 382663"/>
              <a:gd name="connsiteX6" fmla="*/ 50800 w 346869"/>
              <a:gd name="connsiteY6" fmla="*/ 179387 h 382663"/>
              <a:gd name="connsiteX0" fmla="*/ 50800 w 357178"/>
              <a:gd name="connsiteY0" fmla="*/ 179387 h 382663"/>
              <a:gd name="connsiteX1" fmla="*/ 160337 w 357178"/>
              <a:gd name="connsiteY1" fmla="*/ 0 h 382663"/>
              <a:gd name="connsiteX2" fmla="*/ 346869 w 357178"/>
              <a:gd name="connsiteY2" fmla="*/ 113506 h 382663"/>
              <a:gd name="connsiteX3" fmla="*/ 311150 w 357178"/>
              <a:gd name="connsiteY3" fmla="*/ 344487 h 382663"/>
              <a:gd name="connsiteX4" fmla="*/ 127000 w 357178"/>
              <a:gd name="connsiteY4" fmla="*/ 382587 h 382663"/>
              <a:gd name="connsiteX5" fmla="*/ 0 w 357178"/>
              <a:gd name="connsiteY5" fmla="*/ 344487 h 382663"/>
              <a:gd name="connsiteX6" fmla="*/ 50800 w 357178"/>
              <a:gd name="connsiteY6" fmla="*/ 179387 h 382663"/>
              <a:gd name="connsiteX0" fmla="*/ 50800 w 362492"/>
              <a:gd name="connsiteY0" fmla="*/ 179387 h 382850"/>
              <a:gd name="connsiteX1" fmla="*/ 160337 w 362492"/>
              <a:gd name="connsiteY1" fmla="*/ 0 h 382850"/>
              <a:gd name="connsiteX2" fmla="*/ 346869 w 362492"/>
              <a:gd name="connsiteY2" fmla="*/ 113506 h 382850"/>
              <a:gd name="connsiteX3" fmla="*/ 339725 w 362492"/>
              <a:gd name="connsiteY3" fmla="*/ 375443 h 382850"/>
              <a:gd name="connsiteX4" fmla="*/ 127000 w 362492"/>
              <a:gd name="connsiteY4" fmla="*/ 382587 h 382850"/>
              <a:gd name="connsiteX5" fmla="*/ 0 w 362492"/>
              <a:gd name="connsiteY5" fmla="*/ 344487 h 382850"/>
              <a:gd name="connsiteX6" fmla="*/ 50800 w 362492"/>
              <a:gd name="connsiteY6" fmla="*/ 179387 h 382850"/>
              <a:gd name="connsiteX0" fmla="*/ 50800 w 360230"/>
              <a:gd name="connsiteY0" fmla="*/ 179387 h 382673"/>
              <a:gd name="connsiteX1" fmla="*/ 160337 w 360230"/>
              <a:gd name="connsiteY1" fmla="*/ 0 h 382673"/>
              <a:gd name="connsiteX2" fmla="*/ 346869 w 360230"/>
              <a:gd name="connsiteY2" fmla="*/ 113506 h 382673"/>
              <a:gd name="connsiteX3" fmla="*/ 330200 w 360230"/>
              <a:gd name="connsiteY3" fmla="*/ 349250 h 382673"/>
              <a:gd name="connsiteX4" fmla="*/ 127000 w 360230"/>
              <a:gd name="connsiteY4" fmla="*/ 382587 h 382673"/>
              <a:gd name="connsiteX5" fmla="*/ 0 w 360230"/>
              <a:gd name="connsiteY5" fmla="*/ 344487 h 382673"/>
              <a:gd name="connsiteX6" fmla="*/ 50800 w 360230"/>
              <a:gd name="connsiteY6" fmla="*/ 179387 h 382673"/>
              <a:gd name="connsiteX0" fmla="*/ 50800 w 364408"/>
              <a:gd name="connsiteY0" fmla="*/ 179387 h 382673"/>
              <a:gd name="connsiteX1" fmla="*/ 160337 w 364408"/>
              <a:gd name="connsiteY1" fmla="*/ 0 h 382673"/>
              <a:gd name="connsiteX2" fmla="*/ 346869 w 364408"/>
              <a:gd name="connsiteY2" fmla="*/ 113506 h 382673"/>
              <a:gd name="connsiteX3" fmla="*/ 330200 w 364408"/>
              <a:gd name="connsiteY3" fmla="*/ 349250 h 382673"/>
              <a:gd name="connsiteX4" fmla="*/ 127000 w 364408"/>
              <a:gd name="connsiteY4" fmla="*/ 382587 h 382673"/>
              <a:gd name="connsiteX5" fmla="*/ 0 w 364408"/>
              <a:gd name="connsiteY5" fmla="*/ 344487 h 382673"/>
              <a:gd name="connsiteX6" fmla="*/ 50800 w 364408"/>
              <a:gd name="connsiteY6" fmla="*/ 179387 h 382673"/>
              <a:gd name="connsiteX0" fmla="*/ 50800 w 364408"/>
              <a:gd name="connsiteY0" fmla="*/ 179387 h 386610"/>
              <a:gd name="connsiteX1" fmla="*/ 160337 w 364408"/>
              <a:gd name="connsiteY1" fmla="*/ 0 h 386610"/>
              <a:gd name="connsiteX2" fmla="*/ 346869 w 364408"/>
              <a:gd name="connsiteY2" fmla="*/ 113506 h 386610"/>
              <a:gd name="connsiteX3" fmla="*/ 330200 w 364408"/>
              <a:gd name="connsiteY3" fmla="*/ 349250 h 386610"/>
              <a:gd name="connsiteX4" fmla="*/ 279399 w 364408"/>
              <a:gd name="connsiteY4" fmla="*/ 384016 h 386610"/>
              <a:gd name="connsiteX5" fmla="*/ 127000 w 364408"/>
              <a:gd name="connsiteY5" fmla="*/ 382587 h 386610"/>
              <a:gd name="connsiteX6" fmla="*/ 0 w 364408"/>
              <a:gd name="connsiteY6" fmla="*/ 344487 h 386610"/>
              <a:gd name="connsiteX7" fmla="*/ 50800 w 364408"/>
              <a:gd name="connsiteY7" fmla="*/ 179387 h 386610"/>
              <a:gd name="connsiteX0" fmla="*/ 50800 w 372178"/>
              <a:gd name="connsiteY0" fmla="*/ 179387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50800 w 372178"/>
              <a:gd name="connsiteY7" fmla="*/ 179387 h 389843"/>
              <a:gd name="connsiteX0" fmla="*/ 36513 w 372178"/>
              <a:gd name="connsiteY0" fmla="*/ 165099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36513 w 372178"/>
              <a:gd name="connsiteY7" fmla="*/ 165099 h 389843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0 w 372178"/>
              <a:gd name="connsiteY6" fmla="*/ 311149 h 356505"/>
              <a:gd name="connsiteX7" fmla="*/ 36513 w 372178"/>
              <a:gd name="connsiteY7" fmla="*/ 131761 h 356505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19843 w 372178"/>
              <a:gd name="connsiteY6" fmla="*/ 307815 h 356505"/>
              <a:gd name="connsiteX7" fmla="*/ 0 w 372178"/>
              <a:gd name="connsiteY7" fmla="*/ 311149 h 356505"/>
              <a:gd name="connsiteX8" fmla="*/ 36513 w 372178"/>
              <a:gd name="connsiteY8" fmla="*/ 131761 h 356505"/>
              <a:gd name="connsiteX0" fmla="*/ 16670 w 352335"/>
              <a:gd name="connsiteY0" fmla="*/ 131761 h 356505"/>
              <a:gd name="connsiteX1" fmla="*/ 152401 w 352335"/>
              <a:gd name="connsiteY1" fmla="*/ 0 h 356505"/>
              <a:gd name="connsiteX2" fmla="*/ 327026 w 352335"/>
              <a:gd name="connsiteY2" fmla="*/ 80168 h 356505"/>
              <a:gd name="connsiteX3" fmla="*/ 329407 w 352335"/>
              <a:gd name="connsiteY3" fmla="*/ 334962 h 356505"/>
              <a:gd name="connsiteX4" fmla="*/ 259556 w 352335"/>
              <a:gd name="connsiteY4" fmla="*/ 350678 h 356505"/>
              <a:gd name="connsiteX5" fmla="*/ 107157 w 352335"/>
              <a:gd name="connsiteY5" fmla="*/ 349249 h 356505"/>
              <a:gd name="connsiteX6" fmla="*/ 0 w 352335"/>
              <a:gd name="connsiteY6" fmla="*/ 307815 h 356505"/>
              <a:gd name="connsiteX7" fmla="*/ 1588 w 352335"/>
              <a:gd name="connsiteY7" fmla="*/ 289718 h 356505"/>
              <a:gd name="connsiteX8" fmla="*/ 16670 w 352335"/>
              <a:gd name="connsiteY8" fmla="*/ 131761 h 35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35" h="356505">
                <a:moveTo>
                  <a:pt x="16670" y="131761"/>
                </a:moveTo>
                <a:cubicBezTo>
                  <a:pt x="48420" y="129644"/>
                  <a:pt x="120651" y="2117"/>
                  <a:pt x="152401" y="0"/>
                </a:cubicBezTo>
                <a:lnTo>
                  <a:pt x="327026" y="80168"/>
                </a:lnTo>
                <a:cubicBezTo>
                  <a:pt x="360364" y="200024"/>
                  <a:pt x="360363" y="265112"/>
                  <a:pt x="329407" y="334962"/>
                </a:cubicBezTo>
                <a:cubicBezTo>
                  <a:pt x="316178" y="375681"/>
                  <a:pt x="293423" y="345122"/>
                  <a:pt x="259556" y="350678"/>
                </a:cubicBezTo>
                <a:cubicBezTo>
                  <a:pt x="225689" y="356234"/>
                  <a:pt x="152004" y="355202"/>
                  <a:pt x="107157" y="349249"/>
                </a:cubicBezTo>
                <a:cubicBezTo>
                  <a:pt x="68263" y="337819"/>
                  <a:pt x="38894" y="319245"/>
                  <a:pt x="0" y="307815"/>
                </a:cubicBezTo>
                <a:lnTo>
                  <a:pt x="1588" y="289718"/>
                </a:lnTo>
                <a:lnTo>
                  <a:pt x="16670" y="131761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15"/>
          <p:cNvSpPr/>
          <p:nvPr/>
        </p:nvSpPr>
        <p:spPr>
          <a:xfrm>
            <a:off x="7957485" y="5679282"/>
            <a:ext cx="350331" cy="593890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53182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071"/>
              <a:gd name="connsiteY0" fmla="*/ 0 h 622300"/>
              <a:gd name="connsiteX1" fmla="*/ 165100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65071"/>
              <a:gd name="connsiteY0" fmla="*/ 0 h 622300"/>
              <a:gd name="connsiteX1" fmla="*/ 155575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532"/>
              <a:gd name="connsiteY0" fmla="*/ 0 h 593725"/>
              <a:gd name="connsiteX1" fmla="*/ 141287 w 350532"/>
              <a:gd name="connsiteY1" fmla="*/ 24607 h 593725"/>
              <a:gd name="connsiteX2" fmla="*/ 237330 w 350532"/>
              <a:gd name="connsiteY2" fmla="*/ 128587 h 593725"/>
              <a:gd name="connsiteX3" fmla="*/ 347662 w 350532"/>
              <a:gd name="connsiteY3" fmla="*/ 593725 h 593725"/>
              <a:gd name="connsiteX4" fmla="*/ 207962 w 350532"/>
              <a:gd name="connsiteY4" fmla="*/ 257175 h 593725"/>
              <a:gd name="connsiteX5" fmla="*/ 0 w 350532"/>
              <a:gd name="connsiteY5" fmla="*/ 0 h 593725"/>
              <a:gd name="connsiteX0" fmla="*/ 0 w 350331"/>
              <a:gd name="connsiteY0" fmla="*/ 0 h 593890"/>
              <a:gd name="connsiteX1" fmla="*/ 141287 w 350331"/>
              <a:gd name="connsiteY1" fmla="*/ 24607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  <a:gd name="connsiteX0" fmla="*/ 0 w 350331"/>
              <a:gd name="connsiteY0" fmla="*/ 0 h 593890"/>
              <a:gd name="connsiteX1" fmla="*/ 138906 w 350331"/>
              <a:gd name="connsiteY1" fmla="*/ 34132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331" h="593890">
                <a:moveTo>
                  <a:pt x="0" y="0"/>
                </a:moveTo>
                <a:cubicBezTo>
                  <a:pt x="52917" y="8202"/>
                  <a:pt x="85989" y="4499"/>
                  <a:pt x="138906" y="34132"/>
                </a:cubicBezTo>
                <a:lnTo>
                  <a:pt x="237330" y="128587"/>
                </a:lnTo>
                <a:cubicBezTo>
                  <a:pt x="262201" y="174492"/>
                  <a:pt x="281648" y="220133"/>
                  <a:pt x="300037" y="297656"/>
                </a:cubicBezTo>
                <a:cubicBezTo>
                  <a:pt x="318426" y="375179"/>
                  <a:pt x="361420" y="600869"/>
                  <a:pt x="347662" y="593725"/>
                </a:cubicBezTo>
                <a:cubicBezTo>
                  <a:pt x="260879" y="494242"/>
                  <a:pt x="262995" y="369358"/>
                  <a:pt x="207962" y="257175"/>
                </a:cubicBezTo>
                <a:cubicBezTo>
                  <a:pt x="155045" y="117475"/>
                  <a:pt x="65617" y="9525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ectangle 15"/>
          <p:cNvSpPr/>
          <p:nvPr/>
        </p:nvSpPr>
        <p:spPr>
          <a:xfrm>
            <a:off x="6966000" y="4191309"/>
            <a:ext cx="160232" cy="774287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32804"/>
              <a:gd name="connsiteX1" fmla="*/ 165100 w 365453"/>
              <a:gd name="connsiteY1" fmla="*/ 69850 h 632804"/>
              <a:gd name="connsiteX2" fmla="*/ 273050 w 365453"/>
              <a:gd name="connsiteY2" fmla="*/ 152400 h 632804"/>
              <a:gd name="connsiteX3" fmla="*/ 361950 w 365453"/>
              <a:gd name="connsiteY3" fmla="*/ 622300 h 632804"/>
              <a:gd name="connsiteX4" fmla="*/ 254000 w 365453"/>
              <a:gd name="connsiteY4" fmla="*/ 473037 h 632804"/>
              <a:gd name="connsiteX5" fmla="*/ 222250 w 365453"/>
              <a:gd name="connsiteY5" fmla="*/ 285750 h 632804"/>
              <a:gd name="connsiteX6" fmla="*/ 0 w 365453"/>
              <a:gd name="connsiteY6" fmla="*/ 0 h 632804"/>
              <a:gd name="connsiteX0" fmla="*/ 0 w 368300"/>
              <a:gd name="connsiteY0" fmla="*/ 14233 h 647037"/>
              <a:gd name="connsiteX1" fmla="*/ 368300 w 368300"/>
              <a:gd name="connsiteY1" fmla="*/ 7883 h 647037"/>
              <a:gd name="connsiteX2" fmla="*/ 273050 w 368300"/>
              <a:gd name="connsiteY2" fmla="*/ 166633 h 647037"/>
              <a:gd name="connsiteX3" fmla="*/ 361950 w 368300"/>
              <a:gd name="connsiteY3" fmla="*/ 636533 h 647037"/>
              <a:gd name="connsiteX4" fmla="*/ 254000 w 368300"/>
              <a:gd name="connsiteY4" fmla="*/ 487270 h 647037"/>
              <a:gd name="connsiteX5" fmla="*/ 222250 w 368300"/>
              <a:gd name="connsiteY5" fmla="*/ 299983 h 647037"/>
              <a:gd name="connsiteX6" fmla="*/ 0 w 368300"/>
              <a:gd name="connsiteY6" fmla="*/ 14233 h 647037"/>
              <a:gd name="connsiteX0" fmla="*/ 255 w 368555"/>
              <a:gd name="connsiteY0" fmla="*/ 206416 h 839220"/>
              <a:gd name="connsiteX1" fmla="*/ 311404 w 368555"/>
              <a:gd name="connsiteY1" fmla="*/ 4 h 839220"/>
              <a:gd name="connsiteX2" fmla="*/ 368555 w 368555"/>
              <a:gd name="connsiteY2" fmla="*/ 200066 h 839220"/>
              <a:gd name="connsiteX3" fmla="*/ 273305 w 368555"/>
              <a:gd name="connsiteY3" fmla="*/ 358816 h 839220"/>
              <a:gd name="connsiteX4" fmla="*/ 362205 w 368555"/>
              <a:gd name="connsiteY4" fmla="*/ 828716 h 839220"/>
              <a:gd name="connsiteX5" fmla="*/ 254255 w 368555"/>
              <a:gd name="connsiteY5" fmla="*/ 679453 h 839220"/>
              <a:gd name="connsiteX6" fmla="*/ 222505 w 368555"/>
              <a:gd name="connsiteY6" fmla="*/ 492166 h 839220"/>
              <a:gd name="connsiteX7" fmla="*/ 255 w 368555"/>
              <a:gd name="connsiteY7" fmla="*/ 206416 h 839220"/>
              <a:gd name="connsiteX0" fmla="*/ 968 w 172418"/>
              <a:gd name="connsiteY0" fmla="*/ 212766 h 839220"/>
              <a:gd name="connsiteX1" fmla="*/ 115267 w 172418"/>
              <a:gd name="connsiteY1" fmla="*/ 4 h 839220"/>
              <a:gd name="connsiteX2" fmla="*/ 172418 w 172418"/>
              <a:gd name="connsiteY2" fmla="*/ 200066 h 839220"/>
              <a:gd name="connsiteX3" fmla="*/ 77168 w 172418"/>
              <a:gd name="connsiteY3" fmla="*/ 358816 h 839220"/>
              <a:gd name="connsiteX4" fmla="*/ 166068 w 172418"/>
              <a:gd name="connsiteY4" fmla="*/ 828716 h 839220"/>
              <a:gd name="connsiteX5" fmla="*/ 58118 w 172418"/>
              <a:gd name="connsiteY5" fmla="*/ 679453 h 839220"/>
              <a:gd name="connsiteX6" fmla="*/ 26368 w 172418"/>
              <a:gd name="connsiteY6" fmla="*/ 492166 h 839220"/>
              <a:gd name="connsiteX7" fmla="*/ 968 w 172418"/>
              <a:gd name="connsiteY7" fmla="*/ 212766 h 839220"/>
              <a:gd name="connsiteX0" fmla="*/ 56 w 171506"/>
              <a:gd name="connsiteY0" fmla="*/ 213463 h 839917"/>
              <a:gd name="connsiteX1" fmla="*/ 76255 w 171506"/>
              <a:gd name="connsiteY1" fmla="*/ 89601 h 839917"/>
              <a:gd name="connsiteX2" fmla="*/ 114355 w 171506"/>
              <a:gd name="connsiteY2" fmla="*/ 701 h 839917"/>
              <a:gd name="connsiteX3" fmla="*/ 171506 w 171506"/>
              <a:gd name="connsiteY3" fmla="*/ 200763 h 839917"/>
              <a:gd name="connsiteX4" fmla="*/ 76256 w 171506"/>
              <a:gd name="connsiteY4" fmla="*/ 359513 h 839917"/>
              <a:gd name="connsiteX5" fmla="*/ 165156 w 171506"/>
              <a:gd name="connsiteY5" fmla="*/ 829413 h 839917"/>
              <a:gd name="connsiteX6" fmla="*/ 57206 w 171506"/>
              <a:gd name="connsiteY6" fmla="*/ 680150 h 839917"/>
              <a:gd name="connsiteX7" fmla="*/ 25456 w 171506"/>
              <a:gd name="connsiteY7" fmla="*/ 492863 h 839917"/>
              <a:gd name="connsiteX8" fmla="*/ 56 w 171506"/>
              <a:gd name="connsiteY8" fmla="*/ 213463 h 839917"/>
              <a:gd name="connsiteX0" fmla="*/ 25605 w 158955"/>
              <a:gd name="connsiteY0" fmla="*/ 200763 h 839917"/>
              <a:gd name="connsiteX1" fmla="*/ 63704 w 158955"/>
              <a:gd name="connsiteY1" fmla="*/ 89601 h 839917"/>
              <a:gd name="connsiteX2" fmla="*/ 101804 w 158955"/>
              <a:gd name="connsiteY2" fmla="*/ 701 h 839917"/>
              <a:gd name="connsiteX3" fmla="*/ 158955 w 158955"/>
              <a:gd name="connsiteY3" fmla="*/ 200763 h 839917"/>
              <a:gd name="connsiteX4" fmla="*/ 63705 w 158955"/>
              <a:gd name="connsiteY4" fmla="*/ 359513 h 839917"/>
              <a:gd name="connsiteX5" fmla="*/ 152605 w 158955"/>
              <a:gd name="connsiteY5" fmla="*/ 829413 h 839917"/>
              <a:gd name="connsiteX6" fmla="*/ 44655 w 158955"/>
              <a:gd name="connsiteY6" fmla="*/ 680150 h 839917"/>
              <a:gd name="connsiteX7" fmla="*/ 12905 w 158955"/>
              <a:gd name="connsiteY7" fmla="*/ 492863 h 839917"/>
              <a:gd name="connsiteX8" fmla="*/ 25605 w 158955"/>
              <a:gd name="connsiteY8" fmla="*/ 200763 h 839917"/>
              <a:gd name="connsiteX0" fmla="*/ 19564 w 152914"/>
              <a:gd name="connsiteY0" fmla="*/ 200763 h 839917"/>
              <a:gd name="connsiteX1" fmla="*/ 57663 w 152914"/>
              <a:gd name="connsiteY1" fmla="*/ 89601 h 839917"/>
              <a:gd name="connsiteX2" fmla="*/ 95763 w 152914"/>
              <a:gd name="connsiteY2" fmla="*/ 701 h 839917"/>
              <a:gd name="connsiteX3" fmla="*/ 152914 w 152914"/>
              <a:gd name="connsiteY3" fmla="*/ 200763 h 839917"/>
              <a:gd name="connsiteX4" fmla="*/ 57664 w 152914"/>
              <a:gd name="connsiteY4" fmla="*/ 359513 h 839917"/>
              <a:gd name="connsiteX5" fmla="*/ 146564 w 152914"/>
              <a:gd name="connsiteY5" fmla="*/ 829413 h 839917"/>
              <a:gd name="connsiteX6" fmla="*/ 38614 w 152914"/>
              <a:gd name="connsiteY6" fmla="*/ 680150 h 839917"/>
              <a:gd name="connsiteX7" fmla="*/ 6864 w 152914"/>
              <a:gd name="connsiteY7" fmla="*/ 492863 h 839917"/>
              <a:gd name="connsiteX8" fmla="*/ 513 w 152914"/>
              <a:gd name="connsiteY8" fmla="*/ 322965 h 839917"/>
              <a:gd name="connsiteX9" fmla="*/ 19564 w 152914"/>
              <a:gd name="connsiteY9" fmla="*/ 200763 h 839917"/>
              <a:gd name="connsiteX0" fmla="*/ 19564 w 150067"/>
              <a:gd name="connsiteY0" fmla="*/ 200763 h 839917"/>
              <a:gd name="connsiteX1" fmla="*/ 57663 w 150067"/>
              <a:gd name="connsiteY1" fmla="*/ 89601 h 839917"/>
              <a:gd name="connsiteX2" fmla="*/ 95763 w 150067"/>
              <a:gd name="connsiteY2" fmla="*/ 701 h 839917"/>
              <a:gd name="connsiteX3" fmla="*/ 124339 w 150067"/>
              <a:gd name="connsiteY3" fmla="*/ 200763 h 839917"/>
              <a:gd name="connsiteX4" fmla="*/ 57664 w 150067"/>
              <a:gd name="connsiteY4" fmla="*/ 359513 h 839917"/>
              <a:gd name="connsiteX5" fmla="*/ 146564 w 150067"/>
              <a:gd name="connsiteY5" fmla="*/ 829413 h 839917"/>
              <a:gd name="connsiteX6" fmla="*/ 38614 w 150067"/>
              <a:gd name="connsiteY6" fmla="*/ 680150 h 839917"/>
              <a:gd name="connsiteX7" fmla="*/ 6864 w 150067"/>
              <a:gd name="connsiteY7" fmla="*/ 492863 h 839917"/>
              <a:gd name="connsiteX8" fmla="*/ 513 w 150067"/>
              <a:gd name="connsiteY8" fmla="*/ 322965 h 839917"/>
              <a:gd name="connsiteX9" fmla="*/ 19564 w 150067"/>
              <a:gd name="connsiteY9" fmla="*/ 200763 h 839917"/>
              <a:gd name="connsiteX0" fmla="*/ 19564 w 150787"/>
              <a:gd name="connsiteY0" fmla="*/ 200763 h 839917"/>
              <a:gd name="connsiteX1" fmla="*/ 57663 w 150787"/>
              <a:gd name="connsiteY1" fmla="*/ 89601 h 839917"/>
              <a:gd name="connsiteX2" fmla="*/ 95763 w 150787"/>
              <a:gd name="connsiteY2" fmla="*/ 701 h 839917"/>
              <a:gd name="connsiteX3" fmla="*/ 124339 w 150787"/>
              <a:gd name="connsiteY3" fmla="*/ 200763 h 839917"/>
              <a:gd name="connsiteX4" fmla="*/ 74332 w 150787"/>
              <a:gd name="connsiteY4" fmla="*/ 364276 h 839917"/>
              <a:gd name="connsiteX5" fmla="*/ 146564 w 150787"/>
              <a:gd name="connsiteY5" fmla="*/ 829413 h 839917"/>
              <a:gd name="connsiteX6" fmla="*/ 38614 w 150787"/>
              <a:gd name="connsiteY6" fmla="*/ 680150 h 839917"/>
              <a:gd name="connsiteX7" fmla="*/ 6864 w 150787"/>
              <a:gd name="connsiteY7" fmla="*/ 492863 h 839917"/>
              <a:gd name="connsiteX8" fmla="*/ 513 w 150787"/>
              <a:gd name="connsiteY8" fmla="*/ 322965 h 839917"/>
              <a:gd name="connsiteX9" fmla="*/ 19564 w 150787"/>
              <a:gd name="connsiteY9" fmla="*/ 200763 h 839917"/>
              <a:gd name="connsiteX0" fmla="*/ 19564 w 150787"/>
              <a:gd name="connsiteY0" fmla="*/ 200099 h 839253"/>
              <a:gd name="connsiteX1" fmla="*/ 57663 w 150787"/>
              <a:gd name="connsiteY1" fmla="*/ 88937 h 839253"/>
              <a:gd name="connsiteX2" fmla="*/ 95763 w 150787"/>
              <a:gd name="connsiteY2" fmla="*/ 37 h 839253"/>
              <a:gd name="connsiteX3" fmla="*/ 131482 w 150787"/>
              <a:gd name="connsiteY3" fmla="*/ 81794 h 839253"/>
              <a:gd name="connsiteX4" fmla="*/ 124339 w 150787"/>
              <a:gd name="connsiteY4" fmla="*/ 200099 h 839253"/>
              <a:gd name="connsiteX5" fmla="*/ 74332 w 150787"/>
              <a:gd name="connsiteY5" fmla="*/ 363612 h 839253"/>
              <a:gd name="connsiteX6" fmla="*/ 146564 w 150787"/>
              <a:gd name="connsiteY6" fmla="*/ 828749 h 839253"/>
              <a:gd name="connsiteX7" fmla="*/ 38614 w 150787"/>
              <a:gd name="connsiteY7" fmla="*/ 679486 h 839253"/>
              <a:gd name="connsiteX8" fmla="*/ 6864 w 150787"/>
              <a:gd name="connsiteY8" fmla="*/ 492199 h 839253"/>
              <a:gd name="connsiteX9" fmla="*/ 513 w 150787"/>
              <a:gd name="connsiteY9" fmla="*/ 322301 h 839253"/>
              <a:gd name="connsiteX10" fmla="*/ 19564 w 150787"/>
              <a:gd name="connsiteY10" fmla="*/ 200099 h 839253"/>
              <a:gd name="connsiteX0" fmla="*/ 25604 w 156827"/>
              <a:gd name="connsiteY0" fmla="*/ 200099 h 839253"/>
              <a:gd name="connsiteX1" fmla="*/ 63703 w 156827"/>
              <a:gd name="connsiteY1" fmla="*/ 88937 h 839253"/>
              <a:gd name="connsiteX2" fmla="*/ 101803 w 156827"/>
              <a:gd name="connsiteY2" fmla="*/ 37 h 839253"/>
              <a:gd name="connsiteX3" fmla="*/ 137522 w 156827"/>
              <a:gd name="connsiteY3" fmla="*/ 81794 h 839253"/>
              <a:gd name="connsiteX4" fmla="*/ 130379 w 156827"/>
              <a:gd name="connsiteY4" fmla="*/ 200099 h 839253"/>
              <a:gd name="connsiteX5" fmla="*/ 80372 w 156827"/>
              <a:gd name="connsiteY5" fmla="*/ 363612 h 839253"/>
              <a:gd name="connsiteX6" fmla="*/ 152604 w 156827"/>
              <a:gd name="connsiteY6" fmla="*/ 828749 h 839253"/>
              <a:gd name="connsiteX7" fmla="*/ 44654 w 156827"/>
              <a:gd name="connsiteY7" fmla="*/ 679486 h 839253"/>
              <a:gd name="connsiteX8" fmla="*/ 997 w 156827"/>
              <a:gd name="connsiteY8" fmla="*/ 494581 h 839253"/>
              <a:gd name="connsiteX9" fmla="*/ 6553 w 156827"/>
              <a:gd name="connsiteY9" fmla="*/ 322301 h 839253"/>
              <a:gd name="connsiteX10" fmla="*/ 25604 w 156827"/>
              <a:gd name="connsiteY10" fmla="*/ 200099 h 839253"/>
              <a:gd name="connsiteX0" fmla="*/ 31469 w 162692"/>
              <a:gd name="connsiteY0" fmla="*/ 200099 h 839253"/>
              <a:gd name="connsiteX1" fmla="*/ 69568 w 162692"/>
              <a:gd name="connsiteY1" fmla="*/ 88937 h 839253"/>
              <a:gd name="connsiteX2" fmla="*/ 107668 w 162692"/>
              <a:gd name="connsiteY2" fmla="*/ 37 h 839253"/>
              <a:gd name="connsiteX3" fmla="*/ 143387 w 162692"/>
              <a:gd name="connsiteY3" fmla="*/ 81794 h 839253"/>
              <a:gd name="connsiteX4" fmla="*/ 136244 w 162692"/>
              <a:gd name="connsiteY4" fmla="*/ 200099 h 839253"/>
              <a:gd name="connsiteX5" fmla="*/ 86237 w 162692"/>
              <a:gd name="connsiteY5" fmla="*/ 363612 h 839253"/>
              <a:gd name="connsiteX6" fmla="*/ 158469 w 162692"/>
              <a:gd name="connsiteY6" fmla="*/ 828749 h 839253"/>
              <a:gd name="connsiteX7" fmla="*/ 50519 w 162692"/>
              <a:gd name="connsiteY7" fmla="*/ 679486 h 839253"/>
              <a:gd name="connsiteX8" fmla="*/ 6862 w 162692"/>
              <a:gd name="connsiteY8" fmla="*/ 494581 h 839253"/>
              <a:gd name="connsiteX9" fmla="*/ 512 w 162692"/>
              <a:gd name="connsiteY9" fmla="*/ 319920 h 839253"/>
              <a:gd name="connsiteX10" fmla="*/ 31469 w 162692"/>
              <a:gd name="connsiteY10" fmla="*/ 200099 h 839253"/>
              <a:gd name="connsiteX0" fmla="*/ 31469 w 162392"/>
              <a:gd name="connsiteY0" fmla="*/ 200099 h 839253"/>
              <a:gd name="connsiteX1" fmla="*/ 69568 w 162392"/>
              <a:gd name="connsiteY1" fmla="*/ 88937 h 839253"/>
              <a:gd name="connsiteX2" fmla="*/ 107668 w 162392"/>
              <a:gd name="connsiteY2" fmla="*/ 37 h 839253"/>
              <a:gd name="connsiteX3" fmla="*/ 143387 w 162392"/>
              <a:gd name="connsiteY3" fmla="*/ 81794 h 839253"/>
              <a:gd name="connsiteX4" fmla="*/ 136244 w 162392"/>
              <a:gd name="connsiteY4" fmla="*/ 200099 h 839253"/>
              <a:gd name="connsiteX5" fmla="*/ 86237 w 162392"/>
              <a:gd name="connsiteY5" fmla="*/ 363612 h 839253"/>
              <a:gd name="connsiteX6" fmla="*/ 129099 w 162392"/>
              <a:gd name="connsiteY6" fmla="*/ 600907 h 839253"/>
              <a:gd name="connsiteX7" fmla="*/ 158469 w 162392"/>
              <a:gd name="connsiteY7" fmla="*/ 828749 h 839253"/>
              <a:gd name="connsiteX8" fmla="*/ 50519 w 162392"/>
              <a:gd name="connsiteY8" fmla="*/ 679486 h 839253"/>
              <a:gd name="connsiteX9" fmla="*/ 6862 w 162392"/>
              <a:gd name="connsiteY9" fmla="*/ 494581 h 839253"/>
              <a:gd name="connsiteX10" fmla="*/ 512 w 162392"/>
              <a:gd name="connsiteY10" fmla="*/ 319920 h 839253"/>
              <a:gd name="connsiteX11" fmla="*/ 31469 w 162392"/>
              <a:gd name="connsiteY11" fmla="*/ 200099 h 839253"/>
              <a:gd name="connsiteX0" fmla="*/ 31469 w 173468"/>
              <a:gd name="connsiteY0" fmla="*/ 200099 h 821410"/>
              <a:gd name="connsiteX1" fmla="*/ 69568 w 173468"/>
              <a:gd name="connsiteY1" fmla="*/ 88937 h 821410"/>
              <a:gd name="connsiteX2" fmla="*/ 107668 w 173468"/>
              <a:gd name="connsiteY2" fmla="*/ 37 h 821410"/>
              <a:gd name="connsiteX3" fmla="*/ 143387 w 173468"/>
              <a:gd name="connsiteY3" fmla="*/ 81794 h 821410"/>
              <a:gd name="connsiteX4" fmla="*/ 136244 w 173468"/>
              <a:gd name="connsiteY4" fmla="*/ 200099 h 821410"/>
              <a:gd name="connsiteX5" fmla="*/ 86237 w 173468"/>
              <a:gd name="connsiteY5" fmla="*/ 363612 h 821410"/>
              <a:gd name="connsiteX6" fmla="*/ 129099 w 173468"/>
              <a:gd name="connsiteY6" fmla="*/ 600907 h 821410"/>
              <a:gd name="connsiteX7" fmla="*/ 170375 w 173468"/>
              <a:gd name="connsiteY7" fmla="*/ 809699 h 821410"/>
              <a:gd name="connsiteX8" fmla="*/ 50519 w 173468"/>
              <a:gd name="connsiteY8" fmla="*/ 679486 h 821410"/>
              <a:gd name="connsiteX9" fmla="*/ 6862 w 173468"/>
              <a:gd name="connsiteY9" fmla="*/ 494581 h 821410"/>
              <a:gd name="connsiteX10" fmla="*/ 512 w 173468"/>
              <a:gd name="connsiteY10" fmla="*/ 319920 h 821410"/>
              <a:gd name="connsiteX11" fmla="*/ 31469 w 173468"/>
              <a:gd name="connsiteY11" fmla="*/ 200099 h 821410"/>
              <a:gd name="connsiteX0" fmla="*/ 31469 w 160232"/>
              <a:gd name="connsiteY0" fmla="*/ 200099 h 774287"/>
              <a:gd name="connsiteX1" fmla="*/ 69568 w 160232"/>
              <a:gd name="connsiteY1" fmla="*/ 88937 h 774287"/>
              <a:gd name="connsiteX2" fmla="*/ 107668 w 160232"/>
              <a:gd name="connsiteY2" fmla="*/ 37 h 774287"/>
              <a:gd name="connsiteX3" fmla="*/ 143387 w 160232"/>
              <a:gd name="connsiteY3" fmla="*/ 81794 h 774287"/>
              <a:gd name="connsiteX4" fmla="*/ 136244 w 160232"/>
              <a:gd name="connsiteY4" fmla="*/ 200099 h 774287"/>
              <a:gd name="connsiteX5" fmla="*/ 86237 w 160232"/>
              <a:gd name="connsiteY5" fmla="*/ 363612 h 774287"/>
              <a:gd name="connsiteX6" fmla="*/ 129099 w 160232"/>
              <a:gd name="connsiteY6" fmla="*/ 600907 h 774287"/>
              <a:gd name="connsiteX7" fmla="*/ 156088 w 160232"/>
              <a:gd name="connsiteY7" fmla="*/ 757312 h 774287"/>
              <a:gd name="connsiteX8" fmla="*/ 50519 w 160232"/>
              <a:gd name="connsiteY8" fmla="*/ 679486 h 774287"/>
              <a:gd name="connsiteX9" fmla="*/ 6862 w 160232"/>
              <a:gd name="connsiteY9" fmla="*/ 494581 h 774287"/>
              <a:gd name="connsiteX10" fmla="*/ 512 w 160232"/>
              <a:gd name="connsiteY10" fmla="*/ 319920 h 774287"/>
              <a:gd name="connsiteX11" fmla="*/ 31469 w 160232"/>
              <a:gd name="connsiteY11" fmla="*/ 200099 h 7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232" h="774287">
                <a:moveTo>
                  <a:pt x="31469" y="200099"/>
                </a:moveTo>
                <a:cubicBezTo>
                  <a:pt x="29352" y="143472"/>
                  <a:pt x="50518" y="124397"/>
                  <a:pt x="69568" y="88937"/>
                </a:cubicBezTo>
                <a:cubicBezTo>
                  <a:pt x="88618" y="53477"/>
                  <a:pt x="98143" y="1624"/>
                  <a:pt x="107668" y="37"/>
                </a:cubicBezTo>
                <a:cubicBezTo>
                  <a:pt x="117193" y="-1550"/>
                  <a:pt x="138624" y="48450"/>
                  <a:pt x="143387" y="81794"/>
                </a:cubicBezTo>
                <a:cubicBezTo>
                  <a:pt x="148150" y="115138"/>
                  <a:pt x="142991" y="152733"/>
                  <a:pt x="136244" y="200099"/>
                </a:cubicBezTo>
                <a:lnTo>
                  <a:pt x="86237" y="363612"/>
                </a:lnTo>
                <a:cubicBezTo>
                  <a:pt x="87031" y="430413"/>
                  <a:pt x="117060" y="523384"/>
                  <a:pt x="129099" y="600907"/>
                </a:cubicBezTo>
                <a:cubicBezTo>
                  <a:pt x="141138" y="678430"/>
                  <a:pt x="171169" y="744216"/>
                  <a:pt x="156088" y="757312"/>
                </a:cubicBezTo>
                <a:cubicBezTo>
                  <a:pt x="155030" y="807577"/>
                  <a:pt x="73802" y="735578"/>
                  <a:pt x="50519" y="679486"/>
                </a:cubicBezTo>
                <a:cubicBezTo>
                  <a:pt x="27236" y="623394"/>
                  <a:pt x="10434" y="554906"/>
                  <a:pt x="6862" y="494581"/>
                </a:cubicBezTo>
                <a:cubicBezTo>
                  <a:pt x="3290" y="434256"/>
                  <a:pt x="-1605" y="368603"/>
                  <a:pt x="512" y="319920"/>
                </a:cubicBezTo>
                <a:cubicBezTo>
                  <a:pt x="2629" y="271237"/>
                  <a:pt x="24722" y="238199"/>
                  <a:pt x="31469" y="20009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Box 37"/>
          <p:cNvSpPr txBox="1"/>
          <p:nvPr/>
        </p:nvSpPr>
        <p:spPr>
          <a:xfrm>
            <a:off x="2843850" y="4704334"/>
            <a:ext cx="41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Cambria" pitchFamily="18" charset="0"/>
              </a:rPr>
              <a:t>+</a:t>
            </a:r>
            <a:endParaRPr lang="cs-CZ" sz="3600" dirty="0">
              <a:latin typeface="Cambr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0100" y="4691634"/>
            <a:ext cx="66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smtClean="0">
                <a:latin typeface="Cambria" pitchFamily="18" charset="0"/>
              </a:rPr>
              <a:t>→</a:t>
            </a:r>
            <a:endParaRPr lang="cs-CZ" sz="3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Algoritmus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cs-CZ" b="1" dirty="0" smtClean="0">
                <a:latin typeface="Cambria" pitchFamily="18" charset="0"/>
              </a:rPr>
              <a:t>MC-AM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686800" cy="4678363"/>
              </a:xfrm>
            </p:spPr>
            <p:txBody>
              <a:bodyPr>
                <a:normAutofit/>
              </a:bodyPr>
              <a:lstStyle/>
              <a:p>
                <a:r>
                  <a:rPr lang="cs-CZ" b="1" dirty="0" smtClean="0">
                    <a:latin typeface="Cambria" pitchFamily="18" charset="0"/>
                  </a:rPr>
                  <a:t>M</a:t>
                </a:r>
                <a:r>
                  <a:rPr lang="cs-CZ" dirty="0">
                    <a:latin typeface="Cambria" pitchFamily="18" charset="0"/>
                  </a:rPr>
                  <a:t>ulti </a:t>
                </a:r>
                <a:r>
                  <a:rPr lang="cs-CZ" b="1" dirty="0">
                    <a:latin typeface="Cambria" pitchFamily="18" charset="0"/>
                  </a:rPr>
                  <a:t>C</a:t>
                </a:r>
                <a:r>
                  <a:rPr lang="cs-CZ" dirty="0">
                    <a:latin typeface="Cambria" pitchFamily="18" charset="0"/>
                  </a:rPr>
                  <a:t>hannel, </a:t>
                </a:r>
                <a:r>
                  <a:rPr lang="cs-CZ" b="1" dirty="0">
                    <a:latin typeface="Cambria" pitchFamily="18" charset="0"/>
                  </a:rPr>
                  <a:t>A</a:t>
                </a:r>
                <a:r>
                  <a:rPr lang="cs-CZ" dirty="0">
                    <a:latin typeface="Cambria" pitchFamily="18" charset="0"/>
                  </a:rPr>
                  <a:t>lternating </a:t>
                </a:r>
                <a:r>
                  <a:rPr lang="cs-CZ" b="1" dirty="0" smtClean="0">
                    <a:latin typeface="Cambria" pitchFamily="18" charset="0"/>
                  </a:rPr>
                  <a:t>M</a:t>
                </a:r>
                <a:r>
                  <a:rPr lang="cs-CZ" dirty="0" smtClean="0">
                    <a:latin typeface="Cambria" pitchFamily="18" charset="0"/>
                  </a:rPr>
                  <a:t>inimization</a:t>
                </a:r>
                <a:endParaRPr lang="en-US" dirty="0" smtClean="0">
                  <a:latin typeface="Cambria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  </m:t>
                        </m:r>
                      </m:e>
                    </m:nary>
                  </m:oMath>
                </a14:m>
                <a:endParaRPr lang="en-US" dirty="0" smtClean="0">
                  <a:latin typeface="Cambria" pitchFamily="18" charset="0"/>
                </a:endParaRPr>
              </a:p>
              <a:p>
                <a:r>
                  <a:rPr lang="cs-CZ" dirty="0">
                    <a:latin typeface="Cambria" pitchFamily="18" charset="0"/>
                  </a:rPr>
                  <a:t>r</a:t>
                </a:r>
                <a:r>
                  <a:rPr lang="en-US" dirty="0" smtClean="0">
                    <a:latin typeface="Cambria" pitchFamily="18" charset="0"/>
                  </a:rPr>
                  <a:t>o</a:t>
                </a:r>
                <a:r>
                  <a:rPr lang="cs-CZ" dirty="0" smtClean="0">
                    <a:latin typeface="Cambria" pitchFamily="18" charset="0"/>
                  </a:rPr>
                  <a:t>zšířen o možnost různého šumu v každém kanále</a:t>
                </a:r>
                <a:endParaRPr lang="en-US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" pitchFamily="18" charset="0"/>
                </a:endParaRPr>
              </a:p>
              <a:p>
                <a:endParaRPr lang="sk-SK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cs-CZ" dirty="0" smtClean="0">
                    <a:latin typeface="Cambria" pitchFamily="18" charset="0"/>
                  </a:rPr>
                  <a:t>    </a:t>
                </a:r>
                <a:endParaRPr lang="cs-CZ" b="1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4678363"/>
              </a:xfrm>
              <a:blipFill rotWithShape="1">
                <a:blip r:embed="rId3"/>
                <a:stretch>
                  <a:fillRect l="-1614" t="-169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576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47244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29" y="4593478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5524" y="5914800"/>
                <a:ext cx="430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4" y="5914800"/>
                <a:ext cx="43095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286" r="-2857" b="-1973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06339" y="6391729"/>
                <a:ext cx="425116" cy="482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339" y="6391729"/>
                <a:ext cx="425116" cy="48224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29" y="3534343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29" y="3534343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8000" y="6062735"/>
                <a:ext cx="607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62735"/>
                <a:ext cx="60779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1300" y="3429000"/>
                <a:ext cx="607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3429000"/>
                <a:ext cx="607795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2050" idx="3"/>
          </p:cNvCxnSpPr>
          <p:nvPr/>
        </p:nvCxnSpPr>
        <p:spPr>
          <a:xfrm flipV="1">
            <a:off x="2181000" y="4481576"/>
            <a:ext cx="1095600" cy="533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50" idx="3"/>
            <a:endCxn id="2054" idx="1"/>
          </p:cNvCxnSpPr>
          <p:nvPr/>
        </p:nvCxnSpPr>
        <p:spPr>
          <a:xfrm>
            <a:off x="2181000" y="5014800"/>
            <a:ext cx="14131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02100" y="3549727"/>
            <a:ext cx="645000" cy="3171175"/>
          </a:xfrm>
          <a:prstGeom prst="rect">
            <a:avLst/>
          </a:prstGeom>
          <a:solidFill>
            <a:srgbClr val="4F82BD"/>
          </a:solidFill>
          <a:ln>
            <a:solidFill>
              <a:srgbClr val="4F82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MC-AM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76600" y="4277328"/>
            <a:ext cx="9273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94100" y="5624400"/>
            <a:ext cx="6048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50840" y="4036653"/>
                <a:ext cx="598177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40" y="4036653"/>
                <a:ext cx="598177" cy="48135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28183" y="4046623"/>
                <a:ext cx="598176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83" y="4046623"/>
                <a:ext cx="598176" cy="4813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endCxn id="2056" idx="1"/>
          </p:cNvCxnSpPr>
          <p:nvPr/>
        </p:nvCxnSpPr>
        <p:spPr>
          <a:xfrm>
            <a:off x="6656729" y="3804343"/>
            <a:ext cx="193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055" idx="1"/>
          </p:cNvCxnSpPr>
          <p:nvPr/>
        </p:nvCxnSpPr>
        <p:spPr>
          <a:xfrm>
            <a:off x="6656154" y="5493478"/>
            <a:ext cx="193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simulovaná a reálná data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kontrolovan</a:t>
            </a:r>
            <a:r>
              <a:rPr lang="cs-CZ" dirty="0" smtClean="0">
                <a:latin typeface="Cambria" pitchFamily="18" charset="0"/>
              </a:rPr>
              <a:t>á</a:t>
            </a:r>
            <a:r>
              <a:rPr lang="en-US" dirty="0" smtClean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měníme velikost a typ rozmazání a šum  </a:t>
            </a:r>
            <a:endParaRPr lang="en-US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výsledky vyhodnocovány pomocí </a:t>
            </a:r>
            <a:r>
              <a:rPr lang="cs-CZ" i="1" dirty="0" smtClean="0">
                <a:latin typeface="Cambria" pitchFamily="18" charset="0"/>
              </a:rPr>
              <a:t>SNR</a:t>
            </a:r>
            <a:endParaRPr lang="cs-CZ" dirty="0" smtClean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 – simulovaná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686800" cy="4830763"/>
          </a:xfrm>
        </p:spPr>
        <p:txBody>
          <a:bodyPr>
            <a:normAutofit/>
          </a:bodyPr>
          <a:lstStyle/>
          <a:p>
            <a:endParaRPr lang="en-US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5" y="142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5" y="48768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21" y="142754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302405" y="3227545"/>
            <a:ext cx="0" cy="1649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43" y="142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2202405" y="2327545"/>
            <a:ext cx="18392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193" y="3910647"/>
                <a:ext cx="1099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ambria" pitchFamily="18" charset="0"/>
                  </a:rPr>
                  <a:t>ISO,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sz="2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" y="3910647"/>
                <a:ext cx="10992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287" t="-10667" b="-30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05" y="3748951"/>
            <a:ext cx="72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19689" y="2454256"/>
                <a:ext cx="1604670" cy="773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Cambria" pitchFamily="18" charset="0"/>
                  </a:rPr>
                  <a:t>ISO 100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2200" b="0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89" y="2454256"/>
                <a:ext cx="1604670" cy="773289"/>
              </a:xfrm>
              <a:prstGeom prst="rect">
                <a:avLst/>
              </a:prstGeom>
              <a:blipFill rotWithShape="1">
                <a:blip r:embed="rId9"/>
                <a:stretch>
                  <a:fillRect l="-4943" t="-476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53" y="1427545"/>
            <a:ext cx="72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17100" y="5706976"/>
            <a:ext cx="2043000" cy="969824"/>
          </a:xfrm>
          <a:prstGeom prst="rect">
            <a:avLst/>
          </a:prstGeom>
          <a:solidFill>
            <a:srgbClr val="BF4F4D"/>
          </a:solidFill>
          <a:ln>
            <a:solidFill>
              <a:srgbClr val="BF4F4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BM3D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7100" y="4584853"/>
            <a:ext cx="2043000" cy="969824"/>
          </a:xfrm>
          <a:prstGeom prst="rect">
            <a:avLst/>
          </a:prstGeom>
          <a:solidFill>
            <a:srgbClr val="4F82BD"/>
          </a:solidFill>
          <a:ln>
            <a:solidFill>
              <a:srgbClr val="4F82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MC-AM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>
            <a:off x="2202405" y="5776800"/>
            <a:ext cx="1714695" cy="415088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030" idx="1"/>
          </p:cNvCxnSpPr>
          <p:nvPr/>
        </p:nvCxnSpPr>
        <p:spPr>
          <a:xfrm flipV="1">
            <a:off x="5960100" y="5905091"/>
            <a:ext cx="1047546" cy="286797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028" idx="1"/>
          </p:cNvCxnSpPr>
          <p:nvPr/>
        </p:nvCxnSpPr>
        <p:spPr>
          <a:xfrm flipV="1">
            <a:off x="5960100" y="4007815"/>
            <a:ext cx="1039283" cy="1061950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17100" y="3499127"/>
            <a:ext cx="2043000" cy="969824"/>
          </a:xfrm>
          <a:prstGeom prst="rect">
            <a:avLst/>
          </a:prstGeom>
          <a:solidFill>
            <a:srgbClr val="9BBA59"/>
          </a:solidFill>
          <a:ln>
            <a:solidFill>
              <a:srgbClr val="9BBA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ambria" pitchFamily="18" charset="0"/>
              </a:rPr>
              <a:t>Tico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202404" y="5334000"/>
            <a:ext cx="1721955" cy="442801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27" idx="1"/>
          </p:cNvCxnSpPr>
          <p:nvPr/>
        </p:nvCxnSpPr>
        <p:spPr>
          <a:xfrm flipV="1">
            <a:off x="2202405" y="3984039"/>
            <a:ext cx="1714695" cy="1792761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7" idx="0"/>
          </p:cNvCxnSpPr>
          <p:nvPr/>
        </p:nvCxnSpPr>
        <p:spPr>
          <a:xfrm flipH="1">
            <a:off x="4938600" y="3227545"/>
            <a:ext cx="3043" cy="271582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7" idx="1"/>
          </p:cNvCxnSpPr>
          <p:nvPr/>
        </p:nvCxnSpPr>
        <p:spPr>
          <a:xfrm rot="5400000">
            <a:off x="3399641" y="3745006"/>
            <a:ext cx="1842218" cy="807300"/>
          </a:xfrm>
          <a:prstGeom prst="bentConnector4">
            <a:avLst>
              <a:gd name="adj1" fmla="val 6678"/>
              <a:gd name="adj2" fmla="val 128317"/>
            </a:avLst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3" y="310781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3" y="124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>
            <a:endCxn id="1029" idx="1"/>
          </p:cNvCxnSpPr>
          <p:nvPr/>
        </p:nvCxnSpPr>
        <p:spPr>
          <a:xfrm flipV="1">
            <a:off x="5949083" y="2147545"/>
            <a:ext cx="1050300" cy="1657718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46" y="5005091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4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1670</Words>
  <Application>Microsoft Office PowerPoint</Application>
  <PresentationFormat>On-screen Show (4:3)</PresentationFormat>
  <Paragraphs>223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Odstranění rozmazání  pomocí dvou snímků  s různou délkou expozice </vt:lpstr>
      <vt:lpstr>Motivace</vt:lpstr>
      <vt:lpstr>Formulace problému</vt:lpstr>
      <vt:lpstr>Řešení a obsah práce</vt:lpstr>
      <vt:lpstr>Algoritmus BM3D</vt:lpstr>
      <vt:lpstr>Ticův algoritmus</vt:lpstr>
      <vt:lpstr>Algoritmus MC-AM</vt:lpstr>
      <vt:lpstr>Experiment</vt:lpstr>
      <vt:lpstr>Experiment – simulovaná data</vt:lpstr>
      <vt:lpstr>Experiment – reálná data</vt:lpstr>
      <vt:lpstr>Experiment – reálná data</vt:lpstr>
      <vt:lpstr>Experiment – reálná data</vt:lpstr>
      <vt:lpstr>Experiment – reálná data</vt:lpstr>
      <vt:lpstr>Experiment – reálná data</vt:lpstr>
      <vt:lpstr>Reálná data – ukázka I</vt:lpstr>
      <vt:lpstr>Reálná data – ukázka II</vt:lpstr>
      <vt:lpstr>Výsledky simulace</vt:lpstr>
      <vt:lpstr>Výsledky na reálných datech</vt:lpstr>
      <vt:lpstr>Shrnutí</vt:lpstr>
      <vt:lpstr>Dotazy </vt:lpstr>
    </vt:vector>
  </TitlesOfParts>
  <Company>JSO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Odstranění rozmazání  pomocí dvou snímků  s různou délkou expozice</dc:title>
  <dc:creator>JS</dc:creator>
  <cp:lastModifiedBy>Jozef Sabo</cp:lastModifiedBy>
  <cp:revision>308</cp:revision>
  <cp:lastPrinted>2012-05-21T23:48:58Z</cp:lastPrinted>
  <dcterms:created xsi:type="dcterms:W3CDTF">2011-01-30T19:17:47Z</dcterms:created>
  <dcterms:modified xsi:type="dcterms:W3CDTF">2012-05-28T07:11:59Z</dcterms:modified>
</cp:coreProperties>
</file>