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68" r:id="rId14"/>
    <p:sldId id="270" r:id="rId15"/>
    <p:sldId id="271" r:id="rId16"/>
    <p:sldId id="272"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48A96-C462-4403-B5F3-A449B1AE43EE}" type="doc">
      <dgm:prSet loTypeId="urn:microsoft.com/office/officeart/2005/8/layout/hList3" loCatId="list" qsTypeId="urn:microsoft.com/office/officeart/2005/8/quickstyle/simple2" qsCatId="simple" csTypeId="urn:microsoft.com/office/officeart/2005/8/colors/accent2_1" csCatId="accent2" phldr="1"/>
      <dgm:spPr/>
      <dgm:t>
        <a:bodyPr/>
        <a:lstStyle/>
        <a:p>
          <a:endParaRPr lang="es-ES"/>
        </a:p>
      </dgm:t>
    </dgm:pt>
    <dgm:pt modelId="{ED0C7B38-E492-4000-86BF-B2DD23374CCF}">
      <dgm:prSet phldrT="[Texto]" custT="1"/>
      <dgm:spPr/>
      <dgm:t>
        <a:bodyPr/>
        <a:lstStyle/>
        <a:p>
          <a:pPr>
            <a:buNone/>
          </a:pPr>
          <a:r>
            <a:rPr lang="es-PY" sz="1800" dirty="0">
              <a:latin typeface="Tahoma" panose="020B0604030504040204" pitchFamily="34" charset="0"/>
              <a:ea typeface="Tahoma" panose="020B0604030504040204" pitchFamily="34" charset="0"/>
              <a:cs typeface="Tahoma" panose="020B0604030504040204" pitchFamily="34" charset="0"/>
            </a:rPr>
            <a:t>Tiene tres calidades de servicio para la entrega de mensajes:</a:t>
          </a:r>
          <a:endParaRPr lang="es-ES" sz="1800" dirty="0">
            <a:latin typeface="Tahoma" panose="020B0604030504040204" pitchFamily="34" charset="0"/>
            <a:ea typeface="Tahoma" panose="020B0604030504040204" pitchFamily="34" charset="0"/>
            <a:cs typeface="Tahoma" panose="020B0604030504040204" pitchFamily="34" charset="0"/>
          </a:endParaRPr>
        </a:p>
      </dgm:t>
    </dgm:pt>
    <dgm:pt modelId="{F4573A5F-E645-4576-B27F-56844A9EF945}" type="parTrans" cxnId="{45B6D702-7EE0-4B25-A9F8-40AA84DB9E5B}">
      <dgm:prSet/>
      <dgm:spPr/>
      <dgm:t>
        <a:bodyPr/>
        <a:lstStyle/>
        <a:p>
          <a:endParaRPr lang="es-ES"/>
        </a:p>
      </dgm:t>
    </dgm:pt>
    <dgm:pt modelId="{AFBCC63F-C10F-4FB8-9ED9-66B808AFFB06}" type="sibTrans" cxnId="{45B6D702-7EE0-4B25-A9F8-40AA84DB9E5B}">
      <dgm:prSet/>
      <dgm:spPr/>
      <dgm:t>
        <a:bodyPr/>
        <a:lstStyle/>
        <a:p>
          <a:endParaRPr lang="es-ES"/>
        </a:p>
      </dgm:t>
    </dgm:pt>
    <dgm:pt modelId="{DFCEEC21-514A-4C14-A442-A937EE671094}">
      <dgm:prSet phldrT="[Texto]"/>
      <dgm:spPr/>
      <dgm:t>
        <a:bodyPr/>
        <a:lstStyle/>
        <a:p>
          <a:r>
            <a:rPr lang="es-PY" dirty="0">
              <a:latin typeface="Tahoma" panose="020B0604030504040204" pitchFamily="34" charset="0"/>
              <a:ea typeface="Tahoma" panose="020B0604030504040204" pitchFamily="34" charset="0"/>
              <a:cs typeface="Tahoma" panose="020B0604030504040204" pitchFamily="34" charset="0"/>
            </a:rPr>
            <a:t>Como máximo una vez los mensajes de entregan en base a los mejores esfuerzos de la red de Protocolo Internet subyacente. Se puede producir pérdida de mensajes. Utilice esta calidad de servicio con la comunicación de datos de sensores ambientales, por ejemplo. No importa si una lectura individual se pierde, si la siguiente se publica poco después. </a:t>
          </a:r>
          <a:endParaRPr lang="es-ES" dirty="0">
            <a:latin typeface="Tahoma" panose="020B0604030504040204" pitchFamily="34" charset="0"/>
            <a:ea typeface="Tahoma" panose="020B0604030504040204" pitchFamily="34" charset="0"/>
            <a:cs typeface="Tahoma" panose="020B0604030504040204" pitchFamily="34" charset="0"/>
          </a:endParaRPr>
        </a:p>
      </dgm:t>
    </dgm:pt>
    <dgm:pt modelId="{1E55E4DB-FA19-488D-988E-3CC98D706A6C}" type="parTrans" cxnId="{DACCE2BE-367B-40FD-8E50-8D16E13A9FC4}">
      <dgm:prSet/>
      <dgm:spPr/>
      <dgm:t>
        <a:bodyPr/>
        <a:lstStyle/>
        <a:p>
          <a:endParaRPr lang="es-ES"/>
        </a:p>
      </dgm:t>
    </dgm:pt>
    <dgm:pt modelId="{DB089B2B-6E68-4225-8FCF-72A9EACA4D53}" type="sibTrans" cxnId="{DACCE2BE-367B-40FD-8E50-8D16E13A9FC4}">
      <dgm:prSet/>
      <dgm:spPr/>
      <dgm:t>
        <a:bodyPr/>
        <a:lstStyle/>
        <a:p>
          <a:endParaRPr lang="es-ES"/>
        </a:p>
      </dgm:t>
    </dgm:pt>
    <dgm:pt modelId="{AAAF950A-BCC4-44D7-843F-68CB680B1831}">
      <dgm:prSet phldrT="[Texto]" custT="1"/>
      <dgm:spPr/>
      <dgm:t>
        <a:bodyPr/>
        <a:lstStyle/>
        <a:p>
          <a:r>
            <a:rPr lang="es-PY" sz="1400" dirty="0">
              <a:latin typeface="Tahoma" panose="020B0604030504040204" pitchFamily="34" charset="0"/>
              <a:ea typeface="Tahoma" panose="020B0604030504040204" pitchFamily="34" charset="0"/>
              <a:cs typeface="Tahoma" panose="020B0604030504040204" pitchFamily="34" charset="0"/>
            </a:rPr>
            <a:t>Al menos una vez se asegura que los mensajes llegan, pero se pueden producir duplicados. </a:t>
          </a:r>
          <a:endParaRPr lang="es-ES" sz="1400" dirty="0">
            <a:latin typeface="Tahoma" panose="020B0604030504040204" pitchFamily="34" charset="0"/>
            <a:ea typeface="Tahoma" panose="020B0604030504040204" pitchFamily="34" charset="0"/>
            <a:cs typeface="Tahoma" panose="020B0604030504040204" pitchFamily="34" charset="0"/>
          </a:endParaRPr>
        </a:p>
      </dgm:t>
    </dgm:pt>
    <dgm:pt modelId="{FAA57D6C-2423-49F5-8F63-D1CD004E6E03}" type="parTrans" cxnId="{45417580-7430-40BA-83F9-99C111C4B59C}">
      <dgm:prSet/>
      <dgm:spPr/>
      <dgm:t>
        <a:bodyPr/>
        <a:lstStyle/>
        <a:p>
          <a:endParaRPr lang="es-ES"/>
        </a:p>
      </dgm:t>
    </dgm:pt>
    <dgm:pt modelId="{C85CFE76-6B55-4DD7-B570-C47038FEC234}" type="sibTrans" cxnId="{45417580-7430-40BA-83F9-99C111C4B59C}">
      <dgm:prSet/>
      <dgm:spPr/>
      <dgm:t>
        <a:bodyPr/>
        <a:lstStyle/>
        <a:p>
          <a:endParaRPr lang="es-ES"/>
        </a:p>
      </dgm:t>
    </dgm:pt>
    <dgm:pt modelId="{76A18439-EA72-47E9-8A02-C8B703BFC43F}">
      <dgm:prSet phldrT="[Texto]" custT="1"/>
      <dgm:spPr/>
      <dgm:t>
        <a:bodyPr/>
        <a:lstStyle/>
        <a:p>
          <a:r>
            <a:rPr lang="es-PY" sz="1400" dirty="0">
              <a:latin typeface="Tahoma" panose="020B0604030504040204" pitchFamily="34" charset="0"/>
              <a:ea typeface="Tahoma" panose="020B0604030504040204" pitchFamily="34" charset="0"/>
              <a:cs typeface="Tahoma" panose="020B0604030504040204" pitchFamily="34" charset="0"/>
            </a:rPr>
            <a:t>Exactamente una vez se asegura que los mensajes llegan exactamente una sola vez. Utilice esta calidad de servicio con sistemas de facturación, por ejemplo. Los mensajes duplicados o perdidos pueden provocar un problema o generar cargos incorrectos. </a:t>
          </a:r>
          <a:endParaRPr lang="es-ES" sz="1400" dirty="0">
            <a:latin typeface="Tahoma" panose="020B0604030504040204" pitchFamily="34" charset="0"/>
            <a:ea typeface="Tahoma" panose="020B0604030504040204" pitchFamily="34" charset="0"/>
            <a:cs typeface="Tahoma" panose="020B0604030504040204" pitchFamily="34" charset="0"/>
          </a:endParaRPr>
        </a:p>
      </dgm:t>
    </dgm:pt>
    <dgm:pt modelId="{57676A19-35D7-41AF-80FB-FF4B6566E5C4}" type="parTrans" cxnId="{73FA32A9-AF93-4D41-A6D9-CA30470654C0}">
      <dgm:prSet/>
      <dgm:spPr/>
      <dgm:t>
        <a:bodyPr/>
        <a:lstStyle/>
        <a:p>
          <a:endParaRPr lang="es-ES"/>
        </a:p>
      </dgm:t>
    </dgm:pt>
    <dgm:pt modelId="{BFD314BA-03D0-468C-A390-3DAD38BB31D4}" type="sibTrans" cxnId="{73FA32A9-AF93-4D41-A6D9-CA30470654C0}">
      <dgm:prSet/>
      <dgm:spPr/>
      <dgm:t>
        <a:bodyPr/>
        <a:lstStyle/>
        <a:p>
          <a:endParaRPr lang="es-ES"/>
        </a:p>
      </dgm:t>
    </dgm:pt>
    <dgm:pt modelId="{08F7F27D-A666-46F5-BBCC-BD7A31DD1319}" type="pres">
      <dgm:prSet presAssocID="{5AF48A96-C462-4403-B5F3-A449B1AE43EE}" presName="composite" presStyleCnt="0">
        <dgm:presLayoutVars>
          <dgm:chMax val="1"/>
          <dgm:dir/>
          <dgm:resizeHandles val="exact"/>
        </dgm:presLayoutVars>
      </dgm:prSet>
      <dgm:spPr/>
      <dgm:t>
        <a:bodyPr/>
        <a:lstStyle/>
        <a:p>
          <a:endParaRPr lang="es-ES"/>
        </a:p>
      </dgm:t>
    </dgm:pt>
    <dgm:pt modelId="{1540C0B4-DA48-459A-A7B7-5DA706D0C5F9}" type="pres">
      <dgm:prSet presAssocID="{ED0C7B38-E492-4000-86BF-B2DD23374CCF}" presName="roof" presStyleLbl="dkBgShp" presStyleIdx="0" presStyleCnt="2" custScaleY="59862"/>
      <dgm:spPr/>
      <dgm:t>
        <a:bodyPr/>
        <a:lstStyle/>
        <a:p>
          <a:endParaRPr lang="es-ES"/>
        </a:p>
      </dgm:t>
    </dgm:pt>
    <dgm:pt modelId="{8947CA8C-5EFF-44D2-B9A3-98DC4F3B79E7}" type="pres">
      <dgm:prSet presAssocID="{ED0C7B38-E492-4000-86BF-B2DD23374CCF}" presName="pillars" presStyleCnt="0"/>
      <dgm:spPr/>
    </dgm:pt>
    <dgm:pt modelId="{515E243E-4CFE-412A-A851-F8338CD9F8D0}" type="pres">
      <dgm:prSet presAssocID="{ED0C7B38-E492-4000-86BF-B2DD23374CCF}" presName="pillar1" presStyleLbl="node1" presStyleIdx="0" presStyleCnt="3" custScaleY="116079" custLinFactNeighborX="46" custLinFactNeighborY="-3261">
        <dgm:presLayoutVars>
          <dgm:bulletEnabled val="1"/>
        </dgm:presLayoutVars>
      </dgm:prSet>
      <dgm:spPr/>
      <dgm:t>
        <a:bodyPr/>
        <a:lstStyle/>
        <a:p>
          <a:endParaRPr lang="es-ES"/>
        </a:p>
      </dgm:t>
    </dgm:pt>
    <dgm:pt modelId="{AE0272E3-64D4-4418-89CD-DEB25673B4FC}" type="pres">
      <dgm:prSet presAssocID="{AAAF950A-BCC4-44D7-843F-68CB680B1831}" presName="pillarX" presStyleLbl="node1" presStyleIdx="1" presStyleCnt="3" custScaleY="116079" custLinFactNeighborX="46" custLinFactNeighborY="-3261">
        <dgm:presLayoutVars>
          <dgm:bulletEnabled val="1"/>
        </dgm:presLayoutVars>
      </dgm:prSet>
      <dgm:spPr/>
      <dgm:t>
        <a:bodyPr/>
        <a:lstStyle/>
        <a:p>
          <a:endParaRPr lang="es-ES"/>
        </a:p>
      </dgm:t>
    </dgm:pt>
    <dgm:pt modelId="{364AE8AE-F8A5-48DB-B20F-F7BEBB8799F6}" type="pres">
      <dgm:prSet presAssocID="{76A18439-EA72-47E9-8A02-C8B703BFC43F}" presName="pillarX" presStyleLbl="node1" presStyleIdx="2" presStyleCnt="3" custScaleY="116079" custLinFactNeighborX="46" custLinFactNeighborY="-3261">
        <dgm:presLayoutVars>
          <dgm:bulletEnabled val="1"/>
        </dgm:presLayoutVars>
      </dgm:prSet>
      <dgm:spPr/>
      <dgm:t>
        <a:bodyPr/>
        <a:lstStyle/>
        <a:p>
          <a:endParaRPr lang="es-ES"/>
        </a:p>
      </dgm:t>
    </dgm:pt>
    <dgm:pt modelId="{E8F3A8C8-24C6-43B5-A43D-ECB2510C2ACA}" type="pres">
      <dgm:prSet presAssocID="{ED0C7B38-E492-4000-86BF-B2DD23374CCF}" presName="base" presStyleLbl="dkBgShp" presStyleIdx="1" presStyleCnt="2"/>
      <dgm:spPr/>
    </dgm:pt>
  </dgm:ptLst>
  <dgm:cxnLst>
    <dgm:cxn modelId="{6C70BFAB-2302-4235-8272-889D44C6C8FB}" type="presOf" srcId="{5AF48A96-C462-4403-B5F3-A449B1AE43EE}" destId="{08F7F27D-A666-46F5-BBCC-BD7A31DD1319}" srcOrd="0" destOrd="0" presId="urn:microsoft.com/office/officeart/2005/8/layout/hList3"/>
    <dgm:cxn modelId="{73FA32A9-AF93-4D41-A6D9-CA30470654C0}" srcId="{ED0C7B38-E492-4000-86BF-B2DD23374CCF}" destId="{76A18439-EA72-47E9-8A02-C8B703BFC43F}" srcOrd="2" destOrd="0" parTransId="{57676A19-35D7-41AF-80FB-FF4B6566E5C4}" sibTransId="{BFD314BA-03D0-468C-A390-3DAD38BB31D4}"/>
    <dgm:cxn modelId="{030BA337-5DCF-4296-9420-2067E4C30326}" type="presOf" srcId="{76A18439-EA72-47E9-8A02-C8B703BFC43F}" destId="{364AE8AE-F8A5-48DB-B20F-F7BEBB8799F6}" srcOrd="0" destOrd="0" presId="urn:microsoft.com/office/officeart/2005/8/layout/hList3"/>
    <dgm:cxn modelId="{3DBED91D-2746-494D-BF7E-C652385BC1A9}" type="presOf" srcId="{DFCEEC21-514A-4C14-A442-A937EE671094}" destId="{515E243E-4CFE-412A-A851-F8338CD9F8D0}" srcOrd="0" destOrd="0" presId="urn:microsoft.com/office/officeart/2005/8/layout/hList3"/>
    <dgm:cxn modelId="{45B6D702-7EE0-4B25-A9F8-40AA84DB9E5B}" srcId="{5AF48A96-C462-4403-B5F3-A449B1AE43EE}" destId="{ED0C7B38-E492-4000-86BF-B2DD23374CCF}" srcOrd="0" destOrd="0" parTransId="{F4573A5F-E645-4576-B27F-56844A9EF945}" sibTransId="{AFBCC63F-C10F-4FB8-9ED9-66B808AFFB06}"/>
    <dgm:cxn modelId="{A0A3DE92-10A1-473A-AD6A-F37901A1396A}" type="presOf" srcId="{AAAF950A-BCC4-44D7-843F-68CB680B1831}" destId="{AE0272E3-64D4-4418-89CD-DEB25673B4FC}" srcOrd="0" destOrd="0" presId="urn:microsoft.com/office/officeart/2005/8/layout/hList3"/>
    <dgm:cxn modelId="{DACCE2BE-367B-40FD-8E50-8D16E13A9FC4}" srcId="{ED0C7B38-E492-4000-86BF-B2DD23374CCF}" destId="{DFCEEC21-514A-4C14-A442-A937EE671094}" srcOrd="0" destOrd="0" parTransId="{1E55E4DB-FA19-488D-988E-3CC98D706A6C}" sibTransId="{DB089B2B-6E68-4225-8FCF-72A9EACA4D53}"/>
    <dgm:cxn modelId="{1EBF41DF-08D7-4439-801D-93EAF80626DE}" type="presOf" srcId="{ED0C7B38-E492-4000-86BF-B2DD23374CCF}" destId="{1540C0B4-DA48-459A-A7B7-5DA706D0C5F9}" srcOrd="0" destOrd="0" presId="urn:microsoft.com/office/officeart/2005/8/layout/hList3"/>
    <dgm:cxn modelId="{45417580-7430-40BA-83F9-99C111C4B59C}" srcId="{ED0C7B38-E492-4000-86BF-B2DD23374CCF}" destId="{AAAF950A-BCC4-44D7-843F-68CB680B1831}" srcOrd="1" destOrd="0" parTransId="{FAA57D6C-2423-49F5-8F63-D1CD004E6E03}" sibTransId="{C85CFE76-6B55-4DD7-B570-C47038FEC234}"/>
    <dgm:cxn modelId="{B13837D1-A655-4741-9B00-63CEAE110117}" type="presParOf" srcId="{08F7F27D-A666-46F5-BBCC-BD7A31DD1319}" destId="{1540C0B4-DA48-459A-A7B7-5DA706D0C5F9}" srcOrd="0" destOrd="0" presId="urn:microsoft.com/office/officeart/2005/8/layout/hList3"/>
    <dgm:cxn modelId="{CF89C4EE-F729-4B80-8FD8-46D89DC4E627}" type="presParOf" srcId="{08F7F27D-A666-46F5-BBCC-BD7A31DD1319}" destId="{8947CA8C-5EFF-44D2-B9A3-98DC4F3B79E7}" srcOrd="1" destOrd="0" presId="urn:microsoft.com/office/officeart/2005/8/layout/hList3"/>
    <dgm:cxn modelId="{E0AB4E51-84ED-448B-9BD1-F86DC3EB27F3}" type="presParOf" srcId="{8947CA8C-5EFF-44D2-B9A3-98DC4F3B79E7}" destId="{515E243E-4CFE-412A-A851-F8338CD9F8D0}" srcOrd="0" destOrd="0" presId="urn:microsoft.com/office/officeart/2005/8/layout/hList3"/>
    <dgm:cxn modelId="{576D6E7D-2479-462D-A820-CF9B5061C908}" type="presParOf" srcId="{8947CA8C-5EFF-44D2-B9A3-98DC4F3B79E7}" destId="{AE0272E3-64D4-4418-89CD-DEB25673B4FC}" srcOrd="1" destOrd="0" presId="urn:microsoft.com/office/officeart/2005/8/layout/hList3"/>
    <dgm:cxn modelId="{F8107C1B-F107-4863-8AAC-DBF29779A381}" type="presParOf" srcId="{8947CA8C-5EFF-44D2-B9A3-98DC4F3B79E7}" destId="{364AE8AE-F8A5-48DB-B20F-F7BEBB8799F6}" srcOrd="2" destOrd="0" presId="urn:microsoft.com/office/officeart/2005/8/layout/hList3"/>
    <dgm:cxn modelId="{1A957240-7B8F-4A9E-88D4-C954C343B0B4}" type="presParOf" srcId="{08F7F27D-A666-46F5-BBCC-BD7A31DD1319}" destId="{E8F3A8C8-24C6-43B5-A43D-ECB2510C2AC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0C0B4-DA48-459A-A7B7-5DA706D0C5F9}">
      <dsp:nvSpPr>
        <dsp:cNvPr id="0" name=""/>
        <dsp:cNvSpPr/>
      </dsp:nvSpPr>
      <dsp:spPr>
        <a:xfrm>
          <a:off x="0" y="144512"/>
          <a:ext cx="9697077" cy="862108"/>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buNone/>
          </a:pPr>
          <a:r>
            <a:rPr lang="es-PY" sz="1800" kern="1200" dirty="0">
              <a:latin typeface="Tahoma" panose="020B0604030504040204" pitchFamily="34" charset="0"/>
              <a:ea typeface="Tahoma" panose="020B0604030504040204" pitchFamily="34" charset="0"/>
              <a:cs typeface="Tahoma" panose="020B0604030504040204" pitchFamily="34" charset="0"/>
            </a:rPr>
            <a:t>Tiene tres calidades de servicio para la entrega de mensajes:</a:t>
          </a:r>
          <a:endParaRPr lang="es-ES" sz="1800" kern="1200" dirty="0">
            <a:latin typeface="Tahoma" panose="020B0604030504040204" pitchFamily="34" charset="0"/>
            <a:ea typeface="Tahoma" panose="020B0604030504040204" pitchFamily="34" charset="0"/>
            <a:cs typeface="Tahoma" panose="020B0604030504040204" pitchFamily="34" charset="0"/>
          </a:endParaRPr>
        </a:p>
      </dsp:txBody>
      <dsp:txXfrm>
        <a:off x="0" y="144512"/>
        <a:ext cx="9697077" cy="862108"/>
      </dsp:txXfrm>
    </dsp:sp>
    <dsp:sp modelId="{515E243E-4CFE-412A-A851-F8338CD9F8D0}">
      <dsp:nvSpPr>
        <dsp:cNvPr id="0" name=""/>
        <dsp:cNvSpPr/>
      </dsp:nvSpPr>
      <dsp:spPr>
        <a:xfrm>
          <a:off x="6220" y="953881"/>
          <a:ext cx="3229202" cy="3510618"/>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PY" sz="1700" kern="1200" dirty="0">
              <a:latin typeface="Tahoma" panose="020B0604030504040204" pitchFamily="34" charset="0"/>
              <a:ea typeface="Tahoma" panose="020B0604030504040204" pitchFamily="34" charset="0"/>
              <a:cs typeface="Tahoma" panose="020B0604030504040204" pitchFamily="34" charset="0"/>
            </a:rPr>
            <a:t>Como máximo una vez los mensajes de entregan en base a los mejores esfuerzos de la red de Protocolo Internet subyacente. Se puede producir pérdida de mensajes. Utilice esta calidad de servicio con la comunicación de datos de sensores ambientales, por ejemplo. No importa si una lectura individual se pierde, si la siguiente se publica poco después. </a:t>
          </a:r>
          <a:endParaRPr lang="es-ES" sz="1700" kern="1200" dirty="0">
            <a:latin typeface="Tahoma" panose="020B0604030504040204" pitchFamily="34" charset="0"/>
            <a:ea typeface="Tahoma" panose="020B0604030504040204" pitchFamily="34" charset="0"/>
            <a:cs typeface="Tahoma" panose="020B0604030504040204" pitchFamily="34" charset="0"/>
          </a:endParaRPr>
        </a:p>
      </dsp:txBody>
      <dsp:txXfrm>
        <a:off x="6220" y="953881"/>
        <a:ext cx="3229202" cy="3510618"/>
      </dsp:txXfrm>
    </dsp:sp>
    <dsp:sp modelId="{AE0272E3-64D4-4418-89CD-DEB25673B4FC}">
      <dsp:nvSpPr>
        <dsp:cNvPr id="0" name=""/>
        <dsp:cNvSpPr/>
      </dsp:nvSpPr>
      <dsp:spPr>
        <a:xfrm>
          <a:off x="3235422" y="953881"/>
          <a:ext cx="3229202" cy="3510618"/>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Y" sz="1400" kern="1200" dirty="0">
              <a:latin typeface="Tahoma" panose="020B0604030504040204" pitchFamily="34" charset="0"/>
              <a:ea typeface="Tahoma" panose="020B0604030504040204" pitchFamily="34" charset="0"/>
              <a:cs typeface="Tahoma" panose="020B0604030504040204" pitchFamily="34" charset="0"/>
            </a:rPr>
            <a:t>Al menos una vez se asegura que los mensajes llegan, pero se pueden producir duplicados. </a:t>
          </a:r>
          <a:endParaRPr lang="es-ES" sz="1400" kern="1200" dirty="0">
            <a:latin typeface="Tahoma" panose="020B0604030504040204" pitchFamily="34" charset="0"/>
            <a:ea typeface="Tahoma" panose="020B0604030504040204" pitchFamily="34" charset="0"/>
            <a:cs typeface="Tahoma" panose="020B0604030504040204" pitchFamily="34" charset="0"/>
          </a:endParaRPr>
        </a:p>
      </dsp:txBody>
      <dsp:txXfrm>
        <a:off x="3235422" y="953881"/>
        <a:ext cx="3229202" cy="3510618"/>
      </dsp:txXfrm>
    </dsp:sp>
    <dsp:sp modelId="{364AE8AE-F8A5-48DB-B20F-F7BEBB8799F6}">
      <dsp:nvSpPr>
        <dsp:cNvPr id="0" name=""/>
        <dsp:cNvSpPr/>
      </dsp:nvSpPr>
      <dsp:spPr>
        <a:xfrm>
          <a:off x="6464625" y="953881"/>
          <a:ext cx="3229202" cy="3510618"/>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PY" sz="1400" kern="1200" dirty="0">
              <a:latin typeface="Tahoma" panose="020B0604030504040204" pitchFamily="34" charset="0"/>
              <a:ea typeface="Tahoma" panose="020B0604030504040204" pitchFamily="34" charset="0"/>
              <a:cs typeface="Tahoma" panose="020B0604030504040204" pitchFamily="34" charset="0"/>
            </a:rPr>
            <a:t>Exactamente una vez se asegura que los mensajes llegan exactamente una sola vez. Utilice esta calidad de servicio con sistemas de facturación, por ejemplo. Los mensajes duplicados o perdidos pueden provocar un problema o generar cargos incorrectos. </a:t>
          </a:r>
          <a:endParaRPr lang="es-ES" sz="1400" kern="1200" dirty="0">
            <a:latin typeface="Tahoma" panose="020B0604030504040204" pitchFamily="34" charset="0"/>
            <a:ea typeface="Tahoma" panose="020B0604030504040204" pitchFamily="34" charset="0"/>
            <a:cs typeface="Tahoma" panose="020B0604030504040204" pitchFamily="34" charset="0"/>
          </a:endParaRPr>
        </a:p>
      </dsp:txBody>
      <dsp:txXfrm>
        <a:off x="6464625" y="953881"/>
        <a:ext cx="3229202" cy="3510618"/>
      </dsp:txXfrm>
    </dsp:sp>
    <dsp:sp modelId="{E8F3A8C8-24C6-43B5-A43D-ECB2510C2ACA}">
      <dsp:nvSpPr>
        <dsp:cNvPr id="0" name=""/>
        <dsp:cNvSpPr/>
      </dsp:nvSpPr>
      <dsp:spPr>
        <a:xfrm>
          <a:off x="0" y="4319982"/>
          <a:ext cx="9697077" cy="336037"/>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08465936-22A0-4556-A7FE-AEE7D0B46030}" type="datetimeFigureOut">
              <a:rPr lang="es-ES" smtClean="0"/>
              <a:t>08/09/2018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349808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8465936-22A0-4556-A7FE-AEE7D0B46030}" type="datetimeFigureOut">
              <a:rPr lang="es-ES" smtClean="0"/>
              <a:t>08/09/2018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40389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8465936-22A0-4556-A7FE-AEE7D0B46030}" type="datetimeFigureOut">
              <a:rPr lang="es-ES" smtClean="0"/>
              <a:t>08/09/2018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134878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08465936-22A0-4556-A7FE-AEE7D0B46030}" type="datetimeFigureOut">
              <a:rPr lang="es-ES" smtClean="0"/>
              <a:t>08/09/2018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99789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8465936-22A0-4556-A7FE-AEE7D0B46030}" type="datetimeFigureOut">
              <a:rPr lang="es-ES" smtClean="0"/>
              <a:t>08/09/2018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2065677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08465936-22A0-4556-A7FE-AEE7D0B46030}" type="datetimeFigureOut">
              <a:rPr lang="es-ES" smtClean="0"/>
              <a:t>08/09/2018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51626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08465936-22A0-4556-A7FE-AEE7D0B46030}" type="datetimeFigureOut">
              <a:rPr lang="es-ES" smtClean="0"/>
              <a:t>08/09/2018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3531986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08465936-22A0-4556-A7FE-AEE7D0B46030}" type="datetimeFigureOut">
              <a:rPr lang="es-ES" smtClean="0"/>
              <a:t>08/09/2018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391152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8465936-22A0-4556-A7FE-AEE7D0B46030}" type="datetimeFigureOut">
              <a:rPr lang="es-ES" smtClean="0"/>
              <a:t>08/09/2018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18515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8465936-22A0-4556-A7FE-AEE7D0B46030}" type="datetimeFigureOut">
              <a:rPr lang="es-ES" smtClean="0"/>
              <a:t>08/09/2018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34509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8465936-22A0-4556-A7FE-AEE7D0B46030}" type="datetimeFigureOut">
              <a:rPr lang="es-ES" smtClean="0"/>
              <a:t>08/09/2018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98374AE-A832-45D4-961E-C0AEB2B490C2}" type="slidenum">
              <a:rPr lang="es-ES" smtClean="0"/>
              <a:t>‹Nº›</a:t>
            </a:fld>
            <a:endParaRPr lang="es-ES"/>
          </a:p>
        </p:txBody>
      </p:sp>
    </p:spTree>
    <p:extLst>
      <p:ext uri="{BB962C8B-B14F-4D97-AF65-F5344CB8AC3E}">
        <p14:creationId xmlns:p14="http://schemas.microsoft.com/office/powerpoint/2010/main" val="17147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65936-22A0-4556-A7FE-AEE7D0B46030}" type="datetimeFigureOut">
              <a:rPr lang="es-ES" smtClean="0"/>
              <a:t>08/09/2018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374AE-A832-45D4-961E-C0AEB2B490C2}" type="slidenum">
              <a:rPr lang="es-ES" smtClean="0"/>
              <a:t>‹Nº›</a:t>
            </a:fld>
            <a:endParaRPr lang="es-ES"/>
          </a:p>
        </p:txBody>
      </p:sp>
    </p:spTree>
    <p:extLst>
      <p:ext uri="{BB962C8B-B14F-4D97-AF65-F5344CB8AC3E}">
        <p14:creationId xmlns:p14="http://schemas.microsoft.com/office/powerpoint/2010/main" val="4171603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Internet of </a:t>
            </a:r>
            <a:r>
              <a:rPr lang="es-ES" dirty="0" err="1" smtClean="0"/>
              <a:t>Things</a:t>
            </a:r>
            <a:endParaRPr lang="es-ES" dirty="0"/>
          </a:p>
        </p:txBody>
      </p:sp>
      <p:sp>
        <p:nvSpPr>
          <p:cNvPr id="3" name="Subtítulo 2"/>
          <p:cNvSpPr>
            <a:spLocks noGrp="1"/>
          </p:cNvSpPr>
          <p:nvPr>
            <p:ph type="subTitle" idx="1"/>
          </p:nvPr>
        </p:nvSpPr>
        <p:spPr/>
        <p:txBody>
          <a:bodyPr/>
          <a:lstStyle/>
          <a:p>
            <a:r>
              <a:rPr lang="es-ES" dirty="0" err="1" smtClean="0"/>
              <a:t>Prof</a:t>
            </a:r>
            <a:r>
              <a:rPr lang="es-ES" dirty="0" smtClean="0"/>
              <a:t>: Marko Antonio Caballero Moreno</a:t>
            </a:r>
          </a:p>
          <a:p>
            <a:r>
              <a:rPr lang="es-ES" dirty="0" err="1" smtClean="0"/>
              <a:t>Labotec</a:t>
            </a:r>
            <a:endParaRPr lang="es-ES" dirty="0"/>
          </a:p>
        </p:txBody>
      </p:sp>
    </p:spTree>
    <p:extLst>
      <p:ext uri="{BB962C8B-B14F-4D97-AF65-F5344CB8AC3E}">
        <p14:creationId xmlns:p14="http://schemas.microsoft.com/office/powerpoint/2010/main" val="119060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991AB020-E8CF-48EE-82D9-04640EE5A935}"/>
              </a:ext>
            </a:extLst>
          </p:cNvPr>
          <p:cNvSpPr>
            <a:spLocks noGrp="1"/>
          </p:cNvSpPr>
          <p:nvPr>
            <p:ph type="title"/>
          </p:nvPr>
        </p:nvSpPr>
        <p:spPr>
          <a:xfrm>
            <a:off x="1439483" y="356659"/>
            <a:ext cx="9169019" cy="1450757"/>
          </a:xfrm>
        </p:spPr>
        <p:txBody>
          <a:bodyPr>
            <a:noAutofit/>
            <a:scene3d>
              <a:camera prst="orthographicFront"/>
              <a:lightRig rig="threePt" dir="t"/>
            </a:scene3d>
            <a:sp3d extrusionH="57150">
              <a:bevelT w="82550" h="38100" prst="coolSlant"/>
            </a:sp3d>
          </a:bodyPr>
          <a:lstStyle/>
          <a:p>
            <a:pPr algn="ctr"/>
            <a:r>
              <a:rPr lang="es-PY" sz="5333" b="1" dirty="0" err="1">
                <a:ln w="22225">
                  <a:noFill/>
                  <a:prstDash val="solid"/>
                </a:ln>
                <a:solidFill>
                  <a:sysClr val="windowText" lastClr="000000"/>
                </a:solidFill>
                <a:effectLst>
                  <a:outerShdw blurRad="50800" dist="38100" dir="10800000" algn="r" rotWithShape="0">
                    <a:prstClr val="black">
                      <a:alpha val="40000"/>
                    </a:prstClr>
                  </a:outerShdw>
                </a:effectLst>
              </a:rPr>
              <a:t>Librerias</a:t>
            </a:r>
            <a:r>
              <a:rPr lang="es-PY" sz="5333" b="1" dirty="0">
                <a:ln w="22225">
                  <a:noFill/>
                  <a:prstDash val="solid"/>
                </a:ln>
                <a:solidFill>
                  <a:sysClr val="windowText" lastClr="000000"/>
                </a:solidFill>
                <a:effectLst>
                  <a:outerShdw blurRad="50800" dist="38100" dir="10800000" algn="r" rotWithShape="0">
                    <a:prstClr val="black">
                      <a:alpha val="40000"/>
                    </a:prstClr>
                  </a:outerShdw>
                </a:effectLst>
              </a:rPr>
              <a:t> disponibles para MQTT</a:t>
            </a:r>
          </a:p>
        </p:txBody>
      </p:sp>
      <p:sp>
        <p:nvSpPr>
          <p:cNvPr id="2" name="CuadroTexto 1">
            <a:extLst>
              <a:ext uri="{FF2B5EF4-FFF2-40B4-BE49-F238E27FC236}">
                <a16:creationId xmlns="" xmlns:a16="http://schemas.microsoft.com/office/drawing/2014/main" id="{14D63241-1E13-452E-83AE-67ED781049F2}"/>
              </a:ext>
            </a:extLst>
          </p:cNvPr>
          <p:cNvSpPr txBox="1"/>
          <p:nvPr/>
        </p:nvSpPr>
        <p:spPr>
          <a:xfrm>
            <a:off x="1847528" y="2660915"/>
            <a:ext cx="8352928" cy="3416320"/>
          </a:xfrm>
          <a:prstGeom prst="rect">
            <a:avLst/>
          </a:prstGeom>
          <a:noFill/>
        </p:spPr>
        <p:txBody>
          <a:bodyPr wrap="square" numCol="2" rtlCol="0">
            <a:spAutoFit/>
          </a:bodyPr>
          <a:lstStyle/>
          <a:p>
            <a:pPr marL="380990" indent="-380990">
              <a:buFont typeface="Wingdings" panose="05000000000000000000" pitchFamily="2" charset="2"/>
              <a:buChar char="ü"/>
            </a:pPr>
            <a:r>
              <a:rPr lang="es-ES" sz="2400" b="1" dirty="0"/>
              <a:t>Android</a:t>
            </a:r>
          </a:p>
          <a:p>
            <a:pPr marL="380990" indent="-380990">
              <a:buFont typeface="Wingdings" panose="05000000000000000000" pitchFamily="2" charset="2"/>
              <a:buChar char="ü"/>
            </a:pPr>
            <a:r>
              <a:rPr lang="es-ES" sz="2400" b="1" dirty="0"/>
              <a:t>Arduino</a:t>
            </a:r>
          </a:p>
          <a:p>
            <a:pPr marL="380990" indent="-380990">
              <a:buFont typeface="Wingdings" panose="05000000000000000000" pitchFamily="2" charset="2"/>
              <a:buChar char="ü"/>
            </a:pPr>
            <a:r>
              <a:rPr lang="es-ES" sz="2400" b="1" dirty="0"/>
              <a:t>C</a:t>
            </a:r>
          </a:p>
          <a:p>
            <a:pPr marL="380990" indent="-380990">
              <a:buFont typeface="Wingdings" panose="05000000000000000000" pitchFamily="2" charset="2"/>
              <a:buChar char="ü"/>
            </a:pPr>
            <a:r>
              <a:rPr lang="es-ES" sz="2400" b="1" dirty="0"/>
              <a:t>C#</a:t>
            </a:r>
            <a:endParaRPr lang="es-ES" sz="2400" dirty="0"/>
          </a:p>
          <a:p>
            <a:pPr marL="380990" indent="-380990">
              <a:buFont typeface="Wingdings" panose="05000000000000000000" pitchFamily="2" charset="2"/>
              <a:buChar char="ü"/>
            </a:pPr>
            <a:r>
              <a:rPr lang="es-ES" sz="2400" b="1" dirty="0"/>
              <a:t>Dart</a:t>
            </a:r>
            <a:r>
              <a:rPr lang="es-ES" sz="2400" dirty="0"/>
              <a:t> </a:t>
            </a:r>
          </a:p>
          <a:p>
            <a:pPr marL="380990" indent="-380990">
              <a:buFont typeface="Wingdings" panose="05000000000000000000" pitchFamily="2" charset="2"/>
              <a:buChar char="ü"/>
            </a:pPr>
            <a:r>
              <a:rPr lang="es-ES" sz="2400" b="1" dirty="0" err="1"/>
              <a:t>Go</a:t>
            </a:r>
            <a:r>
              <a:rPr lang="es-ES" sz="2400" dirty="0"/>
              <a:t> </a:t>
            </a:r>
          </a:p>
          <a:p>
            <a:pPr marL="380990" indent="-380990">
              <a:buFont typeface="Wingdings" panose="05000000000000000000" pitchFamily="2" charset="2"/>
              <a:buChar char="ü"/>
            </a:pPr>
            <a:r>
              <a:rPr lang="es-ES" sz="2400" b="1" dirty="0"/>
              <a:t>Java</a:t>
            </a:r>
            <a:r>
              <a:rPr lang="es-ES" sz="2400" dirty="0"/>
              <a:t> </a:t>
            </a:r>
          </a:p>
          <a:p>
            <a:pPr marL="380990" indent="-380990">
              <a:buFont typeface="Wingdings" panose="05000000000000000000" pitchFamily="2" charset="2"/>
              <a:buChar char="ü"/>
            </a:pPr>
            <a:r>
              <a:rPr lang="es-ES" sz="2400" b="1" dirty="0" err="1"/>
              <a:t>Javascript</a:t>
            </a:r>
            <a:endParaRPr lang="es-ES" sz="2400" b="1" dirty="0"/>
          </a:p>
          <a:p>
            <a:pPr marL="380990" indent="-380990">
              <a:buFont typeface="Wingdings" panose="05000000000000000000" pitchFamily="2" charset="2"/>
              <a:buChar char="ü"/>
            </a:pPr>
            <a:r>
              <a:rPr lang="es-ES" sz="2400" b="1" dirty="0" err="1"/>
              <a:t>Lua</a:t>
            </a:r>
            <a:endParaRPr lang="es-ES" sz="2400" b="1" dirty="0"/>
          </a:p>
          <a:p>
            <a:pPr marL="380990" indent="-380990">
              <a:buFont typeface="Wingdings" panose="05000000000000000000" pitchFamily="2" charset="2"/>
              <a:buChar char="ü"/>
            </a:pPr>
            <a:r>
              <a:rPr lang="es-ES" sz="2400" b="1" dirty="0" err="1"/>
              <a:t>Objective</a:t>
            </a:r>
            <a:r>
              <a:rPr lang="es-ES" sz="2400" b="1" dirty="0"/>
              <a:t>-C / iOS</a:t>
            </a:r>
          </a:p>
          <a:p>
            <a:pPr marL="380990" indent="-380990">
              <a:buFont typeface="Wingdings" panose="05000000000000000000" pitchFamily="2" charset="2"/>
              <a:buChar char="ü"/>
            </a:pPr>
            <a:r>
              <a:rPr lang="es-ES" sz="2400" b="1" dirty="0"/>
              <a:t>PHP</a:t>
            </a:r>
          </a:p>
          <a:p>
            <a:pPr marL="380990" indent="-380990">
              <a:buFont typeface="Wingdings" panose="05000000000000000000" pitchFamily="2" charset="2"/>
              <a:buChar char="ü"/>
            </a:pPr>
            <a:r>
              <a:rPr lang="es-ES" sz="2400" b="1" dirty="0"/>
              <a:t>Python</a:t>
            </a:r>
          </a:p>
          <a:p>
            <a:pPr marL="380990" indent="-380990">
              <a:buFont typeface="Wingdings" panose="05000000000000000000" pitchFamily="2" charset="2"/>
              <a:buChar char="ü"/>
            </a:pPr>
            <a:r>
              <a:rPr lang="es-ES" sz="2400" b="1" dirty="0"/>
              <a:t>Web </a:t>
            </a:r>
            <a:r>
              <a:rPr lang="es-ES" sz="2400" b="1" dirty="0" err="1"/>
              <a:t>Components</a:t>
            </a:r>
            <a:r>
              <a:rPr lang="es-ES" sz="2400" b="1" dirty="0"/>
              <a:t> / </a:t>
            </a:r>
            <a:r>
              <a:rPr lang="es-ES" sz="2400" b="1" dirty="0" err="1"/>
              <a:t>Polymer</a:t>
            </a:r>
            <a:endParaRPr lang="es-ES" sz="2400" b="1" dirty="0"/>
          </a:p>
        </p:txBody>
      </p:sp>
    </p:spTree>
    <p:extLst>
      <p:ext uri="{BB962C8B-B14F-4D97-AF65-F5344CB8AC3E}">
        <p14:creationId xmlns:p14="http://schemas.microsoft.com/office/powerpoint/2010/main" val="1495000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Broker</a:t>
            </a:r>
            <a:r>
              <a:rPr lang="es-ES" b="1" dirty="0" smtClean="0"/>
              <a:t> </a:t>
            </a:r>
            <a:r>
              <a:rPr lang="es-ES" b="1" dirty="0" err="1" smtClean="0"/>
              <a:t>Mosquitto</a:t>
            </a:r>
            <a:endParaRPr lang="es-ES" b="1" dirty="0"/>
          </a:p>
        </p:txBody>
      </p:sp>
      <p:sp>
        <p:nvSpPr>
          <p:cNvPr id="3" name="Marcador de contenido 2"/>
          <p:cNvSpPr>
            <a:spLocks noGrp="1"/>
          </p:cNvSpPr>
          <p:nvPr>
            <p:ph idx="1"/>
          </p:nvPr>
        </p:nvSpPr>
        <p:spPr/>
        <p:txBody>
          <a:bodyPr/>
          <a:lstStyle/>
          <a:p>
            <a:r>
              <a:rPr lang="es-ES" dirty="0" err="1" smtClean="0"/>
              <a:t>Mosquitto</a:t>
            </a:r>
            <a:r>
              <a:rPr lang="es-ES" dirty="0" smtClean="0"/>
              <a:t> es un </a:t>
            </a:r>
            <a:r>
              <a:rPr lang="es-ES" dirty="0" err="1" smtClean="0"/>
              <a:t>broker</a:t>
            </a:r>
            <a:r>
              <a:rPr lang="es-ES" dirty="0" smtClean="0"/>
              <a:t> </a:t>
            </a:r>
            <a:r>
              <a:rPr lang="es-ES" dirty="0" err="1" smtClean="0"/>
              <a:t>OpenSource</a:t>
            </a:r>
            <a:r>
              <a:rPr lang="es-ES" dirty="0" smtClean="0"/>
              <a:t> ampliamente utilizado debido a su ligereza lo que nos permite, fácilmente, emplearlo en gran número de ambientes, incluso si éstos son de pocos recursos.</a:t>
            </a:r>
          </a:p>
          <a:p>
            <a:r>
              <a:rPr lang="es-ES" dirty="0" smtClean="0"/>
              <a:t>Se Puede Instalar en SO LINUX desde la terminal  y </a:t>
            </a:r>
            <a:r>
              <a:rPr lang="es-ES" dirty="0" err="1" smtClean="0"/>
              <a:t>Tambien</a:t>
            </a:r>
            <a:r>
              <a:rPr lang="es-ES" dirty="0" smtClean="0"/>
              <a:t> en Windows </a:t>
            </a:r>
            <a:r>
              <a:rPr lang="es-ES" dirty="0" err="1" smtClean="0"/>
              <a:t>descargamdo</a:t>
            </a:r>
            <a:r>
              <a:rPr lang="es-ES" dirty="0" smtClean="0"/>
              <a:t> el instalador desde la pagina oficial.</a:t>
            </a:r>
          </a:p>
          <a:p>
            <a:pPr marL="0" indent="0">
              <a:buNone/>
            </a:pPr>
            <a:endParaRPr lang="es-ES" dirty="0"/>
          </a:p>
        </p:txBody>
      </p:sp>
      <p:pic>
        <p:nvPicPr>
          <p:cNvPr id="2052" name="Picture 4" descr="Resultado de imagen para mosquit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170" y="4001294"/>
            <a:ext cx="3749160" cy="248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62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Librería </a:t>
            </a:r>
            <a:r>
              <a:rPr lang="es-ES" b="1" dirty="0" err="1" smtClean="0"/>
              <a:t>Mqtt</a:t>
            </a:r>
            <a:r>
              <a:rPr lang="es-ES" b="1" dirty="0" smtClean="0"/>
              <a:t> Arduino </a:t>
            </a:r>
            <a:r>
              <a:rPr lang="es-ES" b="1" dirty="0" err="1" smtClean="0"/>
              <a:t>PubSubclient</a:t>
            </a:r>
            <a:r>
              <a:rPr lang="es-ES" b="1" dirty="0" smtClean="0"/>
              <a:t> </a:t>
            </a:r>
            <a:endParaRPr lang="es-ES" b="1" dirty="0"/>
          </a:p>
        </p:txBody>
      </p:sp>
      <p:sp>
        <p:nvSpPr>
          <p:cNvPr id="3" name="Marcador de contenido 2"/>
          <p:cNvSpPr>
            <a:spLocks noGrp="1"/>
          </p:cNvSpPr>
          <p:nvPr>
            <p:ph idx="1"/>
          </p:nvPr>
        </p:nvSpPr>
        <p:spPr/>
        <p:txBody>
          <a:bodyPr/>
          <a:lstStyle/>
          <a:p>
            <a:r>
              <a:rPr lang="es-ES" dirty="0" smtClean="0"/>
              <a:t>Es una Librería escrita en </a:t>
            </a:r>
            <a:r>
              <a:rPr lang="es-ES" dirty="0" err="1" smtClean="0"/>
              <a:t>c++</a:t>
            </a:r>
            <a:r>
              <a:rPr lang="es-ES" dirty="0" smtClean="0"/>
              <a:t> compatible con la plataforma arduino</a:t>
            </a:r>
          </a:p>
          <a:p>
            <a:r>
              <a:rPr lang="es-ES" dirty="0" smtClean="0"/>
              <a:t>Esta disponible en </a:t>
            </a:r>
            <a:r>
              <a:rPr lang="es-ES" dirty="0" err="1" smtClean="0"/>
              <a:t>GitHub</a:t>
            </a:r>
            <a:r>
              <a:rPr lang="es-ES" dirty="0" smtClean="0"/>
              <a:t>, </a:t>
            </a:r>
            <a:r>
              <a:rPr lang="es-ES" dirty="0" err="1" smtClean="0"/>
              <a:t>Tambien</a:t>
            </a:r>
            <a:r>
              <a:rPr lang="es-ES" dirty="0" smtClean="0"/>
              <a:t> se Puede descargar directamente desde el gestor de librerías de Arduino.</a:t>
            </a:r>
          </a:p>
          <a:p>
            <a:r>
              <a:rPr lang="es-ES" dirty="0" smtClean="0"/>
              <a:t>Tiene como característica  la  ligereza, y puede gestionar comunicación </a:t>
            </a:r>
            <a:r>
              <a:rPr lang="es-ES" dirty="0" err="1" smtClean="0"/>
              <a:t>mqtt</a:t>
            </a:r>
            <a:r>
              <a:rPr lang="es-ES" dirty="0" smtClean="0"/>
              <a:t> de entrada y salida, utiliza es compatible con la versión 3 del protocolo </a:t>
            </a:r>
            <a:r>
              <a:rPr lang="es-ES" dirty="0" err="1" smtClean="0"/>
              <a:t>Mqtt</a:t>
            </a:r>
            <a:r>
              <a:rPr lang="es-ES" dirty="0" smtClean="0"/>
              <a:t>.</a:t>
            </a:r>
            <a:endParaRPr lang="es-ES" dirty="0"/>
          </a:p>
        </p:txBody>
      </p:sp>
      <p:pic>
        <p:nvPicPr>
          <p:cNvPr id="3074" name="Picture 2" descr="Resultado de imagen para Pubsub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284400"/>
            <a:ext cx="3427884" cy="25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060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smtClean="0"/>
              <a:t>Node</a:t>
            </a:r>
            <a:r>
              <a:rPr lang="es-ES" b="1" dirty="0" smtClean="0"/>
              <a:t> Red </a:t>
            </a:r>
            <a:endParaRPr lang="es-ES" b="1" dirty="0"/>
          </a:p>
        </p:txBody>
      </p:sp>
      <p:sp>
        <p:nvSpPr>
          <p:cNvPr id="3" name="Marcador de contenido 2"/>
          <p:cNvSpPr>
            <a:spLocks noGrp="1"/>
          </p:cNvSpPr>
          <p:nvPr>
            <p:ph idx="1"/>
          </p:nvPr>
        </p:nvSpPr>
        <p:spPr/>
        <p:txBody>
          <a:bodyPr/>
          <a:lstStyle/>
          <a:p>
            <a:r>
              <a:rPr lang="es-ES" dirty="0" err="1"/>
              <a:t>Node</a:t>
            </a:r>
            <a:r>
              <a:rPr lang="es-ES" dirty="0"/>
              <a:t>-RED es una herramienta de programación </a:t>
            </a:r>
            <a:r>
              <a:rPr lang="es-ES" dirty="0" smtClean="0"/>
              <a:t>visual Desarrollada por IBM. </a:t>
            </a:r>
            <a:r>
              <a:rPr lang="es-ES" dirty="0"/>
              <a:t>Muestra visualmente las relaciones y funciones, y permite al usuario programar sin tener que escribir una lengua. </a:t>
            </a:r>
            <a:r>
              <a:rPr lang="es-ES" dirty="0" err="1"/>
              <a:t>Node</a:t>
            </a:r>
            <a:r>
              <a:rPr lang="es-ES" dirty="0"/>
              <a:t>-RED es un editor de flujo basado en el navegador donde se puede añadir o eliminar nodos y conectarlos entre sí con el fin de hacer que se comuniquen entre ellos</a:t>
            </a:r>
          </a:p>
        </p:txBody>
      </p:sp>
      <p:sp>
        <p:nvSpPr>
          <p:cNvPr id="4" name="AutoShape 2" descr="Resultado de imagen para node r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100" name="Picture 4" descr="Resultado de imagen para node r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2235" y="5054600"/>
            <a:ext cx="1499394" cy="149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135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23900" y="636905"/>
            <a:ext cx="10515600" cy="4351338"/>
          </a:xfrm>
        </p:spPr>
        <p:txBody>
          <a:bodyPr/>
          <a:lstStyle/>
          <a:p>
            <a:r>
              <a:rPr lang="es-ES" dirty="0" err="1" smtClean="0"/>
              <a:t>Node</a:t>
            </a:r>
            <a:r>
              <a:rPr lang="es-ES" dirty="0" smtClean="0"/>
              <a:t> Red </a:t>
            </a:r>
            <a:r>
              <a:rPr lang="es-ES" dirty="0"/>
              <a:t>n</a:t>
            </a:r>
            <a:r>
              <a:rPr lang="es-ES" dirty="0" smtClean="0"/>
              <a:t>os </a:t>
            </a:r>
            <a:r>
              <a:rPr lang="es-ES" dirty="0"/>
              <a:t>permite interconectar todos nuestros elementos del Internet de las Cosas. Estos elementos pueden ser desde dispositivos hardware a </a:t>
            </a:r>
            <a:r>
              <a:rPr lang="es-ES" dirty="0" err="1"/>
              <a:t>APIs</a:t>
            </a:r>
            <a:r>
              <a:rPr lang="es-ES" dirty="0"/>
              <a:t> o servicios </a:t>
            </a:r>
            <a:r>
              <a:rPr lang="es-ES" dirty="0" smtClean="0"/>
              <a:t>online</a:t>
            </a:r>
          </a:p>
          <a:p>
            <a:r>
              <a:rPr lang="es-ES" dirty="0" smtClean="0"/>
              <a:t>Esta construido en Base a </a:t>
            </a:r>
            <a:r>
              <a:rPr lang="es-ES" dirty="0" err="1" smtClean="0"/>
              <a:t>NodeJS</a:t>
            </a:r>
            <a:r>
              <a:rPr lang="es-ES" dirty="0" smtClean="0"/>
              <a:t> (</a:t>
            </a:r>
            <a:r>
              <a:rPr lang="es-ES" dirty="0" err="1" smtClean="0"/>
              <a:t>Javascript</a:t>
            </a:r>
            <a:r>
              <a:rPr lang="es-ES" dirty="0" smtClean="0"/>
              <a:t>) Y utiliza el gestor de paquetes de </a:t>
            </a:r>
            <a:r>
              <a:rPr lang="es-ES" dirty="0" err="1" smtClean="0"/>
              <a:t>node</a:t>
            </a:r>
            <a:r>
              <a:rPr lang="es-ES" dirty="0" smtClean="0"/>
              <a:t> NPM . Puede Instalarse en Linux, Windows, Android, </a:t>
            </a:r>
            <a:r>
              <a:rPr lang="es-ES" dirty="0" err="1" smtClean="0"/>
              <a:t>Raspberry</a:t>
            </a:r>
            <a:r>
              <a:rPr lang="es-ES" smtClean="0"/>
              <a:t> Pi.</a:t>
            </a:r>
            <a:endParaRPr lang="es-ES" dirty="0"/>
          </a:p>
        </p:txBody>
      </p:sp>
      <p:sp>
        <p:nvSpPr>
          <p:cNvPr id="4" name="AutoShape 2" descr="Resultado de imagen para node red"/>
          <p:cNvSpPr>
            <a:spLocks noChangeAspect="1" noChangeArrowheads="1"/>
          </p:cNvSpPr>
          <p:nvPr/>
        </p:nvSpPr>
        <p:spPr bwMode="auto">
          <a:xfrm>
            <a:off x="5230495" y="1739131"/>
            <a:ext cx="158566" cy="1585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124" name="Picture 4" descr="https://nodered.org/images/node-red-screensh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 y="3380663"/>
            <a:ext cx="5257800" cy="347733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460" y="3380663"/>
            <a:ext cx="4991395" cy="347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947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Node</a:t>
            </a:r>
            <a:r>
              <a:rPr lang="es-ES" dirty="0" smtClean="0"/>
              <a:t>-RED es…</a:t>
            </a:r>
            <a:endParaRPr lang="es-ES" dirty="0"/>
          </a:p>
        </p:txBody>
      </p:sp>
      <p:sp>
        <p:nvSpPr>
          <p:cNvPr id="3" name="Marcador de contenido 2"/>
          <p:cNvSpPr>
            <a:spLocks noGrp="1"/>
          </p:cNvSpPr>
          <p:nvPr>
            <p:ph idx="1"/>
          </p:nvPr>
        </p:nvSpPr>
        <p:spPr/>
        <p:txBody>
          <a:bodyPr/>
          <a:lstStyle/>
          <a:p>
            <a:r>
              <a:rPr lang="es-PE" dirty="0" smtClean="0"/>
              <a:t>Una herramienta de composición de aplicaciones </a:t>
            </a:r>
            <a:r>
              <a:rPr lang="es-PE" dirty="0" err="1" smtClean="0"/>
              <a:t>iot</a:t>
            </a:r>
            <a:r>
              <a:rPr lang="es-PE" dirty="0" smtClean="0"/>
              <a:t>.</a:t>
            </a:r>
          </a:p>
          <a:p>
            <a:r>
              <a:rPr lang="es-PE" dirty="0" smtClean="0"/>
              <a:t>Fácil de usar para simples interconexiones de dispositivos.</a:t>
            </a:r>
          </a:p>
          <a:p>
            <a:r>
              <a:rPr lang="es-PE" dirty="0" smtClean="0"/>
              <a:t>Flexible de extender y agregar nuevas capacidades y tipos de integración.</a:t>
            </a:r>
          </a:p>
          <a:p>
            <a:r>
              <a:rPr lang="es-PE" dirty="0" smtClean="0"/>
              <a:t>Capaz de crear el enlace entre dispositivos físicos, </a:t>
            </a:r>
            <a:r>
              <a:rPr lang="es-PE" dirty="0" err="1" smtClean="0"/>
              <a:t>backend</a:t>
            </a:r>
            <a:r>
              <a:rPr lang="es-PE" dirty="0" smtClean="0"/>
              <a:t>, redes sociales y aplicaciones web.</a:t>
            </a:r>
          </a:p>
          <a:p>
            <a:r>
              <a:rPr lang="es-PE" dirty="0" smtClean="0"/>
              <a:t>Una excelente manera de probar tus ideas de interconexión de dispositivos entre la capa física y la de software.</a:t>
            </a:r>
          </a:p>
          <a:p>
            <a:pPr marL="0" indent="0">
              <a:buNone/>
            </a:pPr>
            <a:endParaRPr lang="es-ES" dirty="0"/>
          </a:p>
        </p:txBody>
      </p:sp>
    </p:spTree>
    <p:extLst>
      <p:ext uri="{BB962C8B-B14F-4D97-AF65-F5344CB8AC3E}">
        <p14:creationId xmlns:p14="http://schemas.microsoft.com/office/powerpoint/2010/main" val="1543286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Arquitectura de </a:t>
            </a:r>
            <a:r>
              <a:rPr lang="es-PE" dirty="0" err="1" smtClean="0"/>
              <a:t>node</a:t>
            </a:r>
            <a:r>
              <a:rPr lang="es-PE" dirty="0" smtClean="0"/>
              <a:t>-red</a:t>
            </a:r>
            <a:endParaRPr lang="es-ES" dirty="0"/>
          </a:p>
        </p:txBody>
      </p:sp>
      <p:sp>
        <p:nvSpPr>
          <p:cNvPr id="3" name="Marcador de contenido 2"/>
          <p:cNvSpPr>
            <a:spLocks noGrp="1"/>
          </p:cNvSpPr>
          <p:nvPr>
            <p:ph idx="1"/>
          </p:nvPr>
        </p:nvSpPr>
        <p:spPr>
          <a:xfrm>
            <a:off x="487267" y="1839273"/>
            <a:ext cx="10515600" cy="4351338"/>
          </a:xfrm>
        </p:spPr>
        <p:txBody>
          <a:bodyPr/>
          <a:lstStyle/>
          <a:p>
            <a:r>
              <a:rPr lang="es-PE" dirty="0" err="1" smtClean="0"/>
              <a:t>NodeJs</a:t>
            </a:r>
            <a:endParaRPr lang="es-PE" dirty="0" smtClean="0"/>
          </a:p>
          <a:p>
            <a:r>
              <a:rPr lang="es-PE" dirty="0" smtClean="0"/>
              <a:t>Manejo de eventos asíncronos</a:t>
            </a:r>
          </a:p>
          <a:p>
            <a:r>
              <a:rPr lang="es-PE" dirty="0" err="1" smtClean="0"/>
              <a:t>Javascript</a:t>
            </a:r>
            <a:r>
              <a:rPr lang="es-PE" dirty="0" smtClean="0"/>
              <a:t> en </a:t>
            </a:r>
            <a:r>
              <a:rPr lang="es-PE" dirty="0" err="1" smtClean="0"/>
              <a:t>front</a:t>
            </a:r>
            <a:r>
              <a:rPr lang="es-PE" dirty="0" smtClean="0"/>
              <a:t> y </a:t>
            </a:r>
            <a:r>
              <a:rPr lang="es-PE" dirty="0" err="1" smtClean="0"/>
              <a:t>backend</a:t>
            </a:r>
            <a:endParaRPr lang="es-PE" dirty="0" smtClean="0"/>
          </a:p>
          <a:p>
            <a:r>
              <a:rPr lang="es-PE" dirty="0" smtClean="0"/>
              <a:t>Construido usando </a:t>
            </a:r>
            <a:r>
              <a:rPr lang="es-PE" dirty="0" err="1" smtClean="0"/>
              <a:t>express</a:t>
            </a:r>
            <a:endParaRPr lang="es-PE" dirty="0" smtClean="0"/>
          </a:p>
          <a:p>
            <a:pPr marL="0" indent="0">
              <a:buNone/>
            </a:pPr>
            <a:r>
              <a:rPr lang="es-PE" dirty="0" smtClean="0"/>
              <a:t>D3, </a:t>
            </a:r>
            <a:r>
              <a:rPr lang="es-PE" dirty="0" err="1" smtClean="0"/>
              <a:t>jquery</a:t>
            </a:r>
            <a:r>
              <a:rPr lang="es-PE" dirty="0" smtClean="0"/>
              <a:t> y </a:t>
            </a:r>
            <a:r>
              <a:rPr lang="es-PE" dirty="0" err="1" smtClean="0"/>
              <a:t>websockets</a:t>
            </a:r>
            <a:endParaRPr lang="es-ES" dirty="0"/>
          </a:p>
        </p:txBody>
      </p:sp>
      <p:pic>
        <p:nvPicPr>
          <p:cNvPr id="4" name="Imagen 3"/>
          <p:cNvPicPr>
            <a:picLocks noChangeAspect="1"/>
          </p:cNvPicPr>
          <p:nvPr/>
        </p:nvPicPr>
        <p:blipFill>
          <a:blip r:embed="rId2"/>
          <a:stretch>
            <a:fillRect/>
          </a:stretch>
        </p:blipFill>
        <p:spPr>
          <a:xfrm>
            <a:off x="5308338" y="1690688"/>
            <a:ext cx="6715344" cy="3768416"/>
          </a:xfrm>
          <a:prstGeom prst="rect">
            <a:avLst/>
          </a:prstGeom>
        </p:spPr>
      </p:pic>
    </p:spTree>
    <p:extLst>
      <p:ext uri="{BB962C8B-B14F-4D97-AF65-F5344CB8AC3E}">
        <p14:creationId xmlns:p14="http://schemas.microsoft.com/office/powerpoint/2010/main" val="49539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MQTT (</a:t>
            </a:r>
            <a:r>
              <a:rPr lang="es-ES" b="1" dirty="0" err="1" smtClean="0"/>
              <a:t>Message</a:t>
            </a:r>
            <a:r>
              <a:rPr lang="es-ES" b="1" dirty="0" smtClean="0"/>
              <a:t> </a:t>
            </a:r>
            <a:r>
              <a:rPr lang="es-ES" b="1" dirty="0" err="1" smtClean="0"/>
              <a:t>Queue</a:t>
            </a:r>
            <a:r>
              <a:rPr lang="es-ES" b="1" dirty="0" smtClean="0"/>
              <a:t> </a:t>
            </a:r>
            <a:r>
              <a:rPr lang="es-ES" b="1" dirty="0" err="1" smtClean="0"/>
              <a:t>Telemetry</a:t>
            </a:r>
            <a:r>
              <a:rPr lang="es-ES" b="1" dirty="0" smtClean="0"/>
              <a:t> </a:t>
            </a:r>
            <a:r>
              <a:rPr lang="es-ES" b="1" dirty="0" err="1" smtClean="0"/>
              <a:t>Transport</a:t>
            </a:r>
            <a:r>
              <a:rPr lang="es-ES" b="1" dirty="0" smtClean="0"/>
              <a:t>) </a:t>
            </a:r>
            <a:endParaRPr lang="es-ES" b="1" dirty="0"/>
          </a:p>
        </p:txBody>
      </p:sp>
      <p:sp>
        <p:nvSpPr>
          <p:cNvPr id="3" name="Marcador de contenido 2"/>
          <p:cNvSpPr>
            <a:spLocks noGrp="1"/>
          </p:cNvSpPr>
          <p:nvPr>
            <p:ph idx="1"/>
          </p:nvPr>
        </p:nvSpPr>
        <p:spPr/>
        <p:txBody>
          <a:bodyPr/>
          <a:lstStyle/>
          <a:p>
            <a:r>
              <a:rPr lang="es-ES" dirty="0" smtClean="0"/>
              <a:t>Protocolo de transmisión de información  TCP/IP diseñado para dispositivos con reducido ancho de banda. Fue Creado Por IBM y </a:t>
            </a:r>
            <a:r>
              <a:rPr lang="es-ES" dirty="0" err="1" smtClean="0"/>
              <a:t>Eurotech</a:t>
            </a:r>
            <a:r>
              <a:rPr lang="es-ES" dirty="0" smtClean="0"/>
              <a:t> que luego fue donado al proyecto eclipse </a:t>
            </a:r>
          </a:p>
          <a:p>
            <a:r>
              <a:rPr lang="es-ES" dirty="0"/>
              <a:t>Los mensajes son reducidos gracias al pequeño tamaño de las cabeceras del protocolo y a la carga del mensaje en matriz de bytes</a:t>
            </a:r>
          </a:p>
        </p:txBody>
      </p:sp>
      <p:pic>
        <p:nvPicPr>
          <p:cNvPr id="1026" name="Picture 2" descr="Resultado de imagen para mq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245" y="4476750"/>
            <a:ext cx="8096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669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t>Arquitectura del Protocolo MQTT</a:t>
            </a:r>
            <a:endParaRPr lang="es-ES" b="1" dirty="0"/>
          </a:p>
        </p:txBody>
      </p:sp>
      <p:sp>
        <p:nvSpPr>
          <p:cNvPr id="3" name="Marcador de contenido 2"/>
          <p:cNvSpPr>
            <a:spLocks noGrp="1"/>
          </p:cNvSpPr>
          <p:nvPr>
            <p:ph idx="1"/>
          </p:nvPr>
        </p:nvSpPr>
        <p:spPr>
          <a:xfrm>
            <a:off x="245076" y="1825625"/>
            <a:ext cx="10515600" cy="4351338"/>
          </a:xfrm>
        </p:spPr>
        <p:txBody>
          <a:bodyPr/>
          <a:lstStyle/>
          <a:p>
            <a:pPr>
              <a:buFont typeface="Wingdings" panose="05000000000000000000" pitchFamily="2" charset="2"/>
              <a:buChar char="§"/>
            </a:pPr>
            <a:r>
              <a:rPr lang="es-PY" dirty="0" smtClean="0">
                <a:latin typeface="Tahoma" panose="020B0604030504040204" pitchFamily="34" charset="0"/>
                <a:ea typeface="Tahoma" panose="020B0604030504040204" pitchFamily="34" charset="0"/>
                <a:cs typeface="Tahoma" panose="020B0604030504040204" pitchFamily="34" charset="0"/>
              </a:rPr>
              <a:t> Encabezado fijo (2 bytes)</a:t>
            </a:r>
          </a:p>
          <a:p>
            <a:pPr>
              <a:buFont typeface="Wingdings" panose="05000000000000000000" pitchFamily="2" charset="2"/>
              <a:buChar char="§"/>
            </a:pPr>
            <a:r>
              <a:rPr lang="es-PY" dirty="0" smtClean="0">
                <a:latin typeface="Tahoma" panose="020B0604030504040204" pitchFamily="34" charset="0"/>
                <a:ea typeface="Tahoma" panose="020B0604030504040204" pitchFamily="34" charset="0"/>
                <a:cs typeface="Tahoma" panose="020B0604030504040204" pitchFamily="34" charset="0"/>
              </a:rPr>
              <a:t>  Encabezado variable (</a:t>
            </a:r>
            <a:r>
              <a:rPr lang="es-PY" dirty="0" err="1" smtClean="0">
                <a:latin typeface="Tahoma" panose="020B0604030504040204" pitchFamily="34" charset="0"/>
                <a:ea typeface="Tahoma" panose="020B0604030504040204" pitchFamily="34" charset="0"/>
                <a:cs typeface="Tahoma" panose="020B0604030504040204" pitchFamily="34" charset="0"/>
              </a:rPr>
              <a:t>logitud</a:t>
            </a:r>
            <a:r>
              <a:rPr lang="es-PY" dirty="0" smtClean="0">
                <a:latin typeface="Tahoma" panose="020B0604030504040204" pitchFamily="34" charset="0"/>
                <a:ea typeface="Tahoma" panose="020B0604030504040204" pitchFamily="34" charset="0"/>
                <a:cs typeface="Tahoma" panose="020B0604030504040204" pitchFamily="34" charset="0"/>
              </a:rPr>
              <a:t> variable)</a:t>
            </a:r>
          </a:p>
          <a:p>
            <a:pPr>
              <a:buFont typeface="Wingdings" panose="05000000000000000000" pitchFamily="2" charset="2"/>
              <a:buChar char="§"/>
            </a:pPr>
            <a:r>
              <a:rPr lang="es-PY" dirty="0" smtClean="0">
                <a:latin typeface="Tahoma" panose="020B0604030504040204" pitchFamily="34" charset="0"/>
                <a:ea typeface="Tahoma" panose="020B0604030504040204" pitchFamily="34" charset="0"/>
                <a:cs typeface="Tahoma" panose="020B0604030504040204" pitchFamily="34" charset="0"/>
              </a:rPr>
              <a:t>  </a:t>
            </a:r>
            <a:r>
              <a:rPr lang="es-PY" dirty="0" err="1" smtClean="0">
                <a:latin typeface="Tahoma" panose="020B0604030504040204" pitchFamily="34" charset="0"/>
                <a:ea typeface="Tahoma" panose="020B0604030504040204" pitchFamily="34" charset="0"/>
                <a:cs typeface="Tahoma" panose="020B0604030504040204" pitchFamily="34" charset="0"/>
              </a:rPr>
              <a:t>Payload</a:t>
            </a:r>
            <a:r>
              <a:rPr lang="es-PY" dirty="0" smtClean="0">
                <a:latin typeface="Tahoma" panose="020B0604030504040204" pitchFamily="34" charset="0"/>
                <a:ea typeface="Tahoma" panose="020B0604030504040204" pitchFamily="34" charset="0"/>
                <a:cs typeface="Tahoma" panose="020B0604030504040204" pitchFamily="34" charset="0"/>
              </a:rPr>
              <a:t> del mensaje (hasta 256MB)</a:t>
            </a:r>
          </a:p>
          <a:p>
            <a:endParaRPr lang="es-PY" dirty="0" smtClean="0">
              <a:latin typeface="Tahoma" panose="020B0604030504040204" pitchFamily="34" charset="0"/>
              <a:ea typeface="Tahoma" panose="020B0604030504040204" pitchFamily="34" charset="0"/>
              <a:cs typeface="Tahoma" panose="020B0604030504040204" pitchFamily="34" charset="0"/>
            </a:endParaRPr>
          </a:p>
          <a:p>
            <a:endParaRPr lang="es-PY"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
            </a:pPr>
            <a:r>
              <a:rPr lang="es-PY" dirty="0" smtClean="0">
                <a:latin typeface="Tahoma" panose="020B0604030504040204" pitchFamily="34" charset="0"/>
                <a:ea typeface="Tahoma" panose="020B0604030504040204" pitchFamily="34" charset="0"/>
                <a:cs typeface="Tahoma" panose="020B0604030504040204" pitchFamily="34" charset="0"/>
              </a:rPr>
              <a:t>  Fijo (tipo paquete, longitud del </a:t>
            </a:r>
            <a:r>
              <a:rPr lang="es-PY" dirty="0" err="1" smtClean="0">
                <a:latin typeface="Tahoma" panose="020B0604030504040204" pitchFamily="34" charset="0"/>
                <a:ea typeface="Tahoma" panose="020B0604030504040204" pitchFamily="34" charset="0"/>
                <a:cs typeface="Tahoma" panose="020B0604030504040204" pitchFamily="34" charset="0"/>
              </a:rPr>
              <a:t>payload</a:t>
            </a:r>
            <a:r>
              <a:rPr lang="es-PY" dirty="0" smtClean="0">
                <a:latin typeface="Tahoma" panose="020B0604030504040204" pitchFamily="34" charset="0"/>
                <a:ea typeface="Tahoma" panose="020B0604030504040204" pitchFamily="34" charset="0"/>
                <a:cs typeface="Tahoma" panose="020B0604030504040204" pitchFamily="34" charset="0"/>
              </a:rPr>
              <a:t>, </a:t>
            </a:r>
            <a:r>
              <a:rPr lang="es-PY" dirty="0" err="1" smtClean="0">
                <a:latin typeface="Tahoma" panose="020B0604030504040204" pitchFamily="34" charset="0"/>
                <a:ea typeface="Tahoma" panose="020B0604030504040204" pitchFamily="34" charset="0"/>
                <a:cs typeface="Tahoma" panose="020B0604030504040204" pitchFamily="34" charset="0"/>
              </a:rPr>
              <a:t>QoS</a:t>
            </a:r>
            <a:r>
              <a:rPr lang="es-PY" dirty="0" smtClean="0">
                <a:latin typeface="Tahoma" panose="020B0604030504040204" pitchFamily="34" charset="0"/>
                <a:ea typeface="Tahoma" panose="020B0604030504040204" pitchFamily="34" charset="0"/>
                <a:cs typeface="Tahoma" panose="020B0604030504040204" pitchFamily="34" charset="0"/>
              </a:rPr>
              <a:t>)</a:t>
            </a:r>
          </a:p>
          <a:p>
            <a:pPr>
              <a:buFont typeface="Wingdings" panose="05000000000000000000" pitchFamily="2" charset="2"/>
              <a:buChar char="§"/>
            </a:pPr>
            <a:r>
              <a:rPr lang="es-PY" dirty="0" smtClean="0">
                <a:latin typeface="Tahoma" panose="020B0604030504040204" pitchFamily="34" charset="0"/>
                <a:ea typeface="Tahoma" panose="020B0604030504040204" pitchFamily="34" charset="0"/>
                <a:cs typeface="Tahoma" panose="020B0604030504040204" pitchFamily="34" charset="0"/>
              </a:rPr>
              <a:t>  Variable (depende del tipo de paquete , ID,  </a:t>
            </a:r>
            <a:r>
              <a:rPr lang="es-PY" dirty="0" err="1" smtClean="0">
                <a:latin typeface="Tahoma" panose="020B0604030504040204" pitchFamily="34" charset="0"/>
                <a:ea typeface="Tahoma" panose="020B0604030504040204" pitchFamily="34" charset="0"/>
                <a:cs typeface="Tahoma" panose="020B0604030504040204" pitchFamily="34" charset="0"/>
              </a:rPr>
              <a:t>topic</a:t>
            </a:r>
            <a:r>
              <a:rPr lang="es-PY" dirty="0" smtClean="0">
                <a:latin typeface="Tahoma" panose="020B0604030504040204" pitchFamily="34" charset="0"/>
                <a:ea typeface="Tahoma" panose="020B0604030504040204" pitchFamily="34" charset="0"/>
                <a:cs typeface="Tahoma" panose="020B0604030504040204" pitchFamily="34" charset="0"/>
              </a:rPr>
              <a:t>, </a:t>
            </a:r>
            <a:r>
              <a:rPr lang="es-PY" dirty="0" err="1" smtClean="0">
                <a:latin typeface="Tahoma" panose="020B0604030504040204" pitchFamily="34" charset="0"/>
                <a:ea typeface="Tahoma" panose="020B0604030504040204" pitchFamily="34" charset="0"/>
                <a:cs typeface="Tahoma" panose="020B0604030504040204" pitchFamily="34" charset="0"/>
              </a:rPr>
              <a:t>etc</a:t>
            </a:r>
            <a:r>
              <a:rPr lang="es-PY" dirty="0" smtClean="0">
                <a:latin typeface="Tahoma" panose="020B0604030504040204" pitchFamily="34" charset="0"/>
                <a:ea typeface="Tahoma" panose="020B0604030504040204" pitchFamily="34" charset="0"/>
                <a:cs typeface="Tahoma" panose="020B0604030504040204" pitchFamily="34" charset="0"/>
              </a:rPr>
              <a:t>)</a:t>
            </a:r>
            <a:endParaRPr lang="es-ES" dirty="0"/>
          </a:p>
        </p:txBody>
      </p:sp>
      <p:pic>
        <p:nvPicPr>
          <p:cNvPr id="4" name="Picture 7">
            <a:extLst>
              <a:ext uri="{FF2B5EF4-FFF2-40B4-BE49-F238E27FC236}">
                <a16:creationId xmlns="" xmlns:a16="http://schemas.microsoft.com/office/drawing/2014/main" id="{181C53A0-A1A8-41BD-8205-09A7FC96B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170" y="1543049"/>
            <a:ext cx="521827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C:\Users\steinpe\Downloads\embedded-java-and-mqtt-20-638.jpg">
            <a:extLst>
              <a:ext uri="{FF2B5EF4-FFF2-40B4-BE49-F238E27FC236}">
                <a16:creationId xmlns="" xmlns:a16="http://schemas.microsoft.com/office/drawing/2014/main" id="{241CDFAD-1863-4907-89F2-2AE00B6D2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3" y="3412413"/>
            <a:ext cx="6399422"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10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556951"/>
            <a:ext cx="10515600" cy="4620012"/>
          </a:xfrm>
        </p:spPr>
        <p:txBody>
          <a:bodyPr/>
          <a:lstStyle/>
          <a:p>
            <a:pPr algn="ctr"/>
            <a:r>
              <a:rPr lang="es-ES" dirty="0" smtClean="0">
                <a:latin typeface="Tahoma" panose="020B0604030504040204" pitchFamily="34" charset="0"/>
                <a:ea typeface="Tahoma" panose="020B0604030504040204" pitchFamily="34" charset="0"/>
                <a:cs typeface="Tahoma" panose="020B0604030504040204" pitchFamily="34" charset="0"/>
              </a:rPr>
              <a:t>La arquitectura de MQTT sigue una </a:t>
            </a:r>
            <a:r>
              <a:rPr lang="es-ES" b="1" dirty="0" smtClean="0">
                <a:latin typeface="Tahoma" panose="020B0604030504040204" pitchFamily="34" charset="0"/>
                <a:ea typeface="Tahoma" panose="020B0604030504040204" pitchFamily="34" charset="0"/>
                <a:cs typeface="Tahoma" panose="020B0604030504040204" pitchFamily="34" charset="0"/>
              </a:rPr>
              <a:t>topología de estrella</a:t>
            </a:r>
            <a:r>
              <a:rPr lang="es-ES" dirty="0" smtClean="0">
                <a:latin typeface="Tahoma" panose="020B0604030504040204" pitchFamily="34" charset="0"/>
                <a:ea typeface="Tahoma" panose="020B0604030504040204" pitchFamily="34" charset="0"/>
                <a:cs typeface="Tahoma" panose="020B0604030504040204" pitchFamily="34" charset="0"/>
              </a:rPr>
              <a:t>, con un nodo central que hace de servidor o "</a:t>
            </a:r>
            <a:r>
              <a:rPr lang="es-ES" dirty="0" err="1" smtClean="0">
                <a:latin typeface="Tahoma" panose="020B0604030504040204" pitchFamily="34" charset="0"/>
                <a:ea typeface="Tahoma" panose="020B0604030504040204" pitchFamily="34" charset="0"/>
                <a:cs typeface="Tahoma" panose="020B0604030504040204" pitchFamily="34" charset="0"/>
              </a:rPr>
              <a:t>broker</a:t>
            </a:r>
            <a:r>
              <a:rPr lang="es-ES" dirty="0" smtClean="0">
                <a:latin typeface="Tahoma" panose="020B0604030504040204" pitchFamily="34" charset="0"/>
                <a:ea typeface="Tahoma" panose="020B0604030504040204" pitchFamily="34" charset="0"/>
                <a:cs typeface="Tahoma" panose="020B0604030504040204" pitchFamily="34" charset="0"/>
              </a:rPr>
              <a:t>" con una capacidad de hasta 10000 clientes. El </a:t>
            </a:r>
            <a:r>
              <a:rPr lang="es-ES" dirty="0" err="1" smtClean="0">
                <a:latin typeface="Tahoma" panose="020B0604030504040204" pitchFamily="34" charset="0"/>
                <a:ea typeface="Tahoma" panose="020B0604030504040204" pitchFamily="34" charset="0"/>
                <a:cs typeface="Tahoma" panose="020B0604030504040204" pitchFamily="34" charset="0"/>
              </a:rPr>
              <a:t>broker</a:t>
            </a:r>
            <a:r>
              <a:rPr lang="es-ES" dirty="0" smtClean="0">
                <a:latin typeface="Tahoma" panose="020B0604030504040204" pitchFamily="34" charset="0"/>
                <a:ea typeface="Tahoma" panose="020B0604030504040204" pitchFamily="34" charset="0"/>
                <a:cs typeface="Tahoma" panose="020B0604030504040204" pitchFamily="34" charset="0"/>
              </a:rPr>
              <a:t> es el encargado de gestionar la red y de transmitir los mensajes, para mantener activo el canal, los clientes mandan periódicamente un paquete (</a:t>
            </a:r>
            <a:r>
              <a:rPr lang="es-ES" b="1" dirty="0" smtClean="0">
                <a:latin typeface="Tahoma" panose="020B0604030504040204" pitchFamily="34" charset="0"/>
                <a:ea typeface="Tahoma" panose="020B0604030504040204" pitchFamily="34" charset="0"/>
                <a:cs typeface="Tahoma" panose="020B0604030504040204" pitchFamily="34" charset="0"/>
              </a:rPr>
              <a:t>PINGREQ</a:t>
            </a:r>
            <a:r>
              <a:rPr lang="es-ES" dirty="0" smtClean="0">
                <a:latin typeface="Tahoma" panose="020B0604030504040204" pitchFamily="34" charset="0"/>
                <a:ea typeface="Tahoma" panose="020B0604030504040204" pitchFamily="34" charset="0"/>
                <a:cs typeface="Tahoma" panose="020B0604030504040204" pitchFamily="34" charset="0"/>
              </a:rPr>
              <a:t>) y esperan la respuesta del </a:t>
            </a:r>
            <a:r>
              <a:rPr lang="es-ES" dirty="0" err="1" smtClean="0">
                <a:latin typeface="Tahoma" panose="020B0604030504040204" pitchFamily="34" charset="0"/>
                <a:ea typeface="Tahoma" panose="020B0604030504040204" pitchFamily="34" charset="0"/>
                <a:cs typeface="Tahoma" panose="020B0604030504040204" pitchFamily="34" charset="0"/>
              </a:rPr>
              <a:t>broker</a:t>
            </a:r>
            <a:r>
              <a:rPr lang="es-ES" dirty="0" smtClean="0">
                <a:latin typeface="Tahoma" panose="020B0604030504040204" pitchFamily="34" charset="0"/>
                <a:ea typeface="Tahoma" panose="020B0604030504040204" pitchFamily="34" charset="0"/>
                <a:cs typeface="Tahoma" panose="020B0604030504040204" pitchFamily="34" charset="0"/>
              </a:rPr>
              <a:t> (</a:t>
            </a:r>
            <a:r>
              <a:rPr lang="es-ES" b="1" dirty="0" smtClean="0">
                <a:latin typeface="Tahoma" panose="020B0604030504040204" pitchFamily="34" charset="0"/>
                <a:ea typeface="Tahoma" panose="020B0604030504040204" pitchFamily="34" charset="0"/>
                <a:cs typeface="Tahoma" panose="020B0604030504040204" pitchFamily="34" charset="0"/>
              </a:rPr>
              <a:t>PINGRESP</a:t>
            </a:r>
            <a:r>
              <a:rPr lang="es-ES" dirty="0" smtClean="0">
                <a:latin typeface="Tahoma" panose="020B0604030504040204" pitchFamily="34" charset="0"/>
                <a:ea typeface="Tahoma" panose="020B0604030504040204" pitchFamily="34" charset="0"/>
                <a:cs typeface="Tahoma" panose="020B0604030504040204" pitchFamily="34" charset="0"/>
              </a:rPr>
              <a:t>). </a:t>
            </a:r>
            <a:endParaRPr lang="es-E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845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3">
            <a:extLst>
              <a:ext uri="{FF2B5EF4-FFF2-40B4-BE49-F238E27FC236}">
                <a16:creationId xmlns="" xmlns:a16="http://schemas.microsoft.com/office/drawing/2014/main" id="{26ED2940-66D1-49DB-BEDC-9855C4F0AE25}"/>
              </a:ext>
            </a:extLst>
          </p:cNvPr>
          <p:cNvSpPr>
            <a:spLocks noGrp="1"/>
          </p:cNvSpPr>
          <p:nvPr>
            <p:ph idx="1"/>
          </p:nvPr>
        </p:nvSpPr>
        <p:spPr>
          <a:xfrm>
            <a:off x="838200" y="691978"/>
            <a:ext cx="10515600" cy="6166021"/>
          </a:xfrm>
          <a:prstGeom prst="roundRect">
            <a:avLst/>
          </a:prstGeom>
          <a:effectLst>
            <a:outerShdw blurRad="50800" dist="38100" dir="8100000" algn="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normAutofit lnSpcReduction="10000"/>
          </a:bodyPr>
          <a:lstStyle/>
          <a:p>
            <a:r>
              <a:rPr lang="es-PY" dirty="0">
                <a:latin typeface="Tahoma" panose="020B0604030504040204" pitchFamily="34" charset="0"/>
                <a:ea typeface="Tahoma" panose="020B0604030504040204" pitchFamily="34" charset="0"/>
                <a:cs typeface="Tahoma" panose="020B0604030504040204" pitchFamily="34" charset="0"/>
              </a:rPr>
              <a:t>El protocolo tiene varias características distintivas:</a:t>
            </a:r>
          </a:p>
          <a:p>
            <a:pPr marL="285750" indent="-285750" algn="just">
              <a:buFont typeface="Arial" panose="020B0604020202020204" pitchFamily="34" charset="0"/>
              <a:buChar char="•"/>
            </a:pPr>
            <a:r>
              <a:rPr lang="es-PY" dirty="0">
                <a:latin typeface="Tahoma" panose="020B0604030504040204" pitchFamily="34" charset="0"/>
                <a:ea typeface="Tahoma" panose="020B0604030504040204" pitchFamily="34" charset="0"/>
                <a:cs typeface="Tahoma" panose="020B0604030504040204" pitchFamily="34" charset="0"/>
              </a:rPr>
              <a:t>Es un protocolo de </a:t>
            </a:r>
            <a:r>
              <a:rPr lang="es-PY" b="1" dirty="0">
                <a:latin typeface="Tahoma" panose="020B0604030504040204" pitchFamily="34" charset="0"/>
                <a:ea typeface="Tahoma" panose="020B0604030504040204" pitchFamily="34" charset="0"/>
                <a:cs typeface="Tahoma" panose="020B0604030504040204" pitchFamily="34" charset="0"/>
              </a:rPr>
              <a:t>publicación/suscripción</a:t>
            </a:r>
            <a:r>
              <a:rPr lang="es-PY" dirty="0">
                <a:latin typeface="Tahoma" panose="020B0604030504040204" pitchFamily="34" charset="0"/>
                <a:ea typeface="Tahoma" panose="020B0604030504040204" pitchFamily="34" charset="0"/>
                <a:cs typeface="Tahoma" panose="020B0604030504040204" pitchFamily="34" charset="0"/>
              </a:rPr>
              <a:t>. </a:t>
            </a:r>
          </a:p>
          <a:p>
            <a:pPr lvl="1" algn="just"/>
            <a:r>
              <a:rPr lang="es-PY" dirty="0">
                <a:latin typeface="Tahoma" panose="020B0604030504040204" pitchFamily="34" charset="0"/>
                <a:ea typeface="Tahoma" panose="020B0604030504040204" pitchFamily="34" charset="0"/>
                <a:cs typeface="Tahoma" panose="020B0604030504040204" pitchFamily="34" charset="0"/>
              </a:rPr>
              <a:t>- Además de proporcionar distribución 'de uno a muchos', la publicación/suscripción desacopla las aplicaciones. Ambas funciones resultan útiles en aplicaciones que tengan muchos clientes. </a:t>
            </a:r>
          </a:p>
          <a:p>
            <a:pPr marL="285750" indent="-285750" algn="just">
              <a:buFont typeface="Arial" panose="020B0604020202020204" pitchFamily="34" charset="0"/>
              <a:buChar char="•"/>
            </a:pPr>
            <a:r>
              <a:rPr lang="es-PY" dirty="0">
                <a:latin typeface="Tahoma" panose="020B0604030504040204" pitchFamily="34" charset="0"/>
                <a:ea typeface="Tahoma" panose="020B0604030504040204" pitchFamily="34" charset="0"/>
                <a:cs typeface="Tahoma" panose="020B0604030504040204" pitchFamily="34" charset="0"/>
              </a:rPr>
              <a:t>No depende en modo alguno del contenido del mensaje. </a:t>
            </a:r>
          </a:p>
          <a:p>
            <a:pPr marL="285750" indent="-285750" algn="just">
              <a:buFont typeface="Arial" panose="020B0604020202020204" pitchFamily="34" charset="0"/>
              <a:buChar char="•"/>
            </a:pPr>
            <a:r>
              <a:rPr lang="es-PY" dirty="0">
                <a:latin typeface="Tahoma" panose="020B0604030504040204" pitchFamily="34" charset="0"/>
                <a:ea typeface="Tahoma" panose="020B0604030504040204" pitchFamily="34" charset="0"/>
                <a:cs typeface="Tahoma" panose="020B0604030504040204" pitchFamily="34" charset="0"/>
              </a:rPr>
              <a:t>Se ejecuta sobre TCP/IP, que proporciona conectividad de red básica.</a:t>
            </a:r>
          </a:p>
          <a:p>
            <a:pPr marL="285750" indent="-285750" algn="just">
              <a:buFont typeface="Arial" panose="020B0604020202020204" pitchFamily="34" charset="0"/>
              <a:buChar char="•"/>
            </a:pPr>
            <a:r>
              <a:rPr lang="es-PY" dirty="0">
                <a:latin typeface="Tahoma" panose="020B0604030504040204" pitchFamily="34" charset="0"/>
                <a:ea typeface="Tahoma" panose="020B0604030504040204" pitchFamily="34" charset="0"/>
                <a:cs typeface="Tahoma" panose="020B0604030504040204" pitchFamily="34" charset="0"/>
              </a:rPr>
              <a:t>Tiene tres calidades de servicio para la entrega de mensajes </a:t>
            </a:r>
          </a:p>
          <a:p>
            <a:pPr marL="285750" indent="-285750" algn="just">
              <a:buFont typeface="Arial" panose="020B0604020202020204" pitchFamily="34" charset="0"/>
              <a:buChar char="•"/>
            </a:pPr>
            <a:r>
              <a:rPr lang="es-PY" dirty="0">
                <a:latin typeface="Tahoma" panose="020B0604030504040204" pitchFamily="34" charset="0"/>
                <a:ea typeface="Tahoma" panose="020B0604030504040204" pitchFamily="34" charset="0"/>
                <a:cs typeface="Tahoma" panose="020B0604030504040204" pitchFamily="34" charset="0"/>
              </a:rPr>
              <a:t>Dispone de una función Última voluntad y testamento que notifica a los suscriptores si se produce una desconexión de un cliente de un servidor MQTT. </a:t>
            </a:r>
          </a:p>
        </p:txBody>
      </p:sp>
    </p:spTree>
    <p:extLst>
      <p:ext uri="{BB962C8B-B14F-4D97-AF65-F5344CB8AC3E}">
        <p14:creationId xmlns:p14="http://schemas.microsoft.com/office/powerpoint/2010/main" val="213613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991AB020-E8CF-48EE-82D9-04640EE5A935}"/>
              </a:ext>
            </a:extLst>
          </p:cNvPr>
          <p:cNvSpPr>
            <a:spLocks noGrp="1"/>
          </p:cNvSpPr>
          <p:nvPr>
            <p:ph type="title"/>
          </p:nvPr>
        </p:nvSpPr>
        <p:spPr>
          <a:xfrm>
            <a:off x="2351584" y="377655"/>
            <a:ext cx="7392821" cy="1450757"/>
          </a:xfrm>
        </p:spPr>
        <p:txBody>
          <a:bodyPr>
            <a:normAutofit/>
            <a:scene3d>
              <a:camera prst="orthographicFront"/>
              <a:lightRig rig="threePt" dir="t"/>
            </a:scene3d>
            <a:sp3d extrusionH="57150">
              <a:bevelT w="82550" h="38100" prst="coolSlant"/>
            </a:sp3d>
          </a:bodyPr>
          <a:lstStyle/>
          <a:p>
            <a:pPr algn="ctr"/>
            <a:r>
              <a:rPr lang="es-PY" sz="6400" b="1" dirty="0">
                <a:ln w="22225">
                  <a:noFill/>
                  <a:prstDash val="solid"/>
                </a:ln>
                <a:solidFill>
                  <a:sysClr val="windowText" lastClr="000000"/>
                </a:solidFill>
                <a:effectLst>
                  <a:outerShdw blurRad="50800" dist="38100" dir="10800000" algn="r" rotWithShape="0">
                    <a:prstClr val="black">
                      <a:alpha val="40000"/>
                    </a:prstClr>
                  </a:outerShdw>
                </a:effectLst>
              </a:rPr>
              <a:t>Calidades de servicios</a:t>
            </a:r>
          </a:p>
        </p:txBody>
      </p:sp>
      <p:graphicFrame>
        <p:nvGraphicFramePr>
          <p:cNvPr id="2" name="Diagrama 1">
            <a:extLst>
              <a:ext uri="{FF2B5EF4-FFF2-40B4-BE49-F238E27FC236}">
                <a16:creationId xmlns="" xmlns:a16="http://schemas.microsoft.com/office/drawing/2014/main" id="{3563064B-4FFE-46E6-8F0B-C3299BFCAA69}"/>
              </a:ext>
            </a:extLst>
          </p:cNvPr>
          <p:cNvGraphicFramePr/>
          <p:nvPr>
            <p:extLst/>
          </p:nvPr>
        </p:nvGraphicFramePr>
        <p:xfrm>
          <a:off x="1295467" y="1700808"/>
          <a:ext cx="9697077" cy="4800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042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991AB020-E8CF-48EE-82D9-04640EE5A935}"/>
              </a:ext>
            </a:extLst>
          </p:cNvPr>
          <p:cNvSpPr>
            <a:spLocks noGrp="1"/>
          </p:cNvSpPr>
          <p:nvPr>
            <p:ph type="title"/>
          </p:nvPr>
        </p:nvSpPr>
        <p:spPr>
          <a:xfrm>
            <a:off x="1439483" y="356659"/>
            <a:ext cx="9025003" cy="1450757"/>
          </a:xfrm>
        </p:spPr>
        <p:txBody>
          <a:bodyPr>
            <a:normAutofit/>
            <a:scene3d>
              <a:camera prst="orthographicFront"/>
              <a:lightRig rig="threePt" dir="t"/>
            </a:scene3d>
            <a:sp3d extrusionH="57150">
              <a:bevelT w="82550" h="38100" prst="coolSlant"/>
            </a:sp3d>
          </a:bodyPr>
          <a:lstStyle/>
          <a:p>
            <a:pPr algn="ctr"/>
            <a:r>
              <a:rPr lang="es-PY" sz="6400" b="1" dirty="0">
                <a:ln w="22225">
                  <a:noFill/>
                  <a:prstDash val="solid"/>
                </a:ln>
                <a:solidFill>
                  <a:sysClr val="windowText" lastClr="000000"/>
                </a:solidFill>
                <a:effectLst>
                  <a:outerShdw blurRad="50800" dist="38100" dir="10800000" algn="r" rotWithShape="0">
                    <a:prstClr val="black">
                      <a:alpha val="40000"/>
                    </a:prstClr>
                  </a:outerShdw>
                </a:effectLst>
              </a:rPr>
              <a:t>Funcionamiento de MQTT</a:t>
            </a:r>
          </a:p>
        </p:txBody>
      </p:sp>
      <p:sp>
        <p:nvSpPr>
          <p:cNvPr id="4" name="Rectángulo: esquinas redondeadas 3">
            <a:extLst>
              <a:ext uri="{FF2B5EF4-FFF2-40B4-BE49-F238E27FC236}">
                <a16:creationId xmlns="" xmlns:a16="http://schemas.microsoft.com/office/drawing/2014/main" id="{503C982D-F9E5-429F-8F1B-44ED8C758B0A}"/>
              </a:ext>
            </a:extLst>
          </p:cNvPr>
          <p:cNvSpPr/>
          <p:nvPr/>
        </p:nvSpPr>
        <p:spPr>
          <a:xfrm>
            <a:off x="527381" y="1807416"/>
            <a:ext cx="4074832" cy="43989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2400" dirty="0">
                <a:latin typeface="Tahoma" panose="020B0604030504040204" pitchFamily="34" charset="0"/>
                <a:ea typeface="Tahoma" panose="020B0604030504040204" pitchFamily="34" charset="0"/>
                <a:cs typeface="Tahoma" panose="020B0604030504040204" pitchFamily="34" charset="0"/>
              </a:rPr>
              <a:t>La comunicación se basa en unos "</a:t>
            </a:r>
            <a:r>
              <a:rPr lang="es-ES" sz="2400" b="1" dirty="0" err="1">
                <a:latin typeface="Tahoma" panose="020B0604030504040204" pitchFamily="34" charset="0"/>
                <a:ea typeface="Tahoma" panose="020B0604030504040204" pitchFamily="34" charset="0"/>
                <a:cs typeface="Tahoma" panose="020B0604030504040204" pitchFamily="34" charset="0"/>
              </a:rPr>
              <a:t>topics</a:t>
            </a:r>
            <a:r>
              <a:rPr lang="es-ES" sz="2400" dirty="0">
                <a:latin typeface="Tahoma" panose="020B0604030504040204" pitchFamily="34" charset="0"/>
                <a:ea typeface="Tahoma" panose="020B0604030504040204" pitchFamily="34" charset="0"/>
                <a:cs typeface="Tahoma" panose="020B0604030504040204" pitchFamily="34" charset="0"/>
              </a:rPr>
              <a:t>" (temas), que el cliente que publica el mensaje crea y los nodos que deseen recibirlo deben subscribirse a él. La comunicación puede ser de </a:t>
            </a:r>
            <a:r>
              <a:rPr lang="es-ES" sz="2400" b="1" dirty="0">
                <a:latin typeface="Tahoma" panose="020B0604030504040204" pitchFamily="34" charset="0"/>
                <a:ea typeface="Tahoma" panose="020B0604030504040204" pitchFamily="34" charset="0"/>
                <a:cs typeface="Tahoma" panose="020B0604030504040204" pitchFamily="34" charset="0"/>
              </a:rPr>
              <a:t>uno a uno</a:t>
            </a:r>
            <a:r>
              <a:rPr lang="es-ES" sz="2400" dirty="0">
                <a:latin typeface="Tahoma" panose="020B0604030504040204" pitchFamily="34" charset="0"/>
                <a:ea typeface="Tahoma" panose="020B0604030504040204" pitchFamily="34" charset="0"/>
                <a:cs typeface="Tahoma" panose="020B0604030504040204" pitchFamily="34" charset="0"/>
              </a:rPr>
              <a:t>, o de </a:t>
            </a:r>
            <a:r>
              <a:rPr lang="es-ES" sz="2400" b="1" dirty="0">
                <a:latin typeface="Tahoma" panose="020B0604030504040204" pitchFamily="34" charset="0"/>
                <a:ea typeface="Tahoma" panose="020B0604030504040204" pitchFamily="34" charset="0"/>
                <a:cs typeface="Tahoma" panose="020B0604030504040204" pitchFamily="34" charset="0"/>
              </a:rPr>
              <a:t>uno a muchos</a:t>
            </a:r>
            <a:r>
              <a:rPr lang="es-ES" sz="2400" dirty="0">
                <a:latin typeface="Tahoma" panose="020B0604030504040204" pitchFamily="34" charset="0"/>
                <a:ea typeface="Tahoma" panose="020B0604030504040204" pitchFamily="34" charset="0"/>
                <a:cs typeface="Tahoma" panose="020B0604030504040204" pitchFamily="34" charset="0"/>
              </a:rPr>
              <a:t>.</a:t>
            </a:r>
          </a:p>
        </p:txBody>
      </p:sp>
      <p:pic>
        <p:nvPicPr>
          <p:cNvPr id="5" name="Picture 4" descr="Resultado de imagen de mqtt mosquitto">
            <a:extLst>
              <a:ext uri="{FF2B5EF4-FFF2-40B4-BE49-F238E27FC236}">
                <a16:creationId xmlns="" xmlns:a16="http://schemas.microsoft.com/office/drawing/2014/main" id="{0C330521-CE62-417E-A519-1EFA88F77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851" y="1936551"/>
            <a:ext cx="7104789" cy="42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88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991AB020-E8CF-48EE-82D9-04640EE5A935}"/>
              </a:ext>
            </a:extLst>
          </p:cNvPr>
          <p:cNvSpPr>
            <a:spLocks noGrp="1"/>
          </p:cNvSpPr>
          <p:nvPr>
            <p:ph type="title"/>
          </p:nvPr>
        </p:nvSpPr>
        <p:spPr>
          <a:xfrm>
            <a:off x="1439483" y="356659"/>
            <a:ext cx="9025003" cy="1450757"/>
          </a:xfrm>
        </p:spPr>
        <p:txBody>
          <a:bodyPr>
            <a:normAutofit/>
            <a:scene3d>
              <a:camera prst="orthographicFront"/>
              <a:lightRig rig="threePt" dir="t"/>
            </a:scene3d>
            <a:sp3d extrusionH="57150">
              <a:bevelT w="82550" h="38100" prst="coolSlant"/>
            </a:sp3d>
          </a:bodyPr>
          <a:lstStyle/>
          <a:p>
            <a:pPr algn="ctr"/>
            <a:r>
              <a:rPr lang="es-PY" sz="6400" b="1" dirty="0">
                <a:ln w="22225">
                  <a:noFill/>
                  <a:prstDash val="solid"/>
                </a:ln>
                <a:solidFill>
                  <a:sysClr val="windowText" lastClr="000000"/>
                </a:solidFill>
                <a:effectLst>
                  <a:outerShdw blurRad="50800" dist="38100" dir="10800000" algn="r" rotWithShape="0">
                    <a:prstClr val="black">
                      <a:alpha val="40000"/>
                    </a:prstClr>
                  </a:outerShdw>
                </a:effectLst>
              </a:rPr>
              <a:t>Funcionamiento de MQTT</a:t>
            </a:r>
          </a:p>
        </p:txBody>
      </p:sp>
      <p:sp>
        <p:nvSpPr>
          <p:cNvPr id="2" name="Rectángulo 1">
            <a:extLst>
              <a:ext uri="{FF2B5EF4-FFF2-40B4-BE49-F238E27FC236}">
                <a16:creationId xmlns="" xmlns:a16="http://schemas.microsoft.com/office/drawing/2014/main" id="{7C6A3EE4-910C-4E92-AEFB-565A48BE80A4}"/>
              </a:ext>
            </a:extLst>
          </p:cNvPr>
          <p:cNvSpPr/>
          <p:nvPr/>
        </p:nvSpPr>
        <p:spPr>
          <a:xfrm>
            <a:off x="1439483" y="1988840"/>
            <a:ext cx="9217024" cy="4032448"/>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r>
              <a:rPr lang="es-ES" sz="2400" dirty="0">
                <a:latin typeface="Tahoma" panose="020B0604030504040204" pitchFamily="34" charset="0"/>
                <a:ea typeface="Tahoma" panose="020B0604030504040204" pitchFamily="34" charset="0"/>
                <a:cs typeface="Tahoma" panose="020B0604030504040204" pitchFamily="34" charset="0"/>
              </a:rPr>
              <a:t>Un "</a:t>
            </a:r>
            <a:r>
              <a:rPr lang="es-ES" sz="2400" dirty="0" err="1">
                <a:latin typeface="Tahoma" panose="020B0604030504040204" pitchFamily="34" charset="0"/>
                <a:ea typeface="Tahoma" panose="020B0604030504040204" pitchFamily="34" charset="0"/>
                <a:cs typeface="Tahoma" panose="020B0604030504040204" pitchFamily="34" charset="0"/>
              </a:rPr>
              <a:t>topic</a:t>
            </a:r>
            <a:r>
              <a:rPr lang="es-ES" sz="2400" dirty="0">
                <a:latin typeface="Tahoma" panose="020B0604030504040204" pitchFamily="34" charset="0"/>
                <a:ea typeface="Tahoma" panose="020B0604030504040204" pitchFamily="34" charset="0"/>
                <a:cs typeface="Tahoma" panose="020B0604030504040204" pitchFamily="34" charset="0"/>
              </a:rPr>
              <a:t>" se representa mediante una cadena y tiene una estructura jerárquica. Cada jerarquía se separa con '/'. </a:t>
            </a:r>
          </a:p>
          <a:p>
            <a:r>
              <a:rPr lang="es-ES" sz="2400" dirty="0">
                <a:latin typeface="Tahoma" panose="020B0604030504040204" pitchFamily="34" charset="0"/>
                <a:ea typeface="Tahoma" panose="020B0604030504040204" pitchFamily="34" charset="0"/>
                <a:cs typeface="Tahoma" panose="020B0604030504040204" pitchFamily="34" charset="0"/>
              </a:rPr>
              <a:t>Ejemplo, </a:t>
            </a:r>
            <a:r>
              <a:rPr lang="es-ES" sz="2400" b="1" dirty="0">
                <a:latin typeface="Tahoma" panose="020B0604030504040204" pitchFamily="34" charset="0"/>
                <a:ea typeface="Tahoma" panose="020B0604030504040204" pitchFamily="34" charset="0"/>
                <a:cs typeface="Tahoma" panose="020B0604030504040204" pitchFamily="34" charset="0"/>
              </a:rPr>
              <a:t>"edificio1/planta5/sala1/raspberry2/temperatura"</a:t>
            </a:r>
            <a:r>
              <a:rPr lang="es-ES" sz="2400" dirty="0">
                <a:latin typeface="Tahoma" panose="020B0604030504040204" pitchFamily="34" charset="0"/>
                <a:ea typeface="Tahoma" panose="020B0604030504040204" pitchFamily="34" charset="0"/>
                <a:cs typeface="Tahoma" panose="020B0604030504040204" pitchFamily="34" charset="0"/>
              </a:rPr>
              <a:t> o </a:t>
            </a:r>
            <a:r>
              <a:rPr lang="es-ES" sz="2400" b="1" dirty="0">
                <a:latin typeface="Tahoma" panose="020B0604030504040204" pitchFamily="34" charset="0"/>
                <a:ea typeface="Tahoma" panose="020B0604030504040204" pitchFamily="34" charset="0"/>
                <a:cs typeface="Tahoma" panose="020B0604030504040204" pitchFamily="34" charset="0"/>
              </a:rPr>
              <a:t>"/edificio3/planta0/sala3/arduino4/ruido"</a:t>
            </a:r>
            <a:r>
              <a:rPr lang="es-ES" sz="2400" dirty="0">
                <a:latin typeface="Tahoma" panose="020B0604030504040204" pitchFamily="34" charset="0"/>
                <a:ea typeface="Tahoma" panose="020B0604030504040204" pitchFamily="34" charset="0"/>
                <a:cs typeface="Tahoma" panose="020B0604030504040204" pitchFamily="34" charset="0"/>
              </a:rPr>
              <a:t>. De esta forma se pueden crear jerarquías de clientes que publican y reciben datos, como podemos ver en la esta forma un nodo puede subscribirse a un "</a:t>
            </a:r>
            <a:r>
              <a:rPr lang="es-ES" sz="2400" dirty="0" err="1">
                <a:latin typeface="Tahoma" panose="020B0604030504040204" pitchFamily="34" charset="0"/>
                <a:ea typeface="Tahoma" panose="020B0604030504040204" pitchFamily="34" charset="0"/>
                <a:cs typeface="Tahoma" panose="020B0604030504040204" pitchFamily="34" charset="0"/>
              </a:rPr>
              <a:t>topic</a:t>
            </a:r>
            <a:r>
              <a:rPr lang="es-ES" sz="2400" dirty="0">
                <a:latin typeface="Tahoma" panose="020B0604030504040204" pitchFamily="34" charset="0"/>
                <a:ea typeface="Tahoma" panose="020B0604030504040204" pitchFamily="34" charset="0"/>
                <a:cs typeface="Tahoma" panose="020B0604030504040204" pitchFamily="34" charset="0"/>
              </a:rPr>
              <a:t>" concreto ("edificio1/planta2/sala0/arduino0/temperatura")  o  a varios ("edificio1/planta2/#")</a:t>
            </a:r>
          </a:p>
        </p:txBody>
      </p:sp>
    </p:spTree>
    <p:extLst>
      <p:ext uri="{BB962C8B-B14F-4D97-AF65-F5344CB8AC3E}">
        <p14:creationId xmlns:p14="http://schemas.microsoft.com/office/powerpoint/2010/main" val="23947215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 xmlns:a16="http://schemas.microsoft.com/office/drawing/2014/main" id="{991AB020-E8CF-48EE-82D9-04640EE5A935}"/>
              </a:ext>
            </a:extLst>
          </p:cNvPr>
          <p:cNvSpPr>
            <a:spLocks noGrp="1"/>
          </p:cNvSpPr>
          <p:nvPr>
            <p:ph type="title"/>
          </p:nvPr>
        </p:nvSpPr>
        <p:spPr>
          <a:xfrm>
            <a:off x="1439483" y="356659"/>
            <a:ext cx="9169019" cy="1450757"/>
          </a:xfrm>
        </p:spPr>
        <p:txBody>
          <a:bodyPr>
            <a:normAutofit fontScale="90000"/>
            <a:scene3d>
              <a:camera prst="orthographicFront"/>
              <a:lightRig rig="threePt" dir="t"/>
            </a:scene3d>
            <a:sp3d extrusionH="57150">
              <a:bevelT w="82550" h="38100" prst="coolSlant"/>
            </a:sp3d>
          </a:bodyPr>
          <a:lstStyle/>
          <a:p>
            <a:pPr algn="ctr"/>
            <a:r>
              <a:rPr lang="es-PY" sz="6400" b="1" dirty="0">
                <a:ln w="22225">
                  <a:noFill/>
                  <a:prstDash val="solid"/>
                </a:ln>
                <a:solidFill>
                  <a:sysClr val="windowText" lastClr="000000"/>
                </a:solidFill>
                <a:effectLst>
                  <a:outerShdw blurRad="50800" dist="38100" dir="10800000" algn="r" rotWithShape="0">
                    <a:prstClr val="black">
                      <a:alpha val="40000"/>
                    </a:prstClr>
                  </a:outerShdw>
                </a:effectLst>
              </a:rPr>
              <a:t>MQTT. Estructura de tópicos</a:t>
            </a:r>
          </a:p>
        </p:txBody>
      </p:sp>
      <p:pic>
        <p:nvPicPr>
          <p:cNvPr id="4" name="Picture 2">
            <a:extLst>
              <a:ext uri="{FF2B5EF4-FFF2-40B4-BE49-F238E27FC236}">
                <a16:creationId xmlns="" xmlns:a16="http://schemas.microsoft.com/office/drawing/2014/main" id="{316DA09A-A17C-463B-B3E0-F198C59C4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630" y="1849749"/>
            <a:ext cx="6528725" cy="428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0076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2550</TotalTime>
  <Words>895</Words>
  <Application>Microsoft Office PowerPoint</Application>
  <PresentationFormat>Panorámica</PresentationFormat>
  <Paragraphs>70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Tahoma</vt:lpstr>
      <vt:lpstr>Wingdings</vt:lpstr>
      <vt:lpstr>Tema de Office</vt:lpstr>
      <vt:lpstr>Internet of Things</vt:lpstr>
      <vt:lpstr>MQTT (Message Queue Telemetry Transport) </vt:lpstr>
      <vt:lpstr>Arquitectura del Protocolo MQTT</vt:lpstr>
      <vt:lpstr>Presentación de PowerPoint</vt:lpstr>
      <vt:lpstr>Presentación de PowerPoint</vt:lpstr>
      <vt:lpstr>Calidades de servicios</vt:lpstr>
      <vt:lpstr>Funcionamiento de MQTT</vt:lpstr>
      <vt:lpstr>Funcionamiento de MQTT</vt:lpstr>
      <vt:lpstr>MQTT. Estructura de tópicos</vt:lpstr>
      <vt:lpstr>Librerias disponibles para MQTT</vt:lpstr>
      <vt:lpstr>Broker Mosquitto</vt:lpstr>
      <vt:lpstr>Librería Mqtt Arduino PubSubclient </vt:lpstr>
      <vt:lpstr>Node Red </vt:lpstr>
      <vt:lpstr>Presentación de PowerPoint</vt:lpstr>
      <vt:lpstr>Node-RED es…</vt:lpstr>
      <vt:lpstr>Arquitectura de node-red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marko antonio caballero moreno</dc:creator>
  <cp:lastModifiedBy>marko</cp:lastModifiedBy>
  <cp:revision>15</cp:revision>
  <dcterms:created xsi:type="dcterms:W3CDTF">2018-01-13T05:42:06Z</dcterms:created>
  <dcterms:modified xsi:type="dcterms:W3CDTF">2018-09-08T10:14:02Z</dcterms:modified>
</cp:coreProperties>
</file>