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2" r:id="rId2"/>
    <p:sldId id="256" r:id="rId3"/>
    <p:sldId id="259" r:id="rId4"/>
    <p:sldId id="295" r:id="rId5"/>
    <p:sldId id="283" r:id="rId6"/>
    <p:sldId id="282" r:id="rId7"/>
    <p:sldId id="284" r:id="rId8"/>
    <p:sldId id="285" r:id="rId9"/>
    <p:sldId id="286" r:id="rId10"/>
    <p:sldId id="287" r:id="rId11"/>
    <p:sldId id="288" r:id="rId12"/>
    <p:sldId id="290" r:id="rId13"/>
    <p:sldId id="289" r:id="rId14"/>
    <p:sldId id="292" r:id="rId15"/>
    <p:sldId id="293" r:id="rId16"/>
    <p:sldId id="296" r:id="rId17"/>
    <p:sldId id="300" r:id="rId18"/>
    <p:sldId id="298" r:id="rId19"/>
    <p:sldId id="297" r:id="rId20"/>
    <p:sldId id="301" r:id="rId21"/>
    <p:sldId id="303" r:id="rId22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0000FF"/>
    <a:srgbClr val="008000"/>
    <a:srgbClr val="000080"/>
    <a:srgbClr val="4F81BD"/>
    <a:srgbClr val="C09200"/>
    <a:srgbClr val="4040FF"/>
    <a:srgbClr val="001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42.wmf"/><Relationship Id="rId2" Type="http://schemas.openxmlformats.org/officeDocument/2006/relationships/image" Target="../media/image38.wmf"/><Relationship Id="rId1" Type="http://schemas.openxmlformats.org/officeDocument/2006/relationships/image" Target="../media/image20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5.wmf"/><Relationship Id="rId2" Type="http://schemas.openxmlformats.org/officeDocument/2006/relationships/image" Target="../media/image24.wmf"/><Relationship Id="rId1" Type="http://schemas.openxmlformats.org/officeDocument/2006/relationships/image" Target="../media/image38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736B895-0D1D-493B-98E2-E1133285D639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287BBE5-220F-4704-AC20-410E0656A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49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7BBE5-220F-4704-AC20-410E0656A0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5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F84A-53E3-4E04-93D0-E82B7D51DBD9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648D-062B-4191-9E04-36317DFA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50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F84A-53E3-4E04-93D0-E82B7D51DBD9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648D-062B-4191-9E04-36317DFA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00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F84A-53E3-4E04-93D0-E82B7D51DBD9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648D-062B-4191-9E04-36317DFA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75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F84A-53E3-4E04-93D0-E82B7D51DBD9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648D-062B-4191-9E04-36317DFA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11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F84A-53E3-4E04-93D0-E82B7D51DBD9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648D-062B-4191-9E04-36317DFA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22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F84A-53E3-4E04-93D0-E82B7D51DBD9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648D-062B-4191-9E04-36317DFA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0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F84A-53E3-4E04-93D0-E82B7D51DBD9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648D-062B-4191-9E04-36317DFA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89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F84A-53E3-4E04-93D0-E82B7D51DBD9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648D-062B-4191-9E04-36317DFA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69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F84A-53E3-4E04-93D0-E82B7D51DBD9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648D-062B-4191-9E04-36317DFA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46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F84A-53E3-4E04-93D0-E82B7D51DBD9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648D-062B-4191-9E04-36317DFA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9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F84A-53E3-4E04-93D0-E82B7D51DBD9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648D-062B-4191-9E04-36317DFA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8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EF84A-53E3-4E04-93D0-E82B7D51DBD9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B648D-062B-4191-9E04-36317DFA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34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mailto:paulopsr@fab.mil.br" TargetMode="External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7.bin"/><Relationship Id="rId26" Type="http://schemas.openxmlformats.org/officeDocument/2006/relationships/oleObject" Target="../embeddings/oleObject11.bin"/><Relationship Id="rId3" Type="http://schemas.openxmlformats.org/officeDocument/2006/relationships/image" Target="../media/image30.png"/><Relationship Id="rId21" Type="http://schemas.openxmlformats.org/officeDocument/2006/relationships/image" Target="../media/image24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22.wmf"/><Relationship Id="rId25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29" Type="http://schemas.openxmlformats.org/officeDocument/2006/relationships/image" Target="../media/image28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2.png"/><Relationship Id="rId24" Type="http://schemas.openxmlformats.org/officeDocument/2006/relationships/oleObject" Target="../embeddings/oleObject10.bin"/><Relationship Id="rId5" Type="http://schemas.openxmlformats.org/officeDocument/2006/relationships/image" Target="../media/image17.wmf"/><Relationship Id="rId15" Type="http://schemas.openxmlformats.org/officeDocument/2006/relationships/image" Target="../media/image21.wmf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12.bin"/><Relationship Id="rId10" Type="http://schemas.openxmlformats.org/officeDocument/2006/relationships/image" Target="../media/image31.jpeg"/><Relationship Id="rId19" Type="http://schemas.openxmlformats.org/officeDocument/2006/relationships/image" Target="../media/image23.wmf"/><Relationship Id="rId31" Type="http://schemas.openxmlformats.org/officeDocument/2006/relationships/image" Target="../media/image2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9.bin"/><Relationship Id="rId27" Type="http://schemas.openxmlformats.org/officeDocument/2006/relationships/image" Target="../media/image27.wmf"/><Relationship Id="rId30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42.wmf"/><Relationship Id="rId3" Type="http://schemas.openxmlformats.org/officeDocument/2006/relationships/image" Target="../media/image30.png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32.png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43.wmf"/><Relationship Id="rId3" Type="http://schemas.openxmlformats.org/officeDocument/2006/relationships/image" Target="../media/image32.png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4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0.wmf"/><Relationship Id="rId5" Type="http://schemas.openxmlformats.org/officeDocument/2006/relationships/image" Target="../media/image38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tângulo 17"/>
          <p:cNvSpPr>
            <a:spLocks noChangeArrowheads="1"/>
          </p:cNvSpPr>
          <p:nvPr/>
        </p:nvSpPr>
        <p:spPr bwMode="auto">
          <a:xfrm>
            <a:off x="0" y="5150868"/>
            <a:ext cx="9144000" cy="648668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29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4D8C07C-9AE7-44F1-853F-9E2D6CD00CA5}" type="slidenum">
              <a:rPr lang="pt-BR" altLang="en-US"/>
              <a:pPr/>
              <a:t>1</a:t>
            </a:fld>
            <a:endParaRPr lang="pt-BR" altLang="en-US"/>
          </a:p>
        </p:txBody>
      </p:sp>
      <p:pic>
        <p:nvPicPr>
          <p:cNvPr id="30" name="Picture 57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547" y="5958805"/>
            <a:ext cx="363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55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949280"/>
            <a:ext cx="3603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53" descr="Resultado de imagem para emai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949280"/>
            <a:ext cx="361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CaixaDeTexto 15"/>
          <p:cNvSpPr txBox="1">
            <a:spLocks noChangeArrowheads="1"/>
          </p:cNvSpPr>
          <p:nvPr/>
        </p:nvSpPr>
        <p:spPr bwMode="auto">
          <a:xfrm>
            <a:off x="720080" y="5949280"/>
            <a:ext cx="28438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en-US" sz="2000" dirty="0" err="1" smtClean="0">
                <a:latin typeface="Square721 Cn BT" panose="020B0406020202050204" pitchFamily="34" charset="0"/>
              </a:rPr>
              <a:t>Jozias</a:t>
            </a:r>
            <a:r>
              <a:rPr lang="pt-BR" altLang="en-US" sz="2000" dirty="0" smtClean="0">
                <a:latin typeface="Square721 Cn BT" panose="020B0406020202050204" pitchFamily="34" charset="0"/>
              </a:rPr>
              <a:t> </a:t>
            </a:r>
            <a:r>
              <a:rPr lang="pt-BR" altLang="en-US" sz="2000" b="1" dirty="0" smtClean="0">
                <a:latin typeface="Square721 Cn BT" panose="020B0406020202050204" pitchFamily="34" charset="0"/>
              </a:rPr>
              <a:t>Del Rios</a:t>
            </a:r>
            <a:r>
              <a:rPr lang="pt-BR" altLang="en-US" sz="2000" dirty="0" smtClean="0">
                <a:latin typeface="Square721 Cn BT" panose="020B0406020202050204" pitchFamily="34" charset="0"/>
              </a:rPr>
              <a:t> </a:t>
            </a:r>
            <a:r>
              <a:rPr lang="pt-BR" altLang="en-US" sz="2000" dirty="0" err="1" smtClean="0">
                <a:latin typeface="Square721 Cn BT" panose="020B0406020202050204" pitchFamily="34" charset="0"/>
              </a:rPr>
              <a:t>Cap</a:t>
            </a:r>
            <a:r>
              <a:rPr lang="pt-BR" altLang="en-US" sz="2000" dirty="0" smtClean="0">
                <a:latin typeface="Square721 Cn BT" panose="020B0406020202050204" pitchFamily="34" charset="0"/>
              </a:rPr>
              <a:t> </a:t>
            </a:r>
            <a:r>
              <a:rPr lang="pt-BR" altLang="en-US" sz="2000" dirty="0" err="1" smtClean="0">
                <a:latin typeface="Square721 Cn BT" panose="020B0406020202050204" pitchFamily="34" charset="0"/>
              </a:rPr>
              <a:t>Eng</a:t>
            </a:r>
            <a:endParaRPr lang="pt-BR" altLang="en-US" sz="2400" dirty="0">
              <a:latin typeface="Square721 Cn BT" panose="020B0406020202050204" pitchFamily="34" charset="0"/>
            </a:endParaRPr>
          </a:p>
        </p:txBody>
      </p:sp>
      <p:pic>
        <p:nvPicPr>
          <p:cNvPr id="36" name="Picture 39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500"/>
            <a:ext cx="3563938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tângulo 17"/>
          <p:cNvSpPr>
            <a:spLocks noChangeArrowheads="1"/>
          </p:cNvSpPr>
          <p:nvPr/>
        </p:nvSpPr>
        <p:spPr bwMode="auto">
          <a:xfrm>
            <a:off x="0" y="4508524"/>
            <a:ext cx="9144000" cy="648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39" name="CaixaDeTexto 8"/>
          <p:cNvSpPr txBox="1">
            <a:spLocks noChangeArrowheads="1"/>
          </p:cNvSpPr>
          <p:nvPr/>
        </p:nvSpPr>
        <p:spPr bwMode="auto">
          <a:xfrm>
            <a:off x="1042988" y="488866"/>
            <a:ext cx="6985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en-US" sz="2000" b="1" dirty="0">
                <a:latin typeface="Square721 BT" panose="020B0504020202060204" pitchFamily="34" charset="0"/>
              </a:rPr>
              <a:t>Centro de Instrução Almirante </a:t>
            </a:r>
            <a:r>
              <a:rPr lang="pt-BR" altLang="en-US" sz="2000" b="1" dirty="0" err="1">
                <a:latin typeface="Square721 BT" panose="020B0504020202060204" pitchFamily="34" charset="0"/>
              </a:rPr>
              <a:t>Wandenkolk</a:t>
            </a:r>
            <a:r>
              <a:rPr lang="pt-BR" altLang="en-US" sz="2000" b="1" dirty="0">
                <a:latin typeface="Square721 BT" panose="020B0504020202060204" pitchFamily="34" charset="0"/>
              </a:rPr>
              <a:t> - CIAW</a:t>
            </a:r>
          </a:p>
          <a:p>
            <a:pPr algn="ctr" eaLnBrk="1" hangingPunct="1"/>
            <a:r>
              <a:rPr lang="pt-BR" altLang="en-US" sz="2000" b="1" dirty="0">
                <a:latin typeface="Square721 BT" panose="020B0504020202060204" pitchFamily="34" charset="0"/>
              </a:rPr>
              <a:t>Instituto Tecnológico de Aeronáutica - ITA</a:t>
            </a:r>
          </a:p>
        </p:txBody>
      </p:sp>
      <p:sp>
        <p:nvSpPr>
          <p:cNvPr id="40" name="Retângulo 17"/>
          <p:cNvSpPr>
            <a:spLocks noChangeArrowheads="1"/>
          </p:cNvSpPr>
          <p:nvPr/>
        </p:nvSpPr>
        <p:spPr bwMode="auto">
          <a:xfrm>
            <a:off x="0" y="1628800"/>
            <a:ext cx="9144000" cy="7191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41" name="CaixaDeTexto 18"/>
          <p:cNvSpPr txBox="1">
            <a:spLocks noChangeArrowheads="1"/>
          </p:cNvSpPr>
          <p:nvPr/>
        </p:nvSpPr>
        <p:spPr bwMode="auto">
          <a:xfrm>
            <a:off x="0" y="4581128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pt-BR" altLang="en-US" sz="2800" b="1" dirty="0" smtClean="0">
                <a:solidFill>
                  <a:schemeClr val="bg1"/>
                </a:solidFill>
                <a:latin typeface="Square721 Cn BT" panose="020B0406020202050204" pitchFamily="34" charset="0"/>
              </a:rPr>
              <a:t>SAB: </a:t>
            </a:r>
            <a:r>
              <a:rPr lang="pt-BR" altLang="en-US" sz="2800" dirty="0" smtClean="0">
                <a:solidFill>
                  <a:schemeClr val="bg1"/>
                </a:solidFill>
                <a:latin typeface="Square721 Cn BT" panose="020B0406020202050204" pitchFamily="34" charset="0"/>
              </a:rPr>
              <a:t>Simulação e Controle de Artefatos Bélicos</a:t>
            </a:r>
          </a:p>
        </p:txBody>
      </p:sp>
      <p:pic>
        <p:nvPicPr>
          <p:cNvPr id="42" name="Picture 23" descr="2013 - Ilha das Enxada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913"/>
            <a:ext cx="8318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5" descr="Resultado de imagem para it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260350"/>
            <a:ext cx="922337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CaixaDeTexto 15"/>
          <p:cNvSpPr txBox="1">
            <a:spLocks noChangeArrowheads="1"/>
          </p:cNvSpPr>
          <p:nvPr/>
        </p:nvSpPr>
        <p:spPr bwMode="auto">
          <a:xfrm>
            <a:off x="0" y="1771675"/>
            <a:ext cx="9144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en-US" sz="2200" b="1" dirty="0">
                <a:solidFill>
                  <a:schemeClr val="bg1"/>
                </a:solidFill>
                <a:latin typeface="Square721 BT" panose="020B0504020202060204" pitchFamily="34" charset="0"/>
              </a:rPr>
              <a:t>Curso de Aperfeiçoamento Avançado em Sistemas de Armas</a:t>
            </a:r>
          </a:p>
        </p:txBody>
      </p:sp>
      <p:grpSp>
        <p:nvGrpSpPr>
          <p:cNvPr id="45" name="Group 28"/>
          <p:cNvGrpSpPr>
            <a:grpSpLocks/>
          </p:cNvGrpSpPr>
          <p:nvPr/>
        </p:nvGrpSpPr>
        <p:grpSpPr bwMode="auto">
          <a:xfrm>
            <a:off x="827088" y="6381750"/>
            <a:ext cx="7488237" cy="71438"/>
            <a:chOff x="476" y="3884"/>
            <a:chExt cx="4717" cy="45"/>
          </a:xfrm>
        </p:grpSpPr>
        <p:sp>
          <p:nvSpPr>
            <p:cNvPr id="46" name="Line 29"/>
            <p:cNvSpPr>
              <a:spLocks noChangeShapeType="1"/>
            </p:cNvSpPr>
            <p:nvPr/>
          </p:nvSpPr>
          <p:spPr bwMode="auto">
            <a:xfrm>
              <a:off x="476" y="3884"/>
              <a:ext cx="4717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Line 30"/>
            <p:cNvSpPr>
              <a:spLocks noChangeShapeType="1"/>
            </p:cNvSpPr>
            <p:nvPr/>
          </p:nvSpPr>
          <p:spPr bwMode="auto">
            <a:xfrm>
              <a:off x="476" y="3929"/>
              <a:ext cx="4717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" name="CaixaDeTexto 15"/>
          <p:cNvSpPr txBox="1">
            <a:spLocks noChangeArrowheads="1"/>
          </p:cNvSpPr>
          <p:nvPr/>
        </p:nvSpPr>
        <p:spPr bwMode="auto">
          <a:xfrm>
            <a:off x="0" y="6453188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en-US" sz="2000" dirty="0" smtClean="0">
                <a:latin typeface="Square721 Cn BT" panose="020B0406020202050204" pitchFamily="34" charset="0"/>
              </a:rPr>
              <a:t>Abril 2018</a:t>
            </a:r>
            <a:endParaRPr lang="pt-BR" altLang="en-US" sz="2400" dirty="0">
              <a:latin typeface="Square721 Cn BT" panose="020B0406020202050204" pitchFamily="34" charset="0"/>
            </a:endParaRPr>
          </a:p>
        </p:txBody>
      </p:sp>
      <p:sp>
        <p:nvSpPr>
          <p:cNvPr id="49" name="AutoShape 41" descr="Resultado de imagem para grao propelente"/>
          <p:cNvSpPr>
            <a:spLocks noChangeAspect="1" noChangeArrowheads="1"/>
          </p:cNvSpPr>
          <p:nvPr/>
        </p:nvSpPr>
        <p:spPr bwMode="auto">
          <a:xfrm>
            <a:off x="4419600" y="3132162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" name="AutoShape 43" descr="Resultado de imagem para grao propelente"/>
          <p:cNvSpPr>
            <a:spLocks noChangeAspect="1" noChangeArrowheads="1"/>
          </p:cNvSpPr>
          <p:nvPr/>
        </p:nvSpPr>
        <p:spPr bwMode="auto">
          <a:xfrm>
            <a:off x="4419600" y="3132162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" name="AutoShape 45" descr="Resultado de imagem para grao propelente"/>
          <p:cNvSpPr>
            <a:spLocks noChangeAspect="1" noChangeArrowheads="1"/>
          </p:cNvSpPr>
          <p:nvPr/>
        </p:nvSpPr>
        <p:spPr bwMode="auto">
          <a:xfrm>
            <a:off x="4419600" y="3132162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" name="AutoShape 47" descr="Resultado de imagem para grao propelente"/>
          <p:cNvSpPr>
            <a:spLocks noChangeAspect="1" noChangeArrowheads="1"/>
          </p:cNvSpPr>
          <p:nvPr/>
        </p:nvSpPr>
        <p:spPr bwMode="auto">
          <a:xfrm>
            <a:off x="4419600" y="3132162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3" name="Picture 51" descr="Resultado de imagem para ia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922094"/>
            <a:ext cx="5159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44" descr="C:\Users\dejl\Documents\001 WORK\MARKETING\2014-06 CORPORATE VIDEO MEDIA\20140612_125621.jpg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" t="7504" r="10258"/>
          <a:stretch/>
        </p:blipFill>
        <p:spPr bwMode="auto">
          <a:xfrm rot="5400000">
            <a:off x="3216211" y="2695617"/>
            <a:ext cx="2160587" cy="14652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23" name="Picture 3" descr="D:\home\CEEAA\_CIAW TSA\ADARTER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" b="3047"/>
          <a:stretch/>
        </p:blipFill>
        <p:spPr bwMode="auto">
          <a:xfrm>
            <a:off x="4989392" y="2347936"/>
            <a:ext cx="4154608" cy="216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aixaDeTexto 15"/>
          <p:cNvSpPr txBox="1">
            <a:spLocks noChangeArrowheads="1"/>
          </p:cNvSpPr>
          <p:nvPr/>
        </p:nvSpPr>
        <p:spPr bwMode="auto">
          <a:xfrm>
            <a:off x="3563764" y="5949280"/>
            <a:ext cx="28084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en-US" sz="2000" dirty="0" smtClean="0">
                <a:latin typeface="Square721 Cn BT" panose="020B0406020202050204" pitchFamily="34" charset="0"/>
                <a:hlinkClick r:id="rId11"/>
              </a:rPr>
              <a:t>delriosjdrvgs@fab.mil.br</a:t>
            </a:r>
            <a:endParaRPr lang="pt-BR" altLang="en-US" sz="2400" dirty="0">
              <a:latin typeface="Square721 Cn BT" panose="020B0406020202050204" pitchFamily="34" charset="0"/>
            </a:endParaRPr>
          </a:p>
        </p:txBody>
      </p:sp>
      <p:sp>
        <p:nvSpPr>
          <p:cNvPr id="60" name="CaixaDeTexto 15"/>
          <p:cNvSpPr txBox="1">
            <a:spLocks noChangeArrowheads="1"/>
          </p:cNvSpPr>
          <p:nvPr/>
        </p:nvSpPr>
        <p:spPr bwMode="auto">
          <a:xfrm>
            <a:off x="6893421" y="5949280"/>
            <a:ext cx="2056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en-US" sz="2000" dirty="0" smtClean="0">
                <a:latin typeface="Square721 Cn BT" panose="020B0406020202050204" pitchFamily="34" charset="0"/>
              </a:rPr>
              <a:t>(12) 98177-9921</a:t>
            </a:r>
            <a:endParaRPr lang="pt-BR" altLang="en-US" sz="2400" dirty="0">
              <a:latin typeface="Square721 Cn BT" panose="020B0406020202050204" pitchFamily="34" charset="0"/>
            </a:endParaRPr>
          </a:p>
        </p:txBody>
      </p:sp>
      <p:sp>
        <p:nvSpPr>
          <p:cNvPr id="65" name="CaixaDeTexto 18"/>
          <p:cNvSpPr txBox="1">
            <a:spLocks noChangeArrowheads="1"/>
          </p:cNvSpPr>
          <p:nvPr/>
        </p:nvSpPr>
        <p:spPr bwMode="auto">
          <a:xfrm>
            <a:off x="0" y="5157192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pt-BR" altLang="en-US" sz="3200" dirty="0" smtClean="0">
                <a:solidFill>
                  <a:schemeClr val="bg1"/>
                </a:solidFill>
                <a:latin typeface="Square721 Cn BT" panose="020B0406020202050204" pitchFamily="34" charset="0"/>
              </a:rPr>
              <a:t>Métodos de Guiamento</a:t>
            </a:r>
            <a:endParaRPr lang="pt-BR" altLang="en-US" sz="3200" dirty="0">
              <a:solidFill>
                <a:schemeClr val="bg1"/>
              </a:solidFill>
              <a:latin typeface="Square721 Cn BT" panose="020B04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3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Métodos de Guiamento</a:t>
            </a:r>
            <a:endParaRPr lang="pt-B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899592" y="764704"/>
            <a:ext cx="734481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PASSIVE</a:t>
            </a: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 HOMING GUIDANCE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  <p:pic>
        <p:nvPicPr>
          <p:cNvPr id="21506" name="Picture 2" descr="Z:\_CEEAA SimControl\missile\passive homing.em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834536"/>
            <a:ext cx="8483600" cy="30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330200" y="5013176"/>
            <a:ext cx="863428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pt-BR" sz="2800" dirty="0" err="1" smtClean="0">
                <a:latin typeface="Square721 Cn BT" panose="020B0406020202050204" pitchFamily="34" charset="0"/>
              </a:rPr>
              <a:t>infrared</a:t>
            </a:r>
            <a:r>
              <a:rPr lang="pt-BR" sz="2800" dirty="0" smtClean="0">
                <a:latin typeface="Square721 Cn BT" panose="020B0406020202050204" pitchFamily="34" charset="0"/>
              </a:rPr>
              <a:t> (IR) (</a:t>
            </a:r>
            <a:r>
              <a:rPr lang="pt-BR" sz="2800" dirty="0" err="1" smtClean="0">
                <a:solidFill>
                  <a:srgbClr val="FF0000"/>
                </a:solidFill>
                <a:latin typeface="Square721 Cn BT" panose="020B0406020202050204" pitchFamily="34" charset="0"/>
              </a:rPr>
              <a:t>heat</a:t>
            </a:r>
            <a:r>
              <a:rPr lang="pt-BR" sz="2800" dirty="0" smtClean="0">
                <a:solidFill>
                  <a:srgbClr val="FF0000"/>
                </a:solidFill>
                <a:latin typeface="Square721 Cn BT" panose="020B0406020202050204" pitchFamily="34" charset="0"/>
              </a:rPr>
              <a:t> </a:t>
            </a:r>
            <a:r>
              <a:rPr lang="pt-BR" sz="2800" dirty="0" err="1" smtClean="0">
                <a:solidFill>
                  <a:srgbClr val="FF0000"/>
                </a:solidFill>
                <a:latin typeface="Square721 Cn BT" panose="020B0406020202050204" pitchFamily="34" charset="0"/>
              </a:rPr>
              <a:t>seeker</a:t>
            </a:r>
            <a:r>
              <a:rPr lang="pt-BR" sz="2800" dirty="0" smtClean="0">
                <a:latin typeface="Square721 Cn BT" panose="020B0406020202050204" pitchFamily="34" charset="0"/>
              </a:rPr>
              <a:t>), </a:t>
            </a:r>
          </a:p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pt-BR" sz="2800" dirty="0" smtClean="0">
                <a:latin typeface="Square721 Cn BT" panose="020B0406020202050204" pitchFamily="34" charset="0"/>
              </a:rPr>
              <a:t>Radar (</a:t>
            </a:r>
            <a:r>
              <a:rPr lang="pt-BR" sz="2800" dirty="0" err="1" smtClean="0">
                <a:solidFill>
                  <a:srgbClr val="008000"/>
                </a:solidFill>
                <a:latin typeface="Square721 Cn BT" panose="020B0406020202050204" pitchFamily="34" charset="0"/>
              </a:rPr>
              <a:t>anti-radiation</a:t>
            </a:r>
            <a:r>
              <a:rPr lang="pt-BR" sz="2800" dirty="0" smtClean="0">
                <a:latin typeface="Square721 Cn BT" panose="020B0406020202050204" pitchFamily="34" charset="0"/>
              </a:rPr>
              <a:t>), </a:t>
            </a:r>
          </a:p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pt-BR" sz="2800" dirty="0" err="1" smtClean="0">
                <a:latin typeface="Square721 Cn BT" panose="020B0406020202050204" pitchFamily="34" charset="0"/>
              </a:rPr>
              <a:t>sound</a:t>
            </a:r>
            <a:r>
              <a:rPr lang="pt-BR" sz="2800" dirty="0" smtClean="0">
                <a:latin typeface="Square721 Cn BT" panose="020B0406020202050204" pitchFamily="34" charset="0"/>
              </a:rPr>
              <a:t> ...</a:t>
            </a:r>
            <a:endParaRPr lang="pt-BR" sz="2800" dirty="0">
              <a:latin typeface="Square721 Cn BT" panose="020B04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Métodos de Guiamento</a:t>
            </a:r>
            <a:endParaRPr lang="pt-B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899592" y="764704"/>
            <a:ext cx="734481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COMMAND GUIDANCE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30200" y="5589240"/>
            <a:ext cx="8634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pt-BR" sz="2800" dirty="0" smtClean="0">
                <a:latin typeface="Square721 Cn BT" panose="020B0406020202050204" pitchFamily="34" charset="0"/>
              </a:rPr>
              <a:t>Man-in-</a:t>
            </a:r>
            <a:r>
              <a:rPr lang="pt-BR" sz="2800" dirty="0" err="1" smtClean="0">
                <a:latin typeface="Square721 Cn BT" panose="020B0406020202050204" pitchFamily="34" charset="0"/>
              </a:rPr>
              <a:t>the</a:t>
            </a:r>
            <a:r>
              <a:rPr lang="pt-BR" sz="2800" dirty="0" smtClean="0">
                <a:latin typeface="Square721 Cn BT" panose="020B0406020202050204" pitchFamily="34" charset="0"/>
              </a:rPr>
              <a:t>-Loop,  </a:t>
            </a:r>
            <a:r>
              <a:rPr lang="pt-BR" sz="2800" dirty="0" err="1" smtClean="0">
                <a:latin typeface="Square721 Cn BT" panose="020B0406020202050204" pitchFamily="34" charset="0"/>
              </a:rPr>
              <a:t>Beam</a:t>
            </a:r>
            <a:r>
              <a:rPr lang="pt-BR" sz="2800" dirty="0" smtClean="0">
                <a:latin typeface="Square721 Cn BT" panose="020B0406020202050204" pitchFamily="34" charset="0"/>
              </a:rPr>
              <a:t>-Rider,  </a:t>
            </a:r>
            <a:r>
              <a:rPr lang="pt-BR" sz="2800" dirty="0" err="1" smtClean="0">
                <a:latin typeface="Square721 Cn BT" panose="020B0406020202050204" pitchFamily="34" charset="0"/>
              </a:rPr>
              <a:t>Line-of-Sight</a:t>
            </a:r>
            <a:endParaRPr lang="pt-BR" sz="2800" dirty="0">
              <a:latin typeface="Square721 Cn BT" panose="020B0406020202050204" pitchFamily="34" charset="0"/>
            </a:endParaRPr>
          </a:p>
        </p:txBody>
      </p:sp>
      <p:pic>
        <p:nvPicPr>
          <p:cNvPr id="22531" name="Picture 3" descr="Z:\_CEEAA SimControl\missile\command guidance.em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588420" cy="388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9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9" name="Picture 13" descr="Z:\_CEEAA SimControl\missile\aircraftb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01139">
            <a:off x="5935557" y="3198608"/>
            <a:ext cx="1340221" cy="134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Elipse 76"/>
          <p:cNvSpPr/>
          <p:nvPr/>
        </p:nvSpPr>
        <p:spPr>
          <a:xfrm>
            <a:off x="6594480" y="3810700"/>
            <a:ext cx="100033" cy="10003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703462"/>
              </p:ext>
            </p:extLst>
          </p:nvPr>
        </p:nvGraphicFramePr>
        <p:xfrm>
          <a:off x="6568089" y="4840174"/>
          <a:ext cx="21431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5" name="Equation" r:id="rId4" imgW="203040" imgH="330120" progId="Equation.DSMT4">
                  <p:embed/>
                </p:oleObj>
              </mc:Choice>
              <mc:Fallback>
                <p:oleObj name="Equation" r:id="rId4" imgW="203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8089" y="4840174"/>
                        <a:ext cx="21431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to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297838"/>
              </p:ext>
            </p:extLst>
          </p:nvPr>
        </p:nvGraphicFramePr>
        <p:xfrm>
          <a:off x="5337857" y="2912042"/>
          <a:ext cx="3333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6" name="Equation" r:id="rId6" imgW="317160" imgH="431640" progId="Equation.DSMT4">
                  <p:embed/>
                </p:oleObj>
              </mc:Choice>
              <mc:Fallback>
                <p:oleObj name="Equation" r:id="rId6" imgW="317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857" y="2912042"/>
                        <a:ext cx="33337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6" name="Conector de seta reta 75"/>
          <p:cNvCxnSpPr/>
          <p:nvPr/>
        </p:nvCxnSpPr>
        <p:spPr>
          <a:xfrm flipH="1" flipV="1">
            <a:off x="5252981" y="3310489"/>
            <a:ext cx="1305558" cy="514860"/>
          </a:xfrm>
          <a:prstGeom prst="straightConnector1">
            <a:avLst/>
          </a:prstGeom>
          <a:ln w="381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6743730" y="3920656"/>
            <a:ext cx="942089" cy="40265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co 84"/>
          <p:cNvSpPr/>
          <p:nvPr/>
        </p:nvSpPr>
        <p:spPr>
          <a:xfrm rot="6512029">
            <a:off x="5972497" y="3269929"/>
            <a:ext cx="1542464" cy="1470131"/>
          </a:xfrm>
          <a:prstGeom prst="arc">
            <a:avLst>
              <a:gd name="adj1" fmla="val 16194135"/>
              <a:gd name="adj2" fmla="val 3753905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de seta reta 27"/>
          <p:cNvCxnSpPr/>
          <p:nvPr/>
        </p:nvCxnSpPr>
        <p:spPr>
          <a:xfrm flipV="1">
            <a:off x="1010440" y="1993029"/>
            <a:ext cx="163557" cy="23383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H="1" flipV="1">
            <a:off x="1304925" y="1993029"/>
            <a:ext cx="3944056" cy="131746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1010440" y="3459833"/>
            <a:ext cx="4258330" cy="13972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flipH="1">
            <a:off x="1036126" y="2971347"/>
            <a:ext cx="3150112" cy="103364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1092219" y="2543175"/>
            <a:ext cx="1820082" cy="5972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Métodos de Guiamento</a:t>
            </a:r>
            <a:endParaRPr lang="pt-B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323528" y="648809"/>
            <a:ext cx="8496944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NAVEGAÇÃO PROPORCIONAL (</a:t>
            </a:r>
            <a:r>
              <a:rPr lang="pt-BR" sz="3600" b="1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PN</a:t>
            </a: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) - </a:t>
            </a:r>
            <a:r>
              <a:rPr lang="pt-B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GEOMETRIA</a:t>
            </a:r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489679"/>
              </p:ext>
            </p:extLst>
          </p:nvPr>
        </p:nvGraphicFramePr>
        <p:xfrm>
          <a:off x="2107359" y="3912101"/>
          <a:ext cx="2286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7" name="Equation" r:id="rId8" imgW="215640" imgH="330120" progId="Equation.DSMT4">
                  <p:embed/>
                </p:oleObj>
              </mc:Choice>
              <mc:Fallback>
                <p:oleObj name="Equation" r:id="rId8" imgW="215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359" y="3912101"/>
                        <a:ext cx="2286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99" name="Picture 23" descr="Z:\_CEEAA SimControl\missile\explosions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74" y="1425132"/>
            <a:ext cx="1031706" cy="10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5" name="Picture 9" descr="Z:\_CEEAA SimControl\missile\missilebw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5465">
            <a:off x="291163" y="517262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Elipse 32"/>
          <p:cNvSpPr/>
          <p:nvPr/>
        </p:nvSpPr>
        <p:spPr>
          <a:xfrm>
            <a:off x="878771" y="5684268"/>
            <a:ext cx="100033" cy="10003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640723"/>
              </p:ext>
            </p:extLst>
          </p:nvPr>
        </p:nvGraphicFramePr>
        <p:xfrm>
          <a:off x="2113130" y="5358639"/>
          <a:ext cx="2032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8" name="Equation" r:id="rId12" imgW="190440" imgH="317160" progId="Equation.DSMT4">
                  <p:embed/>
                </p:oleObj>
              </mc:Choice>
              <mc:Fallback>
                <p:oleObj name="Equation" r:id="rId12" imgW="190440" imgH="317160" progId="Equation.DSMT4">
                  <p:embed/>
                  <p:pic>
                    <p:nvPicPr>
                      <p:cNvPr id="0" name="Obje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3130" y="5358639"/>
                        <a:ext cx="2032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Conector de seta reta 24"/>
          <p:cNvCxnSpPr/>
          <p:nvPr/>
        </p:nvCxnSpPr>
        <p:spPr>
          <a:xfrm flipV="1">
            <a:off x="932736" y="4382178"/>
            <a:ext cx="81263" cy="1287642"/>
          </a:xfrm>
          <a:prstGeom prst="straightConnector1">
            <a:avLst/>
          </a:prstGeom>
          <a:ln w="38100">
            <a:solidFill>
              <a:srgbClr val="00008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V="1">
            <a:off x="992267" y="3894273"/>
            <a:ext cx="5595957" cy="1818412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 flipV="1">
            <a:off x="1010440" y="5749765"/>
            <a:ext cx="3175798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co 64"/>
          <p:cNvSpPr/>
          <p:nvPr/>
        </p:nvSpPr>
        <p:spPr>
          <a:xfrm rot="467953">
            <a:off x="-955691" y="4365518"/>
            <a:ext cx="3024336" cy="2359173"/>
          </a:xfrm>
          <a:prstGeom prst="arc">
            <a:avLst>
              <a:gd name="adj1" fmla="val 20772753"/>
              <a:gd name="adj2" fmla="val 0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3" name="Objeto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242589"/>
              </p:ext>
            </p:extLst>
          </p:nvPr>
        </p:nvGraphicFramePr>
        <p:xfrm>
          <a:off x="581124" y="4375034"/>
          <a:ext cx="3476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9" name="Equation" r:id="rId14" imgW="330120" imgH="431640" progId="Equation.DSMT4">
                  <p:embed/>
                </p:oleObj>
              </mc:Choice>
              <mc:Fallback>
                <p:oleObj name="Equation" r:id="rId14" imgW="330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24" y="4375034"/>
                        <a:ext cx="34766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to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901510"/>
              </p:ext>
            </p:extLst>
          </p:nvPr>
        </p:nvGraphicFramePr>
        <p:xfrm>
          <a:off x="3918744" y="4204937"/>
          <a:ext cx="53498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0" name="Equation" r:id="rId16" imgW="507960" imgH="317160" progId="Equation.DSMT4">
                  <p:embed/>
                </p:oleObj>
              </mc:Choice>
              <mc:Fallback>
                <p:oleObj name="Equation" r:id="rId16" imgW="5079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8744" y="4204937"/>
                        <a:ext cx="534988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Arco 80"/>
          <p:cNvSpPr/>
          <p:nvPr/>
        </p:nvSpPr>
        <p:spPr>
          <a:xfrm>
            <a:off x="-629730" y="3971388"/>
            <a:ext cx="3331711" cy="2913827"/>
          </a:xfrm>
          <a:prstGeom prst="arc">
            <a:avLst>
              <a:gd name="adj1" fmla="val 16194135"/>
              <a:gd name="adj2" fmla="val 21038747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6" name="Objeto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406762"/>
              </p:ext>
            </p:extLst>
          </p:nvPr>
        </p:nvGraphicFramePr>
        <p:xfrm>
          <a:off x="3419475" y="1484784"/>
          <a:ext cx="27463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1" name="Equation" r:id="rId18" imgW="2603160" imgH="939600" progId="Equation.DSMT4">
                  <p:embed/>
                </p:oleObj>
              </mc:Choice>
              <mc:Fallback>
                <p:oleObj name="Equation" r:id="rId18" imgW="26031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484784"/>
                        <a:ext cx="274637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Arco 86"/>
          <p:cNvSpPr/>
          <p:nvPr/>
        </p:nvSpPr>
        <p:spPr>
          <a:xfrm rot="467953">
            <a:off x="732947" y="4710005"/>
            <a:ext cx="1295138" cy="1256629"/>
          </a:xfrm>
          <a:prstGeom prst="arc">
            <a:avLst>
              <a:gd name="adj1" fmla="val 16194135"/>
              <a:gd name="adj2" fmla="val 21171356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1266701" y="4509120"/>
            <a:ext cx="274307" cy="5510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rco 106"/>
          <p:cNvSpPr/>
          <p:nvPr/>
        </p:nvSpPr>
        <p:spPr>
          <a:xfrm rot="21337187">
            <a:off x="386839" y="4651348"/>
            <a:ext cx="1336046" cy="920395"/>
          </a:xfrm>
          <a:prstGeom prst="arc">
            <a:avLst>
              <a:gd name="adj1" fmla="val 16194135"/>
              <a:gd name="adj2" fmla="val 18922072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8" name="Objeto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51888"/>
              </p:ext>
            </p:extLst>
          </p:nvPr>
        </p:nvGraphicFramePr>
        <p:xfrm>
          <a:off x="1161545" y="4353259"/>
          <a:ext cx="228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2" name="Equation" r:id="rId20" imgW="215640" imgH="253800" progId="Equation.DSMT4">
                  <p:embed/>
                </p:oleObj>
              </mc:Choice>
              <mc:Fallback>
                <p:oleObj name="Equation" r:id="rId20" imgW="215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545" y="4353259"/>
                        <a:ext cx="228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to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229934"/>
              </p:ext>
            </p:extLst>
          </p:nvPr>
        </p:nvGraphicFramePr>
        <p:xfrm>
          <a:off x="1954740" y="4698417"/>
          <a:ext cx="2413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3" name="Equation" r:id="rId22" imgW="228600" imgH="253800" progId="Equation.DSMT4">
                  <p:embed/>
                </p:oleObj>
              </mc:Choice>
              <mc:Fallback>
                <p:oleObj name="Equation" r:id="rId22" imgW="228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740" y="4698417"/>
                        <a:ext cx="241300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to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059012"/>
              </p:ext>
            </p:extLst>
          </p:nvPr>
        </p:nvGraphicFramePr>
        <p:xfrm>
          <a:off x="3803309" y="6100204"/>
          <a:ext cx="51450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4" name="Equation" r:id="rId24" imgW="4876560" imgH="419040" progId="Equation.DSMT4">
                  <p:embed/>
                </p:oleObj>
              </mc:Choice>
              <mc:Fallback>
                <p:oleObj name="Equation" r:id="rId24" imgW="4876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309" y="6100204"/>
                        <a:ext cx="51450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Arco 113"/>
          <p:cNvSpPr/>
          <p:nvPr/>
        </p:nvSpPr>
        <p:spPr>
          <a:xfrm>
            <a:off x="-1517305" y="3375745"/>
            <a:ext cx="5287374" cy="4812966"/>
          </a:xfrm>
          <a:prstGeom prst="arc">
            <a:avLst>
              <a:gd name="adj1" fmla="val 16194135"/>
              <a:gd name="adj2" fmla="val 21548305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6" name="Objeto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409135"/>
              </p:ext>
            </p:extLst>
          </p:nvPr>
        </p:nvGraphicFramePr>
        <p:xfrm>
          <a:off x="2912301" y="3634838"/>
          <a:ext cx="2143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5" name="Equation" r:id="rId26" imgW="203040" imgH="317160" progId="Equation.DSMT4">
                  <p:embed/>
                </p:oleObj>
              </mc:Choice>
              <mc:Fallback>
                <p:oleObj name="Equation" r:id="rId26" imgW="2030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301" y="3634838"/>
                        <a:ext cx="2143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to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602052"/>
              </p:ext>
            </p:extLst>
          </p:nvPr>
        </p:nvGraphicFramePr>
        <p:xfrm>
          <a:off x="6588224" y="1484784"/>
          <a:ext cx="2465387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6" name="Equation" r:id="rId28" imgW="2336760" imgH="1460160" progId="Equation.DSMT4">
                  <p:embed/>
                </p:oleObj>
              </mc:Choice>
              <mc:Fallback>
                <p:oleObj name="Equation" r:id="rId28" imgW="2336760" imgH="1460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1484784"/>
                        <a:ext cx="2465387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to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716955"/>
              </p:ext>
            </p:extLst>
          </p:nvPr>
        </p:nvGraphicFramePr>
        <p:xfrm>
          <a:off x="4004633" y="4807613"/>
          <a:ext cx="60166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7" name="Equation" r:id="rId30" imgW="571320" imgH="507960" progId="Equation.DSMT4">
                  <p:embed/>
                </p:oleObj>
              </mc:Choice>
              <mc:Fallback>
                <p:oleObj name="Equation" r:id="rId30" imgW="5713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4633" y="4807613"/>
                        <a:ext cx="601663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23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Z:\_CEEAA SimControl\missile\cl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2851"/>
            <a:ext cx="6912768" cy="523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Métodos de Guiamento</a:t>
            </a:r>
            <a:endParaRPr lang="pt-B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107504" y="764704"/>
            <a:ext cx="8928992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CLOS</a:t>
            </a: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: COMMAND </a:t>
            </a:r>
            <a:r>
              <a:rPr lang="pt-BR" sz="3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to</a:t>
            </a: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 LINE </a:t>
            </a:r>
            <a:r>
              <a:rPr lang="pt-BR" sz="3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of</a:t>
            </a: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 SIGHT - GEOMETRIA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9512" y="1916832"/>
            <a:ext cx="54726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>
                <a:latin typeface="Square721 Cn BT" panose="020B0406020202050204" pitchFamily="34" charset="0"/>
              </a:rPr>
              <a:t>Alvo com velocidade constante</a:t>
            </a:r>
          </a:p>
          <a:p>
            <a:pPr>
              <a:spcBef>
                <a:spcPts val="0"/>
              </a:spcBef>
            </a:pPr>
            <a:r>
              <a:rPr lang="pt-BR" sz="2800" dirty="0" smtClean="0">
                <a:latin typeface="Square721 Cn BT" panose="020B0406020202050204" pitchFamily="34" charset="0"/>
              </a:rPr>
              <a:t>(não manobra)</a:t>
            </a:r>
            <a:r>
              <a:rPr lang="pt-BR" sz="2800" dirty="0">
                <a:latin typeface="Square721 Cn BT" panose="020B0406020202050204" pitchFamily="34" charset="0"/>
                <a:sym typeface="Wingdings" panose="05000000000000000000" pitchFamily="2" charset="2"/>
              </a:rPr>
              <a:t> </a:t>
            </a:r>
            <a:endParaRPr lang="pt-BR" sz="2800" dirty="0" smtClean="0">
              <a:latin typeface="Square721 Cn BT" panose="020B0406020202050204" pitchFamily="34" charset="0"/>
            </a:endParaRPr>
          </a:p>
          <a:p>
            <a:pPr>
              <a:spcBef>
                <a:spcPts val="0"/>
              </a:spcBef>
            </a:pPr>
            <a:endParaRPr lang="pt-BR" sz="2800" dirty="0">
              <a:latin typeface="Square721 Cn BT" panose="020B0406020202050204" pitchFamily="34" charset="0"/>
            </a:endParaRPr>
          </a:p>
          <a:p>
            <a:pPr>
              <a:spcBef>
                <a:spcPts val="0"/>
              </a:spcBef>
            </a:pPr>
            <a:r>
              <a:rPr lang="pt-BR" sz="2800" dirty="0" smtClean="0">
                <a:latin typeface="Square721 Cn BT" panose="020B0406020202050204" pitchFamily="34" charset="0"/>
              </a:rPr>
              <a:t>Míssil com velocidade</a:t>
            </a:r>
          </a:p>
          <a:p>
            <a:pPr>
              <a:spcBef>
                <a:spcPts val="0"/>
              </a:spcBef>
            </a:pPr>
            <a:r>
              <a:rPr lang="pt-BR" sz="2800" dirty="0" smtClean="0">
                <a:latin typeface="Square721 Cn BT" panose="020B0406020202050204" pitchFamily="34" charset="0"/>
              </a:rPr>
              <a:t>constante. </a:t>
            </a:r>
            <a:r>
              <a:rPr lang="pt-BR" sz="2800" dirty="0">
                <a:latin typeface="Square721 Cn BT" panose="020B0406020202050204" pitchFamily="34" charset="0"/>
                <a:sym typeface="Wingdings" panose="05000000000000000000" pitchFamily="2" charset="2"/>
              </a:rPr>
              <a:t></a:t>
            </a:r>
            <a:endParaRPr lang="pt-BR" sz="2800" dirty="0" smtClean="0">
              <a:latin typeface="Square721 Cn BT" panose="020B0406020202050204" pitchFamily="34" charset="0"/>
            </a:endParaRPr>
          </a:p>
          <a:p>
            <a:pPr>
              <a:spcBef>
                <a:spcPts val="0"/>
              </a:spcBef>
            </a:pPr>
            <a:endParaRPr lang="pt-BR" sz="2800" dirty="0">
              <a:latin typeface="Square721 Cn BT" panose="020B0406020202050204" pitchFamily="34" charset="0"/>
            </a:endParaRPr>
          </a:p>
          <a:p>
            <a:pPr>
              <a:spcBef>
                <a:spcPts val="0"/>
              </a:spcBef>
            </a:pPr>
            <a:endParaRPr lang="pt-BR" sz="2800" dirty="0">
              <a:latin typeface="Square721 Cn BT" panose="020B04060202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771800" y="4152313"/>
            <a:ext cx="6192688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endParaRPr lang="pt-BR" sz="2800" dirty="0" smtClean="0">
              <a:latin typeface="Square721 Cn BT" panose="020B0406020202050204" pitchFamily="34" charset="0"/>
            </a:endParaRP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pt-BR" sz="2800" dirty="0" smtClean="0">
                <a:latin typeface="Square721 Cn BT" panose="020B0406020202050204" pitchFamily="34" charset="0"/>
              </a:rPr>
              <a:t>Trajetória sempre curva.</a:t>
            </a:r>
            <a:r>
              <a:rPr lang="pt-BR" sz="2800" dirty="0">
                <a:latin typeface="Square721 Cn BT" panose="020B0406020202050204" pitchFamily="34" charset="0"/>
                <a:sym typeface="Wingdings" panose="05000000000000000000" pitchFamily="2" charset="2"/>
              </a:rPr>
              <a:t> </a:t>
            </a:r>
            <a:endParaRPr lang="pt-BR" sz="2800" dirty="0" smtClean="0">
              <a:latin typeface="Square721 Cn BT" panose="020B0406020202050204" pitchFamily="34" charset="0"/>
            </a:endParaRP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pt-BR" sz="2800" dirty="0" smtClean="0">
                <a:latin typeface="Square721 Cn BT" panose="020B0406020202050204" pitchFamily="34" charset="0"/>
              </a:rPr>
              <a:t>Curvatura aumenta no final </a:t>
            </a:r>
            <a:r>
              <a:rPr lang="pt-BR" sz="28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</a:t>
            </a:r>
            <a:endParaRPr lang="pt-BR" sz="2800" dirty="0" smtClean="0">
              <a:latin typeface="Square721 Cn BT" panose="020B0406020202050204" pitchFamily="34" charset="0"/>
            </a:endParaRP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pt-BR" sz="2800" dirty="0" smtClean="0">
                <a:latin typeface="Square721 Cn BT" panose="020B0406020202050204" pitchFamily="34" charset="0"/>
              </a:rPr>
              <a:t>Aumenta a LATAX</a:t>
            </a:r>
            <a:r>
              <a:rPr lang="pt-BR" sz="2800" dirty="0">
                <a:latin typeface="Square721 Cn BT" panose="020B0406020202050204" pitchFamily="34" charset="0"/>
              </a:rPr>
              <a:t> </a:t>
            </a:r>
            <a:r>
              <a:rPr lang="pt-BR" sz="2800" dirty="0" smtClean="0">
                <a:latin typeface="Square721 Cn BT" panose="020B0406020202050204" pitchFamily="34" charset="0"/>
              </a:rPr>
              <a:t>para ficar no LOS </a:t>
            </a:r>
            <a:r>
              <a:rPr lang="pt-BR" sz="2800" dirty="0">
                <a:latin typeface="Square721 Cn BT" panose="020B0406020202050204" pitchFamily="34" charset="0"/>
                <a:sym typeface="Wingdings" panose="05000000000000000000" pitchFamily="2" charset="2"/>
              </a:rPr>
              <a:t></a:t>
            </a:r>
            <a:endParaRPr lang="pt-BR" sz="2800" dirty="0" smtClean="0">
              <a:latin typeface="Square721 Cn BT" panose="020B0406020202050204" pitchFamily="34" charset="0"/>
            </a:endParaRP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pt-BR" sz="2800" dirty="0" smtClean="0">
                <a:latin typeface="Square721 Cn BT" panose="020B0406020202050204" pitchFamily="34" charset="0"/>
              </a:rPr>
              <a:t>Aumenta o ângulo de visada no final </a:t>
            </a:r>
            <a:r>
              <a:rPr lang="pt-BR" sz="28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</a:t>
            </a:r>
            <a:endParaRPr lang="pt-BR" sz="2800" dirty="0">
              <a:latin typeface="Square721 Cn BT" panose="020B04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92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Métodos de Guiamento</a:t>
            </a:r>
            <a:endParaRPr lang="pt-B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395536" y="764704"/>
            <a:ext cx="8352928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PURSUIT GUIDANCE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9512" y="1628800"/>
            <a:ext cx="8784976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pt-BR" sz="2800" u="sng" dirty="0" err="1" smtClean="0">
                <a:solidFill>
                  <a:srgbClr val="0000FF"/>
                </a:solidFill>
                <a:latin typeface="Square721 Cn BT" panose="020B0406020202050204" pitchFamily="34" charset="0"/>
              </a:rPr>
              <a:t>Attitude</a:t>
            </a:r>
            <a:r>
              <a:rPr lang="pt-BR" sz="2800" u="sng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 </a:t>
            </a:r>
            <a:r>
              <a:rPr lang="pt-BR" sz="2800" u="sng" dirty="0" err="1" smtClean="0">
                <a:solidFill>
                  <a:srgbClr val="0000FF"/>
                </a:solidFill>
                <a:latin typeface="Square721 Cn BT" panose="020B0406020202050204" pitchFamily="34" charset="0"/>
              </a:rPr>
              <a:t>Pursuit</a:t>
            </a:r>
            <a:r>
              <a:rPr lang="pt-BR" sz="2800" dirty="0" smtClean="0">
                <a:latin typeface="Square721 Cn BT" panose="020B0406020202050204" pitchFamily="34" charset="0"/>
              </a:rPr>
              <a:t>: </a:t>
            </a:r>
          </a:p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pt-BR" sz="2800" dirty="0" smtClean="0">
                <a:latin typeface="Square721 Cn BT" panose="020B0406020202050204" pitchFamily="34" charset="0"/>
              </a:rPr>
              <a:t>Controla a </a:t>
            </a:r>
            <a:r>
              <a:rPr lang="pt-BR" sz="2800" u="sng" dirty="0" smtClean="0">
                <a:latin typeface="Square721 Cn BT" panose="020B0406020202050204" pitchFamily="34" charset="0"/>
              </a:rPr>
              <a:t>direção do corpo</a:t>
            </a:r>
            <a:r>
              <a:rPr lang="pt-BR" sz="2800" dirty="0" smtClean="0">
                <a:latin typeface="Square721 Cn BT" panose="020B0406020202050204" pitchFamily="34" charset="0"/>
              </a:rPr>
              <a:t> do míssil para apontar para o alvo.</a:t>
            </a:r>
          </a:p>
          <a:p>
            <a:pPr algn="ctr">
              <a:spcBef>
                <a:spcPts val="0"/>
              </a:spcBef>
            </a:pPr>
            <a:endParaRPr lang="pt-BR" sz="2800" dirty="0" smtClean="0">
              <a:latin typeface="Square721 Cn BT" panose="020B040602020205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pt-BR" sz="2800" u="sng" dirty="0" err="1" smtClean="0">
                <a:solidFill>
                  <a:srgbClr val="FF0000"/>
                </a:solidFill>
                <a:latin typeface="Square721 Cn BT" panose="020B0406020202050204" pitchFamily="34" charset="0"/>
              </a:rPr>
              <a:t>Velocity</a:t>
            </a:r>
            <a:r>
              <a:rPr lang="pt-BR" sz="2800" u="sng" dirty="0" smtClean="0">
                <a:solidFill>
                  <a:srgbClr val="FF0000"/>
                </a:solidFill>
                <a:latin typeface="Square721 Cn BT" panose="020B0406020202050204" pitchFamily="34" charset="0"/>
              </a:rPr>
              <a:t> </a:t>
            </a:r>
            <a:r>
              <a:rPr lang="pt-BR" sz="2800" u="sng" dirty="0" err="1" smtClean="0">
                <a:solidFill>
                  <a:srgbClr val="FF0000"/>
                </a:solidFill>
                <a:latin typeface="Square721 Cn BT" panose="020B0406020202050204" pitchFamily="34" charset="0"/>
              </a:rPr>
              <a:t>Pursuit</a:t>
            </a:r>
            <a:r>
              <a:rPr lang="pt-BR" sz="2800" dirty="0" smtClean="0">
                <a:latin typeface="Square721 Cn BT" panose="020B0406020202050204" pitchFamily="34" charset="0"/>
              </a:rPr>
              <a:t>: </a:t>
            </a:r>
          </a:p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pt-BR" sz="2800" dirty="0" smtClean="0">
                <a:latin typeface="Square721 Cn BT" panose="020B0406020202050204" pitchFamily="34" charset="0"/>
              </a:rPr>
              <a:t>Controla a </a:t>
            </a:r>
            <a:r>
              <a:rPr lang="pt-BR" sz="2800" u="sng" dirty="0" smtClean="0">
                <a:latin typeface="Square721 Cn BT" panose="020B0406020202050204" pitchFamily="34" charset="0"/>
              </a:rPr>
              <a:t>direção da velocidade</a:t>
            </a:r>
            <a:r>
              <a:rPr lang="pt-BR" sz="2800" dirty="0" smtClean="0">
                <a:latin typeface="Square721 Cn BT" panose="020B0406020202050204" pitchFamily="34" charset="0"/>
              </a:rPr>
              <a:t> do míssil para o alvo. (Melhor)</a:t>
            </a:r>
          </a:p>
          <a:p>
            <a:pPr algn="ctr">
              <a:spcBef>
                <a:spcPts val="0"/>
              </a:spcBef>
              <a:spcAft>
                <a:spcPts val="1200"/>
              </a:spcAft>
            </a:pPr>
            <a:endParaRPr lang="pt-BR" sz="2800" dirty="0">
              <a:latin typeface="Square721 Cn BT" panose="020B0406020202050204" pitchFamily="34" charset="0"/>
            </a:endParaRP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800" dirty="0">
                <a:latin typeface="Square721 Cn BT" panose="020B0406020202050204" pitchFamily="34" charset="0"/>
              </a:rPr>
              <a:t>Trajetória </a:t>
            </a:r>
            <a:r>
              <a:rPr lang="pt-BR" sz="2800" dirty="0" smtClean="0">
                <a:latin typeface="Square721 Cn BT" panose="020B0406020202050204" pitchFamily="34" charset="0"/>
              </a:rPr>
              <a:t>sempre curva</a:t>
            </a:r>
            <a:r>
              <a:rPr lang="pt-BR" sz="28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 </a:t>
            </a:r>
            <a:r>
              <a:rPr lang="pt-BR" sz="2800" dirty="0">
                <a:latin typeface="Square721 Cn BT" panose="020B0406020202050204" pitchFamily="34" charset="0"/>
                <a:sym typeface="Wingdings" panose="05000000000000000000" pitchFamily="2" charset="2"/>
              </a:rPr>
              <a:t></a:t>
            </a:r>
            <a:endParaRPr lang="pt-BR" sz="2800" dirty="0">
              <a:latin typeface="Square721 Cn BT" panose="020B0406020202050204" pitchFamily="34" charset="0"/>
            </a:endParaRP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800" dirty="0">
                <a:latin typeface="Square721 Cn BT" panose="020B0406020202050204" pitchFamily="34" charset="0"/>
              </a:rPr>
              <a:t>Curvatura aumenta no final </a:t>
            </a:r>
            <a:r>
              <a:rPr lang="pt-BR" sz="28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(aumenta LATAX no final) </a:t>
            </a:r>
            <a:endParaRPr lang="pt-BR" sz="2800" dirty="0">
              <a:latin typeface="Square721 Cn BT" panose="020B0406020202050204" pitchFamily="34" charset="0"/>
            </a:endParaRP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800" dirty="0" smtClean="0">
                <a:latin typeface="Square721 Cn BT" panose="020B0406020202050204" pitchFamily="34" charset="0"/>
              </a:rPr>
              <a:t>Diminui o </a:t>
            </a:r>
            <a:r>
              <a:rPr lang="pt-BR" sz="2800" dirty="0">
                <a:latin typeface="Square721 Cn BT" panose="020B0406020202050204" pitchFamily="34" charset="0"/>
              </a:rPr>
              <a:t>ângulo de </a:t>
            </a:r>
            <a:r>
              <a:rPr lang="pt-BR" sz="2800" dirty="0" smtClean="0">
                <a:latin typeface="Square721 Cn BT" panose="020B0406020202050204" pitchFamily="34" charset="0"/>
              </a:rPr>
              <a:t>visada no final </a:t>
            </a:r>
            <a:r>
              <a:rPr lang="pt-BR" sz="2800" dirty="0">
                <a:latin typeface="Square721 Cn BT" panose="020B0406020202050204" pitchFamily="34" charset="0"/>
              </a:rPr>
              <a:t>(LA) </a:t>
            </a:r>
            <a:r>
              <a:rPr lang="pt-BR" sz="28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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8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Bom para engajamento </a:t>
            </a:r>
            <a:r>
              <a:rPr lang="pt-BR" sz="2800" dirty="0" err="1" smtClean="0">
                <a:latin typeface="Square721 Cn BT" panose="020B0406020202050204" pitchFamily="34" charset="0"/>
                <a:sym typeface="Wingdings" panose="05000000000000000000" pitchFamily="2" charset="2"/>
              </a:rPr>
              <a:t>Air-Air</a:t>
            </a:r>
            <a:r>
              <a:rPr lang="pt-BR" sz="28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 Head-</a:t>
            </a:r>
            <a:r>
              <a:rPr lang="pt-BR" sz="2800" dirty="0" err="1" smtClean="0">
                <a:latin typeface="Square721 Cn BT" panose="020B0406020202050204" pitchFamily="34" charset="0"/>
                <a:sym typeface="Wingdings" panose="05000000000000000000" pitchFamily="2" charset="2"/>
              </a:rPr>
              <a:t>on</a:t>
            </a:r>
            <a:endParaRPr lang="pt-BR" sz="2800" dirty="0" smtClean="0">
              <a:latin typeface="Square721 Cn BT" panose="020B0406020202050204" pitchFamily="34" charset="0"/>
              <a:sym typeface="Wingdings" panose="05000000000000000000" pitchFamily="2" charset="2"/>
            </a:endParaRPr>
          </a:p>
          <a:p>
            <a:pPr algn="ctr">
              <a:spcBef>
                <a:spcPts val="0"/>
              </a:spcBef>
              <a:spcAft>
                <a:spcPts val="600"/>
              </a:spcAft>
            </a:pPr>
            <a:endParaRPr lang="pt-BR" sz="2800" dirty="0">
              <a:latin typeface="Square721 Cn BT" panose="020B04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3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Métodos de Guiamento</a:t>
            </a:r>
            <a:endParaRPr lang="pt-B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395536" y="764704"/>
            <a:ext cx="8352928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“PROPORTIONAL NAVIGATION” GUIDANCE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9512" y="1484784"/>
            <a:ext cx="8784976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800" dirty="0" smtClean="0">
                <a:latin typeface="Square721 Cn BT" panose="020B0406020202050204" pitchFamily="34" charset="0"/>
              </a:rPr>
              <a:t>Antecipa a manobra, para deixar a trajetória reta </a:t>
            </a:r>
            <a:r>
              <a:rPr lang="pt-BR" sz="28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</a:t>
            </a:r>
          </a:p>
          <a:p>
            <a:pPr>
              <a:spcAft>
                <a:spcPts val="600"/>
              </a:spcAft>
            </a:pPr>
            <a:r>
              <a:rPr lang="pt-BR" sz="2800" dirty="0">
                <a:latin typeface="Square721 Cn BT" panose="020B0406020202050204" pitchFamily="34" charset="0"/>
              </a:rPr>
              <a:t>Mantem o ângulo de visada constante </a:t>
            </a:r>
            <a:r>
              <a:rPr lang="pt-BR" sz="2800" dirty="0">
                <a:latin typeface="Square721 Cn BT" panose="020B0406020202050204" pitchFamily="34" charset="0"/>
                <a:sym typeface="Wingdings" panose="05000000000000000000" pitchFamily="2" charset="2"/>
              </a:rPr>
              <a:t>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800" dirty="0" smtClean="0">
                <a:latin typeface="Square721 Cn BT" panose="020B0406020202050204" pitchFamily="34" charset="0"/>
              </a:rPr>
              <a:t>Curvatura zero </a:t>
            </a:r>
            <a:r>
              <a:rPr lang="pt-BR" sz="2800" dirty="0">
                <a:latin typeface="Square721 Cn BT" panose="020B0406020202050204" pitchFamily="34" charset="0"/>
              </a:rPr>
              <a:t>no final </a:t>
            </a:r>
            <a:r>
              <a:rPr lang="pt-BR" sz="28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</a:t>
            </a:r>
            <a:endParaRPr lang="pt-BR" sz="2800" dirty="0">
              <a:latin typeface="Square721 Cn BT" panose="020B0406020202050204" pitchFamily="34" charset="0"/>
            </a:endParaRPr>
          </a:p>
          <a:p>
            <a:pPr algn="ctr">
              <a:spcBef>
                <a:spcPts val="0"/>
              </a:spcBef>
              <a:spcAft>
                <a:spcPts val="600"/>
              </a:spcAft>
            </a:pPr>
            <a:endParaRPr lang="pt-BR" sz="2800" dirty="0">
              <a:latin typeface="Square721 Cn BT" panose="020B0406020202050204" pitchFamily="34" charset="0"/>
              <a:sym typeface="Wingdings" panose="05000000000000000000" pitchFamily="2" charset="2"/>
            </a:endParaRPr>
          </a:p>
          <a:p>
            <a:pPr algn="ctr">
              <a:spcBef>
                <a:spcPts val="0"/>
              </a:spcBef>
              <a:spcAft>
                <a:spcPts val="600"/>
              </a:spcAft>
            </a:pPr>
            <a:endParaRPr lang="pt-BR" sz="2800" dirty="0" smtClean="0">
              <a:latin typeface="Square721 Cn BT" panose="020B0406020202050204" pitchFamily="34" charset="0"/>
              <a:sym typeface="Wingdings" panose="05000000000000000000" pitchFamily="2" charset="2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800" dirty="0" err="1" smtClean="0">
                <a:latin typeface="Square721 Cn BT" panose="020B0406020202050204" pitchFamily="34" charset="0"/>
                <a:sym typeface="Wingdings" panose="05000000000000000000" pitchFamily="2" charset="2"/>
              </a:rPr>
              <a:t>v</a:t>
            </a:r>
            <a:r>
              <a:rPr lang="pt-BR" sz="2800" baseline="-25000" dirty="0" err="1" smtClean="0">
                <a:latin typeface="Square721 Cn BT" panose="020B0406020202050204" pitchFamily="34" charset="0"/>
                <a:sym typeface="Wingdings" panose="05000000000000000000" pitchFamily="2" charset="2"/>
              </a:rPr>
              <a:t>c</a:t>
            </a:r>
            <a:r>
              <a:rPr lang="pt-BR" sz="2800" baseline="-250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 </a:t>
            </a:r>
            <a:r>
              <a:rPr lang="pt-BR" sz="28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: </a:t>
            </a:r>
            <a:r>
              <a:rPr lang="pt-BR" sz="2800" dirty="0" err="1" smtClean="0">
                <a:latin typeface="Square721 Cn BT" panose="020B0406020202050204" pitchFamily="34" charset="0"/>
                <a:sym typeface="Wingdings" panose="05000000000000000000" pitchFamily="2" charset="2"/>
              </a:rPr>
              <a:t>closing</a:t>
            </a:r>
            <a:r>
              <a:rPr lang="pt-BR" sz="28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 </a:t>
            </a:r>
            <a:r>
              <a:rPr lang="pt-BR" sz="2800" dirty="0" err="1" smtClean="0">
                <a:latin typeface="Square721 Cn BT" panose="020B0406020202050204" pitchFamily="34" charset="0"/>
                <a:sym typeface="Wingdings" panose="05000000000000000000" pitchFamily="2" charset="2"/>
              </a:rPr>
              <a:t>speed</a:t>
            </a:r>
            <a:r>
              <a:rPr lang="pt-BR" sz="28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: velocidade de aproximação. Só radar mede </a:t>
            </a:r>
          </a:p>
          <a:p>
            <a:pPr algn="just">
              <a:spcAft>
                <a:spcPts val="1200"/>
              </a:spcAft>
            </a:pPr>
            <a:r>
              <a:rPr lang="pt-BR" sz="2800" dirty="0" smtClean="0">
                <a:latin typeface="Square721 Cn BT" panose="020B0406020202050204" pitchFamily="34" charset="0"/>
              </a:rPr>
              <a:t>Derivada do LOS </a:t>
            </a:r>
            <a:r>
              <a:rPr lang="pt-BR" sz="28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 </a:t>
            </a:r>
            <a:r>
              <a:rPr lang="pt-BR" sz="2800" dirty="0" smtClean="0">
                <a:latin typeface="Square721 Cn BT" panose="020B0406020202050204" pitchFamily="34" charset="0"/>
              </a:rPr>
              <a:t>autodiretor precisa ter baixo ruído. </a:t>
            </a:r>
            <a:r>
              <a:rPr lang="pt-BR" sz="28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</a:t>
            </a:r>
          </a:p>
          <a:p>
            <a:pPr algn="just"/>
            <a:r>
              <a:rPr lang="pt-BR" sz="28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K</a:t>
            </a:r>
            <a:r>
              <a:rPr lang="pt-BR" sz="2800" baseline="-250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NP</a:t>
            </a:r>
            <a:r>
              <a:rPr lang="pt-BR" sz="28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: constante efetiva de navegação: valor entre 3 e 5.</a:t>
            </a:r>
          </a:p>
          <a:p>
            <a:pPr algn="just"/>
            <a:r>
              <a:rPr lang="pt-BR" sz="28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   3  </a:t>
            </a:r>
            <a:r>
              <a:rPr lang="pt-BR" sz="2800" dirty="0">
                <a:latin typeface="Square721 Cn BT" panose="020B0406020202050204" pitchFamily="34" charset="0"/>
                <a:sym typeface="Wingdings" panose="05000000000000000000" pitchFamily="2" charset="2"/>
              </a:rPr>
              <a:t>– LATAX</a:t>
            </a:r>
            <a:r>
              <a:rPr lang="pt-BR" sz="28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, miss-</a:t>
            </a:r>
            <a:r>
              <a:rPr lang="pt-BR" sz="2800" dirty="0" err="1" smtClean="0">
                <a:latin typeface="Square721 Cn BT" panose="020B0406020202050204" pitchFamily="34" charset="0"/>
                <a:sym typeface="Wingdings" panose="05000000000000000000" pitchFamily="2" charset="2"/>
              </a:rPr>
              <a:t>distance</a:t>
            </a:r>
            <a:r>
              <a:rPr lang="pt-BR" sz="28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 maior quando o alvo manobra.</a:t>
            </a:r>
          </a:p>
          <a:p>
            <a:pPr algn="just"/>
            <a:r>
              <a:rPr lang="pt-BR" sz="28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   5  +LATAX, realimenta erros/atrasos do </a:t>
            </a:r>
            <a:r>
              <a:rPr lang="pt-BR" sz="2800" dirty="0" err="1" smtClean="0">
                <a:latin typeface="Square721 Cn BT" panose="020B0406020202050204" pitchFamily="34" charset="0"/>
                <a:sym typeface="Wingdings" panose="05000000000000000000" pitchFamily="2" charset="2"/>
              </a:rPr>
              <a:t>Seeker</a:t>
            </a:r>
            <a:r>
              <a:rPr lang="pt-BR" sz="28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/GNC/</a:t>
            </a:r>
            <a:r>
              <a:rPr lang="pt-BR" sz="2800" dirty="0" err="1" smtClean="0">
                <a:latin typeface="Square721 Cn BT" panose="020B0406020202050204" pitchFamily="34" charset="0"/>
                <a:sym typeface="Wingdings" panose="05000000000000000000" pitchFamily="2" charset="2"/>
              </a:rPr>
              <a:t>Act</a:t>
            </a:r>
            <a:endParaRPr lang="pt-BR" sz="2800" dirty="0" smtClean="0">
              <a:latin typeface="Square721 Cn BT" panose="020B040602020205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720740"/>
              </p:ext>
            </p:extLst>
          </p:nvPr>
        </p:nvGraphicFramePr>
        <p:xfrm>
          <a:off x="683568" y="3121705"/>
          <a:ext cx="323373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3" name="Equation" r:id="rId3" imgW="2501640" imgH="647640" progId="Equation.DSMT4">
                  <p:embed/>
                </p:oleObj>
              </mc:Choice>
              <mc:Fallback>
                <p:oleObj name="Equation" r:id="rId3" imgW="2501640" imgH="647640" progId="Equation.DSMT4">
                  <p:embed/>
                  <p:pic>
                    <p:nvPicPr>
                      <p:cNvPr id="0" name="Objeto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121705"/>
                        <a:ext cx="323373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upo 14"/>
          <p:cNvGrpSpPr/>
          <p:nvPr/>
        </p:nvGrpSpPr>
        <p:grpSpPr>
          <a:xfrm>
            <a:off x="5908538" y="2423775"/>
            <a:ext cx="2996084" cy="1653297"/>
            <a:chOff x="5751196" y="3278895"/>
            <a:chExt cx="2996084" cy="1653297"/>
          </a:xfrm>
        </p:grpSpPr>
        <p:cxnSp>
          <p:nvCxnSpPr>
            <p:cNvPr id="7" name="Conector de seta reta 6"/>
            <p:cNvCxnSpPr/>
            <p:nvPr/>
          </p:nvCxnSpPr>
          <p:spPr>
            <a:xfrm flipH="1" flipV="1">
              <a:off x="6401387" y="3461965"/>
              <a:ext cx="1305558" cy="51486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/>
            <p:nvPr/>
          </p:nvCxnSpPr>
          <p:spPr>
            <a:xfrm flipV="1">
              <a:off x="6308732" y="3461965"/>
              <a:ext cx="81263" cy="1287642"/>
            </a:xfrm>
            <a:prstGeom prst="straightConnector1">
              <a:avLst/>
            </a:prstGeom>
            <a:ln w="38100">
              <a:solidFill>
                <a:srgbClr val="00008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" name="Objeto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6788723"/>
                </p:ext>
              </p:extLst>
            </p:nvPr>
          </p:nvGraphicFramePr>
          <p:xfrm>
            <a:off x="5751196" y="3694986"/>
            <a:ext cx="574675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4" name="Equation" r:id="rId5" imgW="545760" imgH="431640" progId="Equation.DSMT4">
                    <p:embed/>
                  </p:oleObj>
                </mc:Choice>
                <mc:Fallback>
                  <p:oleObj name="Equation" r:id="rId5" imgW="545760" imgH="431640" progId="Equation.DSMT4">
                    <p:embed/>
                    <p:pic>
                      <p:nvPicPr>
                        <p:cNvPr id="0" name="Objeto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1196" y="3694986"/>
                          <a:ext cx="574675" cy="458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to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4730826"/>
                </p:ext>
              </p:extLst>
            </p:nvPr>
          </p:nvGraphicFramePr>
          <p:xfrm>
            <a:off x="7159581" y="3278895"/>
            <a:ext cx="333375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5" name="Equation" r:id="rId7" imgW="317160" imgH="431640" progId="Equation.DSMT4">
                    <p:embed/>
                  </p:oleObj>
                </mc:Choice>
                <mc:Fallback>
                  <p:oleObj name="Equation" r:id="rId7" imgW="317160" imgH="431640" progId="Equation.DSMT4">
                    <p:embed/>
                    <p:pic>
                      <p:nvPicPr>
                        <p:cNvPr id="0" name="Objeto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9581" y="3278895"/>
                          <a:ext cx="333375" cy="458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to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4818259"/>
                </p:ext>
              </p:extLst>
            </p:nvPr>
          </p:nvGraphicFramePr>
          <p:xfrm>
            <a:off x="6940382" y="4463590"/>
            <a:ext cx="1806898" cy="468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6" name="Equation" r:id="rId9" imgW="1676160" imgH="431640" progId="Equation.DSMT4">
                    <p:embed/>
                  </p:oleObj>
                </mc:Choice>
                <mc:Fallback>
                  <p:oleObj name="Equation" r:id="rId9" imgW="16761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0382" y="4463590"/>
                          <a:ext cx="1806898" cy="4686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" name="Conector de seta reta 10"/>
            <p:cNvCxnSpPr/>
            <p:nvPr/>
          </p:nvCxnSpPr>
          <p:spPr>
            <a:xfrm flipV="1">
              <a:off x="6349363" y="3976825"/>
              <a:ext cx="1357582" cy="77278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87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Métodos de Guiamento</a:t>
            </a:r>
            <a:endParaRPr lang="pt-B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395536" y="692696"/>
            <a:ext cx="8352928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“PROPORTIONAL NAVIGATION” GUIDANCE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  <p:pic>
        <p:nvPicPr>
          <p:cNvPr id="15" name="Picture 13" descr="Z:\_CEEAA SimControl\missile\aircraftb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52858">
            <a:off x="7527145" y="3197403"/>
            <a:ext cx="1340221" cy="134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9" descr="Z:\_CEEAA SimControl\missile\missileb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5377">
            <a:off x="1783649" y="545085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Objeto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35464"/>
              </p:ext>
            </p:extLst>
          </p:nvPr>
        </p:nvGraphicFramePr>
        <p:xfrm>
          <a:off x="4421764" y="4919541"/>
          <a:ext cx="2032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2" name="Equation" r:id="rId5" imgW="190440" imgH="317160" progId="Equation.DSMT4">
                  <p:embed/>
                </p:oleObj>
              </mc:Choice>
              <mc:Fallback>
                <p:oleObj name="Equation" r:id="rId5" imgW="1904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764" y="4919541"/>
                        <a:ext cx="2032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Conector de seta reta 18"/>
          <p:cNvCxnSpPr/>
          <p:nvPr/>
        </p:nvCxnSpPr>
        <p:spPr>
          <a:xfrm flipV="1">
            <a:off x="2650852" y="4166948"/>
            <a:ext cx="1872208" cy="1172380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2726494" y="5301187"/>
            <a:ext cx="3175798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o 20"/>
          <p:cNvSpPr/>
          <p:nvPr/>
        </p:nvSpPr>
        <p:spPr>
          <a:xfrm rot="467953">
            <a:off x="1277028" y="3924273"/>
            <a:ext cx="3024336" cy="2359173"/>
          </a:xfrm>
          <a:prstGeom prst="arc">
            <a:avLst>
              <a:gd name="adj1" fmla="val 20772753"/>
              <a:gd name="adj2" fmla="val 0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2" name="Obje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485772"/>
              </p:ext>
            </p:extLst>
          </p:nvPr>
        </p:nvGraphicFramePr>
        <p:xfrm>
          <a:off x="4564719" y="3860902"/>
          <a:ext cx="3476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3" name="Equation" r:id="rId7" imgW="330120" imgH="431640" progId="Equation.DSMT4">
                  <p:embed/>
                </p:oleObj>
              </mc:Choice>
              <mc:Fallback>
                <p:oleObj name="Equation" r:id="rId7" imgW="330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719" y="3860902"/>
                        <a:ext cx="34766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rco 22"/>
          <p:cNvSpPr/>
          <p:nvPr/>
        </p:nvSpPr>
        <p:spPr>
          <a:xfrm rot="255862">
            <a:off x="2576318" y="4354060"/>
            <a:ext cx="958721" cy="920395"/>
          </a:xfrm>
          <a:prstGeom prst="arc">
            <a:avLst>
              <a:gd name="adj1" fmla="val 16194135"/>
              <a:gd name="adj2" fmla="val 20940448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4" name="Obje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296672"/>
              </p:ext>
            </p:extLst>
          </p:nvPr>
        </p:nvGraphicFramePr>
        <p:xfrm>
          <a:off x="3365458" y="4194763"/>
          <a:ext cx="228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4" name="Equation" r:id="rId9" imgW="215640" imgH="253800" progId="Equation.DSMT4">
                  <p:embed/>
                </p:oleObj>
              </mc:Choice>
              <mc:Fallback>
                <p:oleObj name="Equation" r:id="rId9" imgW="215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458" y="4194763"/>
                        <a:ext cx="228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Conector de seta reta 24"/>
          <p:cNvCxnSpPr/>
          <p:nvPr/>
        </p:nvCxnSpPr>
        <p:spPr>
          <a:xfrm flipV="1">
            <a:off x="2726494" y="3893068"/>
            <a:ext cx="5453318" cy="1408119"/>
          </a:xfrm>
          <a:prstGeom prst="straightConnector1">
            <a:avLst/>
          </a:prstGeom>
          <a:ln w="76200">
            <a:solidFill>
              <a:srgbClr val="008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V="1">
            <a:off x="2694689" y="4194763"/>
            <a:ext cx="360989" cy="1080831"/>
          </a:xfrm>
          <a:prstGeom prst="straightConnector1">
            <a:avLst/>
          </a:prstGeom>
          <a:ln w="76200">
            <a:solidFill>
              <a:srgbClr val="0000FF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179512" y="1484784"/>
            <a:ext cx="8784976" cy="19697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t-BR" sz="2800" b="1" dirty="0" smtClean="0">
                <a:solidFill>
                  <a:srgbClr val="008000"/>
                </a:solidFill>
                <a:latin typeface="Square721 Cn BT" panose="020B0406020202050204" pitchFamily="34" charset="0"/>
              </a:rPr>
              <a:t>TPN</a:t>
            </a:r>
            <a:r>
              <a:rPr lang="pt-BR" sz="2800" dirty="0" smtClean="0">
                <a:solidFill>
                  <a:srgbClr val="008000"/>
                </a:solidFill>
                <a:latin typeface="Square721 Cn BT" panose="020B0406020202050204" pitchFamily="34" charset="0"/>
              </a:rPr>
              <a:t>: </a:t>
            </a:r>
            <a:r>
              <a:rPr lang="pt-BR" sz="2800" u="sng" dirty="0" err="1" smtClean="0">
                <a:solidFill>
                  <a:srgbClr val="008000"/>
                </a:solidFill>
                <a:latin typeface="Square721 Cn BT" panose="020B0406020202050204" pitchFamily="34" charset="0"/>
              </a:rPr>
              <a:t>True</a:t>
            </a:r>
            <a:r>
              <a:rPr lang="pt-BR" sz="2800" dirty="0" smtClean="0">
                <a:solidFill>
                  <a:srgbClr val="008000"/>
                </a:solidFill>
                <a:latin typeface="Square721 Cn BT" panose="020B0406020202050204" pitchFamily="34" charset="0"/>
              </a:rPr>
              <a:t> </a:t>
            </a:r>
            <a:r>
              <a:rPr lang="pt-BR" sz="2800" dirty="0" err="1" smtClean="0">
                <a:latin typeface="Square721 Cn BT" panose="020B0406020202050204" pitchFamily="34" charset="0"/>
              </a:rPr>
              <a:t>Proportional</a:t>
            </a:r>
            <a:r>
              <a:rPr lang="pt-BR" sz="2800" dirty="0" smtClean="0">
                <a:latin typeface="Square721 Cn BT" panose="020B0406020202050204" pitchFamily="34" charset="0"/>
              </a:rPr>
              <a:t> </a:t>
            </a:r>
            <a:r>
              <a:rPr lang="pt-BR" sz="2800" dirty="0" err="1" smtClean="0">
                <a:latin typeface="Square721 Cn BT" panose="020B0406020202050204" pitchFamily="34" charset="0"/>
              </a:rPr>
              <a:t>Navigation</a:t>
            </a:r>
            <a:r>
              <a:rPr lang="pt-BR" sz="2800" dirty="0" smtClean="0">
                <a:latin typeface="Square721 Cn BT" panose="020B0406020202050204" pitchFamily="34" charset="0"/>
              </a:rPr>
              <a:t>: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8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Manobra desejada no plano normal ao LOS.</a:t>
            </a:r>
          </a:p>
          <a:p>
            <a:pPr>
              <a:spcBef>
                <a:spcPts val="0"/>
              </a:spcBef>
            </a:pPr>
            <a:r>
              <a:rPr lang="pt-BR" sz="2800" b="1" dirty="0" smtClean="0">
                <a:solidFill>
                  <a:srgbClr val="FF0000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PPN</a:t>
            </a:r>
            <a:r>
              <a:rPr lang="pt-BR" sz="28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: </a:t>
            </a:r>
            <a:r>
              <a:rPr lang="pt-BR" sz="2800" u="sng" dirty="0" err="1" smtClean="0">
                <a:solidFill>
                  <a:srgbClr val="FF0000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Pure</a:t>
            </a:r>
            <a:r>
              <a:rPr lang="pt-BR" sz="2800" dirty="0" smtClean="0">
                <a:solidFill>
                  <a:srgbClr val="FF0000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 </a:t>
            </a:r>
            <a:r>
              <a:rPr lang="pt-BR" sz="2800" dirty="0" err="1" smtClean="0">
                <a:latin typeface="Square721 Cn BT" panose="020B0406020202050204" pitchFamily="34" charset="0"/>
                <a:sym typeface="Wingdings" panose="05000000000000000000" pitchFamily="2" charset="2"/>
              </a:rPr>
              <a:t>Proportional</a:t>
            </a:r>
            <a:r>
              <a:rPr lang="pt-BR" sz="28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 </a:t>
            </a:r>
            <a:r>
              <a:rPr lang="pt-BR" sz="2800" dirty="0" err="1" smtClean="0">
                <a:latin typeface="Square721 Cn BT" panose="020B0406020202050204" pitchFamily="34" charset="0"/>
                <a:sym typeface="Wingdings" panose="05000000000000000000" pitchFamily="2" charset="2"/>
              </a:rPr>
              <a:t>Navigation</a:t>
            </a:r>
            <a:r>
              <a:rPr lang="pt-BR" sz="28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:</a:t>
            </a:r>
          </a:p>
          <a:p>
            <a:pPr>
              <a:spcBef>
                <a:spcPts val="0"/>
              </a:spcBef>
            </a:pPr>
            <a:r>
              <a:rPr lang="pt-BR" sz="2800" dirty="0" smtClean="0">
                <a:latin typeface="Square721 Cn BT" panose="020B0406020202050204" pitchFamily="34" charset="0"/>
                <a:sym typeface="Wingdings" panose="05000000000000000000" pitchFamily="2" charset="2"/>
              </a:rPr>
              <a:t>Manobra desejada no plano normal à velocidade.</a:t>
            </a:r>
          </a:p>
        </p:txBody>
      </p:sp>
      <p:graphicFrame>
        <p:nvGraphicFramePr>
          <p:cNvPr id="33" name="Objeto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417597"/>
              </p:ext>
            </p:extLst>
          </p:nvPr>
        </p:nvGraphicFramePr>
        <p:xfrm>
          <a:off x="2982420" y="3829338"/>
          <a:ext cx="3619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5" name="Equation" r:id="rId11" imgW="342720" imgH="431640" progId="Equation.DSMT4">
                  <p:embed/>
                </p:oleObj>
              </mc:Choice>
              <mc:Fallback>
                <p:oleObj name="Equation" r:id="rId11" imgW="342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420" y="3829338"/>
                        <a:ext cx="3619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Conector de seta reta 33"/>
          <p:cNvCxnSpPr/>
          <p:nvPr/>
        </p:nvCxnSpPr>
        <p:spPr>
          <a:xfrm flipH="1" flipV="1">
            <a:off x="1628059" y="3703107"/>
            <a:ext cx="1066631" cy="1628820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H="1" flipV="1">
            <a:off x="2247852" y="3573016"/>
            <a:ext cx="446838" cy="1737430"/>
          </a:xfrm>
          <a:prstGeom prst="straightConnector1">
            <a:avLst/>
          </a:prstGeom>
          <a:ln w="76200">
            <a:solidFill>
              <a:srgbClr val="008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to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183537"/>
              </p:ext>
            </p:extLst>
          </p:nvPr>
        </p:nvGraphicFramePr>
        <p:xfrm>
          <a:off x="1208315" y="4012872"/>
          <a:ext cx="65563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6" name="Equation" r:id="rId13" imgW="622080" imgH="431640" progId="Equation.DSMT4">
                  <p:embed/>
                </p:oleObj>
              </mc:Choice>
              <mc:Fallback>
                <p:oleObj name="Equation" r:id="rId13" imgW="622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315" y="4012872"/>
                        <a:ext cx="65563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to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128141"/>
              </p:ext>
            </p:extLst>
          </p:nvPr>
        </p:nvGraphicFramePr>
        <p:xfrm>
          <a:off x="2414328" y="3364461"/>
          <a:ext cx="6413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7" name="Equation" r:id="rId15" imgW="609480" imgH="431640" progId="Equation.DSMT4">
                  <p:embed/>
                </p:oleObj>
              </mc:Choice>
              <mc:Fallback>
                <p:oleObj name="Equation" r:id="rId15" imgW="609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328" y="3364461"/>
                        <a:ext cx="6413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Arco 46"/>
          <p:cNvSpPr/>
          <p:nvPr/>
        </p:nvSpPr>
        <p:spPr>
          <a:xfrm rot="2155922">
            <a:off x="2952177" y="4559761"/>
            <a:ext cx="908900" cy="920395"/>
          </a:xfrm>
          <a:prstGeom prst="arc">
            <a:avLst>
              <a:gd name="adj1" fmla="val 16915020"/>
              <a:gd name="adj2" fmla="val 18994569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8" name="Objeto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067327"/>
              </p:ext>
            </p:extLst>
          </p:nvPr>
        </p:nvGraphicFramePr>
        <p:xfrm>
          <a:off x="3866137" y="4576435"/>
          <a:ext cx="2286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8" name="Equation" r:id="rId17" imgW="215640" imgH="330120" progId="Equation.DSMT4">
                  <p:embed/>
                </p:oleObj>
              </mc:Choice>
              <mc:Fallback>
                <p:oleObj name="Equation" r:id="rId17" imgW="215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137" y="4576435"/>
                        <a:ext cx="2286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Arco 50"/>
          <p:cNvSpPr/>
          <p:nvPr/>
        </p:nvSpPr>
        <p:spPr>
          <a:xfrm rot="18938457">
            <a:off x="1963613" y="4406074"/>
            <a:ext cx="908900" cy="920395"/>
          </a:xfrm>
          <a:prstGeom prst="arc">
            <a:avLst>
              <a:gd name="adj1" fmla="val 16915020"/>
              <a:gd name="adj2" fmla="val 18994569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2" name="Objeto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45306"/>
              </p:ext>
            </p:extLst>
          </p:nvPr>
        </p:nvGraphicFramePr>
        <p:xfrm>
          <a:off x="2139387" y="4075085"/>
          <a:ext cx="2286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9" name="Equation" r:id="rId19" imgW="215640" imgH="330120" progId="Equation.DSMT4">
                  <p:embed/>
                </p:oleObj>
              </mc:Choice>
              <mc:Fallback>
                <p:oleObj name="Equation" r:id="rId19" imgW="215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387" y="4075085"/>
                        <a:ext cx="2286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Elipse 54"/>
          <p:cNvSpPr/>
          <p:nvPr/>
        </p:nvSpPr>
        <p:spPr>
          <a:xfrm>
            <a:off x="2631371" y="5246118"/>
            <a:ext cx="100033" cy="10003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8147238" y="3817496"/>
            <a:ext cx="100033" cy="10003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2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Métodos de Guiamento</a:t>
            </a:r>
            <a:endParaRPr lang="pt-B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395536" y="692696"/>
            <a:ext cx="8352928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DESPROJEÇÃO DA ACELERAÇÃO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  <p:pic>
        <p:nvPicPr>
          <p:cNvPr id="17" name="Picture 9" descr="Z:\_CEEAA SimControl\missile\missileb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5377">
            <a:off x="2209666" y="507792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Obje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978862"/>
              </p:ext>
            </p:extLst>
          </p:nvPr>
        </p:nvGraphicFramePr>
        <p:xfrm>
          <a:off x="4990736" y="3487979"/>
          <a:ext cx="3476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1" name="Equation" r:id="rId4" imgW="330120" imgH="431640" progId="Equation.DSMT4">
                  <p:embed/>
                </p:oleObj>
              </mc:Choice>
              <mc:Fallback>
                <p:oleObj name="Equation" r:id="rId4" imgW="330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0736" y="3487979"/>
                        <a:ext cx="34766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rco 22"/>
          <p:cNvSpPr/>
          <p:nvPr/>
        </p:nvSpPr>
        <p:spPr>
          <a:xfrm rot="255862">
            <a:off x="3002335" y="3981137"/>
            <a:ext cx="958721" cy="920395"/>
          </a:xfrm>
          <a:prstGeom prst="arc">
            <a:avLst>
              <a:gd name="adj1" fmla="val 16194135"/>
              <a:gd name="adj2" fmla="val 20940448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4" name="Obje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789302"/>
              </p:ext>
            </p:extLst>
          </p:nvPr>
        </p:nvGraphicFramePr>
        <p:xfrm>
          <a:off x="3791475" y="3821840"/>
          <a:ext cx="228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" name="Equation" r:id="rId6" imgW="215640" imgH="253800" progId="Equation.DSMT4">
                  <p:embed/>
                </p:oleObj>
              </mc:Choice>
              <mc:Fallback>
                <p:oleObj name="Equation" r:id="rId6" imgW="215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475" y="3821840"/>
                        <a:ext cx="228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ângulo 5"/>
          <p:cNvSpPr/>
          <p:nvPr/>
        </p:nvSpPr>
        <p:spPr>
          <a:xfrm>
            <a:off x="179512" y="1484784"/>
            <a:ext cx="8784976" cy="13849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pt-BR" sz="2800" dirty="0" smtClean="0">
                <a:latin typeface="Square721 Cn BT" panose="020B0406020202050204" pitchFamily="34" charset="0"/>
              </a:rPr>
              <a:t>Manobras no </a:t>
            </a:r>
            <a:r>
              <a:rPr lang="pt-BR" sz="2800" u="sng" dirty="0" smtClean="0">
                <a:latin typeface="Square721 Cn BT" panose="020B0406020202050204" pitchFamily="34" charset="0"/>
              </a:rPr>
              <a:t>plano perpendicular ao eixo do míssil</a:t>
            </a:r>
            <a:r>
              <a:rPr lang="pt-BR" sz="2800" dirty="0" smtClean="0">
                <a:latin typeface="Square721 Cn BT" panose="020B0406020202050204" pitchFamily="34" charset="0"/>
              </a:rPr>
              <a:t> devem resultar na aceleração desejada pela Lei de </a:t>
            </a:r>
            <a:r>
              <a:rPr lang="pt-BR" sz="2800" dirty="0">
                <a:latin typeface="Square721 Cn BT" panose="020B0406020202050204" pitchFamily="34" charset="0"/>
              </a:rPr>
              <a:t>G</a:t>
            </a:r>
            <a:r>
              <a:rPr lang="pt-BR" sz="2800" dirty="0" smtClean="0">
                <a:latin typeface="Square721 Cn BT" panose="020B0406020202050204" pitchFamily="34" charset="0"/>
              </a:rPr>
              <a:t>uiamento quando projetado no plano desejado de manobra:</a:t>
            </a:r>
            <a:endParaRPr lang="pt-BR" sz="2800" dirty="0" smtClean="0">
              <a:latin typeface="Square721 Cn BT" panose="020B040602020205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33" name="Objeto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966192"/>
              </p:ext>
            </p:extLst>
          </p:nvPr>
        </p:nvGraphicFramePr>
        <p:xfrm>
          <a:off x="3408437" y="3456415"/>
          <a:ext cx="3619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3" name="Equation" r:id="rId8" imgW="342720" imgH="431640" progId="Equation.DSMT4">
                  <p:embed/>
                </p:oleObj>
              </mc:Choice>
              <mc:Fallback>
                <p:oleObj name="Equation" r:id="rId8" imgW="342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437" y="3456415"/>
                        <a:ext cx="3619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to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178019"/>
              </p:ext>
            </p:extLst>
          </p:nvPr>
        </p:nvGraphicFramePr>
        <p:xfrm>
          <a:off x="2259572" y="2984069"/>
          <a:ext cx="65563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4" name="Equation" r:id="rId10" imgW="622080" imgH="431640" progId="Equation.DSMT4">
                  <p:embed/>
                </p:oleObj>
              </mc:Choice>
              <mc:Fallback>
                <p:oleObj name="Equation" r:id="rId10" imgW="622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572" y="2984069"/>
                        <a:ext cx="65563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Elipse 54"/>
          <p:cNvSpPr/>
          <p:nvPr/>
        </p:nvSpPr>
        <p:spPr>
          <a:xfrm>
            <a:off x="3057388" y="4873195"/>
            <a:ext cx="100033" cy="10003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3014917" y="4598432"/>
            <a:ext cx="282502" cy="282502"/>
            <a:chOff x="4670733" y="4828137"/>
            <a:chExt cx="282502" cy="282502"/>
          </a:xfrm>
        </p:grpSpPr>
        <p:sp>
          <p:nvSpPr>
            <p:cNvPr id="7" name="Retângulo 6"/>
            <p:cNvSpPr/>
            <p:nvPr/>
          </p:nvSpPr>
          <p:spPr>
            <a:xfrm rot="19621325">
              <a:off x="4670733" y="4828137"/>
              <a:ext cx="282502" cy="282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4789124" y="4946528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6" name="Retângulo 35"/>
          <p:cNvSpPr/>
          <p:nvPr/>
        </p:nvSpPr>
        <p:spPr>
          <a:xfrm rot="6452951">
            <a:off x="2882371" y="4599165"/>
            <a:ext cx="282502" cy="2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de seta reta 38"/>
          <p:cNvCxnSpPr/>
          <p:nvPr/>
        </p:nvCxnSpPr>
        <p:spPr>
          <a:xfrm flipV="1">
            <a:off x="808778" y="3354428"/>
            <a:ext cx="1245297" cy="77980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V="1">
            <a:off x="3120706" y="3821840"/>
            <a:ext cx="360989" cy="1080831"/>
          </a:xfrm>
          <a:prstGeom prst="straightConnector1">
            <a:avLst/>
          </a:prstGeom>
          <a:ln w="76200">
            <a:solidFill>
              <a:srgbClr val="0000FF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to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013033"/>
              </p:ext>
            </p:extLst>
          </p:nvPr>
        </p:nvGraphicFramePr>
        <p:xfrm>
          <a:off x="628597" y="4264904"/>
          <a:ext cx="8572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" name="Equation" r:id="rId12" imgW="812520" imgH="431640" progId="Equation.DSMT4">
                  <p:embed/>
                </p:oleObj>
              </mc:Choice>
              <mc:Fallback>
                <p:oleObj name="Equation" r:id="rId12" imgW="812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597" y="4264904"/>
                        <a:ext cx="8572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Conector de seta reta 48"/>
          <p:cNvCxnSpPr/>
          <p:nvPr/>
        </p:nvCxnSpPr>
        <p:spPr>
          <a:xfrm>
            <a:off x="3138397" y="4966405"/>
            <a:ext cx="855552" cy="1250412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to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449134"/>
              </p:ext>
            </p:extLst>
          </p:nvPr>
        </p:nvGraphicFramePr>
        <p:xfrm>
          <a:off x="3368215" y="6216817"/>
          <a:ext cx="36941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" name="Equation" r:id="rId14" imgW="3504960" imgH="393480" progId="Equation.DSMT4">
                  <p:embed/>
                </p:oleObj>
              </mc:Choice>
              <mc:Fallback>
                <p:oleObj name="Equation" r:id="rId14" imgW="3504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215" y="6216817"/>
                        <a:ext cx="369411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Conector de seta reta 52"/>
          <p:cNvCxnSpPr/>
          <p:nvPr/>
        </p:nvCxnSpPr>
        <p:spPr>
          <a:xfrm>
            <a:off x="3149977" y="4959004"/>
            <a:ext cx="1545709" cy="566548"/>
          </a:xfrm>
          <a:prstGeom prst="straightConnector1">
            <a:avLst/>
          </a:prstGeom>
          <a:ln w="12700">
            <a:solidFill>
              <a:srgbClr val="80008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to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325815"/>
              </p:ext>
            </p:extLst>
          </p:nvPr>
        </p:nvGraphicFramePr>
        <p:xfrm>
          <a:off x="4017925" y="4925855"/>
          <a:ext cx="374808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" name="Equation" r:id="rId16" imgW="3555720" imgH="317160" progId="Equation.DSMT4">
                  <p:embed/>
                </p:oleObj>
              </mc:Choice>
              <mc:Fallback>
                <p:oleObj name="Equation" r:id="rId16" imgW="35557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25" y="4925855"/>
                        <a:ext cx="3748087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etângulo 57"/>
          <p:cNvSpPr/>
          <p:nvPr/>
        </p:nvSpPr>
        <p:spPr>
          <a:xfrm rot="19621325">
            <a:off x="1873655" y="3407060"/>
            <a:ext cx="282502" cy="2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33"/>
          <p:cNvCxnSpPr/>
          <p:nvPr/>
        </p:nvCxnSpPr>
        <p:spPr>
          <a:xfrm flipH="1" flipV="1">
            <a:off x="2054076" y="3330184"/>
            <a:ext cx="1066631" cy="1628820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3076869" y="3794025"/>
            <a:ext cx="1872208" cy="1172380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 flipV="1">
            <a:off x="804016" y="4149041"/>
            <a:ext cx="2253373" cy="752610"/>
          </a:xfrm>
          <a:prstGeom prst="straightConnector1">
            <a:avLst/>
          </a:prstGeom>
          <a:ln w="76200">
            <a:solidFill>
              <a:srgbClr val="80008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/>
          <p:cNvSpPr/>
          <p:nvPr/>
        </p:nvSpPr>
        <p:spPr>
          <a:xfrm>
            <a:off x="3059469" y="4882720"/>
            <a:ext cx="100033" cy="10003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36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1628800"/>
            <a:ext cx="8712968" cy="511256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Cada </a:t>
            </a:r>
            <a:r>
              <a:rPr lang="pt-BR" sz="2800" u="sng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malha fechada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é de </a:t>
            </a:r>
            <a:r>
              <a:rPr lang="pt-BR" sz="2800" b="1" dirty="0">
                <a:solidFill>
                  <a:schemeClr val="tx1"/>
                </a:solidFill>
                <a:latin typeface="Square721 Cn BT" panose="020B0406020202050204" pitchFamily="34" charset="0"/>
              </a:rPr>
              <a:t>3 a 10</a:t>
            </a:r>
            <a:r>
              <a:rPr lang="pt-BR" sz="2800" dirty="0">
                <a:solidFill>
                  <a:schemeClr val="tx1"/>
                </a:solidFill>
                <a:latin typeface="Square721 Cn BT" panose="020B0406020202050204" pitchFamily="34" charset="0"/>
              </a:rPr>
              <a:t> vezes mais 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rápida </a:t>
            </a:r>
            <a:r>
              <a:rPr lang="pt-BR" sz="2800" dirty="0">
                <a:solidFill>
                  <a:schemeClr val="tx1"/>
                </a:solidFill>
                <a:latin typeface="Square721 Cn BT" panose="020B0406020202050204" pitchFamily="34" charset="0"/>
              </a:rPr>
              <a:t>do que a próxima malha 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externa: constante de tempo ou bandwidth (BW)</a:t>
            </a:r>
            <a:endParaRPr lang="pt-BR" sz="2800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Malha </a:t>
            </a:r>
            <a:r>
              <a:rPr lang="pt-BR" sz="2800" dirty="0">
                <a:solidFill>
                  <a:schemeClr val="tx1"/>
                </a:solidFill>
                <a:latin typeface="Square721 Cn BT" panose="020B0406020202050204" pitchFamily="34" charset="0"/>
              </a:rPr>
              <a:t>mais externa de todas deverá 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ser a mais rápida possível.</a:t>
            </a:r>
            <a:endParaRPr lang="pt-BR" sz="2800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2800" u="sng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Conclusão</a:t>
            </a:r>
            <a:r>
              <a:rPr lang="pt-BR" sz="2800" dirty="0">
                <a:solidFill>
                  <a:schemeClr val="tx1"/>
                </a:solidFill>
                <a:latin typeface="Square721 Cn BT" panose="020B0406020202050204" pitchFamily="34" charset="0"/>
              </a:rPr>
              <a:t>: 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malha </a:t>
            </a:r>
            <a:r>
              <a:rPr lang="pt-BR" sz="2800" dirty="0">
                <a:solidFill>
                  <a:schemeClr val="tx1"/>
                </a:solidFill>
                <a:latin typeface="Square721 Cn BT" panose="020B0406020202050204" pitchFamily="34" charset="0"/>
              </a:rPr>
              <a:t>de corrente tão rápida quanto possível.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Obs</a:t>
            </a:r>
            <a:r>
              <a:rPr lang="pt-BR" sz="2800" dirty="0">
                <a:solidFill>
                  <a:schemeClr val="tx1"/>
                </a:solidFill>
                <a:latin typeface="Square721 Cn BT" panose="020B0406020202050204" pitchFamily="34" charset="0"/>
              </a:rPr>
              <a:t>: A 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velocidade do </a:t>
            </a:r>
            <a:r>
              <a:rPr lang="pt-BR" sz="2800" dirty="0">
                <a:solidFill>
                  <a:schemeClr val="tx1"/>
                </a:solidFill>
                <a:latin typeface="Square721 Cn BT" panose="020B0406020202050204" pitchFamily="34" charset="0"/>
              </a:rPr>
              <a:t>sistema 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ainda será </a:t>
            </a:r>
            <a:r>
              <a:rPr lang="pt-BR" sz="2800" dirty="0">
                <a:solidFill>
                  <a:schemeClr val="tx1"/>
                </a:solidFill>
                <a:latin typeface="Square721 Cn BT" panose="020B0406020202050204" pitchFamily="34" charset="0"/>
              </a:rPr>
              <a:t>limitada pelo atraso do 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autodiretor e a </a:t>
            </a:r>
            <a:r>
              <a:rPr lang="pt-BR" sz="2800" dirty="0">
                <a:solidFill>
                  <a:schemeClr val="tx1"/>
                </a:solidFill>
                <a:latin typeface="Square721 Cn BT" panose="020B0406020202050204" pitchFamily="34" charset="0"/>
              </a:rPr>
              <a:t>largura de banda da aerodinâmica;</a:t>
            </a:r>
          </a:p>
          <a:p>
            <a:pPr algn="just">
              <a:spcBef>
                <a:spcPts val="0"/>
              </a:spcBef>
              <a:tabLst>
                <a:tab pos="1974850" algn="l"/>
                <a:tab pos="3584575" algn="l"/>
              </a:tabLst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Exemplo:	PWM 	= </a:t>
            </a:r>
            <a:r>
              <a:rPr lang="pt-BR" sz="2800" b="1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3000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Hz </a:t>
            </a:r>
            <a:endParaRPr lang="pt-BR" sz="2800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tabLst>
                <a:tab pos="1974850" algn="l"/>
                <a:tab pos="3584575" algn="l"/>
              </a:tabLst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	Corrente 	=   </a:t>
            </a:r>
            <a:r>
              <a:rPr lang="pt-BR" sz="2800" b="1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300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Hz     (Atuadores)</a:t>
            </a:r>
            <a:endParaRPr lang="pt-BR" sz="2800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tabLst>
                <a:tab pos="1974850" algn="l"/>
                <a:tab pos="3584575" algn="l"/>
              </a:tabLst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	Posição 	=   </a:t>
            </a:r>
            <a:r>
              <a:rPr lang="pt-BR" sz="2800" b="1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100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Hz</a:t>
            </a:r>
            <a:endParaRPr lang="pt-BR" sz="2800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tabLst>
                <a:tab pos="1974850" algn="l"/>
                <a:tab pos="3584575" algn="l"/>
              </a:tabLst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	</a:t>
            </a:r>
            <a:r>
              <a:rPr lang="pt-BR" sz="2800" dirty="0" err="1" smtClean="0">
                <a:solidFill>
                  <a:srgbClr val="0000FF"/>
                </a:solidFill>
                <a:latin typeface="Square721 Cn BT" panose="020B0406020202050204" pitchFamily="34" charset="0"/>
              </a:rPr>
              <a:t>Autopiloto</a:t>
            </a:r>
            <a:r>
              <a:rPr lang="pt-BR" sz="2800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 	=     </a:t>
            </a:r>
            <a:r>
              <a:rPr lang="pt-BR" sz="2800" b="1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20</a:t>
            </a:r>
            <a:r>
              <a:rPr lang="pt-BR" sz="2800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 Hz</a:t>
            </a:r>
            <a:endParaRPr lang="pt-BR" sz="2800" dirty="0">
              <a:solidFill>
                <a:srgbClr val="0000FF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tabLst>
                <a:tab pos="1974850" algn="l"/>
                <a:tab pos="3584575" algn="l"/>
              </a:tabLst>
            </a:pPr>
            <a:r>
              <a:rPr lang="pt-BR" sz="2800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	Guiamento 	=       </a:t>
            </a:r>
            <a:r>
              <a:rPr lang="pt-BR" sz="2800" b="1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5</a:t>
            </a:r>
            <a:r>
              <a:rPr lang="pt-BR" sz="2800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 Hz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99592" y="784112"/>
            <a:ext cx="734481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MALHAS DE CONTROLE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Métodos de Guiamento</a:t>
            </a:r>
            <a:endParaRPr lang="pt-B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0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899592" y="784112"/>
            <a:ext cx="734481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LEIS DE CONTROLE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Métodos de Guiamento</a:t>
            </a:r>
            <a:endParaRPr lang="pt-B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743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05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3195787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Square721 Cn BT" panose="020B0406020202050204" pitchFamily="34" charset="0"/>
              </a:rPr>
              <a:t>AA-811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</a:br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SIMULAÇÃO </a:t>
            </a:r>
            <a:r>
              <a:rPr lang="pt-B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E</a:t>
            </a:r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 CONTROLE</a:t>
            </a:r>
            <a:b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</a:br>
            <a:r>
              <a:rPr lang="pt-B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DE</a:t>
            </a:r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 ARTEFATOS BÉLICOS</a:t>
            </a:r>
            <a:b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</a:br>
            <a:r>
              <a:rPr lang="pt-BR" dirty="0" smtClean="0">
                <a:latin typeface="Square721 Cn BT" panose="020B0406020202050204" pitchFamily="34" charset="0"/>
              </a:rPr>
              <a:t>Métodos de Guiamento</a:t>
            </a:r>
            <a:endParaRPr lang="pt-BR" sz="4800" b="1" dirty="0">
              <a:latin typeface="Square721 Cn BT" panose="020B040602020205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1336" y="5733256"/>
            <a:ext cx="6400800" cy="10081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000" dirty="0" smtClean="0">
                <a:solidFill>
                  <a:srgbClr val="4040FF"/>
                </a:solidFill>
                <a:latin typeface="Square721 Cn BT" panose="020B0406020202050204" pitchFamily="34" charset="0"/>
              </a:rPr>
              <a:t>Instrutor: 1ºTen </a:t>
            </a:r>
            <a:r>
              <a:rPr lang="pt-BR" sz="2000" dirty="0" err="1" smtClean="0">
                <a:solidFill>
                  <a:srgbClr val="4040FF"/>
                </a:solidFill>
                <a:latin typeface="Square721 Cn BT" panose="020B0406020202050204" pitchFamily="34" charset="0"/>
              </a:rPr>
              <a:t>Eng</a:t>
            </a:r>
            <a:r>
              <a:rPr lang="pt-BR" sz="2000" dirty="0" smtClean="0">
                <a:solidFill>
                  <a:srgbClr val="4040FF"/>
                </a:solidFill>
                <a:latin typeface="Square721 Cn BT" panose="020B0406020202050204" pitchFamily="34" charset="0"/>
              </a:rPr>
              <a:t> </a:t>
            </a:r>
            <a:r>
              <a:rPr lang="pt-BR" sz="2000" dirty="0" err="1" smtClean="0">
                <a:solidFill>
                  <a:srgbClr val="4040FF"/>
                </a:solidFill>
                <a:latin typeface="Square721 Cn BT" panose="020B0406020202050204" pitchFamily="34" charset="0"/>
              </a:rPr>
              <a:t>Jozias</a:t>
            </a:r>
            <a:r>
              <a:rPr lang="pt-BR" sz="2000" b="1" dirty="0" smtClean="0">
                <a:solidFill>
                  <a:srgbClr val="4040FF"/>
                </a:solidFill>
                <a:latin typeface="Square721 Cn BT" panose="020B0406020202050204" pitchFamily="34" charset="0"/>
              </a:rPr>
              <a:t> DEL RIOS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000" dirty="0" smtClean="0">
                <a:solidFill>
                  <a:srgbClr val="4040FF"/>
                </a:solidFill>
                <a:latin typeface="Square721 Cn BT" panose="020B0406020202050204" pitchFamily="34" charset="0"/>
              </a:rPr>
              <a:t>Autor do Material: </a:t>
            </a:r>
            <a:r>
              <a:rPr lang="pt-BR" sz="2000" dirty="0" err="1" smtClean="0">
                <a:solidFill>
                  <a:srgbClr val="4040FF"/>
                </a:solidFill>
                <a:latin typeface="Square721 Cn BT" panose="020B0406020202050204" pitchFamily="34" charset="0"/>
              </a:rPr>
              <a:t>Jozias</a:t>
            </a:r>
            <a:r>
              <a:rPr lang="pt-BR" sz="2000" b="1" dirty="0" smtClean="0">
                <a:solidFill>
                  <a:srgbClr val="4040FF"/>
                </a:solidFill>
                <a:latin typeface="Square721 Cn BT" panose="020B0406020202050204" pitchFamily="34" charset="0"/>
              </a:rPr>
              <a:t> DEL RIOS </a:t>
            </a:r>
            <a:r>
              <a:rPr lang="pt-BR" sz="2000" dirty="0" smtClean="0">
                <a:solidFill>
                  <a:srgbClr val="4040FF"/>
                </a:solidFill>
                <a:latin typeface="Square721 Cn BT" panose="020B0406020202050204" pitchFamily="34" charset="0"/>
              </a:rPr>
              <a:t>– rev. 20.jul.2016</a:t>
            </a:r>
            <a:endParaRPr lang="pt-BR" sz="2000" dirty="0">
              <a:solidFill>
                <a:srgbClr val="4040FF"/>
              </a:solidFill>
              <a:latin typeface="Square721 Cn BT" panose="020B0406020202050204" pitchFamily="34" charset="0"/>
            </a:endParaRPr>
          </a:p>
        </p:txBody>
      </p:sp>
      <p:pic>
        <p:nvPicPr>
          <p:cNvPr id="5" name="Imagem 4" descr="CEEAA COLORIDO.jpg"/>
          <p:cNvPicPr>
            <a:picLocks noChangeAspect="1"/>
          </p:cNvPicPr>
          <p:nvPr/>
        </p:nvPicPr>
        <p:blipFill>
          <a:blip r:embed="rId2" cstate="print">
            <a:lum bright="31000" contrast="-31000"/>
          </a:blip>
          <a:stretch>
            <a:fillRect/>
          </a:stretch>
        </p:blipFill>
        <p:spPr>
          <a:xfrm>
            <a:off x="3635896" y="260648"/>
            <a:ext cx="1691680" cy="17889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6592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 descr="Z:\_CEEAA SimControl\missile\W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66" y="1628800"/>
            <a:ext cx="5645898" cy="468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5157192"/>
            <a:ext cx="4572508" cy="1584176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Weapon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Engagement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Zone (</a:t>
            </a:r>
            <a:r>
              <a:rPr lang="pt-BR" sz="2800" b="1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WEZ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Dynamic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Launch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Zone (</a:t>
            </a:r>
            <a:r>
              <a:rPr lang="pt-BR" sz="2800" b="1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DLZ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Launch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Acceptability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Region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(</a:t>
            </a:r>
            <a:r>
              <a:rPr lang="pt-BR" sz="2800" b="1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LAR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pt-BR" sz="2800" dirty="0" smtClean="0">
              <a:solidFill>
                <a:srgbClr val="0000FF"/>
              </a:solidFill>
              <a:latin typeface="Square721 Cn BT" panose="020B0406020202050204" pitchFamily="34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99592" y="784112"/>
            <a:ext cx="734481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NO ESCAPE ZONE (NEZ)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Métodos de Guiamento</a:t>
            </a:r>
            <a:endParaRPr lang="pt-B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1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Métodos de Guiamento</a:t>
            </a:r>
            <a:endParaRPr lang="pt-B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51520" y="692696"/>
            <a:ext cx="8640960" cy="8640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EXERCÍCIOS </a:t>
            </a: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MÍSSIL SRAAM GUIADO 3DOF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251521" y="1412776"/>
            <a:ext cx="8712967" cy="5112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Utilize o código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sraam_3dof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que contém opção para uso das 4 Leis de Guiamento em um míssil ar-ar de curto alcance. </a:t>
            </a:r>
            <a:endParaRPr lang="pt-BR" sz="2800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800" b="1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1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. </a:t>
            </a:r>
            <a:r>
              <a:rPr lang="pt-BR" sz="2800" dirty="0" smtClean="0">
                <a:solidFill>
                  <a:schemeClr val="bg1">
                    <a:lumMod val="65000"/>
                  </a:schemeClr>
                </a:solidFill>
                <a:latin typeface="Square721 Cn BT" panose="020B0406020202050204" pitchFamily="34" charset="0"/>
              </a:rPr>
              <a:t>(1,0) 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Para </a:t>
            </a:r>
            <a:r>
              <a:rPr lang="pt-BR" sz="2800" dirty="0" err="1" smtClean="0">
                <a:solidFill>
                  <a:srgbClr val="0000FF"/>
                </a:solidFill>
                <a:latin typeface="Square721 Cn BT" panose="020B0406020202050204" pitchFamily="34" charset="0"/>
                <a:cs typeface="Consolas" panose="020B0609020204030204" pitchFamily="49" charset="0"/>
              </a:rPr>
              <a:t>law</a:t>
            </a:r>
            <a:r>
              <a:rPr lang="pt-BR" sz="2800" dirty="0" smtClean="0">
                <a:solidFill>
                  <a:srgbClr val="0000FF"/>
                </a:solidFill>
                <a:latin typeface="Square721 Cn BT" panose="020B0406020202050204" pitchFamily="34" charset="0"/>
                <a:cs typeface="Consolas" panose="020B0609020204030204" pitchFamily="49" charset="0"/>
              </a:rPr>
              <a:t>=</a:t>
            </a:r>
            <a:r>
              <a:rPr lang="pt-BR" sz="2800" dirty="0" smtClean="0">
                <a:solidFill>
                  <a:srgbClr val="800080"/>
                </a:solidFill>
                <a:latin typeface="Square721 Cn BT" panose="020B0406020202050204" pitchFamily="34" charset="0"/>
                <a:cs typeface="Consolas" panose="020B0609020204030204" pitchFamily="49" charset="0"/>
              </a:rPr>
              <a:t>“TPN”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ou </a:t>
            </a:r>
            <a:r>
              <a:rPr lang="pt-BR" sz="2800" dirty="0" smtClean="0">
                <a:solidFill>
                  <a:srgbClr val="800080"/>
                </a:solidFill>
                <a:latin typeface="Square721 Cn BT" panose="020B0406020202050204" pitchFamily="34" charset="0"/>
                <a:cs typeface="Consolas" panose="020B0609020204030204" pitchFamily="49" charset="0"/>
              </a:rPr>
              <a:t>“PPN</a:t>
            </a:r>
            <a:r>
              <a:rPr lang="pt-BR" sz="2800" dirty="0">
                <a:solidFill>
                  <a:srgbClr val="800080"/>
                </a:solidFill>
                <a:latin typeface="Square721 Cn BT" panose="020B0406020202050204" pitchFamily="34" charset="0"/>
                <a:cs typeface="Consolas" panose="020B0609020204030204" pitchFamily="49" charset="0"/>
              </a:rPr>
              <a:t>”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implemente a aceleração.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2400"/>
              </a:spcAft>
            </a:pPr>
            <a:r>
              <a:rPr lang="pt-BR" sz="2800" b="1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2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. </a:t>
            </a:r>
            <a:r>
              <a:rPr lang="pt-BR" sz="2800" dirty="0" smtClean="0">
                <a:solidFill>
                  <a:schemeClr val="bg1">
                    <a:lumMod val="65000"/>
                  </a:schemeClr>
                </a:solidFill>
                <a:latin typeface="Square721 Cn BT" panose="020B0406020202050204" pitchFamily="34" charset="0"/>
              </a:rPr>
              <a:t>(0,5) </a:t>
            </a:r>
            <a:r>
              <a:rPr lang="pt-BR" sz="2800" dirty="0">
                <a:solidFill>
                  <a:schemeClr val="tx1"/>
                </a:solidFill>
                <a:latin typeface="Square721 Cn BT" panose="020B0406020202050204" pitchFamily="34" charset="0"/>
              </a:rPr>
              <a:t>Para </a:t>
            </a:r>
            <a:r>
              <a:rPr lang="pt-BR" sz="2800" dirty="0" err="1">
                <a:solidFill>
                  <a:srgbClr val="0000FF"/>
                </a:solidFill>
                <a:latin typeface="Square721 Cn BT" panose="020B0406020202050204" pitchFamily="34" charset="0"/>
                <a:cs typeface="Consolas" panose="020B0609020204030204" pitchFamily="49" charset="0"/>
              </a:rPr>
              <a:t>law</a:t>
            </a:r>
            <a:r>
              <a:rPr lang="pt-BR" sz="2800" dirty="0" smtClean="0">
                <a:solidFill>
                  <a:srgbClr val="0000FF"/>
                </a:solidFill>
                <a:latin typeface="Square721 Cn BT" panose="020B0406020202050204" pitchFamily="34" charset="0"/>
                <a:cs typeface="Consolas" panose="020B0609020204030204" pitchFamily="49" charset="0"/>
              </a:rPr>
              <a:t>=</a:t>
            </a:r>
            <a:r>
              <a:rPr lang="pt-BR" sz="2800" dirty="0" smtClean="0">
                <a:solidFill>
                  <a:srgbClr val="800080"/>
                </a:solidFill>
                <a:latin typeface="Square721 Cn BT" panose="020B0406020202050204" pitchFamily="34" charset="0"/>
                <a:cs typeface="Consolas" panose="020B0609020204030204" pitchFamily="49" charset="0"/>
              </a:rPr>
              <a:t>“AP” 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implemente a referência de guinada.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Utilize </a:t>
            </a:r>
            <a:r>
              <a:rPr lang="pt-BR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nez_sraam_3dof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para obter a região do </a:t>
            </a:r>
            <a:r>
              <a:rPr lang="pt-BR" sz="2800" u="sng" dirty="0" smtClean="0">
                <a:solidFill>
                  <a:srgbClr val="FF0000"/>
                </a:solidFill>
                <a:latin typeface="Square721 Cn BT" panose="020B0406020202050204" pitchFamily="34" charset="0"/>
              </a:rPr>
              <a:t>No-Escape-Zone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. </a:t>
            </a:r>
            <a:endParaRPr lang="pt-BR" sz="2800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b="1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3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. 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Square721 Cn BT" panose="020B0406020202050204" pitchFamily="34" charset="0"/>
              </a:rPr>
              <a:t>(</a:t>
            </a:r>
            <a:r>
              <a:rPr lang="pt-BR" sz="2800" dirty="0" smtClean="0">
                <a:solidFill>
                  <a:schemeClr val="bg1">
                    <a:lumMod val="65000"/>
                  </a:schemeClr>
                </a:solidFill>
                <a:latin typeface="Square721 Cn BT" panose="020B0406020202050204" pitchFamily="34" charset="0"/>
              </a:rPr>
              <a:t>1,5) 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Simule com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sraam_3dof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algum ponto em que o míssil </a:t>
            </a:r>
            <a:r>
              <a:rPr lang="pt-BR" sz="2800" u="sng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tenha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e que </a:t>
            </a:r>
            <a:r>
              <a:rPr lang="pt-BR" sz="2800" u="sng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não tenha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acertado o alvo, nas mesmas condições.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 Copie para o relatório todos os gráficos, os textos de saída e as linhas de códigos que foram preenchidas.</a:t>
            </a:r>
            <a:endParaRPr lang="pt-BR" sz="2800" dirty="0">
              <a:solidFill>
                <a:schemeClr val="tx1"/>
              </a:solidFill>
              <a:latin typeface="Square721 Cn BT" panose="020B04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1628800"/>
            <a:ext cx="7344816" cy="4752528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pt-BR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Métodos de Guiamento</a:t>
            </a:r>
          </a:p>
          <a:p>
            <a:pPr marL="871538" indent="-514350" algn="l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GOLiS</a:t>
            </a: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marL="871538" indent="-514350" algn="l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Homing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Guidance</a:t>
            </a: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marL="871538" indent="-514350" algn="l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Command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Guidance</a:t>
            </a: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marL="871538" indent="-514350" algn="l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Pursuit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Guidance</a:t>
            </a: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marL="871538" indent="-514350" algn="l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Proportional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Navigation</a:t>
            </a: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marL="871538" indent="-514350" algn="l">
              <a:spcBef>
                <a:spcPts val="0"/>
              </a:spcBef>
              <a:spcAft>
                <a:spcPts val="600"/>
              </a:spcAft>
              <a:buAutoNum type="arabicPeriod"/>
            </a:pP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marL="357188" algn="l">
              <a:spcBef>
                <a:spcPts val="0"/>
              </a:spcBef>
              <a:spcAft>
                <a:spcPts val="600"/>
              </a:spcAft>
            </a:pPr>
            <a:endParaRPr lang="pt-BR" sz="2800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marL="357188" algn="l">
              <a:spcBef>
                <a:spcPts val="0"/>
              </a:spcBef>
              <a:spcAft>
                <a:spcPts val="600"/>
              </a:spcAft>
            </a:pP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marL="357188" algn="l">
              <a:spcBef>
                <a:spcPts val="0"/>
              </a:spcBef>
              <a:spcAft>
                <a:spcPts val="600"/>
              </a:spcAft>
            </a:pPr>
            <a:endParaRPr lang="pt-BR" sz="2800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marL="357188" algn="l">
              <a:spcBef>
                <a:spcPts val="0"/>
              </a:spcBef>
              <a:spcAft>
                <a:spcPts val="600"/>
              </a:spcAft>
            </a:pP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marL="357188" algn="l">
              <a:spcBef>
                <a:spcPts val="0"/>
              </a:spcBef>
              <a:spcAft>
                <a:spcPts val="600"/>
              </a:spcAft>
            </a:pP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marL="357188" algn="l">
              <a:spcBef>
                <a:spcPts val="0"/>
              </a:spcBef>
              <a:spcAft>
                <a:spcPts val="600"/>
              </a:spcAft>
            </a:pP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marL="357188" algn="l">
              <a:spcBef>
                <a:spcPts val="0"/>
              </a:spcBef>
              <a:spcAft>
                <a:spcPts val="600"/>
              </a:spcAft>
            </a:pP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marL="357188" algn="l">
              <a:spcBef>
                <a:spcPts val="0"/>
              </a:spcBef>
              <a:spcAft>
                <a:spcPts val="600"/>
              </a:spcAft>
            </a:pPr>
            <a:endParaRPr lang="pt-BR" sz="2800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marL="357188" algn="l">
              <a:spcBef>
                <a:spcPts val="0"/>
              </a:spcBef>
              <a:spcAft>
                <a:spcPts val="600"/>
              </a:spcAft>
            </a:pP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marL="357188" algn="l">
              <a:spcBef>
                <a:spcPts val="0"/>
              </a:spcBef>
              <a:spcAft>
                <a:spcPts val="600"/>
              </a:spcAft>
            </a:pP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99592" y="836712"/>
            <a:ext cx="734481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TÓPICOS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Métodos de Guiamento</a:t>
            </a:r>
            <a:endParaRPr lang="pt-B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7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1628800"/>
            <a:ext cx="8712968" cy="511256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2800" b="1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GNC</a:t>
            </a:r>
            <a:r>
              <a:rPr lang="pt-BR" sz="2800" dirty="0">
                <a:solidFill>
                  <a:schemeClr val="tx1"/>
                </a:solidFill>
                <a:latin typeface="Square721 Cn BT" panose="020B0406020202050204" pitchFamily="34" charset="0"/>
              </a:rPr>
              <a:t> 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– Guiamento, Navegação (+IMU) e Controle (autopilotos).</a:t>
            </a:r>
            <a:endParaRPr lang="pt-BR" sz="2800" b="1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2800" b="1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SSKP </a:t>
            </a:r>
            <a:r>
              <a:rPr lang="pt-BR" sz="2800" dirty="0">
                <a:solidFill>
                  <a:schemeClr val="tx1"/>
                </a:solidFill>
                <a:latin typeface="Square721 Cn BT" panose="020B0406020202050204" pitchFamily="34" charset="0"/>
              </a:rPr>
              <a:t>– 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Single </a:t>
            </a: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Shot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Kill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Probability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2800" b="1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Miss-</a:t>
            </a:r>
            <a:r>
              <a:rPr lang="pt-BR" sz="2800" b="1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Distance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– menor distância de encontro míssil-alvo.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2800" b="1" dirty="0">
                <a:solidFill>
                  <a:schemeClr val="tx1"/>
                </a:solidFill>
                <a:latin typeface="Square721 Cn BT" panose="020B0406020202050204" pitchFamily="34" charset="0"/>
              </a:rPr>
              <a:t>TGO</a:t>
            </a:r>
            <a:r>
              <a:rPr lang="pt-BR" sz="2800" dirty="0">
                <a:solidFill>
                  <a:schemeClr val="tx1"/>
                </a:solidFill>
                <a:latin typeface="Square721 Cn BT" panose="020B0406020202050204" pitchFamily="34" charset="0"/>
              </a:rPr>
              <a:t> – Time </a:t>
            </a:r>
            <a:r>
              <a:rPr lang="pt-BR" sz="2800" dirty="0" err="1">
                <a:solidFill>
                  <a:schemeClr val="tx1"/>
                </a:solidFill>
                <a:latin typeface="Square721 Cn BT" panose="020B0406020202050204" pitchFamily="34" charset="0"/>
              </a:rPr>
              <a:t>to</a:t>
            </a:r>
            <a:r>
              <a:rPr lang="pt-BR" sz="2800" dirty="0">
                <a:solidFill>
                  <a:schemeClr val="tx1"/>
                </a:solidFill>
                <a:latin typeface="Square721 Cn BT" panose="020B0406020202050204" pitchFamily="34" charset="0"/>
              </a:rPr>
              <a:t> Go: tempo restante para impacto (estimado).</a:t>
            </a:r>
            <a:endParaRPr lang="pt-BR" sz="2800" b="1" dirty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2800" b="1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LATAX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</a:t>
            </a:r>
            <a:r>
              <a:rPr lang="pt-BR" sz="2800" dirty="0">
                <a:solidFill>
                  <a:schemeClr val="tx1"/>
                </a:solidFill>
                <a:latin typeface="Square721 Cn BT" panose="020B0406020202050204" pitchFamily="34" charset="0"/>
              </a:rPr>
              <a:t>– Lateral </a:t>
            </a:r>
            <a:r>
              <a:rPr lang="pt-BR" sz="2800" dirty="0" err="1">
                <a:solidFill>
                  <a:schemeClr val="tx1"/>
                </a:solidFill>
                <a:latin typeface="Square721 Cn BT" panose="020B0406020202050204" pitchFamily="34" charset="0"/>
              </a:rPr>
              <a:t>Acceleration</a:t>
            </a:r>
            <a:r>
              <a:rPr lang="pt-BR" sz="2800" dirty="0">
                <a:solidFill>
                  <a:schemeClr val="tx1"/>
                </a:solidFill>
                <a:latin typeface="Square721 Cn BT" panose="020B0406020202050204" pitchFamily="34" charset="0"/>
              </a:rPr>
              <a:t>: fator de carga da manobra.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2800" b="1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ZEM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– Zero </a:t>
            </a: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Effort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Miss: zerar LATAX e verificar o miss-</a:t>
            </a: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distance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2800" b="1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BTT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– Bank </a:t>
            </a: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to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Turn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  /   </a:t>
            </a:r>
            <a:r>
              <a:rPr lang="pt-BR" sz="2800" b="1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STT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– </a:t>
            </a: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Skid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to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Turn</a:t>
            </a: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2800" b="1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DLZ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– </a:t>
            </a: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Dynamic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Launch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Zone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pt-BR" sz="2800" b="1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NEZ</a:t>
            </a:r>
            <a:r>
              <a:rPr lang="pt-BR" sz="2800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– No Escape Zone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pt-BR" sz="2800" dirty="0" smtClean="0">
              <a:solidFill>
                <a:schemeClr val="tx1"/>
              </a:solidFill>
              <a:latin typeface="Square721 Cn BT" panose="020B0406020202050204" pitchFamily="34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99592" y="784112"/>
            <a:ext cx="734481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CONCEITOS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Métodos de Guiamento</a:t>
            </a:r>
            <a:endParaRPr lang="pt-B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3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1700808"/>
            <a:ext cx="8712968" cy="5040560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Dispersão aleatória da condição de lançamento</a:t>
            </a:r>
          </a:p>
          <a:p>
            <a:pPr marL="457200" indent="-457200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Movimentação e manobras evasivas do alvo</a:t>
            </a:r>
          </a:p>
          <a:p>
            <a:pPr marL="457200" indent="-457200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Deflexão do rumo por imperfeição do armamento</a:t>
            </a:r>
          </a:p>
          <a:p>
            <a:pPr marL="457200" indent="-457200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Geometria de interceptação para letalidade efetiva</a:t>
            </a:r>
          </a:p>
          <a:p>
            <a:pPr marL="457200" indent="-457200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Customização de trajetória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  <a:sym typeface="Wingdings" panose="05000000000000000000" pitchFamily="2" charset="2"/>
              </a:rPr>
              <a:t>  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Amplia o </a:t>
            </a:r>
            <a:r>
              <a:rPr lang="pt-BR" b="1" u="sng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SSKP</a:t>
            </a:r>
            <a:r>
              <a:rPr lang="pt-BR" b="1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</a:t>
            </a:r>
            <a:r>
              <a:rPr lang="pt-BR" b="1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Single </a:t>
            </a:r>
            <a:r>
              <a:rPr lang="pt-BR" b="1" dirty="0" err="1" smtClean="0">
                <a:solidFill>
                  <a:srgbClr val="0000FF"/>
                </a:solidFill>
                <a:latin typeface="Square721 Cn BT" panose="020B0406020202050204" pitchFamily="34" charset="0"/>
              </a:rPr>
              <a:t>Shot</a:t>
            </a:r>
            <a:r>
              <a:rPr lang="pt-BR" b="1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 </a:t>
            </a:r>
            <a:r>
              <a:rPr lang="pt-BR" b="1" dirty="0" err="1" smtClean="0">
                <a:solidFill>
                  <a:srgbClr val="0000FF"/>
                </a:solidFill>
                <a:latin typeface="Square721 Cn BT" panose="020B0406020202050204" pitchFamily="34" charset="0"/>
              </a:rPr>
              <a:t>Kill</a:t>
            </a:r>
            <a:r>
              <a:rPr lang="pt-BR" b="1" dirty="0" smtClean="0">
                <a:solidFill>
                  <a:srgbClr val="0000FF"/>
                </a:solidFill>
                <a:latin typeface="Square721 Cn BT" panose="020B0406020202050204" pitchFamily="34" charset="0"/>
              </a:rPr>
              <a:t> </a:t>
            </a:r>
            <a:r>
              <a:rPr lang="pt-BR" b="1" dirty="0" err="1" smtClean="0">
                <a:solidFill>
                  <a:srgbClr val="0000FF"/>
                </a:solidFill>
                <a:latin typeface="Square721 Cn BT" panose="020B0406020202050204" pitchFamily="34" charset="0"/>
              </a:rPr>
              <a:t>Probability</a:t>
            </a:r>
            <a:endParaRPr lang="pt-BR" b="1" dirty="0" smtClean="0">
              <a:solidFill>
                <a:srgbClr val="0000FF"/>
              </a:solidFill>
              <a:latin typeface="Square721 Cn BT" panose="020B0406020202050204" pitchFamily="34" charset="0"/>
            </a:endParaRPr>
          </a:p>
          <a:p>
            <a:pPr marL="457200" indent="-457200" algn="just">
              <a:spcBef>
                <a:spcPts val="0"/>
              </a:spcBef>
              <a:spcAft>
                <a:spcPts val="1200"/>
              </a:spcAft>
              <a:buFont typeface="Wingdings"/>
              <a:buChar char="à"/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Aumenta o alcance do armamento (stand-off / </a:t>
            </a:r>
            <a:r>
              <a:rPr lang="pt-BR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safety</a:t>
            </a: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)</a:t>
            </a:r>
          </a:p>
          <a:p>
            <a:pPr marL="457200" indent="-457200" algn="just">
              <a:spcBef>
                <a:spcPts val="0"/>
              </a:spcBef>
              <a:spcAft>
                <a:spcPts val="1200"/>
              </a:spcAft>
              <a:buFont typeface="Wingdings"/>
              <a:buChar char="à"/>
            </a:pPr>
            <a:r>
              <a:rPr lang="pt-BR" dirty="0" smtClean="0">
                <a:solidFill>
                  <a:schemeClr val="tx1"/>
                </a:solidFill>
                <a:latin typeface="Square721 Cn BT" panose="020B0406020202050204" pitchFamily="34" charset="0"/>
              </a:rPr>
              <a:t> Reduz atrito e custo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99592" y="784112"/>
            <a:ext cx="734481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NECESSIDADE DE GUIAMENTO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Métodos de Guiamento</a:t>
            </a:r>
            <a:endParaRPr lang="pt-B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3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899592" y="764704"/>
            <a:ext cx="734481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err="1" smtClean="0">
                <a:solidFill>
                  <a:schemeClr val="tx1"/>
                </a:solidFill>
                <a:latin typeface="Square721 Cn BT" panose="020B0406020202050204" pitchFamily="34" charset="0"/>
              </a:rPr>
              <a:t>GOLiS</a:t>
            </a: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: Go-</a:t>
            </a:r>
            <a:r>
              <a:rPr lang="pt-BR" sz="3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Onto</a:t>
            </a: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 </a:t>
            </a:r>
            <a:r>
              <a:rPr lang="pt-BR" sz="3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Location</a:t>
            </a: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 in Space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Métodos de Guiamento</a:t>
            </a:r>
            <a:endParaRPr lang="pt-B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pic>
        <p:nvPicPr>
          <p:cNvPr id="17410" name="Picture 2" descr="Z:\_CEEAA SimControl\missile\GOLIS.em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713444" cy="467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23528" y="6280862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pt-BR" sz="2800" dirty="0" err="1" smtClean="0">
                <a:latin typeface="Square721 Cn BT" panose="020B0406020202050204" pitchFamily="34" charset="0"/>
              </a:rPr>
              <a:t>Inertial</a:t>
            </a:r>
            <a:r>
              <a:rPr lang="pt-BR" sz="2800" dirty="0" smtClean="0">
                <a:latin typeface="Square721 Cn BT" panose="020B0406020202050204" pitchFamily="34" charset="0"/>
              </a:rPr>
              <a:t> / </a:t>
            </a:r>
            <a:r>
              <a:rPr lang="pt-BR" sz="2800" dirty="0" err="1" smtClean="0">
                <a:latin typeface="Square721 Cn BT" panose="020B0406020202050204" pitchFamily="34" charset="0"/>
              </a:rPr>
              <a:t>Preset</a:t>
            </a:r>
            <a:r>
              <a:rPr lang="pt-BR" sz="2800" dirty="0" smtClean="0">
                <a:latin typeface="Square721 Cn BT" panose="020B0406020202050204" pitchFamily="34" charset="0"/>
              </a:rPr>
              <a:t> / </a:t>
            </a:r>
            <a:r>
              <a:rPr lang="pt-BR" sz="2800" dirty="0" err="1" smtClean="0">
                <a:latin typeface="Square721 Cn BT" panose="020B0406020202050204" pitchFamily="34" charset="0"/>
              </a:rPr>
              <a:t>Terrain</a:t>
            </a:r>
            <a:r>
              <a:rPr lang="pt-BR" sz="2800" dirty="0" smtClean="0">
                <a:latin typeface="Square721 Cn BT" panose="020B0406020202050204" pitchFamily="34" charset="0"/>
              </a:rPr>
              <a:t> / Celestial / </a:t>
            </a:r>
            <a:r>
              <a:rPr lang="pt-BR" sz="2800" dirty="0" err="1" smtClean="0">
                <a:latin typeface="Square721 Cn BT" panose="020B0406020202050204" pitchFamily="34" charset="0"/>
              </a:rPr>
              <a:t>Magnetic</a:t>
            </a:r>
            <a:r>
              <a:rPr lang="pt-BR" sz="2800" dirty="0" smtClean="0">
                <a:latin typeface="Square721 Cn BT" panose="020B0406020202050204" pitchFamily="34" charset="0"/>
              </a:rPr>
              <a:t> / Radio (GPS) / ...</a:t>
            </a:r>
            <a:endParaRPr lang="pt-BR" sz="2800" dirty="0">
              <a:latin typeface="Square721 Cn BT" panose="020B04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1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Métodos de Guiamento</a:t>
            </a:r>
            <a:endParaRPr lang="pt-B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pic>
        <p:nvPicPr>
          <p:cNvPr id="18434" name="Picture 2" descr="Z:\_CEEAA SimControl\missile\Homing.em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310563" cy="402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6084168" y="4530726"/>
            <a:ext cx="280831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800" u="sng" dirty="0" smtClean="0">
                <a:latin typeface="Square721 Cn BT" panose="020B0406020202050204" pitchFamily="34" charset="0"/>
              </a:rPr>
              <a:t>Dados do Alvo</a:t>
            </a:r>
            <a:r>
              <a:rPr lang="pt-BR" sz="2800" dirty="0" smtClean="0">
                <a:latin typeface="Square721 Cn BT" panose="020B0406020202050204" pitchFamily="34" charset="0"/>
              </a:rPr>
              <a:t>: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2800" dirty="0" smtClean="0">
                <a:latin typeface="Square721 Cn BT" panose="020B0406020202050204" pitchFamily="34" charset="0"/>
              </a:rPr>
              <a:t>Direção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2800" b="1" dirty="0" smtClean="0">
                <a:latin typeface="Square721 Cn BT" panose="020B0406020202050204" pitchFamily="34" charset="0"/>
              </a:rPr>
              <a:t>VAILV</a:t>
            </a:r>
          </a:p>
        </p:txBody>
      </p:sp>
      <p:sp>
        <p:nvSpPr>
          <p:cNvPr id="2" name="Retângulo 1"/>
          <p:cNvSpPr/>
          <p:nvPr/>
        </p:nvSpPr>
        <p:spPr>
          <a:xfrm>
            <a:off x="1331638" y="6146140"/>
            <a:ext cx="7632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spcAft>
                <a:spcPts val="1200"/>
              </a:spcAft>
            </a:pPr>
            <a:r>
              <a:rPr lang="pt-BR" sz="2800" dirty="0">
                <a:latin typeface="Square721 Cn BT" panose="020B0406020202050204" pitchFamily="34" charset="0"/>
              </a:rPr>
              <a:t>(</a:t>
            </a:r>
            <a:r>
              <a:rPr lang="pt-BR" sz="2800" b="1" dirty="0">
                <a:latin typeface="Square721 Cn BT" panose="020B0406020202050204" pitchFamily="34" charset="0"/>
              </a:rPr>
              <a:t>V</a:t>
            </a:r>
            <a:r>
              <a:rPr lang="pt-BR" sz="2800" dirty="0">
                <a:latin typeface="Square721 Cn BT" panose="020B0406020202050204" pitchFamily="34" charset="0"/>
              </a:rPr>
              <a:t>elocidade </a:t>
            </a:r>
            <a:r>
              <a:rPr lang="pt-BR" sz="2800" b="1" dirty="0">
                <a:latin typeface="Square721 Cn BT" panose="020B0406020202050204" pitchFamily="34" charset="0"/>
              </a:rPr>
              <a:t>A</a:t>
            </a:r>
            <a:r>
              <a:rPr lang="pt-BR" sz="2800" dirty="0">
                <a:latin typeface="Square721 Cn BT" panose="020B0406020202050204" pitchFamily="34" charset="0"/>
              </a:rPr>
              <a:t>ngular </a:t>
            </a:r>
            <a:r>
              <a:rPr lang="pt-BR" sz="2800" b="1" dirty="0">
                <a:latin typeface="Square721 Cn BT" panose="020B0406020202050204" pitchFamily="34" charset="0"/>
              </a:rPr>
              <a:t>I</a:t>
            </a:r>
            <a:r>
              <a:rPr lang="pt-BR" sz="2800" dirty="0">
                <a:latin typeface="Square721 Cn BT" panose="020B0406020202050204" pitchFamily="34" charset="0"/>
              </a:rPr>
              <a:t>nercial da </a:t>
            </a:r>
            <a:r>
              <a:rPr lang="pt-BR" sz="2800" b="1" dirty="0">
                <a:latin typeface="Square721 Cn BT" panose="020B0406020202050204" pitchFamily="34" charset="0"/>
              </a:rPr>
              <a:t>L</a:t>
            </a:r>
            <a:r>
              <a:rPr lang="pt-BR" sz="2800" dirty="0">
                <a:latin typeface="Square721 Cn BT" panose="020B0406020202050204" pitchFamily="34" charset="0"/>
              </a:rPr>
              <a:t>inha de </a:t>
            </a:r>
            <a:r>
              <a:rPr lang="pt-BR" sz="2800" b="1" dirty="0">
                <a:latin typeface="Square721 Cn BT" panose="020B0406020202050204" pitchFamily="34" charset="0"/>
              </a:rPr>
              <a:t>V</a:t>
            </a:r>
            <a:r>
              <a:rPr lang="pt-BR" sz="2800" dirty="0">
                <a:latin typeface="Square721 Cn BT" panose="020B0406020202050204" pitchFamily="34" charset="0"/>
              </a:rPr>
              <a:t>isada)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899592" y="764704"/>
            <a:ext cx="734481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HOMING GUIDANCE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0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Métodos de Guiamento</a:t>
            </a:r>
            <a:endParaRPr lang="pt-B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pic>
        <p:nvPicPr>
          <p:cNvPr id="19458" name="Picture 2" descr="Z:\_CEEAA SimControl\missile\active homing.em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6438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899592" y="764704"/>
            <a:ext cx="734481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ACTIVE HOMING GUIDANCE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6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784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AA-811 – Simulação e Controle de Artefatos Bélicos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Cn BT" panose="020B0406020202050204" pitchFamily="34" charset="0"/>
              </a:rPr>
              <a:t>Métodos de Guiamento</a:t>
            </a:r>
            <a:endParaRPr lang="pt-B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quare721 Cn BT" panose="020B0406020202050204" pitchFamily="34" charset="0"/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899592" y="764704"/>
            <a:ext cx="734481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SEMI-</a:t>
            </a: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quare721 Cn BT" panose="020B0406020202050204" pitchFamily="34" charset="0"/>
              </a:rPr>
              <a:t>ACTIVE HOMING GUIDANCE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Square721 Cn BT" panose="020B0406020202050204" pitchFamily="34" charset="0"/>
            </a:endParaRPr>
          </a:p>
        </p:txBody>
      </p:sp>
      <p:pic>
        <p:nvPicPr>
          <p:cNvPr id="20483" name="Picture 3" descr="Z:\_CEEAA SimControl\missile\semi active homing.em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844824"/>
            <a:ext cx="84836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3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21656</TotalTime>
  <Words>989</Words>
  <Application>Microsoft Office PowerPoint</Application>
  <PresentationFormat>Apresentação na tela (4:3)</PresentationFormat>
  <Paragraphs>166</Paragraphs>
  <Slides>21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3" baseType="lpstr">
      <vt:lpstr>Tema do Office</vt:lpstr>
      <vt:lpstr>Equation</vt:lpstr>
      <vt:lpstr>Apresentação do PowerPoint</vt:lpstr>
      <vt:lpstr>AA-811 SIMULAÇÃO E CONTROLE DE ARTEFATOS BÉLICOS Métodos de Guiamento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particular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AA-811 SIMULAÇÃO E CONTROLE DE ARTEFATOS BÉICOS</dc:title>
  <dc:creator>Del Rios</dc:creator>
  <cp:lastModifiedBy>Del Rios</cp:lastModifiedBy>
  <cp:revision>1170</cp:revision>
  <cp:lastPrinted>2018-05-15T05:06:33Z</cp:lastPrinted>
  <dcterms:created xsi:type="dcterms:W3CDTF">2016-05-04T13:40:06Z</dcterms:created>
  <dcterms:modified xsi:type="dcterms:W3CDTF">2018-05-17T15:36:43Z</dcterms:modified>
</cp:coreProperties>
</file>