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9" r:id="rId4"/>
    <p:sldId id="275" r:id="rId5"/>
    <p:sldId id="277" r:id="rId6"/>
    <p:sldId id="273" r:id="rId7"/>
    <p:sldId id="278" r:id="rId8"/>
    <p:sldId id="276" r:id="rId9"/>
    <p:sldId id="274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008000"/>
    <a:srgbClr val="001C00"/>
    <a:srgbClr val="4040FF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5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22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8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9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F84A-53E3-4E04-93D0-E82B7D51DBD9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mailto:paulopsr@fab.mil.br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17"/>
          <p:cNvSpPr>
            <a:spLocks noChangeArrowheads="1"/>
          </p:cNvSpPr>
          <p:nvPr/>
        </p:nvSpPr>
        <p:spPr bwMode="auto">
          <a:xfrm>
            <a:off x="0" y="5150868"/>
            <a:ext cx="9144000" cy="64866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9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4D8C07C-9AE7-44F1-853F-9E2D6CD00CA5}" type="slidenum">
              <a:rPr lang="pt-BR" altLang="en-US"/>
              <a:pPr/>
              <a:t>1</a:t>
            </a:fld>
            <a:endParaRPr lang="pt-BR" altLang="en-US"/>
          </a:p>
        </p:txBody>
      </p:sp>
      <p:pic>
        <p:nvPicPr>
          <p:cNvPr id="30" name="Picture 57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47" y="5958805"/>
            <a:ext cx="363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949280"/>
            <a:ext cx="3603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3" descr="Resultado de imagem para ema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4928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aixaDeTexto 15"/>
          <p:cNvSpPr txBox="1">
            <a:spLocks noChangeArrowheads="1"/>
          </p:cNvSpPr>
          <p:nvPr/>
        </p:nvSpPr>
        <p:spPr bwMode="auto">
          <a:xfrm>
            <a:off x="720080" y="5949280"/>
            <a:ext cx="2843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en-US" sz="2000" dirty="0" err="1" smtClean="0">
                <a:latin typeface="Square721 Cn BT" panose="020B0406020202050204" pitchFamily="34" charset="0"/>
              </a:rPr>
              <a:t>Jozias</a:t>
            </a:r>
            <a:r>
              <a:rPr lang="pt-BR" altLang="en-US" sz="2000" dirty="0" smtClean="0">
                <a:latin typeface="Square721 Cn BT" panose="020B0406020202050204" pitchFamily="34" charset="0"/>
              </a:rPr>
              <a:t> </a:t>
            </a:r>
            <a:r>
              <a:rPr lang="pt-BR" altLang="en-US" sz="2000" b="1" dirty="0" smtClean="0">
                <a:latin typeface="Square721 Cn BT" panose="020B0406020202050204" pitchFamily="34" charset="0"/>
              </a:rPr>
              <a:t>Del Rios</a:t>
            </a:r>
            <a:r>
              <a:rPr lang="pt-BR" altLang="en-US" sz="2000" dirty="0" smtClean="0">
                <a:latin typeface="Square721 Cn BT" panose="020B0406020202050204" pitchFamily="34" charset="0"/>
              </a:rPr>
              <a:t> </a:t>
            </a:r>
            <a:r>
              <a:rPr lang="pt-BR" altLang="en-US" sz="2000" dirty="0" err="1" smtClean="0">
                <a:latin typeface="Square721 Cn BT" panose="020B0406020202050204" pitchFamily="34" charset="0"/>
              </a:rPr>
              <a:t>Cap</a:t>
            </a:r>
            <a:r>
              <a:rPr lang="pt-BR" altLang="en-US" sz="2000" dirty="0" smtClean="0">
                <a:latin typeface="Square721 Cn BT" panose="020B0406020202050204" pitchFamily="34" charset="0"/>
              </a:rPr>
              <a:t> </a:t>
            </a:r>
            <a:r>
              <a:rPr lang="pt-BR" altLang="en-US" sz="2000" dirty="0" err="1" smtClean="0">
                <a:latin typeface="Square721 Cn BT" panose="020B0406020202050204" pitchFamily="34" charset="0"/>
              </a:rPr>
              <a:t>Eng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pic>
        <p:nvPicPr>
          <p:cNvPr id="36" name="Picture 39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500"/>
            <a:ext cx="35639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tângulo 17"/>
          <p:cNvSpPr>
            <a:spLocks noChangeArrowheads="1"/>
          </p:cNvSpPr>
          <p:nvPr/>
        </p:nvSpPr>
        <p:spPr bwMode="auto">
          <a:xfrm>
            <a:off x="0" y="4508524"/>
            <a:ext cx="9144000" cy="648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9" name="CaixaDeTexto 8"/>
          <p:cNvSpPr txBox="1">
            <a:spLocks noChangeArrowheads="1"/>
          </p:cNvSpPr>
          <p:nvPr/>
        </p:nvSpPr>
        <p:spPr bwMode="auto">
          <a:xfrm>
            <a:off x="1042988" y="488866"/>
            <a:ext cx="698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en-US" sz="2000" b="1" dirty="0">
                <a:latin typeface="Square721 BT" panose="020B0504020202060204" pitchFamily="34" charset="0"/>
              </a:rPr>
              <a:t>Centro de Instrução Almirante </a:t>
            </a:r>
            <a:r>
              <a:rPr lang="pt-BR" altLang="en-US" sz="2000" b="1" dirty="0" err="1">
                <a:latin typeface="Square721 BT" panose="020B0504020202060204" pitchFamily="34" charset="0"/>
              </a:rPr>
              <a:t>Wandenkolk</a:t>
            </a:r>
            <a:r>
              <a:rPr lang="pt-BR" altLang="en-US" sz="2000" b="1" dirty="0">
                <a:latin typeface="Square721 BT" panose="020B0504020202060204" pitchFamily="34" charset="0"/>
              </a:rPr>
              <a:t> - CIAW</a:t>
            </a:r>
          </a:p>
          <a:p>
            <a:pPr algn="ctr" eaLnBrk="1" hangingPunct="1"/>
            <a:r>
              <a:rPr lang="pt-BR" altLang="en-US" sz="2000" b="1" dirty="0">
                <a:latin typeface="Square721 BT" panose="020B0504020202060204" pitchFamily="34" charset="0"/>
              </a:rPr>
              <a:t>Instituto Tecnológico de Aeronáutica - ITA</a:t>
            </a:r>
          </a:p>
        </p:txBody>
      </p:sp>
      <p:sp>
        <p:nvSpPr>
          <p:cNvPr id="40" name="Retângulo 17"/>
          <p:cNvSpPr>
            <a:spLocks noChangeArrowheads="1"/>
          </p:cNvSpPr>
          <p:nvPr/>
        </p:nvSpPr>
        <p:spPr bwMode="auto">
          <a:xfrm>
            <a:off x="0" y="1628800"/>
            <a:ext cx="9144000" cy="7191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1" name="CaixaDeTexto 18"/>
          <p:cNvSpPr txBox="1">
            <a:spLocks noChangeArrowheads="1"/>
          </p:cNvSpPr>
          <p:nvPr/>
        </p:nvSpPr>
        <p:spPr bwMode="auto">
          <a:xfrm>
            <a:off x="0" y="458112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t-BR" altLang="en-US" sz="2800" b="1" dirty="0" smtClean="0">
                <a:solidFill>
                  <a:schemeClr val="bg1"/>
                </a:solidFill>
                <a:latin typeface="Square721 Cn BT" panose="020B0406020202050204" pitchFamily="34" charset="0"/>
              </a:rPr>
              <a:t>SAB: </a:t>
            </a:r>
            <a:r>
              <a:rPr lang="pt-BR" altLang="en-US" sz="2800" dirty="0" smtClean="0">
                <a:solidFill>
                  <a:schemeClr val="bg1"/>
                </a:solidFill>
                <a:latin typeface="Square721 Cn BT" panose="020B0406020202050204" pitchFamily="34" charset="0"/>
              </a:rPr>
              <a:t>Simulação e Controle de Artefatos Bélicos</a:t>
            </a:r>
          </a:p>
        </p:txBody>
      </p:sp>
      <p:pic>
        <p:nvPicPr>
          <p:cNvPr id="42" name="Picture 23" descr="2013 - Ilha das Enxad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913"/>
            <a:ext cx="8318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5" descr="Resultado de imagem para i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92233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CaixaDeTexto 15"/>
          <p:cNvSpPr txBox="1">
            <a:spLocks noChangeArrowheads="1"/>
          </p:cNvSpPr>
          <p:nvPr/>
        </p:nvSpPr>
        <p:spPr bwMode="auto">
          <a:xfrm>
            <a:off x="0" y="1771675"/>
            <a:ext cx="9144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en-US" sz="2200" b="1" dirty="0">
                <a:solidFill>
                  <a:schemeClr val="bg1"/>
                </a:solidFill>
                <a:latin typeface="Square721 BT" panose="020B0504020202060204" pitchFamily="34" charset="0"/>
              </a:rPr>
              <a:t>Curso de Aperfeiçoamento Avançado em Sistemas de Armas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827088" y="6381750"/>
            <a:ext cx="7488237" cy="71438"/>
            <a:chOff x="476" y="3884"/>
            <a:chExt cx="4717" cy="45"/>
          </a:xfrm>
        </p:grpSpPr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476" y="3884"/>
              <a:ext cx="471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476" y="3929"/>
              <a:ext cx="4717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CaixaDeTexto 15"/>
          <p:cNvSpPr txBox="1">
            <a:spLocks noChangeArrowheads="1"/>
          </p:cNvSpPr>
          <p:nvPr/>
        </p:nvSpPr>
        <p:spPr bwMode="auto">
          <a:xfrm>
            <a:off x="0" y="6453188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en-US" sz="2000" dirty="0" smtClean="0">
                <a:latin typeface="Square721 Cn BT" panose="020B0406020202050204" pitchFamily="34" charset="0"/>
              </a:rPr>
              <a:t>Abril 2018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sp>
        <p:nvSpPr>
          <p:cNvPr id="49" name="AutoShape 41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AutoShape 43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AutoShape 45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AutoShape 47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3" name="Picture 51" descr="Resultado de imagem para ia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22094"/>
            <a:ext cx="5159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4" descr="C:\Users\dejl\Documents\001 WORK\MARKETING\2014-06 CORPORATE VIDEO MEDIA\20140612_125621.jp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7504" r="10258"/>
          <a:stretch/>
        </p:blipFill>
        <p:spPr bwMode="auto">
          <a:xfrm rot="5400000">
            <a:off x="3216211" y="2695617"/>
            <a:ext cx="2160587" cy="1465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3" name="Picture 3" descr="D:\home\CEEAA\_CIAW TSA\ADARTER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b="3047"/>
          <a:stretch/>
        </p:blipFill>
        <p:spPr bwMode="auto">
          <a:xfrm>
            <a:off x="4989392" y="2347936"/>
            <a:ext cx="4154608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15"/>
          <p:cNvSpPr txBox="1">
            <a:spLocks noChangeArrowheads="1"/>
          </p:cNvSpPr>
          <p:nvPr/>
        </p:nvSpPr>
        <p:spPr bwMode="auto">
          <a:xfrm>
            <a:off x="3563764" y="5949280"/>
            <a:ext cx="2808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en-US" sz="2000" dirty="0" smtClean="0">
                <a:latin typeface="Square721 Cn BT" panose="020B0406020202050204" pitchFamily="34" charset="0"/>
                <a:hlinkClick r:id="rId11"/>
              </a:rPr>
              <a:t>delriosjdrvgs@fab.mil.br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sp>
        <p:nvSpPr>
          <p:cNvPr id="60" name="CaixaDeTexto 15"/>
          <p:cNvSpPr txBox="1">
            <a:spLocks noChangeArrowheads="1"/>
          </p:cNvSpPr>
          <p:nvPr/>
        </p:nvSpPr>
        <p:spPr bwMode="auto">
          <a:xfrm>
            <a:off x="6893421" y="5949280"/>
            <a:ext cx="205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en-US" sz="2000" dirty="0" smtClean="0">
                <a:latin typeface="Square721 Cn BT" panose="020B0406020202050204" pitchFamily="34" charset="0"/>
              </a:rPr>
              <a:t>(12) 98177-9921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sp>
        <p:nvSpPr>
          <p:cNvPr id="65" name="CaixaDeTexto 18"/>
          <p:cNvSpPr txBox="1">
            <a:spLocks noChangeArrowheads="1"/>
          </p:cNvSpPr>
          <p:nvPr/>
        </p:nvSpPr>
        <p:spPr bwMode="auto">
          <a:xfrm>
            <a:off x="0" y="5157192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t-BR" altLang="en-US" sz="3200" dirty="0" smtClean="0">
                <a:solidFill>
                  <a:schemeClr val="bg1"/>
                </a:solidFill>
                <a:latin typeface="Square721 Cn BT" panose="020B0406020202050204" pitchFamily="34" charset="0"/>
              </a:rPr>
              <a:t>Modelo Atmosférico </a:t>
            </a:r>
            <a:r>
              <a:rPr lang="pt-BR" altLang="en-US" sz="3200" smtClean="0">
                <a:solidFill>
                  <a:schemeClr val="bg1"/>
                </a:solidFill>
                <a:latin typeface="Square721 Cn BT" panose="020B0406020202050204" pitchFamily="34" charset="0"/>
              </a:rPr>
              <a:t>e Vento</a:t>
            </a:r>
            <a:endParaRPr lang="pt-BR" altLang="en-US" sz="3200" dirty="0">
              <a:solidFill>
                <a:schemeClr val="bg1"/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484784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Pressão de um elemento de volume da atmosfera: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ATMOSFERA PADRÃO – PRESSÃO 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24072"/>
              </p:ext>
            </p:extLst>
          </p:nvPr>
        </p:nvGraphicFramePr>
        <p:xfrm>
          <a:off x="4584700" y="2074863"/>
          <a:ext cx="3646488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" imgW="3200400" imgH="3962160" progId="Equation.DSMT4">
                  <p:embed/>
                </p:oleObj>
              </mc:Choice>
              <mc:Fallback>
                <p:oleObj name="Equation" r:id="rId3" imgW="3200400" imgH="3962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2074863"/>
                        <a:ext cx="3646488" cy="451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D:\user\Images\missile\pressure elem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3993333" cy="44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9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692696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ATMOSFERA PADRÃO – PRESSÃO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13417"/>
              </p:ext>
            </p:extLst>
          </p:nvPr>
        </p:nvGraphicFramePr>
        <p:xfrm>
          <a:off x="382588" y="1693863"/>
          <a:ext cx="830738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3" imgW="6806880" imgH="4063680" progId="Equation.DSMT4">
                  <p:embed/>
                </p:oleObj>
              </mc:Choice>
              <mc:Fallback>
                <p:oleObj name="Equation" r:id="rId3" imgW="6806880" imgH="4063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88" y="1693863"/>
                        <a:ext cx="8307387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7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692696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ATMOSFERA PADRÃO - PRESSÃO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27199"/>
              </p:ext>
            </p:extLst>
          </p:nvPr>
        </p:nvGraphicFramePr>
        <p:xfrm>
          <a:off x="784225" y="1698625"/>
          <a:ext cx="7396163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6095880" imgH="3974760" progId="Equation.DSMT4">
                  <p:embed/>
                </p:oleObj>
              </mc:Choice>
              <mc:Fallback>
                <p:oleObj name="Equation" r:id="rId3" imgW="6095880" imgH="397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225" y="1698625"/>
                        <a:ext cx="7396163" cy="482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0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51520" y="1196752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ATMOSFERA PADRÃO – DENSIDADE DO AR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06228"/>
              </p:ext>
            </p:extLst>
          </p:nvPr>
        </p:nvGraphicFramePr>
        <p:xfrm>
          <a:off x="2051050" y="2917825"/>
          <a:ext cx="52832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4635360" imgH="1511280" progId="Equation.DSMT4">
                  <p:embed/>
                </p:oleObj>
              </mc:Choice>
              <mc:Fallback>
                <p:oleObj name="Equation" r:id="rId3" imgW="4635360" imgH="1511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917825"/>
                        <a:ext cx="5283200" cy="172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1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51520" y="1196752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ATMOSFERA PADRÃO – VELOCIDADE DO SOM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1977"/>
              </p:ext>
            </p:extLst>
          </p:nvPr>
        </p:nvGraphicFramePr>
        <p:xfrm>
          <a:off x="3216275" y="2203450"/>
          <a:ext cx="30988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2717640" imgH="2717640" progId="Equation.DSMT4">
                  <p:embed/>
                </p:oleObj>
              </mc:Choice>
              <mc:Fallback>
                <p:oleObj name="Equation" r:id="rId3" imgW="271764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2203450"/>
                        <a:ext cx="3098800" cy="309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3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8208912" cy="511256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Os artefatos </a:t>
            </a:r>
            <a:r>
              <a:rPr lang="pt-BR" sz="2800" u="sng" dirty="0">
                <a:solidFill>
                  <a:schemeClr val="tx1"/>
                </a:solidFill>
                <a:latin typeface="Square721 Cn BT" panose="020B0406020202050204" pitchFamily="34" charset="0"/>
              </a:rPr>
              <a:t>balísticos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geralmente...</a:t>
            </a: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...não tem controle/guiamento (malha aberta),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...são empregados contra alvo parado (no solo)</a:t>
            </a:r>
          </a:p>
          <a:p>
            <a:pPr algn="just">
              <a:spcBef>
                <a:spcPts val="60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 terão a precisão afetada somente...</a:t>
            </a: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...pelas 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imperfeições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de fabricação (desalinhamentos),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...pelas 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condições iniciais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de lançamento,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...pelas 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forças aerodinâmicas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durante o voo livre.</a:t>
            </a:r>
          </a:p>
          <a:p>
            <a:pPr algn="just">
              <a:spcBef>
                <a:spcPts val="60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Portanto, é importante considerar:</a:t>
            </a: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 </a:t>
            </a:r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fenômenos aerodinâmicos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(vento e rajada),</a:t>
            </a: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...</a:t>
            </a:r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incertezas estatísticas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(de lançamento e características), para avaliar a </a:t>
            </a:r>
            <a:r>
              <a:rPr lang="pt-BR" sz="2800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distribuição do ponto de impacto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95536" y="784112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SIMULAÇÃO BALÍSTICA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712968" cy="48965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Vento modelado com as premissas: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Vento 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constante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e 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paralelo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ao solo (componente </a:t>
            </a:r>
            <a:r>
              <a:rPr lang="pt-BR" sz="2800" b="1" dirty="0" err="1" smtClean="0">
                <a:solidFill>
                  <a:srgbClr val="008080"/>
                </a:solidFill>
                <a:latin typeface="Square721 Cn BT" panose="020B0406020202050204" pitchFamily="34" charset="0"/>
              </a:rPr>
              <a:t>û</a:t>
            </a:r>
            <a:r>
              <a:rPr lang="pt-BR" sz="2800" b="1" baseline="-25000" dirty="0" err="1" smtClean="0">
                <a:solidFill>
                  <a:srgbClr val="008080"/>
                </a:solidFill>
                <a:latin typeface="Square721 Cn BT" panose="020B0406020202050204" pitchFamily="34" charset="0"/>
              </a:rPr>
              <a:t>Z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nula).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Vento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é um </a:t>
            </a:r>
            <a:r>
              <a:rPr lang="pt-BR" sz="2800" dirty="0">
                <a:solidFill>
                  <a:srgbClr val="0000FF"/>
                </a:solidFill>
                <a:latin typeface="Square721 Cn BT" panose="020B0406020202050204" pitchFamily="34" charset="0"/>
              </a:rPr>
              <a:t>vetor velocidade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Descrito pelos parâmetros:</a:t>
            </a:r>
          </a:p>
          <a:p>
            <a:pPr marL="914400"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Intensidade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em </a:t>
            </a:r>
            <a:r>
              <a:rPr lang="pt-BR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knots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(milhas náuticas por hora).</a:t>
            </a:r>
          </a:p>
          <a:p>
            <a:pPr marL="914400" lvl="1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Direção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em proa verdadeira de onde </a:t>
            </a:r>
            <a:r>
              <a:rPr lang="pt-BR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vem</a:t>
            </a:r>
            <a:r>
              <a:rPr lang="pt-BR" dirty="0">
                <a:solidFill>
                  <a:schemeClr val="tx1"/>
                </a:solidFill>
                <a:latin typeface="Square721 Cn BT" panose="020B0406020202050204" pitchFamily="34" charset="0"/>
              </a:rPr>
              <a:t>.</a:t>
            </a: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Exemplo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: Qual o </a:t>
            </a: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vetor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do vento de </a:t>
            </a:r>
            <a:r>
              <a:rPr lang="pt-BR" sz="2800" b="1" dirty="0" smtClean="0">
                <a:solidFill>
                  <a:srgbClr val="7030A0"/>
                </a:solidFill>
                <a:latin typeface="Square721 Cn BT" panose="020B0406020202050204" pitchFamily="34" charset="0"/>
              </a:rPr>
              <a:t>030º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com </a:t>
            </a:r>
            <a:r>
              <a:rPr lang="pt-BR" sz="2800" b="1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5 </a:t>
            </a:r>
            <a:r>
              <a:rPr lang="pt-BR" sz="2800" b="1" dirty="0" err="1" smtClean="0">
                <a:solidFill>
                  <a:srgbClr val="008000"/>
                </a:solidFill>
                <a:latin typeface="Square721 Cn BT" panose="020B0406020202050204" pitchFamily="34" charset="0"/>
              </a:rPr>
              <a:t>knots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?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    </a:t>
            </a:r>
            <a:r>
              <a:rPr lang="pt-BR" dirty="0" smtClean="0">
                <a:solidFill>
                  <a:srgbClr val="00800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5,0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[NM/h]</a:t>
            </a:r>
            <a:r>
              <a:rPr lang="pt-BR" b="1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×(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1852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[m/NM] </a:t>
            </a:r>
            <a:r>
              <a:rPr lang="pt-BR" b="1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/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3600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[s/h] </a:t>
            </a:r>
            <a:r>
              <a:rPr lang="pt-BR" b="1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)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=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dirty="0" smtClean="0">
                <a:solidFill>
                  <a:srgbClr val="00800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2,57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[m/s]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pt-BR" dirty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	</a:t>
            </a:r>
            <a:r>
              <a:rPr lang="pt-BR" b="1" dirty="0">
                <a:solidFill>
                  <a:srgbClr val="0000FF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V</a:t>
            </a:r>
            <a:r>
              <a:rPr lang="pt-BR" b="1" baseline="-25000" dirty="0">
                <a:solidFill>
                  <a:srgbClr val="0000FF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W</a:t>
            </a:r>
            <a:r>
              <a:rPr lang="pt-BR" dirty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= </a:t>
            </a:r>
            <a:r>
              <a:rPr lang="pt-BR" dirty="0" smtClean="0">
                <a:solidFill>
                  <a:srgbClr val="00800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2,57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[m/s]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×( </a:t>
            </a:r>
            <a:r>
              <a:rPr lang="pt-BR" b="1" dirty="0" err="1" smtClean="0">
                <a:solidFill>
                  <a:srgbClr val="00808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û</a:t>
            </a:r>
            <a:r>
              <a:rPr lang="pt-BR" b="1" baseline="-25000" dirty="0" err="1" smtClean="0">
                <a:solidFill>
                  <a:srgbClr val="00808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X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cos </a:t>
            </a:r>
            <a:r>
              <a:rPr lang="pt-BR" b="1" dirty="0" smtClean="0">
                <a:solidFill>
                  <a:srgbClr val="7030A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210º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dirty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+ </a:t>
            </a:r>
            <a:r>
              <a:rPr lang="pt-BR" b="1" dirty="0" err="1" smtClean="0">
                <a:solidFill>
                  <a:srgbClr val="00808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û</a:t>
            </a:r>
            <a:r>
              <a:rPr lang="pt-BR" b="1" baseline="-25000" dirty="0" err="1" smtClean="0">
                <a:solidFill>
                  <a:srgbClr val="00808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Y</a:t>
            </a:r>
            <a:r>
              <a:rPr lang="pt-BR" baseline="-25000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sen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b="1" dirty="0" smtClean="0">
                <a:solidFill>
                  <a:srgbClr val="7030A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210º 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)</a:t>
            </a: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VENTO (WIND)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96944" cy="208823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Eventos inseridos em distribuição aleatória no </a:t>
            </a:r>
            <a:r>
              <a:rPr lang="pt-BR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espaço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que </a:t>
            </a:r>
            <a:r>
              <a:rPr lang="pt-BR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temporariamente ampliam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o vento numa direção.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Tem início e término suavizados.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620688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RAJADA DISCRETA (WIND GUSTS)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73665"/>
              </p:ext>
            </p:extLst>
          </p:nvPr>
        </p:nvGraphicFramePr>
        <p:xfrm>
          <a:off x="1385862" y="3573016"/>
          <a:ext cx="6162763" cy="3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5778360" imgH="2946240" progId="Equation.DSMT4">
                  <p:embed/>
                </p:oleObj>
              </mc:Choice>
              <mc:Fallback>
                <p:oleObj name="Equation" r:id="rId3" imgW="5778360" imgH="294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862" y="3573016"/>
                        <a:ext cx="6162763" cy="3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/>
          <p:cNvSpPr/>
          <p:nvPr/>
        </p:nvSpPr>
        <p:spPr>
          <a:xfrm>
            <a:off x="-646386" y="4009628"/>
            <a:ext cx="20162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pt-BR" sz="2800" dirty="0">
                <a:latin typeface="Square721 Cn BT" panose="020B0406020202050204" pitchFamily="34" charset="0"/>
              </a:rPr>
              <a:t>Exemplo 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pt-BR" sz="2800" dirty="0">
                <a:latin typeface="Square721 Cn BT" panose="020B0406020202050204" pitchFamily="34" charset="0"/>
              </a:rPr>
              <a:t>em uma </a:t>
            </a: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dimensão</a:t>
            </a:r>
            <a:endParaRPr lang="pt-BR" sz="2800" dirty="0">
              <a:latin typeface="Square721 Cn BT" panose="020B0406020202050204" pitchFamily="34" charset="0"/>
            </a:endParaRPr>
          </a:p>
        </p:txBody>
      </p:sp>
      <p:pic>
        <p:nvPicPr>
          <p:cNvPr id="8" name="Picture 2" descr="D:\user\Images\missile\wind gu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4005814" cy="178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08912" cy="52565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 distância d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=d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1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–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0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deve ser escolhida tal que excite modos normais de vibração e </a:t>
            </a:r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frequências naturais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do sistema.</a:t>
            </a:r>
          </a:p>
          <a:p>
            <a:pPr algn="just">
              <a:spcBef>
                <a:spcPts val="0"/>
              </a:spcBef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 distância (d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2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–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1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 pode ser nula.</a:t>
            </a:r>
          </a:p>
          <a:p>
            <a:pPr algn="just">
              <a:spcBef>
                <a:spcPts val="0"/>
              </a:spcBef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RAJADA DISCRETA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12290" name="Picture 2" descr="D:\user\Images\missile\wind gu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46329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upload.wikimedia.org/wikipedia/en/c/c2/Turbulence_Severity_and_Exceedance_Probability_Chart_MIL-HDBK-17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2060848"/>
            <a:ext cx="5309733" cy="46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08912" cy="518457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Modelo estocástico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: perfil de 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distribuição espectral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definida para cada altitude. </a:t>
            </a:r>
          </a:p>
          <a:p>
            <a:pPr algn="just">
              <a:spcBef>
                <a:spcPts val="0"/>
              </a:spcBef>
            </a:pPr>
            <a:endParaRPr lang="pt-BR" sz="24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Normas de Referência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:</a:t>
            </a:r>
          </a:p>
          <a:p>
            <a:pPr marL="357188" indent="-357188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MIL-STD-1797A </a:t>
            </a:r>
          </a:p>
          <a:p>
            <a:pPr marL="357188" indent="-357188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MIL-HDBK-1797A</a:t>
            </a:r>
          </a:p>
          <a:p>
            <a:pPr marL="357188" indent="-357188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MIL-F-8785C</a:t>
            </a:r>
          </a:p>
          <a:p>
            <a:pPr marL="265113"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“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Flying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Square721 Cn BT" panose="020B0406020202050204" pitchFamily="34" charset="0"/>
              </a:rPr>
              <a:t>Qualities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Square721 Cn BT" panose="020B0406020202050204" pitchFamily="34" charset="0"/>
              </a:rPr>
              <a:t>of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265113" algn="just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Piloted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Airplanes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”</a:t>
            </a:r>
          </a:p>
          <a:p>
            <a:pPr algn="just">
              <a:spcBef>
                <a:spcPts val="0"/>
              </a:spcBef>
            </a:pPr>
            <a:endParaRPr lang="pt-BR" sz="24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24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Está implementado no </a:t>
            </a:r>
          </a:p>
          <a:p>
            <a:pPr algn="just">
              <a:spcBef>
                <a:spcPts val="0"/>
              </a:spcBef>
            </a:pPr>
            <a:r>
              <a:rPr lang="pt-BR" sz="24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MATLAB/SIMULINK/AEROSPACE</a:t>
            </a: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TURBULÊNCIA DE DRYDEN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3195787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Square721 Cn BT" panose="020B0406020202050204" pitchFamily="34" charset="0"/>
              </a:rPr>
              <a:t>AA-811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</a:b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SIMULAÇÃO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E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CONTROLE</a:t>
            </a:r>
            <a:b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</a:b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DE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ARTEFATOS BÉLICOS</a:t>
            </a:r>
            <a:b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</a:br>
            <a:r>
              <a:rPr lang="pt-BR" dirty="0" smtClean="0">
                <a:latin typeface="Square721 Cn BT" panose="020B0406020202050204" pitchFamily="34" charset="0"/>
              </a:rPr>
              <a:t>Modelo Atmosférico e Vento</a:t>
            </a:r>
            <a:endParaRPr lang="pt-BR" sz="4800" b="1" dirty="0">
              <a:latin typeface="Square721 Cn BT" panose="020B04060202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336" y="5733256"/>
            <a:ext cx="6400800" cy="1008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Instrutor: 1ºTen </a:t>
            </a:r>
            <a:r>
              <a:rPr lang="pt-BR" sz="2000" dirty="0" err="1" smtClean="0">
                <a:solidFill>
                  <a:srgbClr val="4040FF"/>
                </a:solidFill>
                <a:latin typeface="Square721 Cn BT" panose="020B0406020202050204" pitchFamily="34" charset="0"/>
              </a:rPr>
              <a:t>Eng</a:t>
            </a: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 </a:t>
            </a:r>
            <a:r>
              <a:rPr lang="pt-BR" sz="2000" dirty="0" err="1" smtClean="0">
                <a:solidFill>
                  <a:srgbClr val="4040FF"/>
                </a:solidFill>
                <a:latin typeface="Square721 Cn BT" panose="020B0406020202050204" pitchFamily="34" charset="0"/>
              </a:rPr>
              <a:t>Jozias</a:t>
            </a:r>
            <a:r>
              <a:rPr lang="pt-BR" sz="2000" b="1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 DEL RIOS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Autor do Material: </a:t>
            </a:r>
            <a:r>
              <a:rPr lang="pt-BR" sz="2000" dirty="0" err="1" smtClean="0">
                <a:solidFill>
                  <a:srgbClr val="4040FF"/>
                </a:solidFill>
                <a:latin typeface="Square721 Cn BT" panose="020B0406020202050204" pitchFamily="34" charset="0"/>
              </a:rPr>
              <a:t>Jozias</a:t>
            </a:r>
            <a:r>
              <a:rPr lang="pt-BR" sz="2000" b="1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 DEL RIOS </a:t>
            </a: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– rev. 20.mai.2016</a:t>
            </a:r>
            <a:endParaRPr lang="pt-BR" sz="2000" dirty="0">
              <a:solidFill>
                <a:srgbClr val="4040FF"/>
              </a:solidFill>
              <a:latin typeface="Square721 Cn BT" panose="020B0406020202050204" pitchFamily="34" charset="0"/>
            </a:endParaRPr>
          </a:p>
        </p:txBody>
      </p:sp>
      <p:pic>
        <p:nvPicPr>
          <p:cNvPr id="5" name="Imagem 4" descr="CEEAA COLORIDO.jpg"/>
          <p:cNvPicPr>
            <a:picLocks noChangeAspect="1"/>
          </p:cNvPicPr>
          <p:nvPr/>
        </p:nvPicPr>
        <p:blipFill>
          <a:blip r:embed="rId2" cstate="print">
            <a:lum bright="31000" contrast="-31000"/>
          </a:blip>
          <a:stretch>
            <a:fillRect/>
          </a:stretch>
        </p:blipFill>
        <p:spPr>
          <a:xfrm>
            <a:off x="3635896" y="260648"/>
            <a:ext cx="1691680" cy="1788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59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628800"/>
            <a:ext cx="8208912" cy="468052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Para cada altitude, é definido um padrão aleatório (</a:t>
            </a:r>
            <a:r>
              <a:rPr lang="pt-BR" sz="2800" u="sng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ruído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 de </a:t>
            </a:r>
            <a:r>
              <a:rPr lang="pt-BR" sz="2800" u="sng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perturbação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nas </a:t>
            </a:r>
            <a:r>
              <a:rPr lang="pt-BR" sz="2800" u="sng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velocidades lineares e angulares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usando o sistema de coordenadas do corpo e a direção do vento.</a:t>
            </a:r>
          </a:p>
          <a:p>
            <a:pPr>
              <a:spcBef>
                <a:spcPts val="0"/>
              </a:spcBef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Comportamento </a:t>
            </a:r>
            <a:r>
              <a:rPr lang="pt-BR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browniano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:</a:t>
            </a:r>
          </a:p>
          <a:p>
            <a:pPr algn="just">
              <a:spcBef>
                <a:spcPts val="0"/>
              </a:spcBef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Perfil espectral de formato (intensidade) bem definido.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Probabilidade de ocorrência de eventos severos definida.</a:t>
            </a:r>
          </a:p>
          <a:p>
            <a:pPr algn="just">
              <a:spcBef>
                <a:spcPts val="0"/>
              </a:spcBef>
            </a:pPr>
            <a:endParaRPr lang="pt-BR" sz="24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692696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TURBULÊNCIA DE DRYDEN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12290" name="Picture 2" descr="D:\user\Images\missile\colored_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" y="3855837"/>
            <a:ext cx="8088139" cy="108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344816" cy="47525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pt-BR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</a:t>
            </a:r>
            <a:r>
              <a:rPr lang="pt-BR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</a:t>
            </a:r>
            <a:r>
              <a:rPr lang="pt-BR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e Vento</a:t>
            </a: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1. Características da Atmosfera</a:t>
            </a: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2.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Atmosfera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padrão</a:t>
            </a: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3. Simulação de atmosfera</a:t>
            </a: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4. Vento</a:t>
            </a: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5. Rajada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6. Turbulência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692696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TÓPICOS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23528" y="784112"/>
            <a:ext cx="8496944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CARACTERÍSTICAS DA ATMOSFERA (REALÍSTICO)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1027" name="Picture 3" descr="D:\user\Images\missile\at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3"/>
            <a:ext cx="7992888" cy="46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5580112" y="3068959"/>
            <a:ext cx="3312368" cy="318268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08907" y="6268670"/>
            <a:ext cx="4939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FAIXA DE INTERESSE: 20 km (60 </a:t>
            </a:r>
            <a:r>
              <a:rPr lang="pt-BR" sz="2800" dirty="0" err="1" smtClean="0">
                <a:solidFill>
                  <a:srgbClr val="FF0000"/>
                </a:solidFill>
                <a:latin typeface="Square721 Cn BT" panose="020B0406020202050204" pitchFamily="34" charset="0"/>
              </a:rPr>
              <a:t>kft</a:t>
            </a:r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)</a:t>
            </a:r>
            <a:endParaRPr lang="pt-BR" sz="2800" dirty="0">
              <a:solidFill>
                <a:srgbClr val="FF0000"/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e Vento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51520" y="620688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CARACTERÍSTICAS DA ATMOSFERA (MODELO)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2050" name="Picture 2" descr="D:\user\Documents\Bandicam\App B - atm OK\atm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7"/>
            <a:ext cx="3312368" cy="543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Usaremos a </a:t>
            </a:r>
            <a:r>
              <a:rPr lang="pt-BR" u="sng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Internatinal</a:t>
            </a:r>
            <a:r>
              <a:rPr lang="pt-BR" u="sng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Standard </a:t>
            </a:r>
            <a:r>
              <a:rPr lang="pt-BR" u="sng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Atmosphere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(ISA) de 1976 para </a:t>
            </a:r>
            <a:r>
              <a:rPr lang="pt-BR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modelar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a atmosfera computacionalmente.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Obteremos fórmulas empíricas para: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Pressão, 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Temperatura,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Densidade da mistura do ar e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Velocidade do som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MODELO 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DE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ATMOSFERA PADRÃO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46085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Derivado da ICAO (aviação civil) para latitude 45º.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Premissas deste modelo: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Ar está seco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Ar se comporta como um gás perfeito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Aceleração da gravidade é constante</a:t>
            </a:r>
          </a:p>
          <a:p>
            <a:pPr marL="712788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Temperatura varia linearmente em cada camada</a:t>
            </a:r>
          </a:p>
          <a:p>
            <a:pPr marL="255588"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255588"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MODELO 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DE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ATMOSFERA PADRÃO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504056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Definimos primeiramente a temperatura (T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ISA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):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Para outras temperaturas T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MSL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ao nível do mar, a temperatura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tem o perfil deslocado (offset):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MSL 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= 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</a:t>
            </a:r>
            <a:r>
              <a:rPr lang="pt-BR" sz="2800" baseline="-250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ISA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+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Square721 Cn BT" panose="020B0406020202050204" pitchFamily="34" charset="0"/>
              </a:rPr>
              <a:t>∆</a:t>
            </a:r>
            <a:r>
              <a:rPr lang="pt-BR" sz="2800" baseline="-25000" dirty="0">
                <a:solidFill>
                  <a:srgbClr val="0000FF"/>
                </a:solidFill>
                <a:latin typeface="Square721 Cn BT" panose="020B0406020202050204" pitchFamily="34" charset="0"/>
              </a:rPr>
              <a:t>ISA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ATMOSFERA PADRÃO – TEMPERATURA  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999654"/>
              </p:ext>
            </p:extLst>
          </p:nvPr>
        </p:nvGraphicFramePr>
        <p:xfrm>
          <a:off x="668338" y="2484438"/>
          <a:ext cx="7874000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6159240" imgH="1752480" progId="Equation.DSMT4">
                  <p:embed/>
                </p:oleObj>
              </mc:Choice>
              <mc:Fallback>
                <p:oleObj name="Equation" r:id="rId3" imgW="615924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338" y="2484438"/>
                        <a:ext cx="7874000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344816" cy="439248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Quando os resultados de uma simulação forem </a:t>
            </a:r>
            <a:r>
              <a:rPr lang="pt-BR" u="sng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comparados</a:t>
            </a:r>
            <a:r>
              <a:rPr lang="pt-BR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com dados de </a:t>
            </a:r>
            <a:r>
              <a:rPr lang="pt-BR" u="sng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ensaios em voo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, as condições atmosféricas (</a:t>
            </a:r>
            <a:r>
              <a:rPr lang="pt-BR" u="sng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temperatura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 de um regime de altitude precisam ser amostradas durante, antes ou depois do ensaio e inseridas nas </a:t>
            </a:r>
            <a:r>
              <a:rPr lang="pt-BR" u="sng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condições iniciais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do simulador (</a:t>
            </a:r>
            <a:r>
              <a:rPr lang="pt-BR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∆</a:t>
            </a:r>
            <a:r>
              <a:rPr lang="pt-BR" baseline="-250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ISA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As medidas de temperatura podem ser tomadas em solo e </a:t>
            </a:r>
            <a:r>
              <a:rPr lang="pt-BR" u="sng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extrapoladas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para a altitude de voo.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Modelo Atmosférico e Vento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SIMULAÇÃO DA ATMOSFERA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867</Words>
  <Application>Microsoft Office PowerPoint</Application>
  <PresentationFormat>Apresentação na tela 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Tema do Office</vt:lpstr>
      <vt:lpstr>MathType 6.0 Equation</vt:lpstr>
      <vt:lpstr>Equation</vt:lpstr>
      <vt:lpstr>Apresentação do PowerPoint</vt:lpstr>
      <vt:lpstr>AA-811 SIMULAÇÃO E CONTROLE DE ARTEFATOS BÉLICOS Modelo Atmosférico e Vento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AA-811 SIMULAÇÃO E CONTROLE DE ARTEFATOS BÉICOS</dc:title>
  <dc:creator>Del Rios</dc:creator>
  <cp:lastModifiedBy>Del Rios</cp:lastModifiedBy>
  <cp:revision>404</cp:revision>
  <dcterms:created xsi:type="dcterms:W3CDTF">2016-05-04T13:40:06Z</dcterms:created>
  <dcterms:modified xsi:type="dcterms:W3CDTF">2018-05-07T23:07:15Z</dcterms:modified>
</cp:coreProperties>
</file>