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22"/>
  </p:notes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531" autoAdjust="0"/>
  </p:normalViewPr>
  <p:slideViewPr>
    <p:cSldViewPr snapToGrid="0">
      <p:cViewPr varScale="1">
        <p:scale>
          <a:sx n="65" d="100"/>
          <a:sy n="65" d="100"/>
        </p:scale>
        <p:origin x="1315" y="48"/>
      </p:cViewPr>
      <p:guideLst/>
    </p:cSldViewPr>
  </p:slideViewPr>
  <p:outlineViewPr>
    <p:cViewPr>
      <p:scale>
        <a:sx n="33" d="100"/>
        <a:sy n="33" d="100"/>
      </p:scale>
      <p:origin x="0" y="-41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65F82-2460-4167-A297-5C1EF495E1E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ADFC7-CFC0-403C-90A1-87202114F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6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ADFC7-CFC0-403C-90A1-87202114F6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00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ADFC7-CFC0-403C-90A1-87202114F6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3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ADFC7-CFC0-403C-90A1-87202114F6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3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ADFC7-CFC0-403C-90A1-87202114F6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7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ADFC7-CFC0-403C-90A1-87202114F6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16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ADFC7-CFC0-403C-90A1-87202114F6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14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ADFC7-CFC0-403C-90A1-87202114F6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1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ADFC7-CFC0-403C-90A1-87202114F6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ADFC7-CFC0-403C-90A1-87202114F6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4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ADFC7-CFC0-403C-90A1-87202114F6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9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ADFC7-CFC0-403C-90A1-87202114F6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3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ADFC7-CFC0-403C-90A1-87202114F6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50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ADFC7-CFC0-403C-90A1-87202114F6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72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ADFC7-CFC0-403C-90A1-87202114F6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48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ADFC7-CFC0-403C-90A1-87202114F6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42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9BA039E-BC97-4ABE-8693-2792922AFF97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FE78863-D158-4509-98CA-B51803AD6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7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039E-BC97-4ABE-8693-2792922AFF97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8863-D158-4509-98CA-B51803AD6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6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039E-BC97-4ABE-8693-2792922AFF97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8863-D158-4509-98CA-B51803AD6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40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039E-BC97-4ABE-8693-2792922AFF97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8863-D158-4509-98CA-B51803AD671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417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039E-BC97-4ABE-8693-2792922AFF97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8863-D158-4509-98CA-B51803AD6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31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039E-BC97-4ABE-8693-2792922AFF97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8863-D158-4509-98CA-B51803AD6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65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039E-BC97-4ABE-8693-2792922AFF97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8863-D158-4509-98CA-B51803AD6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70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039E-BC97-4ABE-8693-2792922AFF97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8863-D158-4509-98CA-B51803AD6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2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039E-BC97-4ABE-8693-2792922AFF97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8863-D158-4509-98CA-B51803AD6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1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039E-BC97-4ABE-8693-2792922AFF97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8863-D158-4509-98CA-B51803AD6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9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039E-BC97-4ABE-8693-2792922AFF97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8863-D158-4509-98CA-B51803AD6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8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039E-BC97-4ABE-8693-2792922AFF97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8863-D158-4509-98CA-B51803AD6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6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039E-BC97-4ABE-8693-2792922AFF97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8863-D158-4509-98CA-B51803AD6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3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039E-BC97-4ABE-8693-2792922AFF97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8863-D158-4509-98CA-B51803AD6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7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039E-BC97-4ABE-8693-2792922AFF97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8863-D158-4509-98CA-B51803AD6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039E-BC97-4ABE-8693-2792922AFF97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8863-D158-4509-98CA-B51803AD6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5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039E-BC97-4ABE-8693-2792922AFF97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78863-D158-4509-98CA-B51803AD6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2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A039E-BC97-4ABE-8693-2792922AFF97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78863-D158-4509-98CA-B51803AD6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89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585C5284-2BF3-4344-95F3-FD8163442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19" y="355651"/>
            <a:ext cx="11430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02A3EB1B-502D-4471-B894-41CC1C0A4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103" y="241351"/>
            <a:ext cx="13620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C404191-204D-4A31-A469-3FCA5E00CA57}"/>
              </a:ext>
            </a:extLst>
          </p:cNvPr>
          <p:cNvSpPr txBox="1">
            <a:spLocks/>
          </p:cNvSpPr>
          <p:nvPr/>
        </p:nvSpPr>
        <p:spPr>
          <a:xfrm>
            <a:off x="2309894" y="355651"/>
            <a:ext cx="7572209" cy="116248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UNIVERSITY OF CRAIOVA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FACULTY OF AUTOMATION, COMPUTERS AND ELECTRONICS</a:t>
            </a:r>
          </a:p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DEPARTMENT OF COMPUTERS AND INFORMATION TECHNOLOGY</a:t>
            </a:r>
            <a:endParaRPr lang="en-US" b="1" dirty="0"/>
          </a:p>
        </p:txBody>
      </p:sp>
      <p:sp>
        <p:nvSpPr>
          <p:cNvPr id="21" name="Google Shape;134;p13">
            <a:extLst>
              <a:ext uri="{FF2B5EF4-FFF2-40B4-BE49-F238E27FC236}">
                <a16:creationId xmlns:a16="http://schemas.microsoft.com/office/drawing/2014/main" id="{DC3FD616-B628-41D4-BEC2-6EC294C239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753107" y="2658483"/>
            <a:ext cx="4685781" cy="770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cap="none" dirty="0"/>
              <a:t>IntelliJ IDEA Plugin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3107F4-7C5B-4E51-ADA7-8C4CA0E2AF81}"/>
              </a:ext>
            </a:extLst>
          </p:cNvPr>
          <p:cNvSpPr txBox="1"/>
          <p:nvPr/>
        </p:nvSpPr>
        <p:spPr>
          <a:xfrm>
            <a:off x="2090819" y="5003370"/>
            <a:ext cx="48618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Jozsef-Gabriel Simon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S.l.dr.ing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Cristinel-Ștefan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Udriștoiu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3CC0-B88B-4957-9674-E2793B60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0511"/>
            <a:ext cx="5515315" cy="782992"/>
          </a:xfrm>
        </p:spPr>
        <p:txBody>
          <a:bodyPr/>
          <a:lstStyle/>
          <a:p>
            <a:r>
              <a:rPr lang="ro-RO" sz="3200" cap="none" dirty="0"/>
              <a:t>Process of building a PSI tree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D7763-98E7-4BF0-9D9B-77B9DCD72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27" y="141034"/>
            <a:ext cx="3773147" cy="6373559"/>
          </a:xfrm>
        </p:spPr>
      </p:pic>
    </p:spTree>
    <p:extLst>
      <p:ext uri="{BB962C8B-B14F-4D97-AF65-F5344CB8AC3E}">
        <p14:creationId xmlns:p14="http://schemas.microsoft.com/office/powerpoint/2010/main" val="365276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3CC0-B88B-4957-9674-E2793B60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782992"/>
          </a:xfrm>
        </p:spPr>
        <p:txBody>
          <a:bodyPr/>
          <a:lstStyle/>
          <a:p>
            <a:r>
              <a:rPr lang="ro-RO" sz="3200" cap="none" dirty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C810-752C-41DC-8602-8139ACEAB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635" y="1886720"/>
            <a:ext cx="8814731" cy="3910073"/>
          </a:xfrm>
        </p:spPr>
        <p:txBody>
          <a:bodyPr>
            <a:normAutofit/>
          </a:bodyPr>
          <a:lstStyle/>
          <a:p>
            <a:r>
              <a:rPr lang="en-US" sz="2000" dirty="0"/>
              <a:t>Syntax and Error Highlighting; References and Resolve; Code Completion; Find Usages; Rename Refactoring; Code Formatter; Structure View; Go to Symbol; Additional minor features: Brace Matching, To Do View, Quote Handler</a:t>
            </a:r>
            <a:r>
              <a:rPr lang="ro-RO" sz="2000" dirty="0"/>
              <a:t>.</a:t>
            </a:r>
          </a:p>
          <a:p>
            <a:r>
              <a:rPr lang="en-US" sz="2000" dirty="0"/>
              <a:t>Basic for a language support plugin.</a:t>
            </a:r>
          </a:p>
          <a:p>
            <a:r>
              <a:rPr lang="en-US" sz="2000" dirty="0"/>
              <a:t>Most complex and challenging:</a:t>
            </a:r>
          </a:p>
          <a:p>
            <a:pPr lvl="1"/>
            <a:r>
              <a:rPr lang="en-US" sz="1600" dirty="0"/>
              <a:t>Error Highlighting</a:t>
            </a:r>
            <a:endParaRPr lang="ro-RO" sz="1600" dirty="0"/>
          </a:p>
          <a:p>
            <a:pPr lvl="1"/>
            <a:r>
              <a:rPr lang="en-US" sz="1600" dirty="0"/>
              <a:t>References and Resolve</a:t>
            </a:r>
            <a:endParaRPr lang="ro-RO" sz="1600" dirty="0"/>
          </a:p>
          <a:p>
            <a:pPr lvl="1"/>
            <a:r>
              <a:rPr lang="ro-RO" sz="1600" dirty="0"/>
              <a:t>Code Completion</a:t>
            </a:r>
          </a:p>
          <a:p>
            <a:pPr lvl="1"/>
            <a:r>
              <a:rPr lang="ro-RO" sz="1600" dirty="0"/>
              <a:t>Code Formatter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86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3CC0-B88B-4957-9674-E2793B60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782992"/>
          </a:xfrm>
        </p:spPr>
        <p:txBody>
          <a:bodyPr/>
          <a:lstStyle/>
          <a:p>
            <a:r>
              <a:rPr lang="en-US" sz="3200" cap="none" dirty="0"/>
              <a:t>Features - Error Highlighting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C810-752C-41DC-8602-8139ACEAB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635" y="1886721"/>
            <a:ext cx="8814731" cy="3541714"/>
          </a:xfrm>
        </p:spPr>
        <p:txBody>
          <a:bodyPr>
            <a:normAutofit/>
          </a:bodyPr>
          <a:lstStyle/>
          <a:p>
            <a:r>
              <a:rPr lang="en-US" sz="2000" dirty="0"/>
              <a:t>Implement Annotator which will handle the elements from the PSI tree during the background highlighting pass.</a:t>
            </a:r>
          </a:p>
          <a:p>
            <a:r>
              <a:rPr lang="en-US" sz="2000" dirty="0"/>
              <a:t>Offering quick fixes for errors using </a:t>
            </a:r>
            <a:r>
              <a:rPr lang="en-US" sz="2000" dirty="0" err="1"/>
              <a:t>AnnotationHolder</a:t>
            </a:r>
            <a:r>
              <a:rPr lang="ro-RO" sz="2000" dirty="0"/>
              <a:t>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62234-3A97-4C8E-975E-0BBA4A79F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09" y="3429000"/>
            <a:ext cx="310558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5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3CC0-B88B-4957-9674-E2793B60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782992"/>
          </a:xfrm>
        </p:spPr>
        <p:txBody>
          <a:bodyPr/>
          <a:lstStyle/>
          <a:p>
            <a:r>
              <a:rPr lang="en-US" sz="3200" cap="none" dirty="0"/>
              <a:t>Function</a:t>
            </a:r>
            <a:r>
              <a:rPr lang="ro-RO" sz="3200" cap="none" dirty="0"/>
              <a:t> return</a:t>
            </a:r>
            <a:r>
              <a:rPr lang="en-US" sz="3200" cap="none" dirty="0"/>
              <a:t> type check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2D1599-CE1A-4954-9DE0-F674DC36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08" y="1676226"/>
            <a:ext cx="9332984" cy="4372149"/>
          </a:xfrm>
        </p:spPr>
      </p:pic>
    </p:spTree>
    <p:extLst>
      <p:ext uri="{BB962C8B-B14F-4D97-AF65-F5344CB8AC3E}">
        <p14:creationId xmlns:p14="http://schemas.microsoft.com/office/powerpoint/2010/main" val="25056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3CC0-B88B-4957-9674-E2793B60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782992"/>
          </a:xfrm>
        </p:spPr>
        <p:txBody>
          <a:bodyPr/>
          <a:lstStyle/>
          <a:p>
            <a:r>
              <a:rPr lang="en-US" sz="3200" cap="none" dirty="0"/>
              <a:t>Features - References and Resolve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C810-752C-41DC-8602-8139ACEAB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6721"/>
            <a:ext cx="5318677" cy="3826182"/>
          </a:xfrm>
        </p:spPr>
        <p:txBody>
          <a:bodyPr>
            <a:normAutofit/>
          </a:bodyPr>
          <a:lstStyle/>
          <a:p>
            <a:r>
              <a:rPr lang="en-US" sz="2000" dirty="0"/>
              <a:t>One of the most significant and difficult aspects.</a:t>
            </a:r>
          </a:p>
          <a:p>
            <a:r>
              <a:rPr lang="en-US" sz="2000" dirty="0"/>
              <a:t>Users can move from a PSI element’s usage to it’s declaration by resolving references.</a:t>
            </a:r>
          </a:p>
          <a:p>
            <a:r>
              <a:rPr lang="en-US" sz="2000" dirty="0"/>
              <a:t>Is required for Go to Declaration action, as well as for Find Usages, Rename Refactoring and Code Completion for usage.</a:t>
            </a:r>
            <a:endParaRPr lang="ro-RO" sz="2000" dirty="0"/>
          </a:p>
          <a:p>
            <a:r>
              <a:rPr lang="en-US" sz="2000" dirty="0"/>
              <a:t>It is done by searching through the PSI tree for declarations of the element with the same identifier.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3A726-166E-4E5C-9A1E-D16132B8BC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19" b="31359"/>
          <a:stretch/>
        </p:blipFill>
        <p:spPr>
          <a:xfrm>
            <a:off x="6678204" y="2310989"/>
            <a:ext cx="4738266" cy="22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3CC0-B88B-4957-9674-E2793B60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782992"/>
          </a:xfrm>
        </p:spPr>
        <p:txBody>
          <a:bodyPr/>
          <a:lstStyle/>
          <a:p>
            <a:r>
              <a:rPr lang="en-US" sz="3200" cap="none" dirty="0"/>
              <a:t>Features - Code Completion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C810-752C-41DC-8602-8139ACEAB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6721"/>
            <a:ext cx="5645279" cy="3541714"/>
          </a:xfrm>
        </p:spPr>
        <p:txBody>
          <a:bodyPr>
            <a:normAutofit/>
          </a:bodyPr>
          <a:lstStyle/>
          <a:p>
            <a:r>
              <a:rPr lang="en-US" sz="2000" dirty="0"/>
              <a:t>2 main types:</a:t>
            </a:r>
          </a:p>
          <a:p>
            <a:pPr lvl="1"/>
            <a:r>
              <a:rPr lang="en-US" sz="1600" dirty="0"/>
              <a:t>Reference completion;</a:t>
            </a:r>
          </a:p>
          <a:p>
            <a:pPr lvl="1"/>
            <a:r>
              <a:rPr lang="en-US" sz="1600" dirty="0"/>
              <a:t>Contributor-based completion, using Live Templates.</a:t>
            </a:r>
          </a:p>
          <a:p>
            <a:r>
              <a:rPr lang="en-US" sz="2000" dirty="0"/>
              <a:t>The first one is done using references by populating a list with possible elements for use</a:t>
            </a:r>
            <a:r>
              <a:rPr lang="ro-RO" sz="2000" dirty="0"/>
              <a:t>: functions, variables and constants.</a:t>
            </a:r>
          </a:p>
          <a:p>
            <a:r>
              <a:rPr lang="en-US" sz="2000" dirty="0"/>
              <a:t>The second one is done by implementing a *.xml file, where templates are defined.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83145-4601-4B6E-B91A-6FC4C6745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447" y="1664763"/>
            <a:ext cx="3720928" cy="39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3CC0-B88B-4957-9674-E2793B60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782992"/>
          </a:xfrm>
        </p:spPr>
        <p:txBody>
          <a:bodyPr/>
          <a:lstStyle/>
          <a:p>
            <a:r>
              <a:rPr lang="en-US" sz="3200" cap="none" dirty="0"/>
              <a:t>Features -</a:t>
            </a:r>
            <a:r>
              <a:rPr lang="ro-RO" sz="3200" cap="none" dirty="0"/>
              <a:t> Live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C810-752C-41DC-8602-8139ACEAB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446" y="1886721"/>
            <a:ext cx="9739108" cy="3541714"/>
          </a:xfrm>
        </p:spPr>
        <p:txBody>
          <a:bodyPr>
            <a:normAutofit/>
          </a:bodyPr>
          <a:lstStyle/>
          <a:p>
            <a:r>
              <a:rPr lang="ro-RO" sz="2000" dirty="0"/>
              <a:t>Programmable rules that help developers to reduce the length of reccuring text patterns in editor.</a:t>
            </a:r>
          </a:p>
          <a:p>
            <a:endParaRPr lang="ro-RO" sz="2000" dirty="0"/>
          </a:p>
          <a:p>
            <a:endParaRPr lang="ro-RO" sz="2000" dirty="0"/>
          </a:p>
          <a:p>
            <a:r>
              <a:rPr lang="en-US" sz="2000" dirty="0"/>
              <a:t>The IDE turns the previous input sequence to its full-length output and updates the cursor location when a user writes the chosen abbreviation followed by a configurable expansion key</a:t>
            </a:r>
            <a:r>
              <a:rPr lang="ro-RO" sz="2000" dirty="0"/>
              <a:t>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6C6AF-F5AF-4112-84E2-BCB64574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987" y="2743899"/>
            <a:ext cx="8778027" cy="10735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097D89-85DB-449C-A6C4-7A396D09B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4" y="5112463"/>
            <a:ext cx="2178341" cy="63194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4DCDE95-0F1D-406D-A5F7-12958F896D5B}"/>
              </a:ext>
            </a:extLst>
          </p:cNvPr>
          <p:cNvSpPr/>
          <p:nvPr/>
        </p:nvSpPr>
        <p:spPr>
          <a:xfrm>
            <a:off x="3295839" y="5194249"/>
            <a:ext cx="640694" cy="484632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9A6040-68D5-44AD-8503-0CA57F870C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4" b="10480"/>
          <a:stretch/>
        </p:blipFill>
        <p:spPr>
          <a:xfrm>
            <a:off x="4095247" y="5044404"/>
            <a:ext cx="4262453" cy="76806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3F774C3-E728-4628-BF47-1A798FB6977B}"/>
              </a:ext>
            </a:extLst>
          </p:cNvPr>
          <p:cNvSpPr/>
          <p:nvPr/>
        </p:nvSpPr>
        <p:spPr>
          <a:xfrm>
            <a:off x="8516414" y="5186118"/>
            <a:ext cx="640694" cy="484632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7B63AA-C042-4F10-90AB-CF4389671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822" y="5202379"/>
            <a:ext cx="1917394" cy="4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1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3CC0-B88B-4957-9674-E2793B60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782992"/>
          </a:xfrm>
        </p:spPr>
        <p:txBody>
          <a:bodyPr/>
          <a:lstStyle/>
          <a:p>
            <a:r>
              <a:rPr lang="en-US" sz="3200" cap="none" dirty="0"/>
              <a:t>Features - </a:t>
            </a:r>
            <a:r>
              <a:rPr lang="ro-RO" sz="3200" cap="none" dirty="0"/>
              <a:t>Code Formatter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29FECB-1A97-4452-8EF2-7E270F4DFCEC}"/>
              </a:ext>
            </a:extLst>
          </p:cNvPr>
          <p:cNvSpPr/>
          <p:nvPr/>
        </p:nvSpPr>
        <p:spPr>
          <a:xfrm>
            <a:off x="1105784" y="2009477"/>
            <a:ext cx="1746752" cy="86617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 sz="1400" dirty="0"/>
          </a:p>
          <a:p>
            <a:pPr algn="ctr"/>
            <a:r>
              <a:rPr lang="ro-RO" sz="1400" dirty="0">
                <a:solidFill>
                  <a:schemeClr val="tx1"/>
                </a:solidFill>
              </a:rPr>
              <a:t>Formatting model for the document is provided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DCB07E4-C35F-4ADA-9B39-889FD52C0412}"/>
              </a:ext>
            </a:extLst>
          </p:cNvPr>
          <p:cNvSpPr/>
          <p:nvPr/>
        </p:nvSpPr>
        <p:spPr>
          <a:xfrm>
            <a:off x="3042073" y="2296054"/>
            <a:ext cx="577478" cy="376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FE440-A43E-4715-834A-293A4A7F4F1B}"/>
              </a:ext>
            </a:extLst>
          </p:cNvPr>
          <p:cNvSpPr/>
          <p:nvPr/>
        </p:nvSpPr>
        <p:spPr>
          <a:xfrm>
            <a:off x="3839422" y="2006968"/>
            <a:ext cx="1746504" cy="8686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>
                <a:solidFill>
                  <a:schemeClr val="tx1"/>
                </a:solidFill>
              </a:rPr>
              <a:t>Build tree of blocks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788B6D-D1F1-45B0-96F7-BD5FE5C86637}"/>
              </a:ext>
            </a:extLst>
          </p:cNvPr>
          <p:cNvSpPr/>
          <p:nvPr/>
        </p:nvSpPr>
        <p:spPr>
          <a:xfrm>
            <a:off x="6603146" y="2014821"/>
            <a:ext cx="1746504" cy="8686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>
                <a:solidFill>
                  <a:schemeClr val="tx1"/>
                </a:solidFill>
              </a:rPr>
              <a:t>Calculate sequence of whitespace characters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A48AF4-DBB7-4129-9865-E2660F09861A}"/>
              </a:ext>
            </a:extLst>
          </p:cNvPr>
          <p:cNvSpPr/>
          <p:nvPr/>
        </p:nvSpPr>
        <p:spPr>
          <a:xfrm>
            <a:off x="9336536" y="2050210"/>
            <a:ext cx="1746504" cy="8686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>
                <a:solidFill>
                  <a:schemeClr val="tx1"/>
                </a:solidFill>
              </a:rPr>
              <a:t>The formatting model is requested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F50D72-AD32-491D-B97B-AC3B3BA00BFF}"/>
              </a:ext>
            </a:extLst>
          </p:cNvPr>
          <p:cNvSpPr/>
          <p:nvPr/>
        </p:nvSpPr>
        <p:spPr>
          <a:xfrm>
            <a:off x="5805797" y="2260664"/>
            <a:ext cx="577478" cy="376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C2A177B-B15E-42B5-A7D3-61401B3A0A59}"/>
              </a:ext>
            </a:extLst>
          </p:cNvPr>
          <p:cNvSpPr/>
          <p:nvPr/>
        </p:nvSpPr>
        <p:spPr>
          <a:xfrm>
            <a:off x="8569521" y="2296054"/>
            <a:ext cx="577478" cy="376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1FA4A4-7268-492A-98BD-8748BE8E5495}"/>
              </a:ext>
            </a:extLst>
          </p:cNvPr>
          <p:cNvCxnSpPr>
            <a:cxnSpLocks/>
            <a:stCxn id="8" idx="2"/>
            <a:endCxn id="19" idx="7"/>
          </p:cNvCxnSpPr>
          <p:nvPr/>
        </p:nvCxnSpPr>
        <p:spPr>
          <a:xfrm flipH="1">
            <a:off x="2533302" y="2875648"/>
            <a:ext cx="2179372" cy="1109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F1E0C7D-5F31-488C-AA00-66AC199CFCD9}"/>
              </a:ext>
            </a:extLst>
          </p:cNvPr>
          <p:cNvSpPr/>
          <p:nvPr/>
        </p:nvSpPr>
        <p:spPr>
          <a:xfrm>
            <a:off x="1623926" y="3842775"/>
            <a:ext cx="1065400" cy="97312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>
                <a:solidFill>
                  <a:schemeClr val="tx1"/>
                </a:solidFill>
              </a:rPr>
              <a:t>Spacing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F53535-B899-4F88-BA3D-234B38260189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flipH="1">
            <a:off x="3839422" y="2875648"/>
            <a:ext cx="873252" cy="1577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ACBD174-FBC3-425E-AAF0-25319A30E9C2}"/>
              </a:ext>
            </a:extLst>
          </p:cNvPr>
          <p:cNvSpPr/>
          <p:nvPr/>
        </p:nvSpPr>
        <p:spPr>
          <a:xfrm>
            <a:off x="5273097" y="4452675"/>
            <a:ext cx="1065400" cy="97312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>
                <a:solidFill>
                  <a:schemeClr val="tx1"/>
                </a:solidFill>
              </a:rPr>
              <a:t>Wrap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B1280E-9014-4C81-AAC9-590A4E3C6A51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4712674" y="2875648"/>
            <a:ext cx="1093123" cy="1577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2400572-A00B-496C-9EE8-F8EA840B7F50}"/>
              </a:ext>
            </a:extLst>
          </p:cNvPr>
          <p:cNvSpPr/>
          <p:nvPr/>
        </p:nvSpPr>
        <p:spPr>
          <a:xfrm>
            <a:off x="3306722" y="4452675"/>
            <a:ext cx="1065400" cy="97312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>
                <a:solidFill>
                  <a:schemeClr val="tx1"/>
                </a:solidFill>
              </a:rPr>
              <a:t>Indent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74B487D-0BB9-47E3-8F12-6F0CE11A1537}"/>
              </a:ext>
            </a:extLst>
          </p:cNvPr>
          <p:cNvSpPr/>
          <p:nvPr/>
        </p:nvSpPr>
        <p:spPr>
          <a:xfrm>
            <a:off x="6824142" y="3786550"/>
            <a:ext cx="1304512" cy="10855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>
                <a:solidFill>
                  <a:schemeClr val="tx1"/>
                </a:solidFill>
              </a:rPr>
              <a:t>Alignment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1CE7B4-EC07-40B9-AE06-09F3C02938C9}"/>
              </a:ext>
            </a:extLst>
          </p:cNvPr>
          <p:cNvCxnSpPr>
            <a:cxnSpLocks/>
            <a:stCxn id="8" idx="2"/>
            <a:endCxn id="29" idx="1"/>
          </p:cNvCxnSpPr>
          <p:nvPr/>
        </p:nvCxnSpPr>
        <p:spPr>
          <a:xfrm>
            <a:off x="4712674" y="2875648"/>
            <a:ext cx="2302509" cy="1069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7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9" grpId="0" animBg="1"/>
      <p:bldP spid="25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7641F4-85E8-43AB-8EB6-9CA63FB7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86359"/>
            <a:ext cx="9905998" cy="1478570"/>
          </a:xfrm>
        </p:spPr>
        <p:txBody>
          <a:bodyPr/>
          <a:lstStyle/>
          <a:p>
            <a:pPr algn="ctr"/>
            <a:r>
              <a:rPr lang="ro-RO" dirty="0"/>
              <a:t>APPLICATION DEMO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2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56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3CC0-B88B-4957-9674-E2793B60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782992"/>
          </a:xfrm>
        </p:spPr>
        <p:txBody>
          <a:bodyPr/>
          <a:lstStyle/>
          <a:p>
            <a:r>
              <a:rPr lang="ro-RO" sz="3200" cap="none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C810-752C-41DC-8602-8139ACEAB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554917"/>
            <a:ext cx="9905999" cy="3966317"/>
          </a:xfrm>
        </p:spPr>
        <p:txBody>
          <a:bodyPr numCol="2" spcCol="1371600" anchor="ctr">
            <a:normAutofit/>
          </a:bodyPr>
          <a:lstStyle/>
          <a:p>
            <a:endParaRPr lang="en-US" sz="2000" b="1" dirty="0"/>
          </a:p>
          <a:p>
            <a:endParaRPr lang="ro-RO" sz="2000" b="1" cap="none" dirty="0"/>
          </a:p>
          <a:p>
            <a:endParaRPr lang="ro-RO" sz="2000" b="1" cap="none" dirty="0"/>
          </a:p>
          <a:p>
            <a:endParaRPr lang="en-US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12FB0A0-AE18-4101-8377-A5DDCD524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54753"/>
              </p:ext>
            </p:extLst>
          </p:nvPr>
        </p:nvGraphicFramePr>
        <p:xfrm>
          <a:off x="2463232" y="1559708"/>
          <a:ext cx="7262359" cy="38709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256416">
                  <a:extLst>
                    <a:ext uri="{9D8B030D-6E8A-4147-A177-3AD203B41FA5}">
                      <a16:colId xmlns:a16="http://schemas.microsoft.com/office/drawing/2014/main" val="2564182859"/>
                    </a:ext>
                  </a:extLst>
                </a:gridCol>
                <a:gridCol w="4005943">
                  <a:extLst>
                    <a:ext uri="{9D8B030D-6E8A-4147-A177-3AD203B41FA5}">
                      <a16:colId xmlns:a16="http://schemas.microsoft.com/office/drawing/2014/main" val="3545281310"/>
                    </a:ext>
                  </a:extLst>
                </a:gridCol>
              </a:tblGrid>
              <a:tr h="64516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o-RO" sz="1800" b="0" cap="none" dirty="0"/>
                        <a:t>Introduction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cap="none" dirty="0"/>
                        <a:t>Function type check</a:t>
                      </a:r>
                      <a:endParaRPr lang="en-US" sz="1800" b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4317279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o-RO" sz="1800" b="0" cap="none" dirty="0"/>
                        <a:t>What is C-Minus?</a:t>
                      </a:r>
                      <a:endParaRPr lang="en-US" sz="1800" b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cap="none" dirty="0"/>
                        <a:t>Features - References and Resolve</a:t>
                      </a:r>
                      <a:endParaRPr lang="en-US" sz="1800" b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987444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o-RO" sz="1800" b="0" cap="none" dirty="0"/>
                        <a:t>Lexer and Parser</a:t>
                      </a:r>
                      <a:endParaRPr lang="en-US" sz="1800" b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cap="none" dirty="0"/>
                        <a:t>Features - Code Completion</a:t>
                      </a:r>
                      <a:endParaRPr lang="en-US" sz="1200" b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842435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o-RO" sz="1800" b="0" cap="none" dirty="0"/>
                        <a:t>Process of building a PSI tree</a:t>
                      </a:r>
                      <a:endParaRPr lang="en-US" sz="1800" b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cap="none" dirty="0"/>
                        <a:t>Features -</a:t>
                      </a:r>
                      <a:r>
                        <a:rPr lang="ro-RO" sz="1800" b="0" cap="none" dirty="0"/>
                        <a:t> Live Templates</a:t>
                      </a:r>
                      <a:endParaRPr lang="en-US" sz="1800" b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59107339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o-RO" sz="1800" b="0" cap="none" dirty="0"/>
                        <a:t>Features</a:t>
                      </a:r>
                      <a:endParaRPr lang="en-US" sz="1800" b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cap="none" dirty="0"/>
                        <a:t>Features - </a:t>
                      </a:r>
                      <a:r>
                        <a:rPr lang="ro-RO" sz="1800" b="0" cap="none" dirty="0"/>
                        <a:t>Code Formatter</a:t>
                      </a:r>
                      <a:endParaRPr lang="en-US" sz="1800" b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82268856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cap="none" dirty="0"/>
                        <a:t>Features - Error Highlighting</a:t>
                      </a:r>
                      <a:endParaRPr lang="en-US" sz="1200" b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o-RO" sz="1800" b="0" cap="none" dirty="0"/>
                        <a:t>Application Demo Presentation</a:t>
                      </a:r>
                      <a:endParaRPr lang="en-US" sz="1800" b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26790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58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A597AC-F7F5-4D5E-B66F-EC1384790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337" y="104502"/>
            <a:ext cx="8865326" cy="664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6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3CC0-B88B-4957-9674-E2793B60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782992"/>
          </a:xfrm>
        </p:spPr>
        <p:txBody>
          <a:bodyPr/>
          <a:lstStyle/>
          <a:p>
            <a:r>
              <a:rPr lang="ro-RO" sz="3200" cap="none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C810-752C-41DC-8602-8139ACEAB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138391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/>
              <a:t>The plugin has been entitled „C-Minus Plugin” and is a custom language support plugin for IntelliJ IDEA for editing code written in C-Minus language.</a:t>
            </a:r>
          </a:p>
          <a:p>
            <a:r>
              <a:rPr lang="en-US" sz="2000" dirty="0"/>
              <a:t>The plugin offers several features like:  Registered File Type; </a:t>
            </a:r>
            <a:r>
              <a:rPr lang="en-US" sz="2000" dirty="0" err="1"/>
              <a:t>Lexer</a:t>
            </a:r>
            <a:r>
              <a:rPr lang="en-US" sz="2000" dirty="0"/>
              <a:t>; Parser and PSI; Syntax and Error Highlighting; References and Resolve; Code Completion; Find Usages; Rename Refactoring; Code Formatter; Structure View; Go to Symbol; Additional minor features: Brace Matching, To Do View, Quote Handler.</a:t>
            </a:r>
          </a:p>
        </p:txBody>
      </p:sp>
    </p:spTree>
    <p:extLst>
      <p:ext uri="{BB962C8B-B14F-4D97-AF65-F5344CB8AC3E}">
        <p14:creationId xmlns:p14="http://schemas.microsoft.com/office/powerpoint/2010/main" val="115626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2E1DA2-DEA0-499B-A588-031A42B0D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30" y="784691"/>
            <a:ext cx="4211458" cy="147112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2289BB-5FDC-4EF9-ACF4-23E5A7A69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36" y="255198"/>
            <a:ext cx="2055264" cy="2055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35E9DE-5C7F-43EE-ACA6-645D840C59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47" y="3219337"/>
            <a:ext cx="2321055" cy="18904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BCF3BD-51AB-4E84-B10C-64C42D389D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23" y="2693437"/>
            <a:ext cx="1471126" cy="14711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E421B9-6AA3-4714-801C-BBCF957BC7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659" y="2771035"/>
            <a:ext cx="1447088" cy="26463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6DFFFA-AEDE-412D-8455-7BCEC5F201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077" y="3081111"/>
            <a:ext cx="1557596" cy="14711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484CB7C-B81E-4B20-BE04-65D06DC19B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402" y="784691"/>
            <a:ext cx="1329335" cy="132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8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3CC0-B88B-4957-9674-E2793B60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2633"/>
          </a:xfrm>
        </p:spPr>
        <p:txBody>
          <a:bodyPr>
            <a:normAutofit/>
          </a:bodyPr>
          <a:lstStyle/>
          <a:p>
            <a:r>
              <a:rPr lang="ro-RO" sz="3200" cap="none" dirty="0"/>
              <a:t>What is C-Minus?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C810-752C-41DC-8602-8139ACEAB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46831"/>
            <a:ext cx="4821964" cy="3541714"/>
          </a:xfrm>
        </p:spPr>
        <p:txBody>
          <a:bodyPr>
            <a:normAutofit fontScale="85000" lnSpcReduction="20000"/>
          </a:bodyPr>
          <a:lstStyle/>
          <a:p>
            <a:r>
              <a:rPr lang="ro-RO" sz="2000" dirty="0"/>
              <a:t>A language introduced in the book called „Complier Construction: Principles and Practice” written by Kenneth C. Louden (</a:t>
            </a:r>
            <a:r>
              <a:rPr lang="en-US" sz="2000" dirty="0"/>
              <a:t>Professor Emeritus of Computer Science at San Jose State University</a:t>
            </a:r>
            <a:r>
              <a:rPr lang="ro-RO" sz="2000" dirty="0"/>
              <a:t>);</a:t>
            </a:r>
          </a:p>
          <a:p>
            <a:r>
              <a:rPr lang="ro-RO" sz="2000" dirty="0"/>
              <a:t>It is described as „</a:t>
            </a:r>
            <a:r>
              <a:rPr lang="en-US" sz="2000" dirty="0"/>
              <a:t>A more extensive language than TINY, suitable for a compiler project.</a:t>
            </a:r>
            <a:r>
              <a:rPr lang="ro-RO" sz="2000" dirty="0"/>
              <a:t>”, and represents a restricted subset of C, which contains integers, integers array, functions and recursive functions, local and global declarations, if and while statements, but for which I added: strings, cin and cout for reading and writting (similar to C++), constants, boolean variables and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9E50F-813E-462B-B56E-C8EAD3F94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30" y="810336"/>
            <a:ext cx="415194" cy="518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9AAD28-3ED4-43D9-AEA7-2064F5130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5620"/>
            <a:ext cx="5244148" cy="442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8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3CC0-B88B-4957-9674-E2793B60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782992"/>
          </a:xfrm>
        </p:spPr>
        <p:txBody>
          <a:bodyPr/>
          <a:lstStyle/>
          <a:p>
            <a:r>
              <a:rPr lang="ro-RO" sz="3200" cap="none" dirty="0"/>
              <a:t>Lexer and Parser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C810-752C-41DC-8602-8139ACEAB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046" y="1836823"/>
            <a:ext cx="8814731" cy="383841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grammar is written in Backus–</a:t>
            </a:r>
            <a:r>
              <a:rPr lang="en-US" sz="2000" dirty="0" err="1"/>
              <a:t>Naur</a:t>
            </a:r>
            <a:r>
              <a:rPr lang="en-US" sz="2000" dirty="0"/>
              <a:t> form (BNF).</a:t>
            </a:r>
          </a:p>
          <a:p>
            <a:endParaRPr lang="ro-RO" sz="2000" dirty="0"/>
          </a:p>
          <a:p>
            <a:r>
              <a:rPr lang="en-US" sz="2000" dirty="0"/>
              <a:t>The </a:t>
            </a:r>
            <a:r>
              <a:rPr lang="en-US" sz="2000" dirty="0" err="1"/>
              <a:t>lexer</a:t>
            </a:r>
            <a:r>
              <a:rPr lang="en-US" sz="2000" dirty="0"/>
              <a:t> consists of several terminal symbols, but also defines regular definitions.</a:t>
            </a:r>
          </a:p>
          <a:p>
            <a:endParaRPr lang="ro-RO" sz="2000" dirty="0"/>
          </a:p>
          <a:p>
            <a:r>
              <a:rPr lang="en-US" sz="2000" dirty="0"/>
              <a:t>In this plugin case, </a:t>
            </a:r>
            <a:r>
              <a:rPr lang="en-US" sz="2000" dirty="0" err="1"/>
              <a:t>JFlex</a:t>
            </a:r>
            <a:r>
              <a:rPr lang="en-US" sz="2000" dirty="0"/>
              <a:t> lexical analyzer</a:t>
            </a:r>
            <a:r>
              <a:rPr lang="ro-RO" sz="2000" dirty="0"/>
              <a:t> generator</a:t>
            </a:r>
            <a:r>
              <a:rPr lang="en-US" sz="2000" dirty="0"/>
              <a:t> is based on Deterministic Finite Automata (DFA), which is a finite-state machine that accepts or rejects a string of symbols, by running through a state sequenced determined by the string. Deterministic means that for each input symbol, the state to which the machine will move is determined.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81F0D-ADFC-425B-8EB9-32E49D95A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61" y="2373905"/>
            <a:ext cx="5524500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3F6E2C-A5F3-4054-AAD1-8D769973C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1" y="3301512"/>
            <a:ext cx="34290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0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3CC0-B88B-4957-9674-E2793B60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782992"/>
          </a:xfrm>
        </p:spPr>
        <p:txBody>
          <a:bodyPr/>
          <a:lstStyle/>
          <a:p>
            <a:r>
              <a:rPr lang="ro-RO" sz="3200" cap="none" dirty="0"/>
              <a:t>Lexer and Parser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D00399-F66B-4953-BA0C-0F2605A93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68" y="1401512"/>
            <a:ext cx="7737064" cy="4844290"/>
          </a:xfrm>
        </p:spPr>
      </p:pic>
    </p:spTree>
    <p:extLst>
      <p:ext uri="{BB962C8B-B14F-4D97-AF65-F5344CB8AC3E}">
        <p14:creationId xmlns:p14="http://schemas.microsoft.com/office/powerpoint/2010/main" val="13821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3CC0-B88B-4957-9674-E2793B60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782992"/>
          </a:xfrm>
        </p:spPr>
        <p:txBody>
          <a:bodyPr/>
          <a:lstStyle/>
          <a:p>
            <a:r>
              <a:rPr lang="ro-RO" sz="3200" cap="none" dirty="0"/>
              <a:t>Lexer and Parser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C810-752C-41DC-8602-8139ACEAB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635" y="1886721"/>
            <a:ext cx="8814731" cy="3541714"/>
          </a:xfrm>
        </p:spPr>
        <p:txBody>
          <a:bodyPr>
            <a:normAutofit/>
          </a:bodyPr>
          <a:lstStyle/>
          <a:p>
            <a:r>
              <a:rPr lang="en-US" sz="2000" dirty="0"/>
              <a:t>In order to be parsed, the grammar has to be free of left recursive rules. The parse trees cannot be parsed Top-Down, because during parsing in the syntax analysis part of the compilation there is a chance that the grammar will create infinite loops.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57BA26-8308-46E1-8A26-0A17947EC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3698571"/>
            <a:ext cx="5524500" cy="390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BAE9B2-EC01-456C-8EE2-B67FAB580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5076010"/>
            <a:ext cx="4762500" cy="70485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825492E1-5476-4781-B143-04A712CCD5C9}"/>
              </a:ext>
            </a:extLst>
          </p:cNvPr>
          <p:cNvSpPr/>
          <p:nvPr/>
        </p:nvSpPr>
        <p:spPr>
          <a:xfrm>
            <a:off x="5853684" y="4229669"/>
            <a:ext cx="484632" cy="704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4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3CC0-B88B-4957-9674-E2793B60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782992"/>
          </a:xfrm>
        </p:spPr>
        <p:txBody>
          <a:bodyPr/>
          <a:lstStyle/>
          <a:p>
            <a:r>
              <a:rPr lang="ro-RO" sz="3200" cap="none" dirty="0"/>
              <a:t>Lexer and Parser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C810-752C-41DC-8602-8139ACEAB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635" y="1886721"/>
            <a:ext cx="8814731" cy="3541714"/>
          </a:xfrm>
        </p:spPr>
        <p:txBody>
          <a:bodyPr>
            <a:normAutofit/>
          </a:bodyPr>
          <a:lstStyle/>
          <a:p>
            <a:r>
              <a:rPr lang="ro-RO" sz="2000" dirty="0"/>
              <a:t>The parsing files is a 2-step process:</a:t>
            </a:r>
          </a:p>
          <a:p>
            <a:pPr lvl="1"/>
            <a:r>
              <a:rPr lang="ro-RO" sz="1600" dirty="0"/>
              <a:t>First, an Abstract Syntax Tree (AST) is created defining the program’s structure;</a:t>
            </a:r>
          </a:p>
          <a:p>
            <a:pPr lvl="1"/>
            <a:r>
              <a:rPr lang="ro-RO" sz="1600" dirty="0"/>
              <a:t>Second, a Progam Structure Interface (PSI) tree is created on top of the AST tree, adding meaning and methods for manipulating language constructs.</a:t>
            </a:r>
          </a:p>
          <a:p>
            <a:r>
              <a:rPr lang="en-US" sz="2000" dirty="0"/>
              <a:t>Within the stream of tokens received from the </a:t>
            </a:r>
            <a:r>
              <a:rPr lang="en-US" sz="2000" dirty="0" err="1"/>
              <a:t>lexer</a:t>
            </a:r>
            <a:r>
              <a:rPr lang="en-US" sz="2000" dirty="0"/>
              <a:t>, the parser sets pairs of markers. For a single node in the AST tree, each pair of markers defines the</a:t>
            </a:r>
            <a:r>
              <a:rPr lang="ro-RO" sz="2000" dirty="0"/>
              <a:t> </a:t>
            </a:r>
            <a:r>
              <a:rPr lang="en-US" sz="2000" dirty="0"/>
              <a:t>range of </a:t>
            </a:r>
            <a:r>
              <a:rPr lang="en-US" sz="2000" dirty="0" err="1"/>
              <a:t>lexer</a:t>
            </a:r>
            <a:r>
              <a:rPr lang="en-US" sz="2000" dirty="0"/>
              <a:t> tokens. It becomes the child node of the outer pair if a pair of markers is nested in another</a:t>
            </a:r>
            <a:r>
              <a:rPr lang="ro-RO" sz="2000" dirty="0"/>
              <a:t> </a:t>
            </a:r>
            <a:r>
              <a:rPr lang="en-US" sz="2000" dirty="0"/>
              <a:t>pair (starts after its start and finishes before its end).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81734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1058</TotalTime>
  <Words>876</Words>
  <Application>Microsoft Office PowerPoint</Application>
  <PresentationFormat>Widescreen</PresentationFormat>
  <Paragraphs>97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Tw Cen MT</vt:lpstr>
      <vt:lpstr>Circuit</vt:lpstr>
      <vt:lpstr>IntelliJ IDEA Plugin</vt:lpstr>
      <vt:lpstr>Table of Contents</vt:lpstr>
      <vt:lpstr>Introduction</vt:lpstr>
      <vt:lpstr>PowerPoint Presentation</vt:lpstr>
      <vt:lpstr>What is C-Minus?</vt:lpstr>
      <vt:lpstr>Lexer and Parser</vt:lpstr>
      <vt:lpstr>Lexer and Parser</vt:lpstr>
      <vt:lpstr>Lexer and Parser</vt:lpstr>
      <vt:lpstr>Lexer and Parser</vt:lpstr>
      <vt:lpstr>Process of building a PSI tree</vt:lpstr>
      <vt:lpstr>Features</vt:lpstr>
      <vt:lpstr>Features - Error Highlighting</vt:lpstr>
      <vt:lpstr>Function return type check</vt:lpstr>
      <vt:lpstr>Features - References and Resolve</vt:lpstr>
      <vt:lpstr>Features - Code Completion</vt:lpstr>
      <vt:lpstr>Features - Live Templates</vt:lpstr>
      <vt:lpstr>Features - Code Formatter</vt:lpstr>
      <vt:lpstr>APPLICATION DEMO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Simon</dc:creator>
  <cp:lastModifiedBy>Gabriel Simon</cp:lastModifiedBy>
  <cp:revision>74</cp:revision>
  <dcterms:created xsi:type="dcterms:W3CDTF">2021-06-30T15:31:37Z</dcterms:created>
  <dcterms:modified xsi:type="dcterms:W3CDTF">2021-07-11T16:52:27Z</dcterms:modified>
</cp:coreProperties>
</file>