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15"/>
  </p:normalViewPr>
  <p:slideViewPr>
    <p:cSldViewPr snapToGrid="0" snapToObjects="1">
      <p:cViewPr>
        <p:scale>
          <a:sx n="126" d="100"/>
          <a:sy n="126" d="100"/>
        </p:scale>
        <p:origin x="144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7344-7AAF-894C-999C-AD3277A49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0066-D8C3-A746-8F05-0128CEC2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A63-1FD9-4C45-9048-DBC1E46A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8798-4F51-BB47-9CBB-30452E0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9D9D-0D7D-534F-B2FF-B47C9DBD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52E6-E463-0349-A07C-3CE1663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FC088-AF32-434C-86ED-76C3B6DE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E54E-FE2F-834B-ABAB-57BAAE54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6E29-D832-E84C-93CD-F6180BB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6EFF-B7DC-D846-9B8D-69ED802E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B548B-0629-DF4D-98CE-9E77517FB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C92F4-D59F-C243-AEE0-B6D3108E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8FD8-A39A-8649-AD14-B584A1B5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59E6-6EED-3B4E-9207-1874F28F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D41A-AB0D-9741-8734-5EC2D15B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7D60-B9EB-5D44-A34F-28F6BB3E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CC5-9320-9749-B849-58704494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9C86-AFDD-EA4A-A1E3-835E6497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33F0-BF8F-3949-B56C-98E48349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D6A4-8FAC-AC41-B7F0-C2C6DD04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53DA-ED6F-ED40-B5D9-4A8EDB79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86E3-0626-C144-B06F-91CEA0EA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FFEE-0F0E-2049-8631-FDF9F0B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412D-003A-6343-84A9-A840DE9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E3E2-0FBF-1E46-AC9A-AB431C7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5E4E-899D-0A4C-A47A-9B9045B5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D63B-575F-364C-9E36-7B2D6D00B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ED07-F264-7E4A-8BA7-FEB2DBDD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7915F-5105-D74E-B6EB-E3A9F061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D245-AA33-D144-91D1-1F4B102B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857E-C15A-7A46-B9DD-CE314F7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1DF8-B444-D14B-AF10-45A9C94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9888-C236-8049-97A7-B4A80B53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AFA2-0679-864F-A819-407FF72A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E511-762A-AA4D-9289-D762F08E5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84679-58D6-D945-9184-DA1C7CE5D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AAC50-2DA1-8846-8575-704BCB2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23D26-E433-0540-BA7F-02B457FC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D1C00-8158-FD4E-AB57-BABCB677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3C2-AC11-874F-9889-89A3FC39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BCAF-68FF-9C4A-98B8-3786F7FE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29AC0-6BDF-BB42-99CD-1F5C8BCC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4A70-A169-B64C-A7D2-EA589004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A29DC-9A12-C14D-B103-755FB7E2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25EE-4AF9-7F47-88DB-064E9C3A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8E8A-7CDC-6B43-922E-D3FB91E6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A9D-5BB6-0243-AC37-4B137C8B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E1E1-3DAA-9D47-A9ED-6145B75D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3E6A-D5C7-8A48-A180-460FB2AB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7689-B009-F743-B3B6-43B96532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A7BF-5645-884D-8ACB-3222F770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C7BC-C757-5346-8C6E-C6801FF6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0056-BAC1-6641-98AB-E23B5969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49B7A-8D9F-5141-AE3B-799482D64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F22B7-598B-9347-8193-8F889D8D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4A557-D2E8-9041-A985-FD72342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7C57-E871-1C46-B1E7-2F589C94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126D-6BCB-6A4F-A318-7310E9EF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00121-3950-1746-A542-3E14D082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DE1B-A08B-E349-8AD2-E694EDB6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9110-D20D-9448-8392-DD0A682AD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EECC-BACA-A540-A9C0-529B73AA78B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C2CF-3906-2B48-A868-61ABBDE4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E3E8-60C4-5E4B-8CF6-9D21A194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18CD-D4C8-6F43-BDA0-0A139BBC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2C8470-F058-1148-90EA-0A547A53520E}"/>
              </a:ext>
            </a:extLst>
          </p:cNvPr>
          <p:cNvSpPr/>
          <p:nvPr/>
        </p:nvSpPr>
        <p:spPr>
          <a:xfrm>
            <a:off x="1026987" y="751653"/>
            <a:ext cx="10272948" cy="55275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"/>
              </a:rPr>
              <a:t>ATGS 7250</a:t>
            </a:r>
            <a:br>
              <a:rPr lang="en-US" sz="2800" dirty="0">
                <a:latin typeface=""/>
              </a:rPr>
            </a:br>
            <a:r>
              <a:rPr lang="en-US" sz="2800" dirty="0">
                <a:latin typeface=""/>
              </a:rPr>
              <a:t>Problem-Solving Programming Methods for Bioinformatics</a:t>
            </a:r>
            <a:br>
              <a:rPr lang="en-US" sz="2800" dirty="0">
                <a:latin typeface=""/>
              </a:rPr>
            </a:br>
            <a:r>
              <a:rPr lang="en-US" sz="2800" dirty="0">
                <a:latin typeface=""/>
              </a:rPr>
              <a:t>____________________</a:t>
            </a:r>
            <a:br>
              <a:rPr lang="en-US" sz="2800" dirty="0">
                <a:latin typeface=""/>
              </a:rPr>
            </a:br>
            <a:br>
              <a:rPr lang="en-US" sz="2800" dirty="0">
                <a:latin typeface=""/>
              </a:rPr>
            </a:br>
            <a:r>
              <a:rPr lang="en-US" sz="4000" b="1" dirty="0">
                <a:latin typeface=""/>
              </a:rPr>
              <a:t>PROJECT</a:t>
            </a:r>
            <a:br>
              <a:rPr lang="en-US" sz="2800" b="1" dirty="0">
                <a:latin typeface=""/>
              </a:rPr>
            </a:br>
            <a:br>
              <a:rPr lang="en-US" sz="2800" b="1" dirty="0">
                <a:latin typeface=""/>
              </a:rPr>
            </a:br>
            <a:endParaRPr lang="en-US" sz="2800" b="1" dirty="0">
              <a:latin typeface=""/>
            </a:endParaRPr>
          </a:p>
          <a:p>
            <a:pPr algn="ctr"/>
            <a:endParaRPr lang="en-US" sz="2800" b="1" dirty="0">
              <a:latin typeface=""/>
            </a:endParaRPr>
          </a:p>
          <a:p>
            <a:pPr algn="ctr"/>
            <a:r>
              <a:rPr lang="en-US" dirty="0">
                <a:latin typeface=""/>
              </a:rPr>
              <a:t>PRESENTED BY</a:t>
            </a:r>
            <a:br>
              <a:rPr lang="en-US" dirty="0">
                <a:latin typeface=""/>
              </a:rPr>
            </a:br>
            <a:r>
              <a:rPr lang="en-US" dirty="0" err="1">
                <a:latin typeface=""/>
              </a:rPr>
              <a:t>Joenilo</a:t>
            </a:r>
            <a:r>
              <a:rPr lang="en-US" dirty="0">
                <a:latin typeface=""/>
              </a:rPr>
              <a:t> II </a:t>
            </a:r>
            <a:r>
              <a:rPr lang="en-US" dirty="0" err="1">
                <a:latin typeface=""/>
              </a:rPr>
              <a:t>Esperas</a:t>
            </a:r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Paduhilao</a:t>
            </a:r>
            <a:endParaRPr lang="en-US" sz="2800" dirty="0">
              <a:latin typeface="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E1841F7-2A16-9045-8991-8CD85BCAD4CB}"/>
              </a:ext>
            </a:extLst>
          </p:cNvPr>
          <p:cNvSpPr/>
          <p:nvPr/>
        </p:nvSpPr>
        <p:spPr>
          <a:xfrm>
            <a:off x="892064" y="578775"/>
            <a:ext cx="10407871" cy="5700450"/>
          </a:xfrm>
          <a:prstGeom prst="frame">
            <a:avLst>
              <a:gd name="adj1" fmla="val 384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7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9EFFFF-479D-A345-BB64-371913BEEFDE}"/>
              </a:ext>
            </a:extLst>
          </p:cNvPr>
          <p:cNvSpPr txBox="1"/>
          <p:nvPr/>
        </p:nvSpPr>
        <p:spPr>
          <a:xfrm>
            <a:off x="207725" y="48105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(1)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3A2B8-F906-7440-9223-EDC63CB191E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67809" y="1760844"/>
            <a:ext cx="3792849" cy="46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54215-2B92-764F-B4C1-5FFA01ED7917}"/>
              </a:ext>
            </a:extLst>
          </p:cNvPr>
          <p:cNvSpPr txBox="1"/>
          <p:nvPr/>
        </p:nvSpPr>
        <p:spPr>
          <a:xfrm>
            <a:off x="724721" y="1499234"/>
            <a:ext cx="214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Importing files</a:t>
            </a:r>
            <a:br>
              <a:rPr lang="en-US" dirty="0"/>
            </a:br>
            <a:r>
              <a:rPr lang="en-US" sz="1200" dirty="0" err="1"/>
              <a:t>pandas.read.csv</a:t>
            </a:r>
            <a:r>
              <a:rPr lang="en-US" sz="1200" dirty="0"/>
              <a:t>()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8B5D-0A59-D04C-890C-4FA0E2C86ABF}"/>
              </a:ext>
            </a:extLst>
          </p:cNvPr>
          <p:cNvSpPr txBox="1"/>
          <p:nvPr/>
        </p:nvSpPr>
        <p:spPr>
          <a:xfrm>
            <a:off x="207725" y="2403681"/>
            <a:ext cx="3064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Initialize data matrix</a:t>
            </a:r>
            <a:br>
              <a:rPr lang="en-US" b="1" dirty="0"/>
            </a:br>
            <a:r>
              <a:rPr lang="en-US" sz="1200" dirty="0"/>
              <a:t>Copy </a:t>
            </a:r>
            <a:r>
              <a:rPr lang="en-US" sz="1200" dirty="0" err="1"/>
              <a:t>asms</a:t>
            </a:r>
            <a:r>
              <a:rPr lang="en-US" sz="1200" dirty="0"/>
              <a:t> and create a matrix of 0 or 1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BC4B61-84E7-9D4D-9110-DD0CC3B64171}"/>
              </a:ext>
            </a:extLst>
          </p:cNvPr>
          <p:cNvSpPr txBox="1"/>
          <p:nvPr/>
        </p:nvSpPr>
        <p:spPr>
          <a:xfrm>
            <a:off x="642920" y="1108628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BLOCKS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C3C7C8-FC29-7B4F-AEF4-7CB2E2D728A4}"/>
              </a:ext>
            </a:extLst>
          </p:cNvPr>
          <p:cNvSpPr txBox="1">
            <a:spLocks/>
          </p:cNvSpPr>
          <p:nvPr/>
        </p:nvSpPr>
        <p:spPr>
          <a:xfrm>
            <a:off x="173094" y="76289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matrix.py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E7AC9-BFB7-4E48-AE4A-25CA74A7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60" y="282281"/>
            <a:ext cx="5221587" cy="62934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7DBF77-EEED-EF46-A532-030FF7F4640C}"/>
              </a:ext>
            </a:extLst>
          </p:cNvPr>
          <p:cNvSpPr txBox="1"/>
          <p:nvPr/>
        </p:nvSpPr>
        <p:spPr>
          <a:xfrm>
            <a:off x="747475" y="5684223"/>
            <a:ext cx="138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</a:t>
            </a:r>
            <a:r>
              <a:rPr lang="en-US" b="1" dirty="0" err="1"/>
              <a:t>tsv</a:t>
            </a:r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8399E-E057-BA4A-BBBB-47237BA2BE11}"/>
              </a:ext>
            </a:extLst>
          </p:cNvPr>
          <p:cNvSpPr txBox="1"/>
          <p:nvPr/>
        </p:nvSpPr>
        <p:spPr>
          <a:xfrm>
            <a:off x="42807" y="3558750"/>
            <a:ext cx="30644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 matrix </a:t>
            </a:r>
            <a:br>
              <a:rPr lang="en-US" b="1" dirty="0"/>
            </a:br>
            <a:r>
              <a:rPr lang="en-US" sz="1100" dirty="0"/>
              <a:t>Access previous matrix and update based on rank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8CB465-A54A-764D-91BB-51382B16BD1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72200" y="2680680"/>
            <a:ext cx="3470260" cy="433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B86C3-227B-0249-9032-5C265740E7B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07282" y="3828055"/>
            <a:ext cx="3800145" cy="49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66C8DE0-E675-EC46-8C44-10CCAE6D4A28}"/>
              </a:ext>
            </a:extLst>
          </p:cNvPr>
          <p:cNvSpPr/>
          <p:nvPr/>
        </p:nvSpPr>
        <p:spPr>
          <a:xfrm>
            <a:off x="6543085" y="5512983"/>
            <a:ext cx="364341" cy="58519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CD79A-0F5B-144E-96B4-B82B10B9193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135966" y="5807869"/>
            <a:ext cx="4407119" cy="61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62B9D1-4A58-0C4E-A4C8-743AA9FA4B89}"/>
              </a:ext>
            </a:extLst>
          </p:cNvPr>
          <p:cNvSpPr txBox="1"/>
          <p:nvPr/>
        </p:nvSpPr>
        <p:spPr>
          <a:xfrm>
            <a:off x="140936" y="4463552"/>
            <a:ext cx="30644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Assembly Names</a:t>
            </a:r>
            <a:br>
              <a:rPr lang="en-US" b="1" dirty="0"/>
            </a:br>
            <a:r>
              <a:rPr lang="en-US" sz="1100" dirty="0"/>
              <a:t>Finalize input to create </a:t>
            </a:r>
            <a:r>
              <a:rPr lang="en-US" sz="1100" dirty="0" err="1"/>
              <a:t>tsv</a:t>
            </a:r>
            <a:r>
              <a:rPr lang="en-US" sz="1100" dirty="0"/>
              <a:t> files</a:t>
            </a:r>
            <a:endParaRPr lang="en-US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3D623D-2B97-8D4D-9044-1509C56A4D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205411" y="4732857"/>
            <a:ext cx="3800145" cy="49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6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9EFFFF-479D-A345-BB64-371913BEEFDE}"/>
              </a:ext>
            </a:extLst>
          </p:cNvPr>
          <p:cNvSpPr txBox="1"/>
          <p:nvPr/>
        </p:nvSpPr>
        <p:spPr>
          <a:xfrm>
            <a:off x="164955" y="12002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FA9FD-0BD8-CE4C-86ED-E8112CBEE515}"/>
              </a:ext>
            </a:extLst>
          </p:cNvPr>
          <p:cNvSpPr txBox="1">
            <a:spLocks/>
          </p:cNvSpPr>
          <p:nvPr/>
        </p:nvSpPr>
        <p:spPr>
          <a:xfrm>
            <a:off x="173094" y="76289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matrix.py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DCD06C-2AAE-A44C-B870-664819CD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4" y="556571"/>
            <a:ext cx="5838700" cy="5002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3E0F986-50E2-104A-8DB3-BE736F9EE3BC}"/>
              </a:ext>
            </a:extLst>
          </p:cNvPr>
          <p:cNvSpPr/>
          <p:nvPr/>
        </p:nvSpPr>
        <p:spPr>
          <a:xfrm>
            <a:off x="6043326" y="440726"/>
            <a:ext cx="6236043" cy="62628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494DE-50CB-634C-BC9B-B1B0C6248F53}"/>
              </a:ext>
            </a:extLst>
          </p:cNvPr>
          <p:cNvSpPr txBox="1"/>
          <p:nvPr/>
        </p:nvSpPr>
        <p:spPr>
          <a:xfrm>
            <a:off x="149855" y="141848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43FB5-2D83-2645-806C-C541470CA361}"/>
              </a:ext>
            </a:extLst>
          </p:cNvPr>
          <p:cNvSpPr txBox="1"/>
          <p:nvPr/>
        </p:nvSpPr>
        <p:spPr>
          <a:xfrm>
            <a:off x="-99123" y="3398794"/>
            <a:ext cx="18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Specified params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7F3D4-4BA8-C649-80A3-59EF73AFF5FB}"/>
              </a:ext>
            </a:extLst>
          </p:cNvPr>
          <p:cNvSpPr txBox="1"/>
          <p:nvPr/>
        </p:nvSpPr>
        <p:spPr>
          <a:xfrm>
            <a:off x="8493216" y="483975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6B80E-DD63-D948-BBC4-D7CAA5A87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21" b="36397"/>
          <a:stretch/>
        </p:blipFill>
        <p:spPr>
          <a:xfrm>
            <a:off x="1" y="1787812"/>
            <a:ext cx="5662108" cy="1486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62CA77-F67F-3A4B-B87F-4A0BE68F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14" y="3993428"/>
            <a:ext cx="5870232" cy="63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931AA-46DB-C44E-A77A-A4A35CEAA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514" y="4745620"/>
            <a:ext cx="5870232" cy="6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20C24-B12C-EF4E-A072-99B8C64FC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823" y="1171614"/>
            <a:ext cx="5649047" cy="16286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5154E4-B22C-A043-A81B-B5D0D8D14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089" y="3375149"/>
            <a:ext cx="5787752" cy="12260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5DEFEF-AFFC-0343-90AD-927A7CFBF5DF}"/>
              </a:ext>
            </a:extLst>
          </p:cNvPr>
          <p:cNvSpPr txBox="1"/>
          <p:nvPr/>
        </p:nvSpPr>
        <p:spPr>
          <a:xfrm>
            <a:off x="8108280" y="2937936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asm1_world.gaf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7429E1-0FE8-4C45-85C7-18ADE1502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089" y="5223094"/>
            <a:ext cx="5907409" cy="12260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954974-681A-E146-B439-1B42B5AD46B3}"/>
              </a:ext>
            </a:extLst>
          </p:cNvPr>
          <p:cNvSpPr txBox="1"/>
          <p:nvPr/>
        </p:nvSpPr>
        <p:spPr>
          <a:xfrm>
            <a:off x="8108280" y="4853762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asm2_world.gaf</a:t>
            </a:r>
          </a:p>
        </p:txBody>
      </p:sp>
    </p:spTree>
    <p:extLst>
      <p:ext uri="{BB962C8B-B14F-4D97-AF65-F5344CB8AC3E}">
        <p14:creationId xmlns:p14="http://schemas.microsoft.com/office/powerpoint/2010/main" val="16103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3DA4-163C-BC40-B65C-B71555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8449" cy="48749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Pangenome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3BC2-5BAA-E24C-8481-58C2FF78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085" y="2777095"/>
            <a:ext cx="1581665" cy="4727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/>
              <a:t>Minigraph</a:t>
            </a:r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27AD6-8487-F64E-878B-6040D2C006A8}"/>
              </a:ext>
            </a:extLst>
          </p:cNvPr>
          <p:cNvSpPr txBox="1">
            <a:spLocks/>
          </p:cNvSpPr>
          <p:nvPr/>
        </p:nvSpPr>
        <p:spPr>
          <a:xfrm>
            <a:off x="1170804" y="1779287"/>
            <a:ext cx="1581665" cy="281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Reference genome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5FED53-C760-9946-9999-058BCB6512D4}"/>
              </a:ext>
            </a:extLst>
          </p:cNvPr>
          <p:cNvSpPr txBox="1">
            <a:spLocks/>
          </p:cNvSpPr>
          <p:nvPr/>
        </p:nvSpPr>
        <p:spPr>
          <a:xfrm>
            <a:off x="3077863" y="1779286"/>
            <a:ext cx="1581665" cy="281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Assemblies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BC8A05-B164-584C-8D19-46DEFF67E100}"/>
              </a:ext>
            </a:extLst>
          </p:cNvPr>
          <p:cNvSpPr txBox="1">
            <a:spLocks/>
          </p:cNvSpPr>
          <p:nvPr/>
        </p:nvSpPr>
        <p:spPr>
          <a:xfrm>
            <a:off x="2081084" y="4360435"/>
            <a:ext cx="1581665" cy="281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GFA / </a:t>
            </a:r>
            <a:r>
              <a:rPr lang="en-US" sz="1800" dirty="0" err="1"/>
              <a:t>rGFA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08C8D5-906E-1C41-AAE6-CEE23980E01F}"/>
              </a:ext>
            </a:extLst>
          </p:cNvPr>
          <p:cNvSpPr txBox="1">
            <a:spLocks/>
          </p:cNvSpPr>
          <p:nvPr/>
        </p:nvSpPr>
        <p:spPr>
          <a:xfrm>
            <a:off x="4176584" y="2872860"/>
            <a:ext cx="1581665" cy="281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GAF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BDEB96D-E509-8849-9977-7B8A19749B1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2058474" y="1963651"/>
            <a:ext cx="716606" cy="91028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C252862-955F-074C-8589-FF61148D090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5400000">
            <a:off x="3012004" y="1920403"/>
            <a:ext cx="716606" cy="99677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770E9E-ED75-344B-9A3A-CFC12DA9F8E5}"/>
              </a:ext>
            </a:extLst>
          </p:cNvPr>
          <p:cNvCxnSpPr>
            <a:cxnSpLocks/>
          </p:cNvCxnSpPr>
          <p:nvPr/>
        </p:nvCxnSpPr>
        <p:spPr>
          <a:xfrm>
            <a:off x="2600069" y="3249827"/>
            <a:ext cx="0" cy="1110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AB605-9E3C-DE42-AEF1-FD919B8C7928}"/>
              </a:ext>
            </a:extLst>
          </p:cNvPr>
          <p:cNvCxnSpPr>
            <a:cxnSpLocks/>
          </p:cNvCxnSpPr>
          <p:nvPr/>
        </p:nvCxnSpPr>
        <p:spPr>
          <a:xfrm flipV="1">
            <a:off x="3193192" y="3249827"/>
            <a:ext cx="0" cy="1110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261790-3E2E-C94A-8D36-30006A9AED8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62750" y="3013461"/>
            <a:ext cx="5385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F4B02A-7281-E94B-A49D-F0E243181038}"/>
              </a:ext>
            </a:extLst>
          </p:cNvPr>
          <p:cNvSpPr txBox="1"/>
          <p:nvPr/>
        </p:nvSpPr>
        <p:spPr>
          <a:xfrm>
            <a:off x="4538676" y="3111327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remapping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3746B7-852E-BD4B-9CAF-CC1036840B64}"/>
              </a:ext>
            </a:extLst>
          </p:cNvPr>
          <p:cNvSpPr txBox="1"/>
          <p:nvPr/>
        </p:nvSpPr>
        <p:spPr>
          <a:xfrm>
            <a:off x="2213595" y="4618598"/>
            <a:ext cx="1316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Pangenome graph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BB402-36A1-C747-9D7D-4F2B90C2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1" y="1072445"/>
            <a:ext cx="5089641" cy="33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37C5E78-98C5-014A-BBDD-279E42D04795}"/>
              </a:ext>
            </a:extLst>
          </p:cNvPr>
          <p:cNvSpPr txBox="1"/>
          <p:nvPr/>
        </p:nvSpPr>
        <p:spPr>
          <a:xfrm>
            <a:off x="8232060" y="4449321"/>
            <a:ext cx="198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1. </a:t>
            </a:r>
            <a:r>
              <a:rPr lang="en-US" sz="1600" dirty="0" err="1"/>
              <a:t>rGFA</a:t>
            </a:r>
            <a:r>
              <a:rPr lang="en-US" sz="1600" dirty="0"/>
              <a:t> format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1D7A-B006-2A40-B6E8-E4644174A4D3}"/>
              </a:ext>
            </a:extLst>
          </p:cNvPr>
          <p:cNvSpPr txBox="1"/>
          <p:nvPr/>
        </p:nvSpPr>
        <p:spPr>
          <a:xfrm>
            <a:off x="6632489" y="4807378"/>
            <a:ext cx="53906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Li, H., Feng, X. &amp; Chu, C. The design and construction of reference pangenome graphs with </a:t>
            </a:r>
            <a:r>
              <a:rPr lang="en-PH" sz="1100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minigraph</a:t>
            </a:r>
            <a:r>
              <a:rPr lang="en-PH" sz="11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. </a:t>
            </a:r>
            <a:r>
              <a:rPr lang="en-PH" sz="1100" b="0" i="1" u="none" strike="noStrike" dirty="0">
                <a:solidFill>
                  <a:srgbClr val="333333"/>
                </a:solidFill>
                <a:effectLst/>
                <a:latin typeface="-apple-system"/>
              </a:rPr>
              <a:t>Genome Biol</a:t>
            </a:r>
            <a:r>
              <a:rPr lang="en-PH" sz="11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PH" sz="1100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21</a:t>
            </a:r>
            <a:r>
              <a:rPr lang="en-PH" sz="11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, 265 (2020). https://</a:t>
            </a:r>
            <a:r>
              <a:rPr lang="en-PH" sz="1100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PH" sz="11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/10.1186/s13059-020-02168-z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36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E5BDF0-D270-A94D-9B4F-2010DCF7A818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>
            <a:off x="4858544" y="1448707"/>
            <a:ext cx="0" cy="2989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16B1EF-2E2A-5E40-8832-94DF45DD2315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>
            <a:off x="3313091" y="1439109"/>
            <a:ext cx="580" cy="1649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DC497-5C8C-6E40-AB4D-6F50641B1541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>
            <a:off x="1804089" y="1443191"/>
            <a:ext cx="1" cy="1645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95E08CB-15DA-7645-BC30-893CC6C7F12F}"/>
              </a:ext>
            </a:extLst>
          </p:cNvPr>
          <p:cNvSpPr/>
          <p:nvPr/>
        </p:nvSpPr>
        <p:spPr>
          <a:xfrm>
            <a:off x="1223322" y="1831100"/>
            <a:ext cx="1161535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gfa</a:t>
            </a:r>
            <a:r>
              <a:rPr lang="en-US" sz="1400" dirty="0">
                <a:solidFill>
                  <a:schemeClr val="tx1"/>
                </a:solidFill>
              </a:rPr>
              <a:t> | prefix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619285-C539-EB4C-AA4D-8E429E51DCD3}"/>
              </a:ext>
            </a:extLst>
          </p:cNvPr>
          <p:cNvSpPr txBox="1"/>
          <p:nvPr/>
        </p:nvSpPr>
        <p:spPr>
          <a:xfrm>
            <a:off x="296563" y="5325763"/>
            <a:ext cx="5214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OBJECTIVE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To parse the GFA output from </a:t>
            </a:r>
            <a:r>
              <a:rPr lang="en-US" sz="1400" dirty="0" err="1"/>
              <a:t>minigraph</a:t>
            </a:r>
            <a:r>
              <a:rPr lang="en-US" sz="1400" dirty="0"/>
              <a:t>;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To parse GAF output and output segment / edge usage frequencies by assemblies; and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To generate a presence-absence matrix of segments/links for downstream analysis/visualizations. 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0A963EE-C928-2840-8407-D727F98A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259" y="249026"/>
            <a:ext cx="1581665" cy="4727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/>
              <a:t>rgaf.py</a:t>
            </a:r>
            <a:endParaRPr lang="en-US" sz="2400" b="1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261752F-AC93-0448-96F3-BA09DCEFFEC2}"/>
              </a:ext>
            </a:extLst>
          </p:cNvPr>
          <p:cNvSpPr txBox="1">
            <a:spLocks/>
          </p:cNvSpPr>
          <p:nvPr/>
        </p:nvSpPr>
        <p:spPr>
          <a:xfrm>
            <a:off x="1223323" y="2459900"/>
            <a:ext cx="1161534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parse_gfa.py</a:t>
            </a:r>
            <a:endParaRPr lang="en-US" sz="16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390D57E-B665-4747-85A6-B9A12C5634C2}"/>
              </a:ext>
            </a:extLst>
          </p:cNvPr>
          <p:cNvSpPr txBox="1">
            <a:spLocks/>
          </p:cNvSpPr>
          <p:nvPr/>
        </p:nvSpPr>
        <p:spPr>
          <a:xfrm>
            <a:off x="2679358" y="2459900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x_coverage.py</a:t>
            </a:r>
            <a:endParaRPr lang="en-US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B21EA6F8-D80B-8549-BE1E-2C894133798A}"/>
              </a:ext>
            </a:extLst>
          </p:cNvPr>
          <p:cNvSpPr txBox="1">
            <a:spLocks/>
          </p:cNvSpPr>
          <p:nvPr/>
        </p:nvSpPr>
        <p:spPr>
          <a:xfrm>
            <a:off x="4242484" y="3124522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matrix.py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E232B1-F9F4-E649-8CEA-C672FA5E23EC}"/>
              </a:ext>
            </a:extLst>
          </p:cNvPr>
          <p:cNvSpPr txBox="1"/>
          <p:nvPr/>
        </p:nvSpPr>
        <p:spPr>
          <a:xfrm>
            <a:off x="481917" y="182935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9CFC7B-5D6D-D447-A5EE-8044EB40796C}"/>
              </a:ext>
            </a:extLst>
          </p:cNvPr>
          <p:cNvSpPr txBox="1"/>
          <p:nvPr/>
        </p:nvSpPr>
        <p:spPr>
          <a:xfrm>
            <a:off x="481917" y="2459900"/>
            <a:ext cx="64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script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E45099-4818-CF40-AD42-8400EFA262BA}"/>
              </a:ext>
            </a:extLst>
          </p:cNvPr>
          <p:cNvSpPr txBox="1"/>
          <p:nvPr/>
        </p:nvSpPr>
        <p:spPr>
          <a:xfrm>
            <a:off x="399868" y="309044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E46492-5649-CB43-B844-5AE5646D8B41}"/>
              </a:ext>
            </a:extLst>
          </p:cNvPr>
          <p:cNvSpPr/>
          <p:nvPr/>
        </p:nvSpPr>
        <p:spPr>
          <a:xfrm>
            <a:off x="1223322" y="3088700"/>
            <a:ext cx="1161535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tsv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6A2C7B-0C66-324E-82D8-01FEA0E2CA5F}"/>
              </a:ext>
            </a:extLst>
          </p:cNvPr>
          <p:cNvSpPr/>
          <p:nvPr/>
        </p:nvSpPr>
        <p:spPr>
          <a:xfrm>
            <a:off x="2732903" y="3088700"/>
            <a:ext cx="1161535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tsv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4CFABA-8B34-314A-AE8E-4EDEA925B775}"/>
              </a:ext>
            </a:extLst>
          </p:cNvPr>
          <p:cNvSpPr/>
          <p:nvPr/>
        </p:nvSpPr>
        <p:spPr>
          <a:xfrm>
            <a:off x="4277776" y="4438158"/>
            <a:ext cx="1161535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tsv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09AE65-D7A5-AB48-ABD5-2F12F1F14CB7}"/>
              </a:ext>
            </a:extLst>
          </p:cNvPr>
          <p:cNvSpPr/>
          <p:nvPr/>
        </p:nvSpPr>
        <p:spPr>
          <a:xfrm>
            <a:off x="2732903" y="1831100"/>
            <a:ext cx="1161535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asms</a:t>
            </a:r>
            <a:r>
              <a:rPr lang="en-US" sz="1400" dirty="0">
                <a:solidFill>
                  <a:schemeClr val="tx1"/>
                </a:solidFill>
              </a:rPr>
              <a:t> | graph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D2D2AC-CFFC-B448-B80C-63B987ABC634}"/>
              </a:ext>
            </a:extLst>
          </p:cNvPr>
          <p:cNvSpPr/>
          <p:nvPr/>
        </p:nvSpPr>
        <p:spPr>
          <a:xfrm>
            <a:off x="4296031" y="1830227"/>
            <a:ext cx="1266307" cy="33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cov</a:t>
            </a:r>
            <a:r>
              <a:rPr lang="en-US" sz="1200" dirty="0">
                <a:solidFill>
                  <a:schemeClr val="tx1"/>
                </a:solidFill>
              </a:rPr>
              <a:t> | </a:t>
            </a:r>
            <a:r>
              <a:rPr lang="en-US" sz="1200" dirty="0" err="1">
                <a:solidFill>
                  <a:schemeClr val="tx1"/>
                </a:solidFill>
              </a:rPr>
              <a:t>len</a:t>
            </a:r>
            <a:r>
              <a:rPr lang="en-US" sz="1200" dirty="0">
                <a:solidFill>
                  <a:schemeClr val="tx1"/>
                </a:solidFill>
              </a:rPr>
              <a:t> | </a:t>
            </a:r>
            <a:r>
              <a:rPr lang="en-US" sz="1200" dirty="0" err="1">
                <a:solidFill>
                  <a:schemeClr val="tx1"/>
                </a:solidFill>
              </a:rPr>
              <a:t>asms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064BF1-906D-7F40-9070-0ED9EB3D3B71}"/>
              </a:ext>
            </a:extLst>
          </p:cNvPr>
          <p:cNvSpPr txBox="1"/>
          <p:nvPr/>
        </p:nvSpPr>
        <p:spPr>
          <a:xfrm>
            <a:off x="469560" y="108924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D4D418-60D7-9144-9E74-40A90CBE246E}"/>
              </a:ext>
            </a:extLst>
          </p:cNvPr>
          <p:cNvSpPr txBox="1"/>
          <p:nvPr/>
        </p:nvSpPr>
        <p:spPr>
          <a:xfrm>
            <a:off x="1568928" y="1073859"/>
            <a:ext cx="4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gfa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0E1029-50CD-C741-B413-A019A7298B97}"/>
              </a:ext>
            </a:extLst>
          </p:cNvPr>
          <p:cNvSpPr txBox="1"/>
          <p:nvPr/>
        </p:nvSpPr>
        <p:spPr>
          <a:xfrm>
            <a:off x="3078507" y="1069777"/>
            <a:ext cx="46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gaf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3F4603-D2F9-7844-97A9-1AF24932DA7F}"/>
              </a:ext>
            </a:extLst>
          </p:cNvPr>
          <p:cNvSpPr txBox="1"/>
          <p:nvPr/>
        </p:nvSpPr>
        <p:spPr>
          <a:xfrm>
            <a:off x="4586931" y="1079375"/>
            <a:ext cx="54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mtx</a:t>
            </a:r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5EAA06A-89DE-B54F-A1E4-04FAEAB778BF}"/>
              </a:ext>
            </a:extLst>
          </p:cNvPr>
          <p:cNvCxnSpPr>
            <a:stCxn id="52" idx="2"/>
            <a:endCxn id="67" idx="0"/>
          </p:cNvCxnSpPr>
          <p:nvPr/>
        </p:nvCxnSpPr>
        <p:spPr>
          <a:xfrm rot="5400000">
            <a:off x="2382541" y="143307"/>
            <a:ext cx="352101" cy="150900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2CEE4E4-38CD-6641-A044-F3CBECA115BD}"/>
              </a:ext>
            </a:extLst>
          </p:cNvPr>
          <p:cNvCxnSpPr>
            <a:cxnSpLocks/>
            <a:stCxn id="52" idx="2"/>
            <a:endCxn id="71" idx="0"/>
          </p:cNvCxnSpPr>
          <p:nvPr/>
        </p:nvCxnSpPr>
        <p:spPr>
          <a:xfrm rot="16200000" flipH="1">
            <a:off x="3907010" y="127840"/>
            <a:ext cx="357617" cy="15454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A73B04F4-E2AF-D941-961B-643253C1A3F8}"/>
              </a:ext>
            </a:extLst>
          </p:cNvPr>
          <p:cNvCxnSpPr>
            <a:cxnSpLocks/>
            <a:stCxn id="52" idx="2"/>
            <a:endCxn id="69" idx="0"/>
          </p:cNvCxnSpPr>
          <p:nvPr/>
        </p:nvCxnSpPr>
        <p:spPr>
          <a:xfrm rot="5400000">
            <a:off x="3139083" y="895767"/>
            <a:ext cx="34801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71B7CE47-DFF9-3D44-AD01-B245EB58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24" y="485392"/>
            <a:ext cx="6377650" cy="53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0DC-DF86-8F45-ADFE-0523155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4" y="100227"/>
            <a:ext cx="10515600" cy="746983"/>
          </a:xfrm>
        </p:spPr>
        <p:txBody>
          <a:bodyPr>
            <a:normAutofit/>
          </a:bodyPr>
          <a:lstStyle/>
          <a:p>
            <a:r>
              <a:rPr lang="en-US" sz="3200" b="1" dirty="0"/>
              <a:t>Test sets from </a:t>
            </a:r>
            <a:r>
              <a:rPr lang="en-US" sz="3200" b="1" dirty="0" err="1"/>
              <a:t>ChatGPT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0284-F569-244A-9C5B-C127C6BA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89" y="3333571"/>
            <a:ext cx="5787752" cy="1226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FE7E5-DD0A-5942-911C-1720E5FFA136}"/>
              </a:ext>
            </a:extLst>
          </p:cNvPr>
          <p:cNvSpPr txBox="1"/>
          <p:nvPr/>
        </p:nvSpPr>
        <p:spPr>
          <a:xfrm>
            <a:off x="5009080" y="2896358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asm1_world.gaf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39A66-B7F3-6141-BAE9-74C85CC7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89" y="5181516"/>
            <a:ext cx="5907409" cy="1226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4D77B-06C2-2A42-8DCE-6376F367A973}"/>
              </a:ext>
            </a:extLst>
          </p:cNvPr>
          <p:cNvSpPr txBox="1"/>
          <p:nvPr/>
        </p:nvSpPr>
        <p:spPr>
          <a:xfrm>
            <a:off x="5009080" y="4812184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asm2_world.gaf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A9DB9-F3DA-D342-A0D7-B9037FE33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789" y="1486966"/>
            <a:ext cx="5877852" cy="1342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00822-FFCC-8743-8BF7-6FBF0E897085}"/>
              </a:ext>
            </a:extLst>
          </p:cNvPr>
          <p:cNvSpPr txBox="1"/>
          <p:nvPr/>
        </p:nvSpPr>
        <p:spPr>
          <a:xfrm>
            <a:off x="5320928" y="1006164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world.gfa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367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FDA72-33DE-C741-A982-82DEC0504F6A}"/>
              </a:ext>
            </a:extLst>
          </p:cNvPr>
          <p:cNvSpPr txBox="1">
            <a:spLocks/>
          </p:cNvSpPr>
          <p:nvPr/>
        </p:nvSpPr>
        <p:spPr>
          <a:xfrm>
            <a:off x="86502" y="124473"/>
            <a:ext cx="1161534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parse_gfa.py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7DC25-A58E-B245-B42E-83CD97F5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2" y="1098550"/>
            <a:ext cx="7747000" cy="466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EFFFF-479D-A345-BB64-371913BEEFDE}"/>
              </a:ext>
            </a:extLst>
          </p:cNvPr>
          <p:cNvSpPr txBox="1"/>
          <p:nvPr/>
        </p:nvSpPr>
        <p:spPr>
          <a:xfrm>
            <a:off x="259492" y="753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3A2B8-F906-7440-9223-EDC63CB191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359532" y="1448835"/>
            <a:ext cx="4386650" cy="80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54215-2B92-764F-B4C1-5FFA01ED7917}"/>
              </a:ext>
            </a:extLst>
          </p:cNvPr>
          <p:cNvSpPr txBox="1"/>
          <p:nvPr/>
        </p:nvSpPr>
        <p:spPr>
          <a:xfrm>
            <a:off x="8746182" y="987170"/>
            <a:ext cx="306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Parsing proper</a:t>
            </a:r>
            <a:br>
              <a:rPr lang="en-US" dirty="0"/>
            </a:br>
            <a:r>
              <a:rPr lang="en-US" dirty="0"/>
              <a:t>splits each line with </a:t>
            </a:r>
            <a:r>
              <a:rPr lang="en-US" i="1" dirty="0"/>
              <a:t>split </a:t>
            </a:r>
            <a:r>
              <a:rPr lang="en-US" dirty="0"/>
              <a:t>command on ”:”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8B5D-0A59-D04C-890C-4FA0E2C86ABF}"/>
              </a:ext>
            </a:extLst>
          </p:cNvPr>
          <p:cNvSpPr txBox="1"/>
          <p:nvPr/>
        </p:nvSpPr>
        <p:spPr>
          <a:xfrm>
            <a:off x="8746181" y="2393787"/>
            <a:ext cx="306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Grab components and save to output</a:t>
            </a:r>
            <a:br>
              <a:rPr lang="en-US" dirty="0"/>
            </a:br>
            <a:r>
              <a:rPr lang="en-US" i="1" dirty="0" err="1"/>
              <a:t>file.write</a:t>
            </a:r>
            <a:r>
              <a:rPr lang="en-US" i="1" dirty="0"/>
              <a:t>()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B86C3-227B-0249-9032-5C265740E7B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942992" y="2855452"/>
            <a:ext cx="803189" cy="37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D09EFF-2155-F246-9CA8-77F7CEDAD869}"/>
              </a:ext>
            </a:extLst>
          </p:cNvPr>
          <p:cNvSpPr txBox="1"/>
          <p:nvPr/>
        </p:nvSpPr>
        <p:spPr>
          <a:xfrm>
            <a:off x="8746181" y="4609766"/>
            <a:ext cx="306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Calls function and grabs user specified params from </a:t>
            </a:r>
            <a:r>
              <a:rPr lang="en-US" b="1" dirty="0" err="1"/>
              <a:t>rgaf.py</a:t>
            </a:r>
            <a:r>
              <a:rPr lang="en-US" b="1" dirty="0"/>
              <a:t> </a:t>
            </a:r>
            <a:br>
              <a:rPr lang="en-US" dirty="0"/>
            </a:br>
            <a:r>
              <a:rPr lang="en-US" i="1" dirty="0"/>
              <a:t>function () | __main__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2B3889-D14F-CA47-A6AC-CB83E78C878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706130" y="5071431"/>
            <a:ext cx="6040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BC4B61-84E7-9D4D-9110-DD0CC3B64171}"/>
              </a:ext>
            </a:extLst>
          </p:cNvPr>
          <p:cNvSpPr txBox="1"/>
          <p:nvPr/>
        </p:nvSpPr>
        <p:spPr>
          <a:xfrm>
            <a:off x="9206874" y="457716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BLOCKS</a:t>
            </a:r>
          </a:p>
        </p:txBody>
      </p:sp>
    </p:spTree>
    <p:extLst>
      <p:ext uri="{BB962C8B-B14F-4D97-AF65-F5344CB8AC3E}">
        <p14:creationId xmlns:p14="http://schemas.microsoft.com/office/powerpoint/2010/main" val="71921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D39946-4248-414B-98EC-8C19ACCD2DB8}"/>
              </a:ext>
            </a:extLst>
          </p:cNvPr>
          <p:cNvSpPr/>
          <p:nvPr/>
        </p:nvSpPr>
        <p:spPr>
          <a:xfrm>
            <a:off x="5462564" y="483975"/>
            <a:ext cx="6729436" cy="49882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93785A-5C8B-2C4A-AD59-344EBC3E7B32}"/>
              </a:ext>
            </a:extLst>
          </p:cNvPr>
          <p:cNvSpPr txBox="1">
            <a:spLocks/>
          </p:cNvSpPr>
          <p:nvPr/>
        </p:nvSpPr>
        <p:spPr>
          <a:xfrm>
            <a:off x="86502" y="124473"/>
            <a:ext cx="1161534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/>
              <a:t>parse_gfa.py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20C6-8460-D64B-9921-CEAB716087D8}"/>
              </a:ext>
            </a:extLst>
          </p:cNvPr>
          <p:cNvSpPr txBox="1"/>
          <p:nvPr/>
        </p:nvSpPr>
        <p:spPr>
          <a:xfrm>
            <a:off x="86502" y="12200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16061-5A40-EA41-B121-913FFD6B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" y="653574"/>
            <a:ext cx="47117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A59B4-75E7-654B-BDA3-0C1F1730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" y="1725324"/>
            <a:ext cx="5240948" cy="368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37566-E394-464B-ABB7-70CCABCD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2" y="5789285"/>
            <a:ext cx="7249292" cy="970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C258D-EFD0-B947-BBAA-6775BF457E97}"/>
              </a:ext>
            </a:extLst>
          </p:cNvPr>
          <p:cNvSpPr txBox="1"/>
          <p:nvPr/>
        </p:nvSpPr>
        <p:spPr>
          <a:xfrm>
            <a:off x="86502" y="144567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C830A-53EA-924E-8B53-6523FB0301B4}"/>
              </a:ext>
            </a:extLst>
          </p:cNvPr>
          <p:cNvSpPr txBox="1"/>
          <p:nvPr/>
        </p:nvSpPr>
        <p:spPr>
          <a:xfrm>
            <a:off x="0" y="544952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Specified Params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0DA5B-5321-6E4C-BF64-1D3D9569EC87}"/>
              </a:ext>
            </a:extLst>
          </p:cNvPr>
          <p:cNvSpPr txBox="1"/>
          <p:nvPr/>
        </p:nvSpPr>
        <p:spPr>
          <a:xfrm>
            <a:off x="8493216" y="483975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D0299-19B2-C645-810A-570822BB2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582" y="1725324"/>
            <a:ext cx="6375400" cy="146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E0588-07D1-3442-B851-4D2B0453F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226" y="3656229"/>
            <a:ext cx="5877852" cy="13423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13A5D-D83A-5048-9A85-B1F9A0C9308F}"/>
              </a:ext>
            </a:extLst>
          </p:cNvPr>
          <p:cNvSpPr txBox="1"/>
          <p:nvPr/>
        </p:nvSpPr>
        <p:spPr>
          <a:xfrm>
            <a:off x="5955957" y="3286897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193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153B7-4987-254C-9375-3EFC4832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" y="987170"/>
            <a:ext cx="7325075" cy="5598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EFFFF-479D-A345-BB64-371913BEEFDE}"/>
              </a:ext>
            </a:extLst>
          </p:cNvPr>
          <p:cNvSpPr txBox="1"/>
          <p:nvPr/>
        </p:nvSpPr>
        <p:spPr>
          <a:xfrm>
            <a:off x="207725" y="4810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(1/2)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3A2B8-F906-7440-9223-EDC63CB191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866768" y="1433446"/>
            <a:ext cx="5879414" cy="1272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54215-2B92-764F-B4C1-5FFA01ED7917}"/>
              </a:ext>
            </a:extLst>
          </p:cNvPr>
          <p:cNvSpPr txBox="1"/>
          <p:nvPr/>
        </p:nvSpPr>
        <p:spPr>
          <a:xfrm>
            <a:off x="8746182" y="987170"/>
            <a:ext cx="3064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Parsing proper (+ </a:t>
            </a:r>
            <a:r>
              <a:rPr lang="en-US" sz="1600" b="1" dirty="0" err="1"/>
              <a:t>cov</a:t>
            </a:r>
            <a:r>
              <a:rPr lang="en-US" sz="1600" b="1" dirty="0"/>
              <a:t> or dc tag)</a:t>
            </a:r>
            <a:br>
              <a:rPr lang="en-US" dirty="0"/>
            </a:br>
            <a:r>
              <a:rPr lang="en-US" dirty="0"/>
              <a:t>splits each line with </a:t>
            </a:r>
            <a:r>
              <a:rPr lang="en-US" i="1" dirty="0"/>
              <a:t>split </a:t>
            </a:r>
            <a:r>
              <a:rPr lang="en-US" dirty="0"/>
              <a:t>command on ”:”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8B5D-0A59-D04C-890C-4FA0E2C86ABF}"/>
              </a:ext>
            </a:extLst>
          </p:cNvPr>
          <p:cNvSpPr txBox="1"/>
          <p:nvPr/>
        </p:nvSpPr>
        <p:spPr>
          <a:xfrm>
            <a:off x="8746181" y="2393787"/>
            <a:ext cx="306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Iterates over all </a:t>
            </a:r>
            <a:r>
              <a:rPr lang="en-US" b="1" dirty="0" err="1"/>
              <a:t>asm</a:t>
            </a:r>
            <a:r>
              <a:rPr lang="en-US" b="1" dirty="0"/>
              <a:t> prefixes, parse, and write coverages for each</a:t>
            </a:r>
            <a:br>
              <a:rPr lang="en-US" dirty="0"/>
            </a:br>
            <a:r>
              <a:rPr lang="en-US" i="1" dirty="0"/>
              <a:t>if block – initialize </a:t>
            </a:r>
            <a:r>
              <a:rPr lang="en-US" i="1" dirty="0" err="1"/>
              <a:t>dataframe</a:t>
            </a:r>
            <a:r>
              <a:rPr lang="en-US" i="1" dirty="0"/>
              <a:t> for first </a:t>
            </a:r>
            <a:r>
              <a:rPr lang="en-US" i="1" dirty="0" err="1"/>
              <a:t>asm</a:t>
            </a:r>
            <a:endParaRPr lang="en-US" i="1" dirty="0"/>
          </a:p>
          <a:p>
            <a:pPr algn="ctr"/>
            <a:r>
              <a:rPr lang="en-US" i="1" dirty="0"/>
              <a:t>else block – merge on existing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B86C3-227B-0249-9032-5C265740E7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32886" y="1433446"/>
            <a:ext cx="5113296" cy="2233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BC4B61-84E7-9D4D-9110-DD0CC3B64171}"/>
              </a:ext>
            </a:extLst>
          </p:cNvPr>
          <p:cNvSpPr txBox="1"/>
          <p:nvPr/>
        </p:nvSpPr>
        <p:spPr>
          <a:xfrm>
            <a:off x="9206874" y="457716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BLOCKS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2C8334-AF37-E646-B2E7-D9956E063110}"/>
              </a:ext>
            </a:extLst>
          </p:cNvPr>
          <p:cNvSpPr txBox="1">
            <a:spLocks/>
          </p:cNvSpPr>
          <p:nvPr/>
        </p:nvSpPr>
        <p:spPr>
          <a:xfrm>
            <a:off x="207725" y="120908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x_coverage.py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DC42E-C447-4D4C-BC29-73558489041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977978" y="3270950"/>
            <a:ext cx="5768203" cy="180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7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9629A-47EB-4040-B3B8-219BA46D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5" y="1164571"/>
            <a:ext cx="7861300" cy="500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EFFFF-479D-A345-BB64-371913BEEFDE}"/>
              </a:ext>
            </a:extLst>
          </p:cNvPr>
          <p:cNvSpPr txBox="1"/>
          <p:nvPr/>
        </p:nvSpPr>
        <p:spPr>
          <a:xfrm>
            <a:off x="207725" y="4810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(2/2)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8B5D-0A59-D04C-890C-4FA0E2C86ABF}"/>
              </a:ext>
            </a:extLst>
          </p:cNvPr>
          <p:cNvSpPr txBox="1"/>
          <p:nvPr/>
        </p:nvSpPr>
        <p:spPr>
          <a:xfrm>
            <a:off x="8919800" y="1050386"/>
            <a:ext cx="306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Iterates over all </a:t>
            </a:r>
            <a:r>
              <a:rPr lang="en-US" b="1" dirty="0" err="1"/>
              <a:t>asm</a:t>
            </a:r>
            <a:r>
              <a:rPr lang="en-US" b="1" dirty="0"/>
              <a:t> prefixes, parse, and write coverages for each edge/link usage</a:t>
            </a:r>
            <a:br>
              <a:rPr lang="en-US" dirty="0"/>
            </a:br>
            <a:r>
              <a:rPr lang="en-US" i="1" dirty="0"/>
              <a:t>if block – initialize </a:t>
            </a:r>
            <a:r>
              <a:rPr lang="en-US" i="1" dirty="0" err="1"/>
              <a:t>dataframe</a:t>
            </a:r>
            <a:r>
              <a:rPr lang="en-US" i="1" dirty="0"/>
              <a:t> for first </a:t>
            </a:r>
            <a:r>
              <a:rPr lang="en-US" i="1" dirty="0" err="1"/>
              <a:t>asm</a:t>
            </a:r>
            <a:endParaRPr lang="en-US" i="1" dirty="0"/>
          </a:p>
          <a:p>
            <a:pPr algn="ctr"/>
            <a:r>
              <a:rPr lang="en-US" i="1" dirty="0"/>
              <a:t>else block – merge on existing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B86C3-227B-0249-9032-5C265740E7B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096000" y="1927549"/>
            <a:ext cx="2823800" cy="210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BC4B61-84E7-9D4D-9110-DD0CC3B64171}"/>
              </a:ext>
            </a:extLst>
          </p:cNvPr>
          <p:cNvSpPr txBox="1"/>
          <p:nvPr/>
        </p:nvSpPr>
        <p:spPr>
          <a:xfrm>
            <a:off x="9206874" y="457716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BLOCKS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2C8334-AF37-E646-B2E7-D9956E063110}"/>
              </a:ext>
            </a:extLst>
          </p:cNvPr>
          <p:cNvSpPr txBox="1">
            <a:spLocks/>
          </p:cNvSpPr>
          <p:nvPr/>
        </p:nvSpPr>
        <p:spPr>
          <a:xfrm>
            <a:off x="207725" y="120908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x_coverage.py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DC42E-C447-4D4C-BC29-73558489041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272201" y="4593410"/>
            <a:ext cx="5647599" cy="35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5DB26C-F0AB-8C40-9AA7-CD2D91966C4D}"/>
              </a:ext>
            </a:extLst>
          </p:cNvPr>
          <p:cNvSpPr txBox="1"/>
          <p:nvPr/>
        </p:nvSpPr>
        <p:spPr>
          <a:xfrm>
            <a:off x="8919800" y="4258617"/>
            <a:ext cx="3064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Calls function and grabs user specified params from </a:t>
            </a:r>
            <a:r>
              <a:rPr lang="en-US" b="1" dirty="0" err="1"/>
              <a:t>rgaf.py</a:t>
            </a:r>
            <a:r>
              <a:rPr lang="en-US" b="1" dirty="0"/>
              <a:t> </a:t>
            </a:r>
            <a:br>
              <a:rPr lang="en-US" dirty="0"/>
            </a:br>
            <a:r>
              <a:rPr lang="en-US" i="1" dirty="0"/>
              <a:t>function () | __main__</a:t>
            </a:r>
          </a:p>
          <a:p>
            <a:pPr algn="ctr"/>
            <a:endParaRPr lang="en-US" i="1" dirty="0"/>
          </a:p>
          <a:p>
            <a:pPr algn="ctr"/>
            <a:r>
              <a:rPr lang="en-US" sz="1200" i="1" dirty="0"/>
              <a:t>Note: </a:t>
            </a:r>
            <a:r>
              <a:rPr lang="en-US" sz="1200" i="1" dirty="0" err="1"/>
              <a:t>coverage_use</a:t>
            </a:r>
            <a:r>
              <a:rPr lang="en-US" sz="1200" i="1" dirty="0"/>
              <a:t> directory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25709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D39946-4248-414B-98EC-8C19ACCD2DB8}"/>
              </a:ext>
            </a:extLst>
          </p:cNvPr>
          <p:cNvSpPr/>
          <p:nvPr/>
        </p:nvSpPr>
        <p:spPr>
          <a:xfrm>
            <a:off x="5955956" y="483975"/>
            <a:ext cx="6236043" cy="62628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20C6-8460-D64B-9921-CEAB716087D8}"/>
              </a:ext>
            </a:extLst>
          </p:cNvPr>
          <p:cNvSpPr txBox="1"/>
          <p:nvPr/>
        </p:nvSpPr>
        <p:spPr>
          <a:xfrm>
            <a:off x="86502" y="12200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37566-E394-464B-ABB7-70CCABCDA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85" r="36079" b="-982"/>
          <a:stretch/>
        </p:blipFill>
        <p:spPr>
          <a:xfrm>
            <a:off x="115022" y="632526"/>
            <a:ext cx="4633779" cy="534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C258D-EFD0-B947-BBAA-6775BF457E97}"/>
              </a:ext>
            </a:extLst>
          </p:cNvPr>
          <p:cNvSpPr txBox="1"/>
          <p:nvPr/>
        </p:nvSpPr>
        <p:spPr>
          <a:xfrm>
            <a:off x="86502" y="144567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C830A-53EA-924E-8B53-6523FB0301B4}"/>
              </a:ext>
            </a:extLst>
          </p:cNvPr>
          <p:cNvSpPr txBox="1"/>
          <p:nvPr/>
        </p:nvSpPr>
        <p:spPr>
          <a:xfrm>
            <a:off x="86502" y="3878410"/>
            <a:ext cx="18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Specified params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0DA5B-5321-6E4C-BF64-1D3D9569EC87}"/>
              </a:ext>
            </a:extLst>
          </p:cNvPr>
          <p:cNvSpPr txBox="1"/>
          <p:nvPr/>
        </p:nvSpPr>
        <p:spPr>
          <a:xfrm>
            <a:off x="8493216" y="483975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13A5D-D83A-5048-9A85-B1F9A0C9308F}"/>
              </a:ext>
            </a:extLst>
          </p:cNvPr>
          <p:cNvSpPr txBox="1"/>
          <p:nvPr/>
        </p:nvSpPr>
        <p:spPr>
          <a:xfrm>
            <a:off x="5955956" y="2928553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2E0C5B-F4BB-B94F-B7B8-E1906BEEBAB8}"/>
              </a:ext>
            </a:extLst>
          </p:cNvPr>
          <p:cNvSpPr txBox="1">
            <a:spLocks/>
          </p:cNvSpPr>
          <p:nvPr/>
        </p:nvSpPr>
        <p:spPr>
          <a:xfrm>
            <a:off x="207725" y="120908"/>
            <a:ext cx="1268627" cy="336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x_coverage.py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1923F-6474-6A46-8759-611BF9B6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" y="1783343"/>
            <a:ext cx="5199044" cy="1473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BD7629-B9E7-E749-BFA5-C7816856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" y="4498376"/>
            <a:ext cx="5838700" cy="5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3E9E78-DD70-D845-BE9D-7CB71884F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" y="5053799"/>
            <a:ext cx="5765800" cy="58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F23CCD-EF83-184F-9125-A2291511C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672" y="1288916"/>
            <a:ext cx="5662217" cy="1562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076C3F-1E57-6D44-9578-43A5CA2FC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089" y="3375149"/>
            <a:ext cx="5787752" cy="12260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8BC1EE-5B81-6B48-AD89-1D83FBE0D6B1}"/>
              </a:ext>
            </a:extLst>
          </p:cNvPr>
          <p:cNvSpPr txBox="1"/>
          <p:nvPr/>
        </p:nvSpPr>
        <p:spPr>
          <a:xfrm>
            <a:off x="8108280" y="2937936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asm1_world.gaf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58A6D6-01B5-2645-A8E3-C03D23C7D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089" y="5223094"/>
            <a:ext cx="5907409" cy="12260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4CA109-C4D3-734E-AACA-F84A6F8A342A}"/>
              </a:ext>
            </a:extLst>
          </p:cNvPr>
          <p:cNvSpPr txBox="1"/>
          <p:nvPr/>
        </p:nvSpPr>
        <p:spPr>
          <a:xfrm>
            <a:off x="8108280" y="4853762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asm2_world.gaf</a:t>
            </a:r>
          </a:p>
        </p:txBody>
      </p:sp>
    </p:spTree>
    <p:extLst>
      <p:ext uri="{BB962C8B-B14F-4D97-AF65-F5344CB8AC3E}">
        <p14:creationId xmlns:p14="http://schemas.microsoft.com/office/powerpoint/2010/main" val="36420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452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Pangenome Graphs</vt:lpstr>
      <vt:lpstr>PowerPoint Presentation</vt:lpstr>
      <vt:lpstr>Test sets from ChatGPT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Joenilo II Paduhilao</dc:creator>
  <cp:lastModifiedBy>Joenilo II Paduhilao</cp:lastModifiedBy>
  <cp:revision>3</cp:revision>
  <dcterms:created xsi:type="dcterms:W3CDTF">2024-06-06T10:36:51Z</dcterms:created>
  <dcterms:modified xsi:type="dcterms:W3CDTF">2024-06-07T06:41:01Z</dcterms:modified>
</cp:coreProperties>
</file>