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2" r:id="rId7"/>
    <p:sldId id="271" r:id="rId8"/>
    <p:sldId id="263" r:id="rId9"/>
    <p:sldId id="264" r:id="rId10"/>
    <p:sldId id="273" r:id="rId11"/>
    <p:sldId id="272" r:id="rId12"/>
    <p:sldId id="275" r:id="rId13"/>
    <p:sldId id="27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6"/>
    <p:restoredTop sz="96327"/>
  </p:normalViewPr>
  <p:slideViewPr>
    <p:cSldViewPr snapToGrid="0">
      <p:cViewPr varScale="1">
        <p:scale>
          <a:sx n="87" d="100"/>
          <a:sy n="87" d="100"/>
        </p:scale>
        <p:origin x="208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DC8E-15F9-93A2-5758-25A67F79B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Analysis: Personal Medical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5B255-72C0-C487-9C6B-305FFA114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Jamie Parra</a:t>
            </a:r>
          </a:p>
          <a:p>
            <a:r>
              <a:rPr lang="en-US" dirty="0"/>
              <a:t>CEN 4930 –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57509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A1C6-4E45-6E96-DEC4-F452169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D85813E-8B61-9B83-61DE-10460E2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2125144"/>
            <a:ext cx="5749925" cy="442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5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62D8-C75D-1A5C-4FE9-C4C2C261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2F6A0AC-F6F1-8FAB-5D48-2F30EC501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041817"/>
            <a:ext cx="5795963" cy="436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8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F754-1523-457E-9075-6FE626EA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result on Charges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2669C1D-81F0-67E6-2413-ED5A8BF2B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9" r="1065"/>
          <a:stretch/>
        </p:blipFill>
        <p:spPr bwMode="auto">
          <a:xfrm>
            <a:off x="1744746" y="2109538"/>
            <a:ext cx="4543759" cy="46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5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3E188-A830-3C4A-77DE-7EF07CF9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3D Scatter Plot: Medical Costs by Gender and Smoking Status</a:t>
            </a:r>
            <a:b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5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2" name="Freeform: Shape 104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graph of smoking status&#10;&#10;Description automatically generated with medium confidence">
            <a:extLst>
              <a:ext uri="{FF2B5EF4-FFF2-40B4-BE49-F238E27FC236}">
                <a16:creationId xmlns:a16="http://schemas.microsoft.com/office/drawing/2014/main" id="{D98F1E85-9948-E4A4-1CF4-89208733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24" y="180108"/>
            <a:ext cx="6644503" cy="66778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01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2566-0E21-1918-9AB4-40189BDE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4249-11C1-9122-50A2-C508E3E4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Having a higher BMI, Age, and smoke results in the highest insurance premium out of any other category.</a:t>
            </a:r>
          </a:p>
          <a:p>
            <a:r>
              <a:rPr lang="en-US" dirty="0"/>
              <a:t>Having children does not increase your risk of health problems.</a:t>
            </a:r>
          </a:p>
          <a:p>
            <a:r>
              <a:rPr lang="en-US" dirty="0"/>
              <a:t>Having a higher BMI drastically increases your risk of having higher medical bills.</a:t>
            </a:r>
          </a:p>
          <a:p>
            <a:r>
              <a:rPr lang="en-US" dirty="0"/>
              <a:t>Smoking severely affects health and results in much higher medical bills.</a:t>
            </a:r>
          </a:p>
          <a:p>
            <a:r>
              <a:rPr lang="en-US" dirty="0"/>
              <a:t>Age does not have a direct correlation on BMI. BMI is more correlated to lifestyle that people maintain as shown in the 3 categories in the bubble chart.</a:t>
            </a:r>
          </a:p>
          <a:p>
            <a:r>
              <a:rPr lang="en-US" dirty="0"/>
              <a:t>Clients higher in age tend to have slightly higher medical costs than younger people of similar BMI.</a:t>
            </a:r>
          </a:p>
          <a:p>
            <a:r>
              <a:rPr lang="en-US" dirty="0"/>
              <a:t>Young people have a high chance of having high medical costs.</a:t>
            </a:r>
          </a:p>
          <a:p>
            <a:r>
              <a:rPr lang="en-US" dirty="0"/>
              <a:t>Including exercise level could help create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0005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161B-FAAA-3F89-1221-57012166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B51435-AB1D-502E-3F72-E39F86564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14613"/>
              </p:ext>
            </p:extLst>
          </p:nvPr>
        </p:nvGraphicFramePr>
        <p:xfrm>
          <a:off x="3850781" y="747253"/>
          <a:ext cx="808932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755">
                  <a:extLst>
                    <a:ext uri="{9D8B030D-6E8A-4147-A177-3AD203B41FA5}">
                      <a16:colId xmlns:a16="http://schemas.microsoft.com/office/drawing/2014/main" val="1312578760"/>
                    </a:ext>
                  </a:extLst>
                </a:gridCol>
                <a:gridCol w="1470935">
                  <a:extLst>
                    <a:ext uri="{9D8B030D-6E8A-4147-A177-3AD203B41FA5}">
                      <a16:colId xmlns:a16="http://schemas.microsoft.com/office/drawing/2014/main" val="2708976749"/>
                    </a:ext>
                  </a:extLst>
                </a:gridCol>
                <a:gridCol w="1055459">
                  <a:extLst>
                    <a:ext uri="{9D8B030D-6E8A-4147-A177-3AD203B41FA5}">
                      <a16:colId xmlns:a16="http://schemas.microsoft.com/office/drawing/2014/main" val="3147135780"/>
                    </a:ext>
                  </a:extLst>
                </a:gridCol>
                <a:gridCol w="1516869">
                  <a:extLst>
                    <a:ext uri="{9D8B030D-6E8A-4147-A177-3AD203B41FA5}">
                      <a16:colId xmlns:a16="http://schemas.microsoft.com/office/drawing/2014/main" val="4008833985"/>
                    </a:ext>
                  </a:extLst>
                </a:gridCol>
                <a:gridCol w="1617305">
                  <a:extLst>
                    <a:ext uri="{9D8B030D-6E8A-4147-A177-3AD203B41FA5}">
                      <a16:colId xmlns:a16="http://schemas.microsoft.com/office/drawing/2014/main" val="1515826702"/>
                    </a:ext>
                  </a:extLst>
                </a:gridCol>
              </a:tblGrid>
              <a:tr h="41417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02543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57619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2682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87796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 cared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14934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Smoking cigarettes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48339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Southeast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88039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bill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52171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Hospital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Boston Memorial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705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82ACCE-08A6-25B2-4D8F-9501C56BACC4}"/>
              </a:ext>
            </a:extLst>
          </p:cNvPr>
          <p:cNvSpPr txBox="1"/>
          <p:nvPr/>
        </p:nvSpPr>
        <p:spPr>
          <a:xfrm>
            <a:off x="646111" y="1853248"/>
            <a:ext cx="28452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consists of Data from a sample of data of patient information regarding their lifestyle and basic information. It does not including information such as name or address for </a:t>
            </a:r>
            <a:r>
              <a:rPr lang="en-US" dirty="0" err="1"/>
              <a:t>Hipa</a:t>
            </a:r>
            <a:r>
              <a:rPr lang="en-US" dirty="0"/>
              <a:t> purposes.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/datasets/mirichoi0218/insurance/data</a:t>
            </a:r>
          </a:p>
        </p:txBody>
      </p:sp>
    </p:spTree>
    <p:extLst>
      <p:ext uri="{BB962C8B-B14F-4D97-AF65-F5344CB8AC3E}">
        <p14:creationId xmlns:p14="http://schemas.microsoft.com/office/powerpoint/2010/main" val="24259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429E-2CBE-2C8C-0E51-5AFB1689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739622" cy="140053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DECB7E-7A66-033C-DEFB-9B8CDCA3A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17" y="2341418"/>
            <a:ext cx="3640282" cy="36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6332EB9-1516-C4BF-5B6B-6C99A352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22" y="2224285"/>
            <a:ext cx="4331469" cy="418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4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2" name="Picture 41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53" name="Picture 415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54" name="Oval 415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55" name="Picture 415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56" name="Picture 415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57" name="Rectangle 415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135D8-FF48-990E-E48E-BFF12D16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Total Chages</a:t>
            </a:r>
            <a:b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Dispersion Measures</a:t>
            </a:r>
          </a:p>
        </p:txBody>
      </p:sp>
      <p:sp>
        <p:nvSpPr>
          <p:cNvPr id="415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60" name="Freeform: Shape 414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51" name="Rectangle 415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AFB9D0E-F4FF-4126-7A27-A9138CF7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056678"/>
            <a:ext cx="6270662" cy="47441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52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1AD-495C-6D13-7B66-AE6B7852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9902C4-CC31-6288-4DA5-98832458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929506"/>
            <a:ext cx="2024061" cy="57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25D9297-F0B8-B04F-FB3D-F58BD1EC3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4" r="3032" b="-4632"/>
          <a:stretch/>
        </p:blipFill>
        <p:spPr bwMode="auto">
          <a:xfrm>
            <a:off x="7162769" y="1152983"/>
            <a:ext cx="1911958" cy="59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4F92BC2-6B64-FD6E-5762-6D9A85F73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202" b="5755"/>
          <a:stretch/>
        </p:blipFill>
        <p:spPr bwMode="auto">
          <a:xfrm>
            <a:off x="4654741" y="1003999"/>
            <a:ext cx="2024061" cy="56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A24A-D95B-F1C0-C6E9-D0E79DD7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 vs Women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3F33E2-D475-1B38-C496-0D69AD75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287093"/>
            <a:ext cx="8318500" cy="524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0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17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177" name="Picture 717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79" name="Oval 717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81" name="Picture 718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83" name="Picture 718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185" name="Rectangle 718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4997D-FC0F-FDE3-91EE-71FC670C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Age vs BMI vs Charges</a:t>
            </a:r>
          </a:p>
        </p:txBody>
      </p:sp>
      <p:sp useBgFill="1">
        <p:nvSpPr>
          <p:cNvPr id="7189" name="Rectangle 7188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 descr="A graph of age vs bmi&#10;&#10;Description automatically generated">
            <a:extLst>
              <a:ext uri="{FF2B5EF4-FFF2-40B4-BE49-F238E27FC236}">
                <a16:creationId xmlns:a16="http://schemas.microsoft.com/office/drawing/2014/main" id="{BE14D4B8-2C9E-F59A-AC37-98DFC5EB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031185"/>
            <a:ext cx="6275584" cy="48008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7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74F-F4B9-A33A-F23D-09766060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CEBF74-5E58-348A-C2C6-46790EA1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1" y="214312"/>
            <a:ext cx="2332980" cy="664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B7C529E-5402-604F-9C14-073C801CD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6" y="214312"/>
            <a:ext cx="2332980" cy="664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E7E8-5097-3BE0-E29F-3B8AAF45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 Correlations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947F2AF-0F35-970C-31C3-C6F857B11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7" y="1613312"/>
            <a:ext cx="4809285" cy="38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58BF6D4-CA87-4C2A-DC54-7594886EB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364969"/>
            <a:ext cx="5422900" cy="438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03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1909</TotalTime>
  <Words>289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Descriptive Analysis: Personal Medical Costs</vt:lpstr>
      <vt:lpstr>Dataset</vt:lpstr>
      <vt:lpstr>Dataset</vt:lpstr>
      <vt:lpstr>Total Chages Dispersion Measures</vt:lpstr>
      <vt:lpstr>BMI</vt:lpstr>
      <vt:lpstr>Men vs Women</vt:lpstr>
      <vt:lpstr>Age vs BMI vs Charges</vt:lpstr>
      <vt:lpstr>Smoker</vt:lpstr>
      <vt:lpstr>BMI Correlations</vt:lpstr>
      <vt:lpstr>Children</vt:lpstr>
      <vt:lpstr>Regions</vt:lpstr>
      <vt:lpstr>Smoking result on Charges</vt:lpstr>
      <vt:lpstr>3D Scatter Plot: Medical Costs by Gender and Smoking Status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Analysis: CO2 Emissions</dc:title>
  <dc:creator>Jamie parra</dc:creator>
  <cp:lastModifiedBy>Jamie parra</cp:lastModifiedBy>
  <cp:revision>59</cp:revision>
  <dcterms:created xsi:type="dcterms:W3CDTF">2023-09-14T16:09:21Z</dcterms:created>
  <dcterms:modified xsi:type="dcterms:W3CDTF">2023-10-10T18:38:34Z</dcterms:modified>
</cp:coreProperties>
</file>