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7" r:id="rId3"/>
    <p:sldId id="257" r:id="rId4"/>
    <p:sldId id="260" r:id="rId5"/>
    <p:sldId id="261" r:id="rId6"/>
    <p:sldId id="278" r:id="rId7"/>
    <p:sldId id="279" r:id="rId8"/>
    <p:sldId id="285" r:id="rId9"/>
    <p:sldId id="270" r:id="rId10"/>
    <p:sldId id="280" r:id="rId11"/>
    <p:sldId id="262" r:id="rId12"/>
    <p:sldId id="281" r:id="rId13"/>
    <p:sldId id="283" r:id="rId14"/>
    <p:sldId id="282" r:id="rId15"/>
    <p:sldId id="286" r:id="rId16"/>
    <p:sldId id="287" r:id="rId17"/>
    <p:sldId id="284"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03"/>
    <p:restoredTop sz="96327"/>
  </p:normalViewPr>
  <p:slideViewPr>
    <p:cSldViewPr snapToGrid="0">
      <p:cViewPr varScale="1">
        <p:scale>
          <a:sx n="128" d="100"/>
          <a:sy n="128" d="100"/>
        </p:scale>
        <p:origin x="6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10/31/23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10/31/23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10/31/23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10/31/23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10/31/23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10/31/23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10/31/23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10/31/23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10/31/23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10/31/23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png"/><Relationship Id="rId7"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29.png"/><Relationship Id="rId4" Type="http://schemas.openxmlformats.org/officeDocument/2006/relationships/image" Target="../media/image3.png"/><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03DC8E-15F9-93A2-5758-25A67F79BFFC}"/>
              </a:ext>
            </a:extLst>
          </p:cNvPr>
          <p:cNvSpPr>
            <a:spLocks noGrp="1"/>
          </p:cNvSpPr>
          <p:nvPr>
            <p:ph type="ctrTitle"/>
          </p:nvPr>
        </p:nvSpPr>
        <p:spPr>
          <a:xfrm>
            <a:off x="4872012" y="1447800"/>
            <a:ext cx="5222325" cy="3329581"/>
          </a:xfrm>
        </p:spPr>
        <p:txBody>
          <a:bodyPr>
            <a:normAutofit/>
          </a:bodyPr>
          <a:lstStyle/>
          <a:p>
            <a:pPr>
              <a:lnSpc>
                <a:spcPct val="90000"/>
              </a:lnSpc>
            </a:pPr>
            <a:r>
              <a:rPr lang="en-US" sz="5600">
                <a:solidFill>
                  <a:srgbClr val="EBEBEB"/>
                </a:solidFill>
              </a:rPr>
              <a:t>Descriptive Analysis: Global Terrorism</a:t>
            </a:r>
          </a:p>
        </p:txBody>
      </p:sp>
      <p:sp>
        <p:nvSpPr>
          <p:cNvPr id="3" name="Subtitle 2">
            <a:extLst>
              <a:ext uri="{FF2B5EF4-FFF2-40B4-BE49-F238E27FC236}">
                <a16:creationId xmlns:a16="http://schemas.microsoft.com/office/drawing/2014/main" id="{2D15B255-72C0-C487-9C6B-305FFA114F14}"/>
              </a:ext>
            </a:extLst>
          </p:cNvPr>
          <p:cNvSpPr>
            <a:spLocks noGrp="1"/>
          </p:cNvSpPr>
          <p:nvPr>
            <p:ph type="subTitle" idx="1"/>
          </p:nvPr>
        </p:nvSpPr>
        <p:spPr>
          <a:xfrm>
            <a:off x="4872012" y="4777380"/>
            <a:ext cx="5222326" cy="861420"/>
          </a:xfrm>
        </p:spPr>
        <p:txBody>
          <a:bodyPr>
            <a:normAutofit/>
          </a:bodyPr>
          <a:lstStyle/>
          <a:p>
            <a:r>
              <a:rPr lang="en-US" sz="1900">
                <a:solidFill>
                  <a:schemeClr val="tx2">
                    <a:lumMod val="40000"/>
                    <a:lumOff val="60000"/>
                  </a:schemeClr>
                </a:solidFill>
              </a:rPr>
              <a:t>Author: Jamie Parra</a:t>
            </a:r>
          </a:p>
          <a:p>
            <a:r>
              <a:rPr lang="en-US" sz="1900">
                <a:solidFill>
                  <a:schemeClr val="tx2">
                    <a:lumMod val="40000"/>
                    <a:lumOff val="60000"/>
                  </a:schemeClr>
                </a:solidFill>
              </a:rPr>
              <a:t>CEN 4930 – Exploratory data analysis</a:t>
            </a:r>
          </a:p>
        </p:txBody>
      </p:sp>
      <p:sp>
        <p:nvSpPr>
          <p:cNvPr id="11"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21BF8538-9080-8D96-E4E1-AB023C58B820}"/>
              </a:ext>
            </a:extLst>
          </p:cNvPr>
          <p:cNvPicPr>
            <a:picLocks noChangeAspect="1"/>
          </p:cNvPicPr>
          <p:nvPr/>
        </p:nvPicPr>
        <p:blipFill rotWithShape="1">
          <a:blip r:embed="rId3"/>
          <a:srcRect l="58176" r="5063"/>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13" name="Rectangle 12">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75092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D8CFD-3067-C6AC-2118-B561885A72FF}"/>
              </a:ext>
            </a:extLst>
          </p:cNvPr>
          <p:cNvSpPr>
            <a:spLocks noGrp="1"/>
          </p:cNvSpPr>
          <p:nvPr>
            <p:ph type="title"/>
          </p:nvPr>
        </p:nvSpPr>
        <p:spPr>
          <a:xfrm>
            <a:off x="679184" y="2721053"/>
            <a:ext cx="3127487" cy="1729263"/>
          </a:xfrm>
        </p:spPr>
        <p:txBody>
          <a:bodyPr anchor="b">
            <a:normAutofit/>
          </a:bodyPr>
          <a:lstStyle/>
          <a:p>
            <a:r>
              <a:rPr lang="en-US" sz="3200" dirty="0">
                <a:solidFill>
                  <a:srgbClr val="EBEBEB"/>
                </a:solidFill>
              </a:rPr>
              <a:t>Regions Side by Side</a:t>
            </a:r>
          </a:p>
        </p:txBody>
      </p:sp>
      <p:sp>
        <p:nvSpPr>
          <p:cNvPr id="6153"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6155" name="Freeform: Shape 6154">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6157" name="Rectangle 6156">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146" name="Picture 2">
            <a:extLst>
              <a:ext uri="{FF2B5EF4-FFF2-40B4-BE49-F238E27FC236}">
                <a16:creationId xmlns:a16="http://schemas.microsoft.com/office/drawing/2014/main" id="{70FA282C-EABA-1603-DD69-AD3EEA33ED7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44188" y="1408670"/>
            <a:ext cx="7775056" cy="4354031"/>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56231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511E32C-124D-BB82-8B26-387D51309C36}"/>
              </a:ext>
            </a:extLst>
          </p:cNvPr>
          <p:cNvSpPr/>
          <p:nvPr/>
        </p:nvSpPr>
        <p:spPr>
          <a:xfrm>
            <a:off x="7322764" y="0"/>
            <a:ext cx="3021313" cy="68580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5" name="Picture 7174">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177" name="Picture 7176">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179" name="Oval 7178">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181" name="Picture 7180">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183" name="Picture 7182">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185" name="Rectangle 7184">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608A24A-D95B-F1C0-C6E9-D0E79DD7A902}"/>
              </a:ext>
            </a:extLst>
          </p:cNvPr>
          <p:cNvSpPr>
            <a:spLocks noGrp="1"/>
          </p:cNvSpPr>
          <p:nvPr>
            <p:ph type="title"/>
          </p:nvPr>
        </p:nvSpPr>
        <p:spPr>
          <a:xfrm>
            <a:off x="10536181" y="1409699"/>
            <a:ext cx="1691289" cy="3310582"/>
          </a:xfrm>
        </p:spPr>
        <p:txBody>
          <a:bodyPr vert="horz" lIns="91440" tIns="45720" rIns="91440" bIns="45720" rtlCol="0" anchor="b">
            <a:normAutofit/>
          </a:bodyPr>
          <a:lstStyle/>
          <a:p>
            <a:r>
              <a:rPr lang="en-US" sz="3200" dirty="0">
                <a:solidFill>
                  <a:schemeClr val="tx1"/>
                </a:solidFill>
              </a:rPr>
              <a:t>Most Attacks by Cities</a:t>
            </a:r>
          </a:p>
        </p:txBody>
      </p:sp>
      <p:sp>
        <p:nvSpPr>
          <p:cNvPr id="7187" name="Freeform: Shape 7186">
            <a:extLst>
              <a:ext uri="{FF2B5EF4-FFF2-40B4-BE49-F238E27FC236}">
                <a16:creationId xmlns:a16="http://schemas.microsoft.com/office/drawing/2014/main" id="{3484F10F-334C-431A-8E30-B66B496C5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75977" y="-475977"/>
            <a:ext cx="6858000" cy="7809953"/>
          </a:xfrm>
          <a:custGeom>
            <a:avLst/>
            <a:gdLst>
              <a:gd name="connsiteX0" fmla="*/ 6858000 w 6858000"/>
              <a:gd name="connsiteY0" fmla="*/ 1344715 h 7809953"/>
              <a:gd name="connsiteX1" fmla="*/ 6858000 w 6858000"/>
              <a:gd name="connsiteY1" fmla="*/ 1177 h 7809953"/>
              <a:gd name="connsiteX2" fmla="*/ 6702323 w 6858000"/>
              <a:gd name="connsiteY2" fmla="*/ 26222 h 7809953"/>
              <a:gd name="connsiteX3" fmla="*/ 6547332 w 6858000"/>
              <a:gd name="connsiteY3" fmla="*/ 50091 h 7809953"/>
              <a:gd name="connsiteX4" fmla="*/ 6391656 w 6858000"/>
              <a:gd name="connsiteY4" fmla="*/ 73455 h 7809953"/>
              <a:gd name="connsiteX5" fmla="*/ 6235293 w 6858000"/>
              <a:gd name="connsiteY5" fmla="*/ 93458 h 7809953"/>
              <a:gd name="connsiteX6" fmla="*/ 6079617 w 6858000"/>
              <a:gd name="connsiteY6" fmla="*/ 113629 h 7809953"/>
              <a:gd name="connsiteX7" fmla="*/ 5923254 w 6858000"/>
              <a:gd name="connsiteY7" fmla="*/ 132455 h 7809953"/>
              <a:gd name="connsiteX8" fmla="*/ 5768949 w 6858000"/>
              <a:gd name="connsiteY8" fmla="*/ 148591 h 7809953"/>
              <a:gd name="connsiteX9" fmla="*/ 5612587 w 6858000"/>
              <a:gd name="connsiteY9" fmla="*/ 163887 h 7809953"/>
              <a:gd name="connsiteX10" fmla="*/ 5456910 w 6858000"/>
              <a:gd name="connsiteY10" fmla="*/ 177839 h 7809953"/>
              <a:gd name="connsiteX11" fmla="*/ 5303977 w 6858000"/>
              <a:gd name="connsiteY11" fmla="*/ 189941 h 7809953"/>
              <a:gd name="connsiteX12" fmla="*/ 5148986 w 6858000"/>
              <a:gd name="connsiteY12" fmla="*/ 202044 h 7809953"/>
              <a:gd name="connsiteX13" fmla="*/ 4996053 w 6858000"/>
              <a:gd name="connsiteY13" fmla="*/ 212129 h 7809953"/>
              <a:gd name="connsiteX14" fmla="*/ 4843119 w 6858000"/>
              <a:gd name="connsiteY14" fmla="*/ 220029 h 7809953"/>
              <a:gd name="connsiteX15" fmla="*/ 4690872 w 6858000"/>
              <a:gd name="connsiteY15" fmla="*/ 228266 h 7809953"/>
              <a:gd name="connsiteX16" fmla="*/ 4539996 w 6858000"/>
              <a:gd name="connsiteY16" fmla="*/ 235157 h 7809953"/>
              <a:gd name="connsiteX17" fmla="*/ 4390491 w 6858000"/>
              <a:gd name="connsiteY17" fmla="*/ 240032 h 7809953"/>
              <a:gd name="connsiteX18" fmla="*/ 4240987 w 6858000"/>
              <a:gd name="connsiteY18" fmla="*/ 244234 h 7809953"/>
              <a:gd name="connsiteX19" fmla="*/ 4092855 w 6858000"/>
              <a:gd name="connsiteY19" fmla="*/ 248268 h 7809953"/>
              <a:gd name="connsiteX20" fmla="*/ 3946779 w 6858000"/>
              <a:gd name="connsiteY20" fmla="*/ 250117 h 7809953"/>
              <a:gd name="connsiteX21" fmla="*/ 3800704 w 6858000"/>
              <a:gd name="connsiteY21" fmla="*/ 252134 h 7809953"/>
              <a:gd name="connsiteX22" fmla="*/ 3656685 w 6858000"/>
              <a:gd name="connsiteY22" fmla="*/ 253143 h 7809953"/>
              <a:gd name="connsiteX23" fmla="*/ 3514039 w 6858000"/>
              <a:gd name="connsiteY23" fmla="*/ 252134 h 7809953"/>
              <a:gd name="connsiteX24" fmla="*/ 3372765 w 6858000"/>
              <a:gd name="connsiteY24" fmla="*/ 252134 h 7809953"/>
              <a:gd name="connsiteX25" fmla="*/ 3232861 w 6858000"/>
              <a:gd name="connsiteY25" fmla="*/ 250117 h 7809953"/>
              <a:gd name="connsiteX26" fmla="*/ 3095701 w 6858000"/>
              <a:gd name="connsiteY26" fmla="*/ 247092 h 7809953"/>
              <a:gd name="connsiteX27" fmla="*/ 2959913 w 6858000"/>
              <a:gd name="connsiteY27" fmla="*/ 244234 h 7809953"/>
              <a:gd name="connsiteX28" fmla="*/ 2826868 w 6858000"/>
              <a:gd name="connsiteY28" fmla="*/ 241040 h 7809953"/>
              <a:gd name="connsiteX29" fmla="*/ 2694508 w 6858000"/>
              <a:gd name="connsiteY29" fmla="*/ 236166 h 7809953"/>
              <a:gd name="connsiteX30" fmla="*/ 2564207 w 6858000"/>
              <a:gd name="connsiteY30" fmla="*/ 230955 h 7809953"/>
              <a:gd name="connsiteX31" fmla="*/ 2436648 w 6858000"/>
              <a:gd name="connsiteY31" fmla="*/ 226249 h 7809953"/>
              <a:gd name="connsiteX32" fmla="*/ 2187702 w 6858000"/>
              <a:gd name="connsiteY32" fmla="*/ 212969 h 7809953"/>
              <a:gd name="connsiteX33" fmla="*/ 1949044 w 6858000"/>
              <a:gd name="connsiteY33" fmla="*/ 198850 h 7809953"/>
              <a:gd name="connsiteX34" fmla="*/ 1719987 w 6858000"/>
              <a:gd name="connsiteY34" fmla="*/ 184058 h 7809953"/>
              <a:gd name="connsiteX35" fmla="*/ 1503274 w 6858000"/>
              <a:gd name="connsiteY35" fmla="*/ 167753 h 7809953"/>
              <a:gd name="connsiteX36" fmla="*/ 1296162 w 6858000"/>
              <a:gd name="connsiteY36" fmla="*/ 150776 h 7809953"/>
              <a:gd name="connsiteX37" fmla="*/ 1104138 w 6858000"/>
              <a:gd name="connsiteY37" fmla="*/ 132455 h 7809953"/>
              <a:gd name="connsiteX38" fmla="*/ 923773 w 6858000"/>
              <a:gd name="connsiteY38" fmla="*/ 114469 h 7809953"/>
              <a:gd name="connsiteX39" fmla="*/ 757809 w 6858000"/>
              <a:gd name="connsiteY39" fmla="*/ 96484 h 7809953"/>
              <a:gd name="connsiteX40" fmla="*/ 605562 w 6858000"/>
              <a:gd name="connsiteY40" fmla="*/ 79507 h 7809953"/>
              <a:gd name="connsiteX41" fmla="*/ 470459 w 6858000"/>
              <a:gd name="connsiteY41" fmla="*/ 63370 h 7809953"/>
              <a:gd name="connsiteX42" fmla="*/ 348387 w 6858000"/>
              <a:gd name="connsiteY42" fmla="*/ 48074 h 7809953"/>
              <a:gd name="connsiteX43" fmla="*/ 245517 w 6858000"/>
              <a:gd name="connsiteY43" fmla="*/ 35299 h 7809953"/>
              <a:gd name="connsiteX44" fmla="*/ 159106 w 6858000"/>
              <a:gd name="connsiteY44" fmla="*/ 23197 h 7809953"/>
              <a:gd name="connsiteX45" fmla="*/ 40462 w 6858000"/>
              <a:gd name="connsiteY45" fmla="*/ 5883 h 7809953"/>
              <a:gd name="connsiteX46" fmla="*/ 0 w 6858000"/>
              <a:gd name="connsiteY46" fmla="*/ 0 h 7809953"/>
              <a:gd name="connsiteX47" fmla="*/ 0 w 6858000"/>
              <a:gd name="connsiteY47" fmla="*/ 652830 h 7809953"/>
              <a:gd name="connsiteX48" fmla="*/ 0 w 6858000"/>
              <a:gd name="connsiteY48" fmla="*/ 652830 h 7809953"/>
              <a:gd name="connsiteX49" fmla="*/ 0 w 6858000"/>
              <a:gd name="connsiteY49" fmla="*/ 7809953 h 7809953"/>
              <a:gd name="connsiteX50" fmla="*/ 6857999 w 6858000"/>
              <a:gd name="connsiteY50" fmla="*/ 7809953 h 7809953"/>
              <a:gd name="connsiteX51" fmla="*/ 6857999 w 6858000"/>
              <a:gd name="connsiteY51" fmla="*/ 1344715 h 780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0" h="7809953">
                <a:moveTo>
                  <a:pt x="6858000" y="1344715"/>
                </a:moveTo>
                <a:lnTo>
                  <a:pt x="6858000" y="1177"/>
                </a:lnTo>
                <a:lnTo>
                  <a:pt x="6702323" y="26222"/>
                </a:lnTo>
                <a:lnTo>
                  <a:pt x="6547332" y="50091"/>
                </a:lnTo>
                <a:lnTo>
                  <a:pt x="6391656" y="73455"/>
                </a:lnTo>
                <a:lnTo>
                  <a:pt x="6235293" y="93458"/>
                </a:lnTo>
                <a:lnTo>
                  <a:pt x="6079617" y="113629"/>
                </a:lnTo>
                <a:lnTo>
                  <a:pt x="5923254" y="132455"/>
                </a:lnTo>
                <a:lnTo>
                  <a:pt x="5768949" y="148591"/>
                </a:lnTo>
                <a:lnTo>
                  <a:pt x="5612587" y="163887"/>
                </a:lnTo>
                <a:lnTo>
                  <a:pt x="5456910" y="177839"/>
                </a:lnTo>
                <a:lnTo>
                  <a:pt x="5303977" y="189941"/>
                </a:lnTo>
                <a:lnTo>
                  <a:pt x="5148986" y="202044"/>
                </a:lnTo>
                <a:lnTo>
                  <a:pt x="4996053" y="212129"/>
                </a:lnTo>
                <a:lnTo>
                  <a:pt x="4843119" y="220029"/>
                </a:lnTo>
                <a:lnTo>
                  <a:pt x="4690872" y="228266"/>
                </a:lnTo>
                <a:lnTo>
                  <a:pt x="4539996" y="235157"/>
                </a:lnTo>
                <a:lnTo>
                  <a:pt x="4390491" y="240032"/>
                </a:lnTo>
                <a:lnTo>
                  <a:pt x="4240987" y="244234"/>
                </a:lnTo>
                <a:lnTo>
                  <a:pt x="4092855" y="248268"/>
                </a:lnTo>
                <a:lnTo>
                  <a:pt x="3946779" y="250117"/>
                </a:lnTo>
                <a:lnTo>
                  <a:pt x="3800704" y="252134"/>
                </a:lnTo>
                <a:lnTo>
                  <a:pt x="3656685" y="253143"/>
                </a:lnTo>
                <a:lnTo>
                  <a:pt x="3514039" y="252134"/>
                </a:lnTo>
                <a:lnTo>
                  <a:pt x="3372765" y="252134"/>
                </a:lnTo>
                <a:lnTo>
                  <a:pt x="3232861" y="250117"/>
                </a:lnTo>
                <a:lnTo>
                  <a:pt x="3095701" y="247092"/>
                </a:lnTo>
                <a:lnTo>
                  <a:pt x="2959913" y="244234"/>
                </a:lnTo>
                <a:lnTo>
                  <a:pt x="2826868" y="241040"/>
                </a:lnTo>
                <a:lnTo>
                  <a:pt x="2694508" y="236166"/>
                </a:lnTo>
                <a:lnTo>
                  <a:pt x="2564207" y="230955"/>
                </a:lnTo>
                <a:lnTo>
                  <a:pt x="2436648" y="226249"/>
                </a:lnTo>
                <a:lnTo>
                  <a:pt x="2187702" y="212969"/>
                </a:lnTo>
                <a:lnTo>
                  <a:pt x="1949044" y="198850"/>
                </a:lnTo>
                <a:lnTo>
                  <a:pt x="1719987" y="184058"/>
                </a:lnTo>
                <a:lnTo>
                  <a:pt x="1503274" y="167753"/>
                </a:lnTo>
                <a:lnTo>
                  <a:pt x="1296162" y="150776"/>
                </a:lnTo>
                <a:lnTo>
                  <a:pt x="1104138" y="132455"/>
                </a:lnTo>
                <a:lnTo>
                  <a:pt x="923773" y="114469"/>
                </a:lnTo>
                <a:lnTo>
                  <a:pt x="757809" y="96484"/>
                </a:lnTo>
                <a:lnTo>
                  <a:pt x="605562" y="79507"/>
                </a:lnTo>
                <a:lnTo>
                  <a:pt x="470459" y="63370"/>
                </a:lnTo>
                <a:lnTo>
                  <a:pt x="348387" y="48074"/>
                </a:lnTo>
                <a:lnTo>
                  <a:pt x="245517" y="35299"/>
                </a:lnTo>
                <a:lnTo>
                  <a:pt x="159106" y="23197"/>
                </a:lnTo>
                <a:lnTo>
                  <a:pt x="40462" y="5883"/>
                </a:lnTo>
                <a:lnTo>
                  <a:pt x="0" y="0"/>
                </a:lnTo>
                <a:lnTo>
                  <a:pt x="0" y="652830"/>
                </a:lnTo>
                <a:lnTo>
                  <a:pt x="0" y="652830"/>
                </a:lnTo>
                <a:lnTo>
                  <a:pt x="0" y="7809953"/>
                </a:lnTo>
                <a:lnTo>
                  <a:pt x="6857999" y="7809953"/>
                </a:lnTo>
                <a:lnTo>
                  <a:pt x="6857999" y="1344715"/>
                </a:lnTo>
                <a:close/>
              </a:path>
            </a:pathLst>
          </a:custGeom>
          <a:solidFill>
            <a:srgbClr val="FFFFFF"/>
          </a:solidFill>
          <a:ln>
            <a:noFill/>
          </a:ln>
        </p:spPr>
      </p:sp>
      <p:sp>
        <p:nvSpPr>
          <p:cNvPr id="7189" name="Freeform 31">
            <a:extLst>
              <a:ext uri="{FF2B5EF4-FFF2-40B4-BE49-F238E27FC236}">
                <a16:creationId xmlns:a16="http://schemas.microsoft.com/office/drawing/2014/main" id="{AEA0BB24-2B23-4B19-996F-58DA607EE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7170" name="Picture 2" descr="A graph of the top 20 cities with the most terrorist attacks in north america&#10;&#10;Description automatically generated">
            <a:extLst>
              <a:ext uri="{FF2B5EF4-FFF2-40B4-BE49-F238E27FC236}">
                <a16:creationId xmlns:a16="http://schemas.microsoft.com/office/drawing/2014/main" id="{E03363B3-08A4-3F82-A00D-441E36832246}"/>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40485" y="11018"/>
            <a:ext cx="5210433" cy="3152312"/>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BAC15666-6FA9-2555-C873-F2A26B39DD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23763" y="52887"/>
            <a:ext cx="5210433" cy="3170738"/>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5D04519F-D545-D6BA-88E1-53BFAB66AD8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485" y="3385992"/>
            <a:ext cx="5443405" cy="3343121"/>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DCB7A7E4-854F-3402-53C8-819B2FF2462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75189" y="3418016"/>
            <a:ext cx="4967073" cy="323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702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849E4-52C8-F35F-FB59-ACBBE6092F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943C6D-EEA7-6220-3545-8CD4EB6E2DA3}"/>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CEF6F319-AC0F-75B9-297D-B77BFA1C58F7}"/>
              </a:ext>
            </a:extLst>
          </p:cNvPr>
          <p:cNvSpPr/>
          <p:nvPr/>
        </p:nvSpPr>
        <p:spPr>
          <a:xfrm>
            <a:off x="0" y="0"/>
            <a:ext cx="12192000" cy="68580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6" name="Picture 4">
            <a:extLst>
              <a:ext uri="{FF2B5EF4-FFF2-40B4-BE49-F238E27FC236}">
                <a16:creationId xmlns:a16="http://schemas.microsoft.com/office/drawing/2014/main" id="{129D6427-F0F6-39B0-E80F-1A011F977B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4" y="0"/>
            <a:ext cx="6041896" cy="3872551"/>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60AD9EDF-1FBA-F0DB-FF1C-834053E38D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3384" y="0"/>
            <a:ext cx="2957384" cy="1773938"/>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C1712DA2-0A32-FBE2-57EB-CAAD2CA8DE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003" y="3343619"/>
            <a:ext cx="5475765" cy="3514381"/>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a:extLst>
              <a:ext uri="{FF2B5EF4-FFF2-40B4-BE49-F238E27FC236}">
                <a16:creationId xmlns:a16="http://schemas.microsoft.com/office/drawing/2014/main" id="{4E6E467E-D2A9-7787-B09D-4424E17D70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429000"/>
            <a:ext cx="57531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a:extLst>
              <a:ext uri="{FF2B5EF4-FFF2-40B4-BE49-F238E27FC236}">
                <a16:creationId xmlns:a16="http://schemas.microsoft.com/office/drawing/2014/main" id="{E6022CAF-38B3-8ACB-260B-27A3288054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0"/>
            <a:ext cx="5865813"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62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9D0B9-6C57-503E-CCD0-BE7AAE908FF1}"/>
              </a:ext>
            </a:extLst>
          </p:cNvPr>
          <p:cNvSpPr>
            <a:spLocks noGrp="1"/>
          </p:cNvSpPr>
          <p:nvPr>
            <p:ph type="title"/>
          </p:nvPr>
        </p:nvSpPr>
        <p:spPr/>
        <p:txBody>
          <a:bodyPr/>
          <a:lstStyle/>
          <a:p>
            <a:endParaRPr lang="en-US" dirty="0"/>
          </a:p>
        </p:txBody>
      </p:sp>
      <p:pic>
        <p:nvPicPr>
          <p:cNvPr id="10242" name="Picture 2">
            <a:extLst>
              <a:ext uri="{FF2B5EF4-FFF2-40B4-BE49-F238E27FC236}">
                <a16:creationId xmlns:a16="http://schemas.microsoft.com/office/drawing/2014/main" id="{4A9F43ED-779B-A572-8606-E11F0F8FCA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0"/>
            <a:ext cx="4364671" cy="237249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FD295A41-D607-789E-A566-D72EC32CCE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0537" y="0"/>
            <a:ext cx="4359040" cy="2372498"/>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B0AB4289-0CE2-FE8C-EFD5-A3BFA0885E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4670" y="2372498"/>
            <a:ext cx="4359040" cy="2372499"/>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a:extLst>
              <a:ext uri="{FF2B5EF4-FFF2-40B4-BE49-F238E27FC236}">
                <a16:creationId xmlns:a16="http://schemas.microsoft.com/office/drawing/2014/main" id="{91D32030-BEE7-70F9-87C2-542109563A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372498"/>
            <a:ext cx="4359042" cy="2372499"/>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a:extLst>
              <a:ext uri="{FF2B5EF4-FFF2-40B4-BE49-F238E27FC236}">
                <a16:creationId xmlns:a16="http://schemas.microsoft.com/office/drawing/2014/main" id="{93D62149-9709-7DF6-8B42-8AD658060E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 y="4658499"/>
            <a:ext cx="4237745" cy="230648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A471B946-55AA-BEC6-4784-FA78BAE07F90}"/>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4370537" y="4744998"/>
            <a:ext cx="4237745" cy="2330760"/>
          </a:xfrm>
          <a:prstGeom prst="rect">
            <a:avLst/>
          </a:prstGeom>
          <a:noFill/>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2068E90-EB6D-7D30-5BE2-399DD07F45FC}"/>
              </a:ext>
            </a:extLst>
          </p:cNvPr>
          <p:cNvSpPr txBox="1"/>
          <p:nvPr/>
        </p:nvSpPr>
        <p:spPr>
          <a:xfrm>
            <a:off x="9058656" y="2372498"/>
            <a:ext cx="2438400" cy="1200329"/>
          </a:xfrm>
          <a:prstGeom prst="rect">
            <a:avLst/>
          </a:prstGeom>
          <a:noFill/>
        </p:spPr>
        <p:txBody>
          <a:bodyPr wrap="square" rtlCol="0">
            <a:spAutoFit/>
          </a:bodyPr>
          <a:lstStyle/>
          <a:p>
            <a:r>
              <a:rPr lang="en-US" sz="3600" dirty="0"/>
              <a:t>Attacks by Cities</a:t>
            </a:r>
          </a:p>
        </p:txBody>
      </p:sp>
    </p:spTree>
    <p:extLst>
      <p:ext uri="{BB962C8B-B14F-4D97-AF65-F5344CB8AC3E}">
        <p14:creationId xmlns:p14="http://schemas.microsoft.com/office/powerpoint/2010/main" val="3564385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7" name="Rectangle 9226">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9229" name="Rectangle 9228">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231"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B3E6214-3041-97A0-7964-641B00B664D5}"/>
              </a:ext>
            </a:extLst>
          </p:cNvPr>
          <p:cNvSpPr>
            <a:spLocks noGrp="1"/>
          </p:cNvSpPr>
          <p:nvPr>
            <p:ph type="title"/>
          </p:nvPr>
        </p:nvSpPr>
        <p:spPr>
          <a:xfrm>
            <a:off x="648930" y="629267"/>
            <a:ext cx="9252154" cy="1016654"/>
          </a:xfrm>
        </p:spPr>
        <p:txBody>
          <a:bodyPr>
            <a:normAutofit/>
          </a:bodyPr>
          <a:lstStyle/>
          <a:p>
            <a:r>
              <a:rPr lang="en-US" dirty="0">
                <a:solidFill>
                  <a:srgbClr val="EBEBEB"/>
                </a:solidFill>
              </a:rPr>
              <a:t>Type of Attack</a:t>
            </a:r>
          </a:p>
        </p:txBody>
      </p:sp>
      <p:sp useBgFill="1">
        <p:nvSpPr>
          <p:cNvPr id="9233" name="Freeform: Shape 9232">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9220" name="Picture 4">
            <a:extLst>
              <a:ext uri="{FF2B5EF4-FFF2-40B4-BE49-F238E27FC236}">
                <a16:creationId xmlns:a16="http://schemas.microsoft.com/office/drawing/2014/main" id="{364FDCA4-D9A5-F298-ADBC-496786F093B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8" y="2684957"/>
            <a:ext cx="6569237" cy="3678773"/>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BFA21E45-6595-1ABE-5E7F-4E157A4518C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354494" y="2882124"/>
            <a:ext cx="5857023" cy="3246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425203"/>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21" name="Rectangle 1332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6AD65C-993B-9433-8577-A4BA2283E460}"/>
              </a:ext>
            </a:extLst>
          </p:cNvPr>
          <p:cNvSpPr>
            <a:spLocks noGrp="1"/>
          </p:cNvSpPr>
          <p:nvPr>
            <p:ph type="title"/>
          </p:nvPr>
        </p:nvSpPr>
        <p:spPr>
          <a:xfrm>
            <a:off x="648931" y="629266"/>
            <a:ext cx="4166510" cy="1622321"/>
          </a:xfrm>
        </p:spPr>
        <p:txBody>
          <a:bodyPr>
            <a:normAutofit/>
          </a:bodyPr>
          <a:lstStyle/>
          <a:p>
            <a:r>
              <a:rPr lang="en-US" dirty="0">
                <a:solidFill>
                  <a:srgbClr val="EBEBEB"/>
                </a:solidFill>
              </a:rPr>
              <a:t>Iran Attacks</a:t>
            </a:r>
          </a:p>
        </p:txBody>
      </p:sp>
      <p:sp>
        <p:nvSpPr>
          <p:cNvPr id="1332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325" name="Freeform: Shape 1332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3314" name="Picture 2">
            <a:extLst>
              <a:ext uri="{FF2B5EF4-FFF2-40B4-BE49-F238E27FC236}">
                <a16:creationId xmlns:a16="http://schemas.microsoft.com/office/drawing/2014/main" id="{645C1481-A8D2-4D22-97B3-A8486C069F3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41620" y="1896216"/>
            <a:ext cx="5862359" cy="3297576"/>
          </a:xfrm>
          <a:prstGeom prst="rect">
            <a:avLst/>
          </a:prstGeom>
          <a:noFill/>
          <a:effectLst/>
          <a:extLst>
            <a:ext uri="{909E8E84-426E-40DD-AFC4-6F175D3DCCD1}">
              <a14:hiddenFill xmlns:a14="http://schemas.microsoft.com/office/drawing/2010/main">
                <a:solidFill>
                  <a:srgbClr val="FFFFFF"/>
                </a:solidFill>
              </a14:hiddenFill>
            </a:ext>
          </a:extLst>
        </p:spPr>
      </p:pic>
      <p:sp>
        <p:nvSpPr>
          <p:cNvPr id="13327" name="Rectangle 1332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318" name="Content Placeholder 13317">
            <a:extLst>
              <a:ext uri="{FF2B5EF4-FFF2-40B4-BE49-F238E27FC236}">
                <a16:creationId xmlns:a16="http://schemas.microsoft.com/office/drawing/2014/main" id="{DBDC3982-555B-B139-C2EA-BAE959BC602F}"/>
              </a:ext>
            </a:extLst>
          </p:cNvPr>
          <p:cNvSpPr>
            <a:spLocks noGrp="1"/>
          </p:cNvSpPr>
          <p:nvPr>
            <p:ph idx="1"/>
          </p:nvPr>
        </p:nvSpPr>
        <p:spPr>
          <a:xfrm>
            <a:off x="648931" y="2438400"/>
            <a:ext cx="4166509" cy="3785419"/>
          </a:xfrm>
        </p:spPr>
        <p:txBody>
          <a:bodyPr>
            <a:normAutofit fontScale="85000" lnSpcReduction="20000"/>
          </a:bodyPr>
          <a:lstStyle/>
          <a:p>
            <a:r>
              <a:rPr lang="en-US" b="0" i="0" dirty="0">
                <a:solidFill>
                  <a:srgbClr val="E8EAED"/>
                </a:solidFill>
                <a:effectLst/>
                <a:latin typeface="Google Sans"/>
              </a:rPr>
              <a:t>The </a:t>
            </a:r>
            <a:r>
              <a:rPr lang="en-US" b="0" i="0" dirty="0" err="1">
                <a:solidFill>
                  <a:srgbClr val="E8EAED"/>
                </a:solidFill>
                <a:effectLst/>
                <a:latin typeface="Google Sans"/>
              </a:rPr>
              <a:t>Mojahedin</a:t>
            </a:r>
            <a:r>
              <a:rPr lang="en-US" b="0" i="0" dirty="0">
                <a:solidFill>
                  <a:srgbClr val="E8EAED"/>
                </a:solidFill>
                <a:effectLst/>
                <a:latin typeface="Google Sans"/>
              </a:rPr>
              <a:t>-e-</a:t>
            </a:r>
            <a:r>
              <a:rPr lang="en-US" b="0" i="0" dirty="0" err="1">
                <a:solidFill>
                  <a:srgbClr val="E8EAED"/>
                </a:solidFill>
                <a:effectLst/>
                <a:latin typeface="Google Sans"/>
              </a:rPr>
              <a:t>Khalq</a:t>
            </a:r>
            <a:r>
              <a:rPr lang="en-US" b="0" i="0" dirty="0">
                <a:solidFill>
                  <a:srgbClr val="E8EAED"/>
                </a:solidFill>
                <a:effectLst/>
                <a:latin typeface="Google Sans"/>
              </a:rPr>
              <a:t> (MEK) was founded in 1965 by a group of Tehran University students whose radical ideas focused on an armed rebellion against Shah Mohammad Reza Pahlavi, whom they considered corrupt, oppressive, and a puppet of the United States.</a:t>
            </a:r>
          </a:p>
          <a:p>
            <a:r>
              <a:rPr lang="en-US" dirty="0">
                <a:solidFill>
                  <a:srgbClr val="E8EAED"/>
                </a:solidFill>
                <a:latin typeface="Google Sans"/>
              </a:rPr>
              <a:t>On 30 August 1981 a bomb exploded in the office of Mohammad Javad </a:t>
            </a:r>
            <a:r>
              <a:rPr lang="en-US" dirty="0" err="1">
                <a:solidFill>
                  <a:srgbClr val="E8EAED"/>
                </a:solidFill>
                <a:latin typeface="Google Sans"/>
              </a:rPr>
              <a:t>Bahonar</a:t>
            </a:r>
            <a:r>
              <a:rPr lang="en-US" dirty="0">
                <a:solidFill>
                  <a:srgbClr val="E8EAED"/>
                </a:solidFill>
                <a:latin typeface="Google Sans"/>
              </a:rPr>
              <a:t>, Prime Minister of Iran, which killed </a:t>
            </a:r>
            <a:r>
              <a:rPr lang="en-US" dirty="0" err="1">
                <a:solidFill>
                  <a:srgbClr val="E8EAED"/>
                </a:solidFill>
                <a:latin typeface="Google Sans"/>
              </a:rPr>
              <a:t>Bahonar</a:t>
            </a:r>
            <a:r>
              <a:rPr lang="en-US" dirty="0">
                <a:solidFill>
                  <a:srgbClr val="E8EAED"/>
                </a:solidFill>
                <a:latin typeface="Google Sans"/>
              </a:rPr>
              <a:t>, President Mohammad Ali Rajai and some other officials.</a:t>
            </a:r>
          </a:p>
          <a:p>
            <a:r>
              <a:rPr lang="en-US" dirty="0">
                <a:solidFill>
                  <a:srgbClr val="E8EAED"/>
                </a:solidFill>
                <a:latin typeface="Google Sans"/>
              </a:rPr>
              <a:t>According to the survivors, the bomb exploded when one of the victims opened a briefcase brought by Masoud </a:t>
            </a:r>
            <a:r>
              <a:rPr lang="en-US" dirty="0" err="1">
                <a:solidFill>
                  <a:srgbClr val="E8EAED"/>
                </a:solidFill>
                <a:latin typeface="Google Sans"/>
              </a:rPr>
              <a:t>Keshmiri</a:t>
            </a:r>
            <a:r>
              <a:rPr lang="en-US" dirty="0">
                <a:solidFill>
                  <a:srgbClr val="E8EAED"/>
                </a:solidFill>
                <a:latin typeface="Google Sans"/>
              </a:rPr>
              <a:t> as an "agent of MEK"</a:t>
            </a:r>
          </a:p>
          <a:p>
            <a:endParaRPr lang="en-US" dirty="0">
              <a:solidFill>
                <a:srgbClr val="E8EAED"/>
              </a:solidFill>
              <a:latin typeface="Google Sans"/>
            </a:endParaRPr>
          </a:p>
        </p:txBody>
      </p:sp>
    </p:spTree>
    <p:extLst>
      <p:ext uri="{BB962C8B-B14F-4D97-AF65-F5344CB8AC3E}">
        <p14:creationId xmlns:p14="http://schemas.microsoft.com/office/powerpoint/2010/main" val="345687158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7" name="Rectangle 14346">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DD10FE-F4AB-7204-D591-D8D1C12DDB0F}"/>
              </a:ext>
            </a:extLst>
          </p:cNvPr>
          <p:cNvSpPr>
            <a:spLocks noGrp="1"/>
          </p:cNvSpPr>
          <p:nvPr>
            <p:ph type="title"/>
          </p:nvPr>
        </p:nvSpPr>
        <p:spPr>
          <a:xfrm>
            <a:off x="648931" y="629266"/>
            <a:ext cx="4166510" cy="1622321"/>
          </a:xfrm>
        </p:spPr>
        <p:txBody>
          <a:bodyPr>
            <a:normAutofit/>
          </a:bodyPr>
          <a:lstStyle/>
          <a:p>
            <a:r>
              <a:rPr lang="en-US" dirty="0">
                <a:solidFill>
                  <a:srgbClr val="EBEBEB"/>
                </a:solidFill>
              </a:rPr>
              <a:t>Colombia FARC</a:t>
            </a:r>
          </a:p>
        </p:txBody>
      </p:sp>
      <p:sp>
        <p:nvSpPr>
          <p:cNvPr id="14349"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351" name="Freeform: Shape 14350">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4340" name="Picture 4">
            <a:extLst>
              <a:ext uri="{FF2B5EF4-FFF2-40B4-BE49-F238E27FC236}">
                <a16:creationId xmlns:a16="http://schemas.microsoft.com/office/drawing/2014/main" id="{E251BE1F-90BE-098C-3A4D-ECA63E15F86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92333" y="3476144"/>
            <a:ext cx="3246309" cy="1753007"/>
          </a:xfrm>
          <a:prstGeom prst="rect">
            <a:avLst/>
          </a:prstGeom>
          <a:noFill/>
          <a:effectLst/>
          <a:extLst>
            <a:ext uri="{909E8E84-426E-40DD-AFC4-6F175D3DCCD1}">
              <a14:hiddenFill xmlns:a14="http://schemas.microsoft.com/office/drawing/2010/main">
                <a:solidFill>
                  <a:srgbClr val="FFFFFF"/>
                </a:solidFill>
              </a14:hiddenFill>
            </a:ext>
          </a:extLst>
        </p:spPr>
      </p:pic>
      <p:sp>
        <p:nvSpPr>
          <p:cNvPr id="14353" name="Rectangle 14352">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344" name="Content Placeholder 14343">
            <a:extLst>
              <a:ext uri="{FF2B5EF4-FFF2-40B4-BE49-F238E27FC236}">
                <a16:creationId xmlns:a16="http://schemas.microsoft.com/office/drawing/2014/main" id="{23E7C0A5-F898-6CD4-6829-F9F1C9F0369D}"/>
              </a:ext>
            </a:extLst>
          </p:cNvPr>
          <p:cNvSpPr>
            <a:spLocks noGrp="1"/>
          </p:cNvSpPr>
          <p:nvPr>
            <p:ph idx="1"/>
          </p:nvPr>
        </p:nvSpPr>
        <p:spPr>
          <a:xfrm>
            <a:off x="648931" y="2438400"/>
            <a:ext cx="4166509" cy="3785419"/>
          </a:xfrm>
        </p:spPr>
        <p:txBody>
          <a:bodyPr>
            <a:normAutofit lnSpcReduction="10000"/>
          </a:bodyPr>
          <a:lstStyle/>
          <a:p>
            <a:r>
              <a:rPr lang="en-US" dirty="0">
                <a:solidFill>
                  <a:srgbClr val="EBEBEB"/>
                </a:solidFill>
              </a:rPr>
              <a:t>In October 1987 Jaime Pardo Leal, who had been the UP's presidential candidate the previous year, was assassinated amid a wave of violence in which thousands of the party's members perished at the hands of death squads.</a:t>
            </a:r>
          </a:p>
          <a:p>
            <a:r>
              <a:rPr lang="en-US" dirty="0">
                <a:solidFill>
                  <a:srgbClr val="EBEBEB"/>
                </a:solidFill>
              </a:rPr>
              <a:t>Russia funded Guerilla/FARC groups to fight for the  communist party.</a:t>
            </a:r>
          </a:p>
        </p:txBody>
      </p:sp>
      <p:pic>
        <p:nvPicPr>
          <p:cNvPr id="14342" name="Picture 6">
            <a:extLst>
              <a:ext uri="{FF2B5EF4-FFF2-40B4-BE49-F238E27FC236}">
                <a16:creationId xmlns:a16="http://schemas.microsoft.com/office/drawing/2014/main" id="{18DC85FD-82FC-1BFA-0E19-FF7EAD378D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583" y="1629742"/>
            <a:ext cx="6611627" cy="3598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86035"/>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84" name="Rectangle 11283">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286"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1288" name="Freeform: Shape 11287">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1290" name="Rectangle 11289">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3AE19CAB-7022-B9C9-53BE-23B61ED04A59}"/>
              </a:ext>
            </a:extLst>
          </p:cNvPr>
          <p:cNvSpPr>
            <a:spLocks noGrp="1"/>
          </p:cNvSpPr>
          <p:nvPr>
            <p:ph type="title"/>
          </p:nvPr>
        </p:nvSpPr>
        <p:spPr>
          <a:xfrm>
            <a:off x="644357" y="211609"/>
            <a:ext cx="2931613" cy="3839234"/>
          </a:xfrm>
        </p:spPr>
        <p:txBody>
          <a:bodyPr>
            <a:normAutofit/>
          </a:bodyPr>
          <a:lstStyle/>
          <a:p>
            <a:r>
              <a:rPr lang="en-US" dirty="0">
                <a:solidFill>
                  <a:srgbClr val="EBEBEB"/>
                </a:solidFill>
              </a:rPr>
              <a:t>Russian Separatists</a:t>
            </a:r>
            <a:br>
              <a:rPr lang="en-US" dirty="0">
                <a:solidFill>
                  <a:srgbClr val="EBEBEB"/>
                </a:solidFill>
              </a:rPr>
            </a:br>
            <a:r>
              <a:rPr lang="en-US" dirty="0">
                <a:solidFill>
                  <a:srgbClr val="EBEBEB"/>
                </a:solidFill>
              </a:rPr>
              <a:t>Attack</a:t>
            </a:r>
          </a:p>
        </p:txBody>
      </p:sp>
      <p:pic>
        <p:nvPicPr>
          <p:cNvPr id="11272" name="Picture 8">
            <a:extLst>
              <a:ext uri="{FF2B5EF4-FFF2-40B4-BE49-F238E27FC236}">
                <a16:creationId xmlns:a16="http://schemas.microsoft.com/office/drawing/2014/main" id="{E92B6460-33DC-4F9D-373D-1198685A09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0172" y="1525397"/>
            <a:ext cx="7479238" cy="40707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95CD13A-87B1-D7E1-6A37-0E83BEA5D690}"/>
              </a:ext>
            </a:extLst>
          </p:cNvPr>
          <p:cNvSpPr txBox="1"/>
          <p:nvPr/>
        </p:nvSpPr>
        <p:spPr>
          <a:xfrm>
            <a:off x="525266" y="2194007"/>
            <a:ext cx="3982316" cy="3416320"/>
          </a:xfrm>
          <a:prstGeom prst="rect">
            <a:avLst/>
          </a:prstGeom>
          <a:noFill/>
        </p:spPr>
        <p:txBody>
          <a:bodyPr wrap="square" rtlCol="0">
            <a:spAutoFit/>
          </a:bodyPr>
          <a:lstStyle/>
          <a:p>
            <a:r>
              <a:rPr lang="en-US" dirty="0">
                <a:solidFill>
                  <a:schemeClr val="bg1"/>
                </a:solidFill>
              </a:rPr>
              <a:t>The 2010 Moscow Metro bombings were suicide bombings carried out by two female Islamic terrorists during the morning rush hour at two stations of the Moscow Metro.</a:t>
            </a:r>
          </a:p>
          <a:p>
            <a:r>
              <a:rPr lang="en-US" dirty="0">
                <a:solidFill>
                  <a:schemeClr val="bg1"/>
                </a:solidFill>
              </a:rPr>
              <a:t>The bombings attributed to Chechen militants or to the Caucasus Emirate.[11] Since 1999, Chechen separatists gradually shifted away from pro Russian ideology.</a:t>
            </a:r>
          </a:p>
        </p:txBody>
      </p:sp>
    </p:spTree>
    <p:extLst>
      <p:ext uri="{BB962C8B-B14F-4D97-AF65-F5344CB8AC3E}">
        <p14:creationId xmlns:p14="http://schemas.microsoft.com/office/powerpoint/2010/main" val="2074160444"/>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592566-0E21-1918-9AB4-40189BDE069A}"/>
              </a:ext>
            </a:extLst>
          </p:cNvPr>
          <p:cNvSpPr>
            <a:spLocks noGrp="1"/>
          </p:cNvSpPr>
          <p:nvPr>
            <p:ph type="title"/>
          </p:nvPr>
        </p:nvSpPr>
        <p:spPr>
          <a:xfrm>
            <a:off x="648930" y="629266"/>
            <a:ext cx="6188190" cy="1622321"/>
          </a:xfrm>
        </p:spPr>
        <p:txBody>
          <a:bodyPr>
            <a:normAutofit/>
          </a:bodyPr>
          <a:lstStyle/>
          <a:p>
            <a:r>
              <a:rPr lang="en-US">
                <a:solidFill>
                  <a:srgbClr val="EBEBEB"/>
                </a:solidFill>
              </a:rPr>
              <a:t>Conclusion</a:t>
            </a:r>
          </a:p>
        </p:txBody>
      </p:sp>
      <p:sp>
        <p:nvSpPr>
          <p:cNvPr id="3" name="Content Placeholder 2">
            <a:extLst>
              <a:ext uri="{FF2B5EF4-FFF2-40B4-BE49-F238E27FC236}">
                <a16:creationId xmlns:a16="http://schemas.microsoft.com/office/drawing/2014/main" id="{7BE04249-11C1-9122-50A2-C508E3E4350C}"/>
              </a:ext>
            </a:extLst>
          </p:cNvPr>
          <p:cNvSpPr>
            <a:spLocks noGrp="1"/>
          </p:cNvSpPr>
          <p:nvPr>
            <p:ph idx="1"/>
          </p:nvPr>
        </p:nvSpPr>
        <p:spPr>
          <a:xfrm>
            <a:off x="648930" y="2438400"/>
            <a:ext cx="6188189" cy="3785419"/>
          </a:xfrm>
        </p:spPr>
        <p:txBody>
          <a:bodyPr>
            <a:normAutofit/>
          </a:bodyPr>
          <a:lstStyle/>
          <a:p>
            <a:r>
              <a:rPr lang="en-US" dirty="0">
                <a:solidFill>
                  <a:srgbClr val="FFFFFF"/>
                </a:solidFill>
              </a:rPr>
              <a:t>Most attacks are politically motivated so the time they occur in are related to political tensions between countries.</a:t>
            </a:r>
          </a:p>
          <a:p>
            <a:r>
              <a:rPr lang="en-US" dirty="0">
                <a:solidFill>
                  <a:srgbClr val="FFFFFF"/>
                </a:solidFill>
              </a:rPr>
              <a:t>Future works such as number of people hurt and if the groups had a political motivation could provide </a:t>
            </a:r>
            <a:r>
              <a:rPr lang="en-US">
                <a:solidFill>
                  <a:srgbClr val="FFFFFF"/>
                </a:solidFill>
              </a:rPr>
              <a:t>more detailed data.</a:t>
            </a:r>
            <a:endParaRPr lang="en-US" dirty="0">
              <a:solidFill>
                <a:srgbClr val="FFFFFF"/>
              </a:solidFill>
            </a:endParaRPr>
          </a:p>
          <a:p>
            <a:r>
              <a:rPr lang="en-US" dirty="0">
                <a:solidFill>
                  <a:srgbClr val="FFFFFF"/>
                </a:solidFill>
              </a:rPr>
              <a:t>Regardless of the continent, terror groups organize out of extremist ideas in unstable regions during elections/regime change/ideology shifts throughout history.</a:t>
            </a:r>
          </a:p>
        </p:txBody>
      </p:sp>
      <p:sp>
        <p:nvSpPr>
          <p:cNvPr id="16"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7" name="Picture 16" descr="Checkmate in a chess game">
            <a:extLst>
              <a:ext uri="{FF2B5EF4-FFF2-40B4-BE49-F238E27FC236}">
                <a16:creationId xmlns:a16="http://schemas.microsoft.com/office/drawing/2014/main" id="{DE95E567-F05D-B622-A09B-A8F8D2F284B5}"/>
              </a:ext>
            </a:extLst>
          </p:cNvPr>
          <p:cNvPicPr>
            <a:picLocks noChangeAspect="1"/>
          </p:cNvPicPr>
          <p:nvPr/>
        </p:nvPicPr>
        <p:blipFill rotWithShape="1">
          <a:blip r:embed="rId3"/>
          <a:srcRect l="21333" r="23846" b="1"/>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000581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97B9-B579-F24F-09C1-B2F68B4C4F43}"/>
              </a:ext>
            </a:extLst>
          </p:cNvPr>
          <p:cNvSpPr>
            <a:spLocks noGrp="1"/>
          </p:cNvSpPr>
          <p:nvPr>
            <p:ph type="title"/>
          </p:nvPr>
        </p:nvSpPr>
        <p:spPr/>
        <p:txBody>
          <a:bodyPr/>
          <a:lstStyle/>
          <a:p>
            <a:r>
              <a:rPr lang="en-US" dirty="0"/>
              <a:t>Database Details</a:t>
            </a:r>
          </a:p>
        </p:txBody>
      </p:sp>
      <p:sp>
        <p:nvSpPr>
          <p:cNvPr id="3" name="Content Placeholder 2">
            <a:extLst>
              <a:ext uri="{FF2B5EF4-FFF2-40B4-BE49-F238E27FC236}">
                <a16:creationId xmlns:a16="http://schemas.microsoft.com/office/drawing/2014/main" id="{67D062B5-A283-EFE4-B4C7-4D32EA305472}"/>
              </a:ext>
            </a:extLst>
          </p:cNvPr>
          <p:cNvSpPr>
            <a:spLocks noGrp="1"/>
          </p:cNvSpPr>
          <p:nvPr>
            <p:ph idx="1"/>
          </p:nvPr>
        </p:nvSpPr>
        <p:spPr/>
        <p:txBody>
          <a:bodyPr/>
          <a:lstStyle/>
          <a:p>
            <a:r>
              <a:rPr lang="en-US" dirty="0"/>
              <a:t>The Global Terrorism Database (GTD) is an open-source database including information on terrorist attacks around the world from 1970 through 2017. The GTD includes systematic data on domestic as well as international terrorist incidents that have occurred during this time period and now includes more than 180,000 attacks. The database is maintained by researchers at the National Consortium for the Study of Terrorism and Responses to Terrorism (START), headquartered at the University of Maryland.</a:t>
            </a:r>
          </a:p>
          <a:p>
            <a:r>
              <a:rPr lang="en-US" dirty="0"/>
              <a:t>The Global Terrorism Database is funded through START, by the US Department of State (Contract Number: SAQMMA12M1292) and the US Department of Homeland Security Science and Technology Directorate’s Office of University Programs (Award Number 2012-ST-061-CS0001, CSTAB 3.1).</a:t>
            </a:r>
          </a:p>
        </p:txBody>
      </p:sp>
    </p:spTree>
    <p:extLst>
      <p:ext uri="{BB962C8B-B14F-4D97-AF65-F5344CB8AC3E}">
        <p14:creationId xmlns:p14="http://schemas.microsoft.com/office/powerpoint/2010/main" val="354451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D161B-FAAA-3F89-1221-5701216637D5}"/>
              </a:ext>
            </a:extLst>
          </p:cNvPr>
          <p:cNvSpPr>
            <a:spLocks noGrp="1"/>
          </p:cNvSpPr>
          <p:nvPr>
            <p:ph type="title"/>
          </p:nvPr>
        </p:nvSpPr>
        <p:spPr/>
        <p:txBody>
          <a:bodyPr/>
          <a:lstStyle/>
          <a:p>
            <a:r>
              <a:rPr lang="en-US" dirty="0"/>
              <a:t>Dataset</a:t>
            </a:r>
          </a:p>
        </p:txBody>
      </p:sp>
      <p:graphicFrame>
        <p:nvGraphicFramePr>
          <p:cNvPr id="5" name="Table 4">
            <a:extLst>
              <a:ext uri="{FF2B5EF4-FFF2-40B4-BE49-F238E27FC236}">
                <a16:creationId xmlns:a16="http://schemas.microsoft.com/office/drawing/2014/main" id="{D1B51435-AB1D-502E-3F72-E39F86564C5A}"/>
              </a:ext>
            </a:extLst>
          </p:cNvPr>
          <p:cNvGraphicFramePr>
            <a:graphicFrameLocks noGrp="1"/>
          </p:cNvGraphicFramePr>
          <p:nvPr>
            <p:extLst>
              <p:ext uri="{D42A27DB-BD31-4B8C-83A1-F6EECF244321}">
                <p14:modId xmlns:p14="http://schemas.microsoft.com/office/powerpoint/2010/main" val="3260792302"/>
              </p:ext>
            </p:extLst>
          </p:nvPr>
        </p:nvGraphicFramePr>
        <p:xfrm>
          <a:off x="3491345" y="747253"/>
          <a:ext cx="8448760" cy="5760720"/>
        </p:xfrm>
        <a:graphic>
          <a:graphicData uri="http://schemas.openxmlformats.org/drawingml/2006/table">
            <a:tbl>
              <a:tblPr firstRow="1" bandRow="1">
                <a:tableStyleId>{5C22544A-7EE6-4342-B048-85BDC9FD1C3A}</a:tableStyleId>
              </a:tblPr>
              <a:tblGrid>
                <a:gridCol w="2536673">
                  <a:extLst>
                    <a:ext uri="{9D8B030D-6E8A-4147-A177-3AD203B41FA5}">
                      <a16:colId xmlns:a16="http://schemas.microsoft.com/office/drawing/2014/main" val="1312578760"/>
                    </a:ext>
                  </a:extLst>
                </a:gridCol>
                <a:gridCol w="1536294">
                  <a:extLst>
                    <a:ext uri="{9D8B030D-6E8A-4147-A177-3AD203B41FA5}">
                      <a16:colId xmlns:a16="http://schemas.microsoft.com/office/drawing/2014/main" val="2708976749"/>
                    </a:ext>
                  </a:extLst>
                </a:gridCol>
                <a:gridCol w="1102357">
                  <a:extLst>
                    <a:ext uri="{9D8B030D-6E8A-4147-A177-3AD203B41FA5}">
                      <a16:colId xmlns:a16="http://schemas.microsoft.com/office/drawing/2014/main" val="3147135780"/>
                    </a:ext>
                  </a:extLst>
                </a:gridCol>
                <a:gridCol w="1584269">
                  <a:extLst>
                    <a:ext uri="{9D8B030D-6E8A-4147-A177-3AD203B41FA5}">
                      <a16:colId xmlns:a16="http://schemas.microsoft.com/office/drawing/2014/main" val="4008833985"/>
                    </a:ext>
                  </a:extLst>
                </a:gridCol>
                <a:gridCol w="1689167">
                  <a:extLst>
                    <a:ext uri="{9D8B030D-6E8A-4147-A177-3AD203B41FA5}">
                      <a16:colId xmlns:a16="http://schemas.microsoft.com/office/drawing/2014/main" val="1515826702"/>
                    </a:ext>
                  </a:extLst>
                </a:gridCol>
              </a:tblGrid>
              <a:tr h="414170">
                <a:tc>
                  <a:txBody>
                    <a:bodyPr/>
                    <a:lstStyle/>
                    <a:p>
                      <a:r>
                        <a:rPr lang="en-US" dirty="0"/>
                        <a:t>Variable Name</a:t>
                      </a:r>
                    </a:p>
                  </a:txBody>
                  <a:tcPr/>
                </a:tc>
                <a:tc>
                  <a:txBody>
                    <a:bodyPr/>
                    <a:lstStyle/>
                    <a:p>
                      <a:r>
                        <a:rPr lang="en-US" dirty="0"/>
                        <a:t>Data Type</a:t>
                      </a:r>
                    </a:p>
                  </a:txBody>
                  <a:tcPr/>
                </a:tc>
                <a:tc>
                  <a:txBody>
                    <a:bodyPr/>
                    <a:lstStyle/>
                    <a:p>
                      <a:r>
                        <a:rPr lang="en-US" dirty="0"/>
                        <a:t>Field Size</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713302543"/>
                  </a:ext>
                </a:extLst>
              </a:tr>
              <a:tr h="59581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Year</a:t>
                      </a:r>
                      <a:endParaRPr lang="en-US" sz="1800" kern="1200" dirty="0">
                        <a:solidFill>
                          <a:schemeClr val="dk1"/>
                        </a:solidFill>
                        <a:effectLst/>
                        <a:latin typeface="+mn-lt"/>
                        <a:ea typeface="+mn-ea"/>
                        <a:cs typeface="+mn-cs"/>
                      </a:endParaRPr>
                    </a:p>
                    <a:p>
                      <a:endParaRPr lang="en-US" dirty="0"/>
                    </a:p>
                  </a:txBody>
                  <a:tcPr/>
                </a:tc>
                <a:tc>
                  <a:txBody>
                    <a:bodyPr/>
                    <a:lstStyle/>
                    <a:p>
                      <a:r>
                        <a:rPr lang="en-US" dirty="0"/>
                        <a:t>int</a:t>
                      </a:r>
                    </a:p>
                  </a:txBody>
                  <a:tcPr/>
                </a:tc>
                <a:tc>
                  <a:txBody>
                    <a:bodyPr/>
                    <a:lstStyle/>
                    <a:p>
                      <a:r>
                        <a:rPr lang="en-US" dirty="0"/>
                        <a:t>4</a:t>
                      </a:r>
                    </a:p>
                  </a:txBody>
                  <a:tcPr/>
                </a:tc>
                <a:tc>
                  <a:txBody>
                    <a:bodyPr/>
                    <a:lstStyle/>
                    <a:p>
                      <a:r>
                        <a:rPr lang="en-US" dirty="0"/>
                        <a:t>Attack year</a:t>
                      </a:r>
                    </a:p>
                  </a:txBody>
                  <a:tcPr/>
                </a:tc>
                <a:tc>
                  <a:txBody>
                    <a:bodyPr/>
                    <a:lstStyle/>
                    <a:p>
                      <a:r>
                        <a:rPr lang="en-US" dirty="0"/>
                        <a:t>2012</a:t>
                      </a:r>
                    </a:p>
                  </a:txBody>
                  <a:tcPr/>
                </a:tc>
                <a:extLst>
                  <a:ext uri="{0D108BD9-81ED-4DB2-BD59-A6C34878D82A}">
                    <a16:rowId xmlns:a16="http://schemas.microsoft.com/office/drawing/2014/main" val="3572957619"/>
                  </a:ext>
                </a:extLst>
              </a:tr>
              <a:tr h="59581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t>Month</a:t>
                      </a:r>
                    </a:p>
                  </a:txBody>
                  <a:tcPr/>
                </a:tc>
                <a:tc>
                  <a:txBody>
                    <a:bodyPr/>
                    <a:lstStyle/>
                    <a:p>
                      <a:r>
                        <a:rPr lang="en-US" dirty="0"/>
                        <a:t>int</a:t>
                      </a:r>
                    </a:p>
                  </a:txBody>
                  <a:tcPr/>
                </a:tc>
                <a:tc>
                  <a:txBody>
                    <a:bodyPr/>
                    <a:lstStyle/>
                    <a:p>
                      <a:r>
                        <a:rPr lang="en-US" dirty="0"/>
                        <a:t>2</a:t>
                      </a:r>
                    </a:p>
                  </a:txBody>
                  <a:tcPr/>
                </a:tc>
                <a:tc>
                  <a:txBody>
                    <a:bodyPr/>
                    <a:lstStyle/>
                    <a:p>
                      <a:r>
                        <a:rPr lang="en-US" dirty="0"/>
                        <a:t>Attack month</a:t>
                      </a:r>
                    </a:p>
                  </a:txBody>
                  <a:tcPr/>
                </a:tc>
                <a:tc>
                  <a:txBody>
                    <a:bodyPr/>
                    <a:lstStyle/>
                    <a:p>
                      <a:r>
                        <a:rPr lang="en-US" sz="1800" b="0" i="0" kern="1200" dirty="0">
                          <a:solidFill>
                            <a:schemeClr val="dk1"/>
                          </a:solidFill>
                          <a:effectLst/>
                          <a:latin typeface="+mn-lt"/>
                          <a:ea typeface="+mn-ea"/>
                          <a:cs typeface="+mn-cs"/>
                        </a:rPr>
                        <a:t>4</a:t>
                      </a:r>
                      <a:endParaRPr lang="en-US" dirty="0"/>
                    </a:p>
                  </a:txBody>
                  <a:tcPr/>
                </a:tc>
                <a:extLst>
                  <a:ext uri="{0D108BD9-81ED-4DB2-BD59-A6C34878D82A}">
                    <a16:rowId xmlns:a16="http://schemas.microsoft.com/office/drawing/2014/main" val="881382682"/>
                  </a:ext>
                </a:extLst>
              </a:tr>
              <a:tr h="59581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Day</a:t>
                      </a:r>
                      <a:endParaRPr lang="en-US" sz="1800" kern="1200" dirty="0">
                        <a:solidFill>
                          <a:schemeClr val="dk1"/>
                        </a:solidFill>
                        <a:effectLst/>
                        <a:latin typeface="+mn-lt"/>
                        <a:ea typeface="+mn-ea"/>
                        <a:cs typeface="+mn-cs"/>
                      </a:endParaRPr>
                    </a:p>
                    <a:p>
                      <a:endParaRPr lang="en-US" dirty="0"/>
                    </a:p>
                  </a:txBody>
                  <a:tcPr/>
                </a:tc>
                <a:tc>
                  <a:txBody>
                    <a:bodyPr/>
                    <a:lstStyle/>
                    <a:p>
                      <a:r>
                        <a:rPr lang="en-US" dirty="0"/>
                        <a:t>int</a:t>
                      </a:r>
                    </a:p>
                  </a:txBody>
                  <a:tcPr/>
                </a:tc>
                <a:tc>
                  <a:txBody>
                    <a:bodyPr/>
                    <a:lstStyle/>
                    <a:p>
                      <a:r>
                        <a:rPr lang="en-US" dirty="0"/>
                        <a:t>2</a:t>
                      </a:r>
                    </a:p>
                  </a:txBody>
                  <a:tcPr/>
                </a:tc>
                <a:tc>
                  <a:txBody>
                    <a:bodyPr/>
                    <a:lstStyle/>
                    <a:p>
                      <a:r>
                        <a:rPr lang="en-US" dirty="0"/>
                        <a:t>Attack day</a:t>
                      </a:r>
                    </a:p>
                  </a:txBody>
                  <a:tcPr/>
                </a:tc>
                <a:tc>
                  <a:txBody>
                    <a:bodyPr/>
                    <a:lstStyle/>
                    <a:p>
                      <a:r>
                        <a:rPr lang="en-US" dirty="0"/>
                        <a:t>23</a:t>
                      </a:r>
                    </a:p>
                  </a:txBody>
                  <a:tcPr/>
                </a:tc>
                <a:extLst>
                  <a:ext uri="{0D108BD9-81ED-4DB2-BD59-A6C34878D82A}">
                    <a16:rowId xmlns:a16="http://schemas.microsoft.com/office/drawing/2014/main" val="4104687796"/>
                  </a:ext>
                </a:extLst>
              </a:tr>
              <a:tr h="59581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Country</a:t>
                      </a:r>
                      <a:endParaRPr lang="en-US" sz="1800" kern="1200" dirty="0">
                        <a:solidFill>
                          <a:schemeClr val="dk1"/>
                        </a:solidFill>
                        <a:effectLst/>
                        <a:latin typeface="+mn-lt"/>
                        <a:ea typeface="+mn-ea"/>
                        <a:cs typeface="+mn-cs"/>
                      </a:endParaRPr>
                    </a:p>
                    <a:p>
                      <a:endParaRPr lang="en-US" sz="1800" kern="1200" dirty="0">
                        <a:solidFill>
                          <a:schemeClr val="dk1"/>
                        </a:solidFill>
                        <a:effectLst/>
                        <a:latin typeface="+mn-lt"/>
                        <a:ea typeface="+mn-ea"/>
                        <a:cs typeface="+mn-cs"/>
                      </a:endParaRPr>
                    </a:p>
                  </a:txBody>
                  <a:tcPr/>
                </a:tc>
                <a:tc>
                  <a:txBody>
                    <a:bodyPr/>
                    <a:lstStyle/>
                    <a:p>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string</a:t>
                      </a:r>
                      <a:endParaRPr lang="en-US" dirty="0"/>
                    </a:p>
                  </a:txBody>
                  <a:tcPr/>
                </a:tc>
                <a:tc>
                  <a:txBody>
                    <a:bodyPr/>
                    <a:lstStyle/>
                    <a:p>
                      <a:r>
                        <a:rPr lang="en-US" dirty="0"/>
                        <a:t>30</a:t>
                      </a:r>
                    </a:p>
                  </a:txBody>
                  <a:tcPr/>
                </a:tc>
                <a:tc>
                  <a:txBody>
                    <a:bodyPr/>
                    <a:lstStyle/>
                    <a:p>
                      <a:r>
                        <a:rPr lang="en-US" dirty="0"/>
                        <a:t>Country name</a:t>
                      </a:r>
                    </a:p>
                  </a:txBody>
                  <a:tcPr/>
                </a:tc>
                <a:tc>
                  <a:txBody>
                    <a:bodyPr/>
                    <a:lstStyle/>
                    <a:p>
                      <a:r>
                        <a:rPr lang="en-US" dirty="0"/>
                        <a:t>Azerbaijan</a:t>
                      </a:r>
                    </a:p>
                  </a:txBody>
                  <a:tcPr/>
                </a:tc>
                <a:extLst>
                  <a:ext uri="{0D108BD9-81ED-4DB2-BD59-A6C34878D82A}">
                    <a16:rowId xmlns:a16="http://schemas.microsoft.com/office/drawing/2014/main" val="1612314934"/>
                  </a:ext>
                </a:extLst>
              </a:tr>
              <a:tr h="595817">
                <a:tc>
                  <a:txBody>
                    <a:bodyPr/>
                    <a:lstStyle/>
                    <a:p>
                      <a:r>
                        <a:rPr lang="en-US" sz="1800" b="1" kern="1200" dirty="0">
                          <a:solidFill>
                            <a:schemeClr val="dk1"/>
                          </a:solidFill>
                          <a:effectLst/>
                          <a:latin typeface="+mn-lt"/>
                          <a:ea typeface="+mn-ea"/>
                          <a:cs typeface="+mn-cs"/>
                        </a:rPr>
                        <a:t>Region</a:t>
                      </a:r>
                      <a:endParaRPr lang="en-US" sz="1800" kern="1200" dirty="0">
                        <a:solidFill>
                          <a:schemeClr val="dk1"/>
                        </a:solidFill>
                        <a:effectLst/>
                        <a:latin typeface="+mn-lt"/>
                        <a:ea typeface="+mn-ea"/>
                        <a:cs typeface="+mn-cs"/>
                      </a:endParaRPr>
                    </a:p>
                  </a:txBody>
                  <a:tcPr/>
                </a:tc>
                <a:tc>
                  <a:txBody>
                    <a:bodyPr/>
                    <a:lstStyle/>
                    <a:p>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string</a:t>
                      </a:r>
                      <a:endParaRPr lang="en-US" dirty="0"/>
                    </a:p>
                  </a:txBody>
                  <a:tcPr/>
                </a:tc>
                <a:tc>
                  <a:txBody>
                    <a:bodyPr/>
                    <a:lstStyle/>
                    <a:p>
                      <a:r>
                        <a:rPr lang="en-US" dirty="0"/>
                        <a:t>30</a:t>
                      </a:r>
                    </a:p>
                  </a:txBody>
                  <a:tcPr/>
                </a:tc>
                <a:tc>
                  <a:txBody>
                    <a:bodyPr/>
                    <a:lstStyle/>
                    <a:p>
                      <a:r>
                        <a:rPr lang="en-US" dirty="0"/>
                        <a:t>Global continent</a:t>
                      </a:r>
                    </a:p>
                  </a:txBody>
                  <a:tcPr/>
                </a:tc>
                <a:tc>
                  <a:txBody>
                    <a:bodyPr/>
                    <a:lstStyle/>
                    <a:p>
                      <a:r>
                        <a:rPr lang="en-US" dirty="0"/>
                        <a:t>Central Asia</a:t>
                      </a:r>
                    </a:p>
                  </a:txBody>
                  <a:tcPr/>
                </a:tc>
                <a:extLst>
                  <a:ext uri="{0D108BD9-81ED-4DB2-BD59-A6C34878D82A}">
                    <a16:rowId xmlns:a16="http://schemas.microsoft.com/office/drawing/2014/main" val="3997248339"/>
                  </a:ext>
                </a:extLst>
              </a:tr>
              <a:tr h="59581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City</a:t>
                      </a:r>
                      <a:endParaRPr lang="en-US" sz="1800" kern="1200" dirty="0">
                        <a:solidFill>
                          <a:schemeClr val="dk1"/>
                        </a:solidFill>
                        <a:effectLst/>
                        <a:latin typeface="+mn-lt"/>
                        <a:ea typeface="+mn-ea"/>
                        <a:cs typeface="+mn-cs"/>
                      </a:endParaRPr>
                    </a:p>
                    <a:p>
                      <a:endParaRPr lang="en-US" dirty="0"/>
                    </a:p>
                  </a:txBody>
                  <a:tcPr/>
                </a:tc>
                <a:tc>
                  <a:txBody>
                    <a:bodyPr/>
                    <a:lstStyle/>
                    <a:p>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string</a:t>
                      </a:r>
                      <a:endParaRPr lang="en-US" dirty="0"/>
                    </a:p>
                  </a:txBody>
                  <a:tcPr/>
                </a:tc>
                <a:tc>
                  <a:txBody>
                    <a:bodyPr/>
                    <a:lstStyle/>
                    <a:p>
                      <a:r>
                        <a:rPr lang="en-US" dirty="0"/>
                        <a:t>20</a:t>
                      </a:r>
                    </a:p>
                  </a:txBody>
                  <a:tcPr/>
                </a:tc>
                <a:tc>
                  <a:txBody>
                    <a:bodyPr/>
                    <a:lstStyle/>
                    <a:p>
                      <a:r>
                        <a:rPr lang="en-US" dirty="0"/>
                        <a:t>Cities of countries</a:t>
                      </a:r>
                    </a:p>
                  </a:txBody>
                  <a:tcPr/>
                </a:tc>
                <a:tc>
                  <a:txBody>
                    <a:bodyPr/>
                    <a:lstStyle/>
                    <a:p>
                      <a:r>
                        <a:rPr lang="en-US" dirty="0"/>
                        <a:t>Baku</a:t>
                      </a:r>
                    </a:p>
                  </a:txBody>
                  <a:tcPr/>
                </a:tc>
                <a:extLst>
                  <a:ext uri="{0D108BD9-81ED-4DB2-BD59-A6C34878D82A}">
                    <a16:rowId xmlns:a16="http://schemas.microsoft.com/office/drawing/2014/main" val="3069588039"/>
                  </a:ext>
                </a:extLst>
              </a:tr>
              <a:tr h="59581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Attack Type</a:t>
                      </a:r>
                      <a:endParaRPr lang="en-US" sz="1800" kern="1200" dirty="0">
                        <a:solidFill>
                          <a:schemeClr val="dk1"/>
                        </a:solidFill>
                        <a:effectLst/>
                        <a:latin typeface="+mn-lt"/>
                        <a:ea typeface="+mn-ea"/>
                        <a:cs typeface="+mn-cs"/>
                      </a:endParaRPr>
                    </a:p>
                    <a:p>
                      <a:endParaRPr lang="en-US" dirty="0"/>
                    </a:p>
                  </a:txBody>
                  <a:tcPr/>
                </a:tc>
                <a:tc>
                  <a:txBody>
                    <a:bodyPr/>
                    <a:lstStyle/>
                    <a:p>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string</a:t>
                      </a:r>
                      <a:endParaRPr lang="en-US" dirty="0"/>
                    </a:p>
                  </a:txBody>
                  <a:tcPr/>
                </a:tc>
                <a:tc>
                  <a:txBody>
                    <a:bodyPr/>
                    <a:lstStyle/>
                    <a:p>
                      <a:r>
                        <a:rPr lang="en-US" dirty="0"/>
                        <a:t>10</a:t>
                      </a:r>
                    </a:p>
                  </a:txBody>
                  <a:tcPr/>
                </a:tc>
                <a:tc>
                  <a:txBody>
                    <a:bodyPr/>
                    <a:lstStyle/>
                    <a:p>
                      <a:r>
                        <a:rPr lang="en-US" dirty="0"/>
                        <a:t>Attack method</a:t>
                      </a:r>
                    </a:p>
                  </a:txBody>
                  <a:tcPr/>
                </a:tc>
                <a:tc>
                  <a:txBody>
                    <a:bodyPr/>
                    <a:lstStyle/>
                    <a:p>
                      <a:r>
                        <a:rPr lang="en-US" dirty="0"/>
                        <a:t>Bomb</a:t>
                      </a:r>
                    </a:p>
                  </a:txBody>
                  <a:tcPr/>
                </a:tc>
                <a:extLst>
                  <a:ext uri="{0D108BD9-81ED-4DB2-BD59-A6C34878D82A}">
                    <a16:rowId xmlns:a16="http://schemas.microsoft.com/office/drawing/2014/main" val="2614552171"/>
                  </a:ext>
                </a:extLst>
              </a:tr>
              <a:tr h="595817">
                <a:tc>
                  <a:txBody>
                    <a:bodyPr/>
                    <a:lstStyle/>
                    <a:p>
                      <a:r>
                        <a:rPr lang="en-US" sz="1800" b="1" kern="1200" dirty="0" err="1">
                          <a:solidFill>
                            <a:schemeClr val="dk1"/>
                          </a:solidFill>
                          <a:effectLst/>
                          <a:latin typeface="+mn-lt"/>
                          <a:ea typeface="+mn-ea"/>
                          <a:cs typeface="+mn-cs"/>
                        </a:rPr>
                        <a:t>Gname</a:t>
                      </a:r>
                      <a:endParaRPr lang="en-US" sz="1800" kern="1200" dirty="0">
                        <a:solidFill>
                          <a:schemeClr val="dk1"/>
                        </a:solidFill>
                        <a:effectLst/>
                        <a:latin typeface="+mn-lt"/>
                        <a:ea typeface="+mn-ea"/>
                        <a:cs typeface="+mn-cs"/>
                      </a:endParaRPr>
                    </a:p>
                  </a:txBody>
                  <a:tcPr/>
                </a:tc>
                <a:tc>
                  <a:txBody>
                    <a:bodyPr/>
                    <a:lstStyle/>
                    <a:p>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String</a:t>
                      </a:r>
                      <a:endParaRPr lang="en-US" dirty="0"/>
                    </a:p>
                  </a:txBody>
                  <a:tcPr/>
                </a:tc>
                <a:tc>
                  <a:txBody>
                    <a:bodyPr/>
                    <a:lstStyle/>
                    <a:p>
                      <a:r>
                        <a:rPr lang="en-US" dirty="0"/>
                        <a:t>30</a:t>
                      </a:r>
                    </a:p>
                  </a:txBody>
                  <a:tcPr/>
                </a:tc>
                <a:tc>
                  <a:txBody>
                    <a:bodyPr/>
                    <a:lstStyle/>
                    <a:p>
                      <a:r>
                        <a:rPr lang="en-US" dirty="0"/>
                        <a:t>Attacker organization</a:t>
                      </a:r>
                    </a:p>
                  </a:txBody>
                  <a:tcPr/>
                </a:tc>
                <a:tc>
                  <a:txBody>
                    <a:bodyPr/>
                    <a:lstStyle/>
                    <a:p>
                      <a:r>
                        <a:rPr lang="en-US" dirty="0"/>
                        <a:t>Azerbaijani Separatists</a:t>
                      </a:r>
                    </a:p>
                  </a:txBody>
                  <a:tcPr/>
                </a:tc>
                <a:extLst>
                  <a:ext uri="{0D108BD9-81ED-4DB2-BD59-A6C34878D82A}">
                    <a16:rowId xmlns:a16="http://schemas.microsoft.com/office/drawing/2014/main" val="2705970596"/>
                  </a:ext>
                </a:extLst>
              </a:tr>
            </a:tbl>
          </a:graphicData>
        </a:graphic>
      </p:graphicFrame>
      <p:sp>
        <p:nvSpPr>
          <p:cNvPr id="3" name="TextBox 2">
            <a:extLst>
              <a:ext uri="{FF2B5EF4-FFF2-40B4-BE49-F238E27FC236}">
                <a16:creationId xmlns:a16="http://schemas.microsoft.com/office/drawing/2014/main" id="{1382ACCE-08A6-25B2-4D8F-9501C56BACC4}"/>
              </a:ext>
            </a:extLst>
          </p:cNvPr>
          <p:cNvSpPr txBox="1"/>
          <p:nvPr/>
        </p:nvSpPr>
        <p:spPr>
          <a:xfrm>
            <a:off x="646111" y="1853248"/>
            <a:ext cx="2845234" cy="2031325"/>
          </a:xfrm>
          <a:prstGeom prst="rect">
            <a:avLst/>
          </a:prstGeom>
          <a:noFill/>
        </p:spPr>
        <p:txBody>
          <a:bodyPr wrap="square" rtlCol="0">
            <a:spAutoFit/>
          </a:bodyPr>
          <a:lstStyle/>
          <a:p>
            <a:r>
              <a:rPr lang="en-US" dirty="0"/>
              <a:t>https://</a:t>
            </a:r>
            <a:r>
              <a:rPr lang="en-US" dirty="0" err="1"/>
              <a:t>www.start.umd.edu</a:t>
            </a:r>
            <a:r>
              <a:rPr lang="en-US" dirty="0"/>
              <a:t>/</a:t>
            </a:r>
            <a:r>
              <a:rPr lang="en-US" dirty="0" err="1"/>
              <a:t>gtd</a:t>
            </a:r>
            <a:r>
              <a:rPr lang="en-US" dirty="0"/>
              <a:t>/about/</a:t>
            </a:r>
            <a:r>
              <a:rPr lang="en-US" dirty="0" err="1"/>
              <a:t>GTDTeam.aspx</a:t>
            </a:r>
            <a:endParaRPr lang="en-US" dirty="0"/>
          </a:p>
          <a:p>
            <a:endParaRPr lang="en-US" dirty="0"/>
          </a:p>
          <a:p>
            <a:r>
              <a:rPr lang="en-US" dirty="0"/>
              <a:t>https://</a:t>
            </a:r>
            <a:r>
              <a:rPr lang="en-US" dirty="0" err="1"/>
              <a:t>www.kaggle.com</a:t>
            </a:r>
            <a:r>
              <a:rPr lang="en-US" dirty="0"/>
              <a:t>/datasets/START-UMD/</a:t>
            </a:r>
            <a:r>
              <a:rPr lang="en-US" dirty="0" err="1"/>
              <a:t>gtd</a:t>
            </a:r>
            <a:endParaRPr lang="en-US" dirty="0"/>
          </a:p>
        </p:txBody>
      </p:sp>
    </p:spTree>
    <p:extLst>
      <p:ext uri="{BB962C8B-B14F-4D97-AF65-F5344CB8AC3E}">
        <p14:creationId xmlns:p14="http://schemas.microsoft.com/office/powerpoint/2010/main" val="242599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103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33" name="Picture 103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35" name="Oval 103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37" name="Picture 103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39" name="Picture 103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41" name="Rectangle 104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043" name="Rectangle 1042">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Rectangle 1044">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7"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1026" name="Picture 2">
            <a:extLst>
              <a:ext uri="{FF2B5EF4-FFF2-40B4-BE49-F238E27FC236}">
                <a16:creationId xmlns:a16="http://schemas.microsoft.com/office/drawing/2014/main" id="{BBB976C7-EC27-DB5E-B606-E0F4B14768B3}"/>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274089" y="652358"/>
            <a:ext cx="5931250" cy="3291844"/>
          </a:xfrm>
          <a:prstGeom prst="rect">
            <a:avLst/>
          </a:prstGeom>
          <a:noFill/>
          <a:effectLst/>
          <a:extLst>
            <a:ext uri="{909E8E84-426E-40DD-AFC4-6F175D3DCCD1}">
              <a14:hiddenFill xmlns:a14="http://schemas.microsoft.com/office/drawing/2010/main">
                <a:solidFill>
                  <a:srgbClr val="FFFFFF"/>
                </a:solidFill>
              </a14:hiddenFill>
            </a:ext>
          </a:extLst>
        </p:spPr>
      </p:pic>
      <p:sp>
        <p:nvSpPr>
          <p:cNvPr id="1049" name="Freeform: Shape 1048">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4E429E-2CBE-2C8C-0E51-5AFB16892404}"/>
              </a:ext>
            </a:extLst>
          </p:cNvPr>
          <p:cNvSpPr>
            <a:spLocks noGrp="1"/>
          </p:cNvSpPr>
          <p:nvPr>
            <p:ph type="title"/>
          </p:nvPr>
        </p:nvSpPr>
        <p:spPr>
          <a:xfrm>
            <a:off x="636916" y="4854346"/>
            <a:ext cx="9149350" cy="868026"/>
          </a:xfrm>
        </p:spPr>
        <p:txBody>
          <a:bodyPr vert="horz" lIns="91440" tIns="45720" rIns="91440" bIns="45720" rtlCol="0" anchor="b">
            <a:normAutofit/>
          </a:bodyPr>
          <a:lstStyle/>
          <a:p>
            <a:r>
              <a:rPr lang="en-US" sz="4800" b="0" i="0" kern="1200" dirty="0">
                <a:solidFill>
                  <a:srgbClr val="EBEBEB"/>
                </a:solidFill>
                <a:latin typeface="+mj-lt"/>
                <a:ea typeface="+mj-ea"/>
                <a:cs typeface="+mj-cs"/>
              </a:rPr>
              <a:t>Global Attacks</a:t>
            </a:r>
          </a:p>
        </p:txBody>
      </p:sp>
      <p:pic>
        <p:nvPicPr>
          <p:cNvPr id="1030" name="Picture 6">
            <a:extLst>
              <a:ext uri="{FF2B5EF4-FFF2-40B4-BE49-F238E27FC236}">
                <a16:creationId xmlns:a16="http://schemas.microsoft.com/office/drawing/2014/main" id="{062450AD-D7E5-2DD4-EA9C-2153336D4C6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36686" y="540772"/>
            <a:ext cx="4041210" cy="3582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94416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65" name="Picture 416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167" name="Picture 416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169" name="Oval 416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171" name="Picture 417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173" name="Picture 417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175" name="Rectangle 417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177" name="Rectangle 4176">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B135D8-FF48-990E-E48E-BFF12D16888F}"/>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5000" b="0" i="0" kern="1200">
                <a:solidFill>
                  <a:srgbClr val="EBEBEB"/>
                </a:solidFill>
                <a:latin typeface="+mj-lt"/>
                <a:ea typeface="+mj-ea"/>
                <a:cs typeface="+mj-cs"/>
              </a:rPr>
              <a:t>Total Chages</a:t>
            </a:r>
            <a:br>
              <a:rPr lang="en-US" sz="5000" b="0" i="0" kern="1200">
                <a:solidFill>
                  <a:srgbClr val="EBEBEB"/>
                </a:solidFill>
                <a:latin typeface="+mj-lt"/>
                <a:ea typeface="+mj-ea"/>
                <a:cs typeface="+mj-cs"/>
              </a:rPr>
            </a:br>
            <a:r>
              <a:rPr lang="en-US" sz="5000" b="0" i="0" kern="1200">
                <a:solidFill>
                  <a:srgbClr val="EBEBEB"/>
                </a:solidFill>
                <a:latin typeface="+mj-lt"/>
                <a:ea typeface="+mj-ea"/>
                <a:cs typeface="+mj-cs"/>
              </a:rPr>
              <a:t>Dispersion Measures</a:t>
            </a:r>
          </a:p>
        </p:txBody>
      </p:sp>
      <p:sp>
        <p:nvSpPr>
          <p:cNvPr id="4179"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181" name="Freeform: Shape 4180">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83" name="Rectangle 4182">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052" name="Picture 4">
            <a:extLst>
              <a:ext uri="{FF2B5EF4-FFF2-40B4-BE49-F238E27FC236}">
                <a16:creationId xmlns:a16="http://schemas.microsoft.com/office/drawing/2014/main" id="{5FD9ABB6-83C4-3511-7B8C-7575015EB05E}"/>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159503" y="315393"/>
            <a:ext cx="5724532" cy="3234361"/>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D66F913-0D62-8E03-AD73-713FB71E26CA}"/>
              </a:ext>
            </a:extLst>
          </p:cNvPr>
          <p:cNvSpPr/>
          <p:nvPr/>
        </p:nvSpPr>
        <p:spPr>
          <a:xfrm>
            <a:off x="7265774" y="-1"/>
            <a:ext cx="4993205" cy="6858001"/>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ysClr val="windowText" lastClr="000000"/>
              </a:solidFill>
            </a:endParaRPr>
          </a:p>
        </p:txBody>
      </p:sp>
      <p:pic>
        <p:nvPicPr>
          <p:cNvPr id="2054" name="Picture 6">
            <a:extLst>
              <a:ext uri="{FF2B5EF4-FFF2-40B4-BE49-F238E27FC236}">
                <a16:creationId xmlns:a16="http://schemas.microsoft.com/office/drawing/2014/main" id="{3E7E55C2-227B-0F29-942F-023B1A6E6D1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62980" y="315393"/>
            <a:ext cx="5749131" cy="322041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3B7B273E-810C-CEA1-CC7D-D94BB8A68D8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3429000"/>
            <a:ext cx="6096001" cy="341471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8BD3A3A-B745-6AD3-39E3-CEEFEBFE03C1}"/>
              </a:ext>
            </a:extLst>
          </p:cNvPr>
          <p:cNvSpPr txBox="1"/>
          <p:nvPr/>
        </p:nvSpPr>
        <p:spPr>
          <a:xfrm>
            <a:off x="6805030" y="4122009"/>
            <a:ext cx="5165217" cy="1569660"/>
          </a:xfrm>
          <a:prstGeom prst="rect">
            <a:avLst/>
          </a:prstGeom>
          <a:noFill/>
        </p:spPr>
        <p:txBody>
          <a:bodyPr wrap="square" rtlCol="0">
            <a:spAutoFit/>
          </a:bodyPr>
          <a:lstStyle/>
          <a:p>
            <a:pPr algn="ctr"/>
            <a:r>
              <a:rPr lang="en-US" sz="3200" dirty="0"/>
              <a:t>Terrorist Attacks by Global Region</a:t>
            </a:r>
          </a:p>
          <a:p>
            <a:pPr algn="ctr"/>
            <a:r>
              <a:rPr lang="en-US" sz="3200" dirty="0"/>
              <a:t>1970 - 2017</a:t>
            </a:r>
          </a:p>
        </p:txBody>
      </p:sp>
    </p:spTree>
    <p:extLst>
      <p:ext uri="{BB962C8B-B14F-4D97-AF65-F5344CB8AC3E}">
        <p14:creationId xmlns:p14="http://schemas.microsoft.com/office/powerpoint/2010/main" val="213495261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24" name="Freeform: Shape 23">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7FD8EA90-5B2E-143F-AC53-C9F15462D19B}"/>
              </a:ext>
            </a:extLst>
          </p:cNvPr>
          <p:cNvSpPr>
            <a:spLocks noGrp="1"/>
          </p:cNvSpPr>
          <p:nvPr>
            <p:ph type="title"/>
          </p:nvPr>
        </p:nvSpPr>
        <p:spPr>
          <a:xfrm>
            <a:off x="1154955" y="1447800"/>
            <a:ext cx="6974915" cy="3329581"/>
          </a:xfrm>
        </p:spPr>
        <p:txBody>
          <a:bodyPr vert="horz" lIns="91440" tIns="45720" rIns="91440" bIns="45720" rtlCol="0" anchor="b">
            <a:normAutofit/>
          </a:bodyPr>
          <a:lstStyle/>
          <a:p>
            <a:endParaRPr lang="en-US" sz="7200" b="0" i="0" kern="1200" dirty="0">
              <a:solidFill>
                <a:schemeClr val="tx2"/>
              </a:solidFill>
              <a:latin typeface="+mj-lt"/>
              <a:ea typeface="+mj-ea"/>
              <a:cs typeface="+mj-cs"/>
            </a:endParaRPr>
          </a:p>
        </p:txBody>
      </p:sp>
      <p:sp>
        <p:nvSpPr>
          <p:cNvPr id="26" name="Rectangle 25">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Rectangle 3">
            <a:extLst>
              <a:ext uri="{FF2B5EF4-FFF2-40B4-BE49-F238E27FC236}">
                <a16:creationId xmlns:a16="http://schemas.microsoft.com/office/drawing/2014/main" id="{23FD7E8B-E784-AA6D-3185-84FB5AD56EFB}"/>
              </a:ext>
            </a:extLst>
          </p:cNvPr>
          <p:cNvSpPr/>
          <p:nvPr/>
        </p:nvSpPr>
        <p:spPr>
          <a:xfrm>
            <a:off x="-8049" y="0"/>
            <a:ext cx="12192000" cy="68580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ysClr val="windowText" lastClr="000000"/>
              </a:solidFill>
            </a:endParaRPr>
          </a:p>
        </p:txBody>
      </p:sp>
      <p:pic>
        <p:nvPicPr>
          <p:cNvPr id="3074" name="Picture 2">
            <a:extLst>
              <a:ext uri="{FF2B5EF4-FFF2-40B4-BE49-F238E27FC236}">
                <a16:creationId xmlns:a16="http://schemas.microsoft.com/office/drawing/2014/main" id="{AA59E80F-581A-D83F-BCB1-19C5459873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98" y="26986"/>
            <a:ext cx="6138444" cy="343848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FC953EF-5A0B-F485-776F-87F1C6A7E9E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14288"/>
            <a:ext cx="6096000" cy="341471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E5AE2DFA-6439-5297-23E5-A7891FFDB84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3415999"/>
            <a:ext cx="6119211" cy="342771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a:extLst>
              <a:ext uri="{FF2B5EF4-FFF2-40B4-BE49-F238E27FC236}">
                <a16:creationId xmlns:a16="http://schemas.microsoft.com/office/drawing/2014/main" id="{55D9AD76-F606-E25A-194D-1FC83EBE658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27221" y="3460775"/>
            <a:ext cx="6064780" cy="339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542327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FF41583-9B01-ADEF-7981-B07AEB1E3D2E}"/>
              </a:ext>
            </a:extLst>
          </p:cNvPr>
          <p:cNvSpPr/>
          <p:nvPr/>
        </p:nvSpPr>
        <p:spPr>
          <a:xfrm>
            <a:off x="0" y="14287"/>
            <a:ext cx="12192000" cy="686941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2CE5EEC9-27F5-D9CF-63A7-40FB42E578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4291"/>
            <a:ext cx="6096000" cy="341471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1F2F4B1C-35C1-7D10-1641-28514A1202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
            <a:ext cx="6096000" cy="34147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7C230730-D646-43A5-01B4-DDAE17969A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3429000"/>
            <a:ext cx="6057718" cy="345469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E50C70CB-8835-E50F-C505-772F4545CF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284" y="3443289"/>
            <a:ext cx="5987603" cy="3414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793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308" name="Picture 12307">
            <a:extLst>
              <a:ext uri="{FF2B5EF4-FFF2-40B4-BE49-F238E27FC236}">
                <a16:creationId xmlns:a16="http://schemas.microsoft.com/office/drawing/2014/main" id="{0F7302AF-86B9-441B-8D24-AC382E2A43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310" name="Picture 12309">
            <a:extLst>
              <a:ext uri="{FF2B5EF4-FFF2-40B4-BE49-F238E27FC236}">
                <a16:creationId xmlns:a16="http://schemas.microsoft.com/office/drawing/2014/main" id="{99A2A6C2-D371-4C6B-B50F-CC71C6D010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312" name="Oval 12311">
            <a:extLst>
              <a:ext uri="{FF2B5EF4-FFF2-40B4-BE49-F238E27FC236}">
                <a16:creationId xmlns:a16="http://schemas.microsoft.com/office/drawing/2014/main" id="{5F07A6A6-E44B-411E-AA18-65E481136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2314" name="Picture 12313">
            <a:extLst>
              <a:ext uri="{FF2B5EF4-FFF2-40B4-BE49-F238E27FC236}">
                <a16:creationId xmlns:a16="http://schemas.microsoft.com/office/drawing/2014/main" id="{8CC3468F-5EED-42B0-8507-F30360E1D5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2316" name="Picture 12315">
            <a:extLst>
              <a:ext uri="{FF2B5EF4-FFF2-40B4-BE49-F238E27FC236}">
                <a16:creationId xmlns:a16="http://schemas.microsoft.com/office/drawing/2014/main" id="{591711EE-029D-453C-9AE9-E87829F1D3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2318" name="Rectangle 12317">
            <a:extLst>
              <a:ext uri="{FF2B5EF4-FFF2-40B4-BE49-F238E27FC236}">
                <a16:creationId xmlns:a16="http://schemas.microsoft.com/office/drawing/2014/main" id="{5D5A8E14-301B-40C0-A174-D2232EF95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357DDF5-4577-816F-C4A1-66778FB58910}"/>
              </a:ext>
            </a:extLst>
          </p:cNvPr>
          <p:cNvSpPr>
            <a:spLocks noGrp="1"/>
          </p:cNvSpPr>
          <p:nvPr>
            <p:ph type="title"/>
          </p:nvPr>
        </p:nvSpPr>
        <p:spPr>
          <a:xfrm>
            <a:off x="8210623" y="1447800"/>
            <a:ext cx="3333676" cy="3096987"/>
          </a:xfrm>
        </p:spPr>
        <p:txBody>
          <a:bodyPr vert="horz" lIns="91440" tIns="45720" rIns="91440" bIns="45720" rtlCol="0" anchor="b">
            <a:normAutofit/>
          </a:bodyPr>
          <a:lstStyle/>
          <a:p>
            <a:r>
              <a:rPr lang="en-US" sz="5400" dirty="0"/>
              <a:t>Most Attacks</a:t>
            </a:r>
          </a:p>
        </p:txBody>
      </p:sp>
      <p:sp>
        <p:nvSpPr>
          <p:cNvPr id="12320" name="Freeform: Shape 12319">
            <a:extLst>
              <a:ext uri="{FF2B5EF4-FFF2-40B4-BE49-F238E27FC236}">
                <a16:creationId xmlns:a16="http://schemas.microsoft.com/office/drawing/2014/main" id="{9484639B-D130-4FDF-9889-EA88D8CC9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75977" y="-475977"/>
            <a:ext cx="6858000" cy="7809953"/>
          </a:xfrm>
          <a:custGeom>
            <a:avLst/>
            <a:gdLst>
              <a:gd name="connsiteX0" fmla="*/ 6858000 w 6858000"/>
              <a:gd name="connsiteY0" fmla="*/ 1344715 h 7809953"/>
              <a:gd name="connsiteX1" fmla="*/ 6858000 w 6858000"/>
              <a:gd name="connsiteY1" fmla="*/ 1177 h 7809953"/>
              <a:gd name="connsiteX2" fmla="*/ 6702323 w 6858000"/>
              <a:gd name="connsiteY2" fmla="*/ 26222 h 7809953"/>
              <a:gd name="connsiteX3" fmla="*/ 6547332 w 6858000"/>
              <a:gd name="connsiteY3" fmla="*/ 50091 h 7809953"/>
              <a:gd name="connsiteX4" fmla="*/ 6391656 w 6858000"/>
              <a:gd name="connsiteY4" fmla="*/ 73455 h 7809953"/>
              <a:gd name="connsiteX5" fmla="*/ 6235293 w 6858000"/>
              <a:gd name="connsiteY5" fmla="*/ 93458 h 7809953"/>
              <a:gd name="connsiteX6" fmla="*/ 6079617 w 6858000"/>
              <a:gd name="connsiteY6" fmla="*/ 113629 h 7809953"/>
              <a:gd name="connsiteX7" fmla="*/ 5923254 w 6858000"/>
              <a:gd name="connsiteY7" fmla="*/ 132455 h 7809953"/>
              <a:gd name="connsiteX8" fmla="*/ 5768949 w 6858000"/>
              <a:gd name="connsiteY8" fmla="*/ 148591 h 7809953"/>
              <a:gd name="connsiteX9" fmla="*/ 5612587 w 6858000"/>
              <a:gd name="connsiteY9" fmla="*/ 163887 h 7809953"/>
              <a:gd name="connsiteX10" fmla="*/ 5456910 w 6858000"/>
              <a:gd name="connsiteY10" fmla="*/ 177839 h 7809953"/>
              <a:gd name="connsiteX11" fmla="*/ 5303977 w 6858000"/>
              <a:gd name="connsiteY11" fmla="*/ 189941 h 7809953"/>
              <a:gd name="connsiteX12" fmla="*/ 5148986 w 6858000"/>
              <a:gd name="connsiteY12" fmla="*/ 202044 h 7809953"/>
              <a:gd name="connsiteX13" fmla="*/ 4996053 w 6858000"/>
              <a:gd name="connsiteY13" fmla="*/ 212129 h 7809953"/>
              <a:gd name="connsiteX14" fmla="*/ 4843119 w 6858000"/>
              <a:gd name="connsiteY14" fmla="*/ 220029 h 7809953"/>
              <a:gd name="connsiteX15" fmla="*/ 4690872 w 6858000"/>
              <a:gd name="connsiteY15" fmla="*/ 228266 h 7809953"/>
              <a:gd name="connsiteX16" fmla="*/ 4539996 w 6858000"/>
              <a:gd name="connsiteY16" fmla="*/ 235157 h 7809953"/>
              <a:gd name="connsiteX17" fmla="*/ 4390491 w 6858000"/>
              <a:gd name="connsiteY17" fmla="*/ 240032 h 7809953"/>
              <a:gd name="connsiteX18" fmla="*/ 4240987 w 6858000"/>
              <a:gd name="connsiteY18" fmla="*/ 244234 h 7809953"/>
              <a:gd name="connsiteX19" fmla="*/ 4092855 w 6858000"/>
              <a:gd name="connsiteY19" fmla="*/ 248268 h 7809953"/>
              <a:gd name="connsiteX20" fmla="*/ 3946779 w 6858000"/>
              <a:gd name="connsiteY20" fmla="*/ 250117 h 7809953"/>
              <a:gd name="connsiteX21" fmla="*/ 3800704 w 6858000"/>
              <a:gd name="connsiteY21" fmla="*/ 252134 h 7809953"/>
              <a:gd name="connsiteX22" fmla="*/ 3656685 w 6858000"/>
              <a:gd name="connsiteY22" fmla="*/ 253143 h 7809953"/>
              <a:gd name="connsiteX23" fmla="*/ 3514039 w 6858000"/>
              <a:gd name="connsiteY23" fmla="*/ 252134 h 7809953"/>
              <a:gd name="connsiteX24" fmla="*/ 3372765 w 6858000"/>
              <a:gd name="connsiteY24" fmla="*/ 252134 h 7809953"/>
              <a:gd name="connsiteX25" fmla="*/ 3232861 w 6858000"/>
              <a:gd name="connsiteY25" fmla="*/ 250117 h 7809953"/>
              <a:gd name="connsiteX26" fmla="*/ 3095701 w 6858000"/>
              <a:gd name="connsiteY26" fmla="*/ 247092 h 7809953"/>
              <a:gd name="connsiteX27" fmla="*/ 2959913 w 6858000"/>
              <a:gd name="connsiteY27" fmla="*/ 244234 h 7809953"/>
              <a:gd name="connsiteX28" fmla="*/ 2826868 w 6858000"/>
              <a:gd name="connsiteY28" fmla="*/ 241040 h 7809953"/>
              <a:gd name="connsiteX29" fmla="*/ 2694508 w 6858000"/>
              <a:gd name="connsiteY29" fmla="*/ 236166 h 7809953"/>
              <a:gd name="connsiteX30" fmla="*/ 2564207 w 6858000"/>
              <a:gd name="connsiteY30" fmla="*/ 230955 h 7809953"/>
              <a:gd name="connsiteX31" fmla="*/ 2436648 w 6858000"/>
              <a:gd name="connsiteY31" fmla="*/ 226249 h 7809953"/>
              <a:gd name="connsiteX32" fmla="*/ 2187702 w 6858000"/>
              <a:gd name="connsiteY32" fmla="*/ 212969 h 7809953"/>
              <a:gd name="connsiteX33" fmla="*/ 1949044 w 6858000"/>
              <a:gd name="connsiteY33" fmla="*/ 198850 h 7809953"/>
              <a:gd name="connsiteX34" fmla="*/ 1719987 w 6858000"/>
              <a:gd name="connsiteY34" fmla="*/ 184058 h 7809953"/>
              <a:gd name="connsiteX35" fmla="*/ 1503274 w 6858000"/>
              <a:gd name="connsiteY35" fmla="*/ 167753 h 7809953"/>
              <a:gd name="connsiteX36" fmla="*/ 1296162 w 6858000"/>
              <a:gd name="connsiteY36" fmla="*/ 150776 h 7809953"/>
              <a:gd name="connsiteX37" fmla="*/ 1104138 w 6858000"/>
              <a:gd name="connsiteY37" fmla="*/ 132455 h 7809953"/>
              <a:gd name="connsiteX38" fmla="*/ 923773 w 6858000"/>
              <a:gd name="connsiteY38" fmla="*/ 114469 h 7809953"/>
              <a:gd name="connsiteX39" fmla="*/ 757809 w 6858000"/>
              <a:gd name="connsiteY39" fmla="*/ 96484 h 7809953"/>
              <a:gd name="connsiteX40" fmla="*/ 605562 w 6858000"/>
              <a:gd name="connsiteY40" fmla="*/ 79507 h 7809953"/>
              <a:gd name="connsiteX41" fmla="*/ 470459 w 6858000"/>
              <a:gd name="connsiteY41" fmla="*/ 63370 h 7809953"/>
              <a:gd name="connsiteX42" fmla="*/ 348387 w 6858000"/>
              <a:gd name="connsiteY42" fmla="*/ 48074 h 7809953"/>
              <a:gd name="connsiteX43" fmla="*/ 245517 w 6858000"/>
              <a:gd name="connsiteY43" fmla="*/ 35299 h 7809953"/>
              <a:gd name="connsiteX44" fmla="*/ 159106 w 6858000"/>
              <a:gd name="connsiteY44" fmla="*/ 23197 h 7809953"/>
              <a:gd name="connsiteX45" fmla="*/ 40462 w 6858000"/>
              <a:gd name="connsiteY45" fmla="*/ 5883 h 7809953"/>
              <a:gd name="connsiteX46" fmla="*/ 0 w 6858000"/>
              <a:gd name="connsiteY46" fmla="*/ 0 h 7809953"/>
              <a:gd name="connsiteX47" fmla="*/ 0 w 6858000"/>
              <a:gd name="connsiteY47" fmla="*/ 652830 h 7809953"/>
              <a:gd name="connsiteX48" fmla="*/ 0 w 6858000"/>
              <a:gd name="connsiteY48" fmla="*/ 652830 h 7809953"/>
              <a:gd name="connsiteX49" fmla="*/ 0 w 6858000"/>
              <a:gd name="connsiteY49" fmla="*/ 7809953 h 7809953"/>
              <a:gd name="connsiteX50" fmla="*/ 6857999 w 6858000"/>
              <a:gd name="connsiteY50" fmla="*/ 7809953 h 7809953"/>
              <a:gd name="connsiteX51" fmla="*/ 6857999 w 6858000"/>
              <a:gd name="connsiteY51" fmla="*/ 1344715 h 780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0" h="7809953">
                <a:moveTo>
                  <a:pt x="6858000" y="1344715"/>
                </a:moveTo>
                <a:lnTo>
                  <a:pt x="6858000" y="1177"/>
                </a:lnTo>
                <a:lnTo>
                  <a:pt x="6702323" y="26222"/>
                </a:lnTo>
                <a:lnTo>
                  <a:pt x="6547332" y="50091"/>
                </a:lnTo>
                <a:lnTo>
                  <a:pt x="6391656" y="73455"/>
                </a:lnTo>
                <a:lnTo>
                  <a:pt x="6235293" y="93458"/>
                </a:lnTo>
                <a:lnTo>
                  <a:pt x="6079617" y="113629"/>
                </a:lnTo>
                <a:lnTo>
                  <a:pt x="5923254" y="132455"/>
                </a:lnTo>
                <a:lnTo>
                  <a:pt x="5768949" y="148591"/>
                </a:lnTo>
                <a:lnTo>
                  <a:pt x="5612587" y="163887"/>
                </a:lnTo>
                <a:lnTo>
                  <a:pt x="5456910" y="177839"/>
                </a:lnTo>
                <a:lnTo>
                  <a:pt x="5303977" y="189941"/>
                </a:lnTo>
                <a:lnTo>
                  <a:pt x="5148986" y="202044"/>
                </a:lnTo>
                <a:lnTo>
                  <a:pt x="4996053" y="212129"/>
                </a:lnTo>
                <a:lnTo>
                  <a:pt x="4843119" y="220029"/>
                </a:lnTo>
                <a:lnTo>
                  <a:pt x="4690872" y="228266"/>
                </a:lnTo>
                <a:lnTo>
                  <a:pt x="4539996" y="235157"/>
                </a:lnTo>
                <a:lnTo>
                  <a:pt x="4390491" y="240032"/>
                </a:lnTo>
                <a:lnTo>
                  <a:pt x="4240987" y="244234"/>
                </a:lnTo>
                <a:lnTo>
                  <a:pt x="4092855" y="248268"/>
                </a:lnTo>
                <a:lnTo>
                  <a:pt x="3946779" y="250117"/>
                </a:lnTo>
                <a:lnTo>
                  <a:pt x="3800704" y="252134"/>
                </a:lnTo>
                <a:lnTo>
                  <a:pt x="3656685" y="253143"/>
                </a:lnTo>
                <a:lnTo>
                  <a:pt x="3514039" y="252134"/>
                </a:lnTo>
                <a:lnTo>
                  <a:pt x="3372765" y="252134"/>
                </a:lnTo>
                <a:lnTo>
                  <a:pt x="3232861" y="250117"/>
                </a:lnTo>
                <a:lnTo>
                  <a:pt x="3095701" y="247092"/>
                </a:lnTo>
                <a:lnTo>
                  <a:pt x="2959913" y="244234"/>
                </a:lnTo>
                <a:lnTo>
                  <a:pt x="2826868" y="241040"/>
                </a:lnTo>
                <a:lnTo>
                  <a:pt x="2694508" y="236166"/>
                </a:lnTo>
                <a:lnTo>
                  <a:pt x="2564207" y="230955"/>
                </a:lnTo>
                <a:lnTo>
                  <a:pt x="2436648" y="226249"/>
                </a:lnTo>
                <a:lnTo>
                  <a:pt x="2187702" y="212969"/>
                </a:lnTo>
                <a:lnTo>
                  <a:pt x="1949044" y="198850"/>
                </a:lnTo>
                <a:lnTo>
                  <a:pt x="1719987" y="184058"/>
                </a:lnTo>
                <a:lnTo>
                  <a:pt x="1503274" y="167753"/>
                </a:lnTo>
                <a:lnTo>
                  <a:pt x="1296162" y="150776"/>
                </a:lnTo>
                <a:lnTo>
                  <a:pt x="1104138" y="132455"/>
                </a:lnTo>
                <a:lnTo>
                  <a:pt x="923773" y="114469"/>
                </a:lnTo>
                <a:lnTo>
                  <a:pt x="757809" y="96484"/>
                </a:lnTo>
                <a:lnTo>
                  <a:pt x="605562" y="79507"/>
                </a:lnTo>
                <a:lnTo>
                  <a:pt x="470459" y="63370"/>
                </a:lnTo>
                <a:lnTo>
                  <a:pt x="348387" y="48074"/>
                </a:lnTo>
                <a:lnTo>
                  <a:pt x="245517" y="35299"/>
                </a:lnTo>
                <a:lnTo>
                  <a:pt x="159106" y="23197"/>
                </a:lnTo>
                <a:lnTo>
                  <a:pt x="40462" y="5883"/>
                </a:lnTo>
                <a:lnTo>
                  <a:pt x="0" y="0"/>
                </a:lnTo>
                <a:lnTo>
                  <a:pt x="0" y="652830"/>
                </a:lnTo>
                <a:lnTo>
                  <a:pt x="0" y="652830"/>
                </a:lnTo>
                <a:lnTo>
                  <a:pt x="0" y="7809953"/>
                </a:lnTo>
                <a:lnTo>
                  <a:pt x="6857999" y="7809953"/>
                </a:lnTo>
                <a:lnTo>
                  <a:pt x="6857999" y="1344715"/>
                </a:lnTo>
                <a:close/>
              </a:path>
            </a:pathLst>
          </a:custGeom>
          <a:solidFill>
            <a:srgbClr val="FFFFFF"/>
          </a:solidFill>
          <a:ln>
            <a:noFill/>
          </a:ln>
        </p:spPr>
      </p:sp>
      <p:pic>
        <p:nvPicPr>
          <p:cNvPr id="12290" name="Picture 2">
            <a:extLst>
              <a:ext uri="{FF2B5EF4-FFF2-40B4-BE49-F238E27FC236}">
                <a16:creationId xmlns:a16="http://schemas.microsoft.com/office/drawing/2014/main" id="{CB76741D-7632-6844-A187-306578EE07B1}"/>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31861" y="815546"/>
            <a:ext cx="3650340" cy="1989435"/>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2296" name="Picture 8">
            <a:extLst>
              <a:ext uri="{FF2B5EF4-FFF2-40B4-BE49-F238E27FC236}">
                <a16:creationId xmlns:a16="http://schemas.microsoft.com/office/drawing/2014/main" id="{60F7F8D2-4487-A15A-EF2F-BDB59D08D572}"/>
              </a:ext>
            </a:extLst>
          </p:cNvPr>
          <p:cNvPicPr>
            <a:picLocks noGrp="1" noChangeAspect="1" noChangeArrowheads="1"/>
          </p:cNvPicPr>
          <p:nvPr>
            <p:ph idx="1"/>
          </p:nvPr>
        </p:nvPicPr>
        <p:blipFill>
          <a:blip r:embed="rId8">
            <a:extLst>
              <a:ext uri="{28A0092B-C50C-407E-A947-70E740481C1C}">
                <a14:useLocalDpi xmlns:a14="http://schemas.microsoft.com/office/drawing/2010/main" val="0"/>
              </a:ext>
            </a:extLst>
          </a:blip>
          <a:stretch>
            <a:fillRect/>
          </a:stretch>
        </p:blipFill>
        <p:spPr bwMode="auto">
          <a:xfrm>
            <a:off x="3876168" y="815546"/>
            <a:ext cx="3670073" cy="198183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2322" name="Freeform 31">
            <a:extLst>
              <a:ext uri="{FF2B5EF4-FFF2-40B4-BE49-F238E27FC236}">
                <a16:creationId xmlns:a16="http://schemas.microsoft.com/office/drawing/2014/main" id="{1EBB90A2-2B0A-4F80-8F25-040334065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Picture 6">
            <a:extLst>
              <a:ext uri="{FF2B5EF4-FFF2-40B4-BE49-F238E27FC236}">
                <a16:creationId xmlns:a16="http://schemas.microsoft.com/office/drawing/2014/main" id="{D4570BD1-204C-72C7-401D-C70AC00E1D96}"/>
              </a:ext>
            </a:extLst>
          </p:cNvPr>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268014" y="2952711"/>
            <a:ext cx="6869705" cy="3709641"/>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806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4" name="Rectangle 2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3A13EA1C-ED10-4289-440D-AC718FE49DD2}"/>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dirty="0">
                <a:solidFill>
                  <a:srgbClr val="EBEBEB"/>
                </a:solidFill>
                <a:latin typeface="+mj-lt"/>
                <a:ea typeface="+mj-ea"/>
                <a:cs typeface="+mj-cs"/>
              </a:rPr>
              <a:t>Day and Month Trends</a:t>
            </a:r>
          </a:p>
        </p:txBody>
      </p:sp>
      <p:sp>
        <p:nvSpPr>
          <p:cNvPr id="28"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0" name="Freeform: Shape 29">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Rectangle 31">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8" name="Picture 2">
            <a:extLst>
              <a:ext uri="{FF2B5EF4-FFF2-40B4-BE49-F238E27FC236}">
                <a16:creationId xmlns:a16="http://schemas.microsoft.com/office/drawing/2014/main" id="{44F542BD-66DE-2FB1-E2F7-215EC20661E7}"/>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896122" y="109328"/>
            <a:ext cx="5803971" cy="3134144"/>
          </a:xfrm>
          <a:prstGeom prst="rect">
            <a:avLst/>
          </a:prstGeom>
          <a:noFill/>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8D6C86E-8F2E-5B4B-D12C-0F2B44026655}"/>
              </a:ext>
            </a:extLst>
          </p:cNvPr>
          <p:cNvSpPr txBox="1"/>
          <p:nvPr/>
        </p:nvSpPr>
        <p:spPr>
          <a:xfrm>
            <a:off x="1136822" y="2742760"/>
            <a:ext cx="3991233" cy="2632135"/>
          </a:xfrm>
          <a:prstGeom prst="rect">
            <a:avLst/>
          </a:prstGeom>
          <a:noFill/>
        </p:spPr>
        <p:txBody>
          <a:bodyPr wrap="square" rtlCol="0">
            <a:spAutoFit/>
          </a:bodyPr>
          <a:lstStyle/>
          <a:p>
            <a:endParaRPr lang="en-US" dirty="0"/>
          </a:p>
        </p:txBody>
      </p:sp>
      <p:pic>
        <p:nvPicPr>
          <p:cNvPr id="5124" name="Picture 4">
            <a:extLst>
              <a:ext uri="{FF2B5EF4-FFF2-40B4-BE49-F238E27FC236}">
                <a16:creationId xmlns:a16="http://schemas.microsoft.com/office/drawing/2014/main" id="{5E9A0CF4-B9B8-E2AE-BBD7-FBBACCCA6FF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4013" y="3302578"/>
            <a:ext cx="5441950" cy="342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450213"/>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3632</TotalTime>
  <Words>557</Words>
  <Application>Microsoft Macintosh PowerPoint</Application>
  <PresentationFormat>Widescreen</PresentationFormat>
  <Paragraphs>79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Google Sans</vt:lpstr>
      <vt:lpstr>Wingdings 3</vt:lpstr>
      <vt:lpstr>Ion</vt:lpstr>
      <vt:lpstr>Descriptive Analysis: Global Terrorism</vt:lpstr>
      <vt:lpstr>Database Details</vt:lpstr>
      <vt:lpstr>Dataset</vt:lpstr>
      <vt:lpstr>Global Attacks</vt:lpstr>
      <vt:lpstr>Total Chages Dispersion Measures</vt:lpstr>
      <vt:lpstr>PowerPoint Presentation</vt:lpstr>
      <vt:lpstr>PowerPoint Presentation</vt:lpstr>
      <vt:lpstr>Most Attacks</vt:lpstr>
      <vt:lpstr>Day and Month Trends</vt:lpstr>
      <vt:lpstr>Regions Side by Side</vt:lpstr>
      <vt:lpstr>Most Attacks by Cities</vt:lpstr>
      <vt:lpstr>PowerPoint Presentation</vt:lpstr>
      <vt:lpstr>PowerPoint Presentation</vt:lpstr>
      <vt:lpstr>Type of Attack</vt:lpstr>
      <vt:lpstr>Iran Attacks</vt:lpstr>
      <vt:lpstr>Colombia FARC</vt:lpstr>
      <vt:lpstr>Russian Separatists Attack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Descriptive Analysis: CO2 Emissions</dc:title>
  <dc:creator>Jamie parra</dc:creator>
  <cp:lastModifiedBy>Jamie parra</cp:lastModifiedBy>
  <cp:revision>119</cp:revision>
  <dcterms:created xsi:type="dcterms:W3CDTF">2023-09-14T16:09:21Z</dcterms:created>
  <dcterms:modified xsi:type="dcterms:W3CDTF">2023-10-31T13:58:03Z</dcterms:modified>
</cp:coreProperties>
</file>