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7" r:id="rId4"/>
    <p:sldId id="261" r:id="rId5"/>
    <p:sldId id="278" r:id="rId6"/>
    <p:sldId id="288" r:id="rId7"/>
    <p:sldId id="289" r:id="rId8"/>
    <p:sldId id="285" r:id="rId9"/>
    <p:sldId id="270" r:id="rId10"/>
    <p:sldId id="280" r:id="rId11"/>
    <p:sldId id="262" r:id="rId12"/>
    <p:sldId id="281" r:id="rId13"/>
    <p:sldId id="283" r:id="rId14"/>
    <p:sldId id="282" r:id="rId15"/>
    <p:sldId id="286" r:id="rId16"/>
    <p:sldId id="28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2"/>
    <p:restoredTop sz="96327"/>
  </p:normalViewPr>
  <p:slideViewPr>
    <p:cSldViewPr snapToGrid="0">
      <p:cViewPr>
        <p:scale>
          <a:sx n="131" d="100"/>
          <a:sy n="131" d="100"/>
        </p:scale>
        <p:origin x="36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ki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iashenliu/515k-hotel-reviews-data-in-europ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3DC8E-15F9-93A2-5758-25A67F79B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EBEBEB"/>
                </a:solidFill>
              </a:rPr>
              <a:t>Descriptive Analysis: Hotel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5B255-72C0-C487-9C6B-305FFA11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tx2">
                    <a:lumMod val="40000"/>
                    <a:lumOff val="60000"/>
                  </a:schemeClr>
                </a:solidFill>
              </a:rPr>
              <a:t>Author: Jamie Parra</a:t>
            </a:r>
          </a:p>
          <a:p>
            <a:r>
              <a:rPr lang="en-US" sz="1900">
                <a:solidFill>
                  <a:schemeClr val="tx2">
                    <a:lumMod val="40000"/>
                    <a:lumOff val="60000"/>
                  </a:schemeClr>
                </a:solidFill>
              </a:rPr>
              <a:t>CEN 4930 – Exploratory data analysis</a:t>
            </a:r>
          </a:p>
        </p:txBody>
      </p:sp>
      <p:sp>
        <p:nvSpPr>
          <p:cNvPr id="1025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6" name="Picture 6" descr="Paris France Hotel | Official Website | Marais République">
            <a:extLst>
              <a:ext uri="{FF2B5EF4-FFF2-40B4-BE49-F238E27FC236}">
                <a16:creationId xmlns:a16="http://schemas.microsoft.com/office/drawing/2014/main" id="{C4CC1B90-7571-F29F-E19A-2CD30DAD70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4" r="31645"/>
          <a:stretch/>
        </p:blipFill>
        <p:spPr bwMode="auto"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5" name="Rectangle 1025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509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D8CFD-3067-C6AC-2118-B561885A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84" y="2721053"/>
            <a:ext cx="3127487" cy="172926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Negative Severity</a:t>
            </a:r>
          </a:p>
        </p:txBody>
      </p:sp>
      <p:sp>
        <p:nvSpPr>
          <p:cNvPr id="615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5" name="Freeform: Shape 615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BB02AA-A6DF-380E-0B6B-8C17599A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963" y="787710"/>
            <a:ext cx="5081708" cy="508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56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174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177" name="Picture 7176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179" name="Oval 7178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81" name="Picture 7180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183" name="Picture 7182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185" name="Rectangle 7184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8A24A-D95B-F1C0-C6E9-D0E79DD7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2" y="2247139"/>
            <a:ext cx="4027806" cy="18279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Most Used Negative Words</a:t>
            </a:r>
          </a:p>
        </p:txBody>
      </p:sp>
      <p:sp>
        <p:nvSpPr>
          <p:cNvPr id="7187" name="Freeform: Shape 7186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89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E24A24-B984-B89A-E850-69D66BB7B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71" y="423582"/>
            <a:ext cx="6273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70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512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849E4-52C8-F35F-FB59-ACBBE609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1" y="2438399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Most Used Positive Words</a:t>
            </a:r>
          </a:p>
        </p:txBody>
      </p:sp>
      <p:sp>
        <p:nvSpPr>
          <p:cNvPr id="513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3" name="Freeform: Shape 513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DFDFD6-8444-D068-35C7-881827E11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0413" y="647698"/>
            <a:ext cx="5397047" cy="55626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5" name="Rectangle 513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662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9D0B9-6C57-503E-CCD0-BE7AAE90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1" y="1927298"/>
            <a:ext cx="3090405" cy="279973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Most Positive Words By Reviewer Nationality</a:t>
            </a:r>
            <a:endParaRPr lang="en-US" sz="4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5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5" name="Freeform: Shape 615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68E90-EB6D-7D30-5BE2-399DD07F45FC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C57EA6-4331-0AA7-2FAD-6F73C12AC3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7916" y="-2"/>
            <a:ext cx="8274084" cy="68468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385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112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273" name="Picture 112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275" name="Oval 112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277" name="Picture 112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279" name="Picture 112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281" name="Rectangle 112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83" name="Rectangle 112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E6214-3041-97A0-7964-641B00B6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795" y="2124681"/>
            <a:ext cx="3656364" cy="31699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Most Negative Words By Reviewer Nationality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87" name="Freeform: Shape 112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89" name="Rectangle 112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266" name="Picture 2" descr="A graph of different states&#10;&#10;Description automatically generated with medium confidence">
            <a:extLst>
              <a:ext uri="{FF2B5EF4-FFF2-40B4-BE49-F238E27FC236}">
                <a16:creationId xmlns:a16="http://schemas.microsoft.com/office/drawing/2014/main" id="{A4331AF7-024B-8404-23BC-79EC206475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009" y="438333"/>
            <a:ext cx="7228198" cy="598133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25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AD65C-993B-9433-8577-A4BA2283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41" y="1559165"/>
            <a:ext cx="2747285" cy="3167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Most Positive Words By Hotel</a:t>
            </a:r>
          </a:p>
        </p:txBody>
      </p:sp>
      <p:sp>
        <p:nvSpPr>
          <p:cNvPr id="1332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25" name="Freeform: Shape 133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3327" name="Rectangle 133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0ED7ABA1-85A4-25BD-F920-5B57BAE7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7" y="0"/>
            <a:ext cx="8278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871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8" name="Picture 1435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360" name="Picture 1435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362" name="Oval 1436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364" name="Picture 1436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66" name="Picture 1436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368" name="Rectangle 1436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70" name="Rectangle 1436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D10FE-F4AB-7204-D591-D8D1C12D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Most Negative Words By Hotel</a:t>
            </a:r>
            <a:endParaRPr lang="en-US" sz="5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7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74" name="Freeform: Shape 1437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76" name="Rectangle 1437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A graph of a number of hotels&#10;&#10;Description automatically generated">
            <a:extLst>
              <a:ext uri="{FF2B5EF4-FFF2-40B4-BE49-F238E27FC236}">
                <a16:creationId xmlns:a16="http://schemas.microsoft.com/office/drawing/2014/main" id="{E546E3C7-7E91-8DE1-C430-985A3838E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225" y="309966"/>
            <a:ext cx="7193719" cy="59528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6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92566-0E21-1918-9AB4-40189BDE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4249-11C1-9122-50A2-C508E3E43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Most clients have a good stay when either the Room, Location, or staff were great.</a:t>
            </a:r>
          </a:p>
          <a:p>
            <a:r>
              <a:rPr lang="en-US" dirty="0">
                <a:solidFill>
                  <a:srgbClr val="FFFFFF"/>
                </a:solidFill>
              </a:rPr>
              <a:t>Most clients have a bad experience when they do not like the room.</a:t>
            </a:r>
          </a:p>
          <a:p>
            <a:r>
              <a:rPr lang="en-US" dirty="0">
                <a:solidFill>
                  <a:srgbClr val="FFFFFF"/>
                </a:solidFill>
              </a:rPr>
              <a:t>Future works would include having more data about what the clients prefer to have in their stay or how the hotel could improve their service.</a:t>
            </a:r>
          </a:p>
        </p:txBody>
      </p:sp>
      <p:sp>
        <p:nvSpPr>
          <p:cNvPr id="922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Luxury 5-star Hotel Group | The Peninsula Hotels">
            <a:extLst>
              <a:ext uri="{FF2B5EF4-FFF2-40B4-BE49-F238E27FC236}">
                <a16:creationId xmlns:a16="http://schemas.microsoft.com/office/drawing/2014/main" id="{FF6F02F8-C0A7-8104-A84D-9C2E60704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4" r="27737"/>
          <a:stretch/>
        </p:blipFill>
        <p:spPr bwMode="auto"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5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97B9-B579-F24F-09C1-B2F68B4C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62B5-A283-EFE4-B4C7-4D32EA30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effectLst/>
                <a:latin typeface="Inter"/>
              </a:rPr>
              <a:t>The data was scraped from </a:t>
            </a:r>
            <a:r>
              <a:rPr lang="en-US" b="0" i="0" u="none" strike="noStrike" dirty="0"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Booking.com</a:t>
            </a:r>
            <a:r>
              <a:rPr lang="en-US" b="0" i="0" dirty="0">
                <a:effectLst/>
                <a:latin typeface="Inter"/>
              </a:rPr>
              <a:t>. All data in the file is publicly available to everyone already. Please be noted that data is originally owned by </a:t>
            </a:r>
            <a:r>
              <a:rPr lang="en-US" b="0" i="0" u="none" strike="noStrike" dirty="0"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Booking.com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marL="0" indent="0" algn="l" fontAlgn="base">
              <a:buNone/>
            </a:pPr>
            <a:endParaRPr lang="en-US" b="1" i="0" dirty="0">
              <a:effectLst/>
              <a:latin typeface="Inter"/>
            </a:endParaRPr>
          </a:p>
          <a:p>
            <a:pPr algn="l" fontAlgn="base"/>
            <a:r>
              <a:rPr lang="en-US" b="0" i="0" dirty="0">
                <a:effectLst/>
                <a:latin typeface="Inter"/>
              </a:rPr>
              <a:t>This dataset contains 515,000 customer reviews and scoring of 1493 luxury hotels across Europe. Meanwhile, the geographical location of hotels are also provided for further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161B-FAAA-3F89-1221-57012166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B51435-AB1D-502E-3F72-E39F86564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62497"/>
              </p:ext>
            </p:extLst>
          </p:nvPr>
        </p:nvGraphicFramePr>
        <p:xfrm>
          <a:off x="3491345" y="553616"/>
          <a:ext cx="844876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673">
                  <a:extLst>
                    <a:ext uri="{9D8B030D-6E8A-4147-A177-3AD203B41FA5}">
                      <a16:colId xmlns:a16="http://schemas.microsoft.com/office/drawing/2014/main" val="1312578760"/>
                    </a:ext>
                  </a:extLst>
                </a:gridCol>
                <a:gridCol w="1536294">
                  <a:extLst>
                    <a:ext uri="{9D8B030D-6E8A-4147-A177-3AD203B41FA5}">
                      <a16:colId xmlns:a16="http://schemas.microsoft.com/office/drawing/2014/main" val="2708976749"/>
                    </a:ext>
                  </a:extLst>
                </a:gridCol>
                <a:gridCol w="1102357">
                  <a:extLst>
                    <a:ext uri="{9D8B030D-6E8A-4147-A177-3AD203B41FA5}">
                      <a16:colId xmlns:a16="http://schemas.microsoft.com/office/drawing/2014/main" val="3147135780"/>
                    </a:ext>
                  </a:extLst>
                </a:gridCol>
                <a:gridCol w="1584269">
                  <a:extLst>
                    <a:ext uri="{9D8B030D-6E8A-4147-A177-3AD203B41FA5}">
                      <a16:colId xmlns:a16="http://schemas.microsoft.com/office/drawing/2014/main" val="4008833985"/>
                    </a:ext>
                  </a:extLst>
                </a:gridCol>
                <a:gridCol w="1689167">
                  <a:extLst>
                    <a:ext uri="{9D8B030D-6E8A-4147-A177-3AD203B41FA5}">
                      <a16:colId xmlns:a16="http://schemas.microsoft.com/office/drawing/2014/main" val="1515826702"/>
                    </a:ext>
                  </a:extLst>
                </a:gridCol>
              </a:tblGrid>
              <a:tr h="41417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02543"/>
                  </a:ext>
                </a:extLst>
              </a:tr>
              <a:tr h="595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Hotel Address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Hotel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Gravesandestraat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55 Oost 1092 AA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57619"/>
                  </a:ext>
                </a:extLst>
              </a:tr>
              <a:tr h="5958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Review_date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10/03/2015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82682"/>
                  </a:ext>
                </a:extLst>
              </a:tr>
              <a:tr h="595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Average_Score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Hotel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87796"/>
                  </a:ext>
                </a:extLst>
              </a:tr>
              <a:tr h="595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Hotel Name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Hotel Arena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14934"/>
                  </a:ext>
                </a:extLst>
              </a:tr>
              <a:tr h="595817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Reviewer_Nation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 of Reviewer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48339"/>
                  </a:ext>
                </a:extLst>
              </a:tr>
              <a:tr h="595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Negative_Review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</a:t>
                      </a:r>
                      <a:r>
                        <a:rPr lang="en-US" dirty="0" err="1"/>
                        <a:t>dissapointed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88039"/>
                  </a:ext>
                </a:extLst>
              </a:tr>
              <a:tr h="595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Positive_Review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had a great experience.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552171"/>
                  </a:ext>
                </a:extLst>
              </a:tr>
              <a:tr h="595817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Total_Reviews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705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82ACCE-08A6-25B2-4D8F-9501C56BACC4}"/>
              </a:ext>
            </a:extLst>
          </p:cNvPr>
          <p:cNvSpPr txBox="1"/>
          <p:nvPr/>
        </p:nvSpPr>
        <p:spPr>
          <a:xfrm>
            <a:off x="646111" y="1853248"/>
            <a:ext cx="2845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https://www.kaggle.com/datasets/jiashenliu/515k-hotel-reviews-data-in-europe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9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5" name="Picture 416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67" name="Picture 416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69" name="Oval 416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71" name="Picture 417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73" name="Picture 417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75" name="Rectangle 417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77" name="Rectangle 417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135D8-FF48-990E-E48E-BFF12D16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325" y="4352029"/>
            <a:ext cx="3357562" cy="1565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Positive</a:t>
            </a:r>
            <a:b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Reviews</a:t>
            </a:r>
            <a:b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Before </a:t>
            </a:r>
          </a:p>
        </p:txBody>
      </p:sp>
      <p:sp>
        <p:nvSpPr>
          <p:cNvPr id="417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81" name="Freeform: Shape 418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83" name="Rectangle 418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F3466-0F92-0449-1F8A-4A971A781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59" y="222937"/>
            <a:ext cx="7240815" cy="3709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3EC924-11C2-9531-EAD7-B9290C2B3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052" y="4077744"/>
            <a:ext cx="5035585" cy="25798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0F3B4BB-28F4-EA67-D58A-1B8C19F16768}"/>
              </a:ext>
            </a:extLst>
          </p:cNvPr>
          <p:cNvSpPr txBox="1">
            <a:spLocks/>
          </p:cNvSpPr>
          <p:nvPr/>
        </p:nvSpPr>
        <p:spPr>
          <a:xfrm>
            <a:off x="7694696" y="4246290"/>
            <a:ext cx="3357562" cy="156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br>
              <a:rPr lang="en-US" sz="5000" dirty="0">
                <a:solidFill>
                  <a:srgbClr val="EBEBEB"/>
                </a:solidFill>
              </a:rPr>
            </a:br>
            <a:br>
              <a:rPr lang="en-US" sz="5000" dirty="0">
                <a:solidFill>
                  <a:srgbClr val="EBEBEB"/>
                </a:solidFill>
              </a:rPr>
            </a:br>
            <a:br>
              <a:rPr lang="en-US" sz="5000" dirty="0">
                <a:solidFill>
                  <a:srgbClr val="EBEBEB"/>
                </a:solidFill>
              </a:rPr>
            </a:br>
            <a:br>
              <a:rPr lang="en-US" sz="5000" dirty="0">
                <a:solidFill>
                  <a:srgbClr val="EBEBEB"/>
                </a:solidFill>
              </a:rPr>
            </a:br>
            <a:endParaRPr lang="en-US" sz="84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5000" dirty="0">
                <a:solidFill>
                  <a:srgbClr val="EBEBEB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E9A5E-6AEC-5E28-7EE8-13F1175C74E2}"/>
              </a:ext>
            </a:extLst>
          </p:cNvPr>
          <p:cNvSpPr txBox="1"/>
          <p:nvPr/>
        </p:nvSpPr>
        <p:spPr>
          <a:xfrm>
            <a:off x="7723338" y="1425298"/>
            <a:ext cx="15071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134952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0"/>
                <a:lumOff val="100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1EF5FF2-D500-4045-64E6-C790A39C7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" y="1141407"/>
            <a:ext cx="9150509" cy="469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47FA9D-494A-F475-6479-0FF1C67ECC63}"/>
              </a:ext>
            </a:extLst>
          </p:cNvPr>
          <p:cNvSpPr txBox="1"/>
          <p:nvPr/>
        </p:nvSpPr>
        <p:spPr>
          <a:xfrm>
            <a:off x="9483899" y="2763674"/>
            <a:ext cx="57274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Negative </a:t>
            </a:r>
          </a:p>
          <a:p>
            <a:r>
              <a:rPr lang="en-US" sz="4400" dirty="0">
                <a:solidFill>
                  <a:schemeClr val="bg1"/>
                </a:solidFill>
              </a:rPr>
              <a:t>Reviews</a:t>
            </a:r>
          </a:p>
        </p:txBody>
      </p:sp>
    </p:spTree>
    <p:extLst>
      <p:ext uri="{BB962C8B-B14F-4D97-AF65-F5344CB8AC3E}">
        <p14:creationId xmlns:p14="http://schemas.microsoft.com/office/powerpoint/2010/main" val="2425423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83" name="Oval 308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87" name="Picture 308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0B28BD-F185-DCA8-B82A-1EB3A547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4575" y="195485"/>
            <a:ext cx="8856849" cy="4384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7" name="Freeform: Shape 309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E429E-2CBE-2C8C-0E51-5AFB1689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Frequency of Negative Reviews</a:t>
            </a:r>
          </a:p>
        </p:txBody>
      </p:sp>
    </p:spTree>
    <p:extLst>
      <p:ext uri="{BB962C8B-B14F-4D97-AF65-F5344CB8AC3E}">
        <p14:creationId xmlns:p14="http://schemas.microsoft.com/office/powerpoint/2010/main" val="3732138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410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05" name="Picture 410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07" name="Oval 410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9" name="Picture 410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11" name="Picture 411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13" name="Rectangle 411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15" name="Rectangle 4114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BE60CA-5E37-28C9-1DD3-DB8A65A5B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235" y="300137"/>
            <a:ext cx="8964154" cy="44372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1" name="Freeform: Shape 412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E429E-2CBE-2C8C-0E51-5AFB1689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Frequency of Positive Reviews</a:t>
            </a:r>
          </a:p>
        </p:txBody>
      </p:sp>
    </p:spTree>
    <p:extLst>
      <p:ext uri="{BB962C8B-B14F-4D97-AF65-F5344CB8AC3E}">
        <p14:creationId xmlns:p14="http://schemas.microsoft.com/office/powerpoint/2010/main" val="2373818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7" name="Picture 1232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329" name="Picture 1232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331" name="Oval 1233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333" name="Picture 1233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335" name="Picture 1233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337" name="Rectangle 1233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39" name="Rectangle 1233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7DDF5-4577-816F-C4A1-66778FB5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239" y="1552846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Positive Review Heatmap</a:t>
            </a:r>
          </a:p>
        </p:txBody>
      </p:sp>
      <p:sp>
        <p:nvSpPr>
          <p:cNvPr id="1234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43" name="Freeform: Shape 1234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345" name="Rectangle 1234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EF11EF-E87F-4F24-AC0C-D1C44B96B2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502" y="1552846"/>
            <a:ext cx="7194085" cy="37049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80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59" name="Oval 205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13EA1C-ED10-4289-440D-AC718FE4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Negative Review Heatmap</a:t>
            </a:r>
          </a:p>
        </p:txBody>
      </p:sp>
      <p:sp>
        <p:nvSpPr>
          <p:cNvPr id="206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1" name="Freeform: Shape 207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D16C53-29C6-329B-58D1-2A68D0BB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594" y="1666089"/>
            <a:ext cx="7072315" cy="37129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6C86E-8F2E-5B4B-D12C-0F2B44026655}"/>
              </a:ext>
            </a:extLst>
          </p:cNvPr>
          <p:cNvSpPr txBox="1"/>
          <p:nvPr/>
        </p:nvSpPr>
        <p:spPr>
          <a:xfrm>
            <a:off x="1136822" y="2742760"/>
            <a:ext cx="3991233" cy="263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50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4905</TotalTime>
  <Words>299</Words>
  <Application>Microsoft Macintosh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inherit</vt:lpstr>
      <vt:lpstr>Inter</vt:lpstr>
      <vt:lpstr>Wingdings 3</vt:lpstr>
      <vt:lpstr>Ion</vt:lpstr>
      <vt:lpstr>Descriptive Analysis: Hotel Reviews</vt:lpstr>
      <vt:lpstr>Database Details</vt:lpstr>
      <vt:lpstr>Dataset</vt:lpstr>
      <vt:lpstr>Positive Reviews   Before </vt:lpstr>
      <vt:lpstr>PowerPoint Presentation</vt:lpstr>
      <vt:lpstr>Frequency of Negative Reviews</vt:lpstr>
      <vt:lpstr>Frequency of Positive Reviews</vt:lpstr>
      <vt:lpstr>Positive Review Heatmap</vt:lpstr>
      <vt:lpstr>Negative Review Heatmap</vt:lpstr>
      <vt:lpstr>Negative Severity</vt:lpstr>
      <vt:lpstr>Most Used Negative Words</vt:lpstr>
      <vt:lpstr>Most Used Positive Words</vt:lpstr>
      <vt:lpstr>Most Positive Words By Reviewer Nationality</vt:lpstr>
      <vt:lpstr>Most Negative Words By Reviewer Nationality</vt:lpstr>
      <vt:lpstr>Most Positive Words By Hotel</vt:lpstr>
      <vt:lpstr>Most Negative Words By Hotel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Analysis: CO2 Emissions</dc:title>
  <dc:creator>Jamie parra</dc:creator>
  <cp:lastModifiedBy>Jamie parra</cp:lastModifiedBy>
  <cp:revision>153</cp:revision>
  <dcterms:created xsi:type="dcterms:W3CDTF">2023-09-14T16:09:21Z</dcterms:created>
  <dcterms:modified xsi:type="dcterms:W3CDTF">2023-11-02T18:00:21Z</dcterms:modified>
</cp:coreProperties>
</file>