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37" r:id="rId3"/>
    <p:sldId id="620" r:id="rId4"/>
    <p:sldId id="298" r:id="rId5"/>
    <p:sldId id="627" r:id="rId6"/>
    <p:sldId id="670" r:id="rId7"/>
    <p:sldId id="270" r:id="rId8"/>
    <p:sldId id="266" r:id="rId9"/>
    <p:sldId id="629" r:id="rId10"/>
    <p:sldId id="631" r:id="rId11"/>
    <p:sldId id="632" r:id="rId12"/>
    <p:sldId id="634" r:id="rId13"/>
    <p:sldId id="635" r:id="rId14"/>
    <p:sldId id="636" r:id="rId15"/>
    <p:sldId id="269" r:id="rId16"/>
    <p:sldId id="630" r:id="rId17"/>
    <p:sldId id="639" r:id="rId18"/>
    <p:sldId id="621" r:id="rId19"/>
    <p:sldId id="299" r:id="rId20"/>
    <p:sldId id="640" r:id="rId21"/>
    <p:sldId id="641" r:id="rId22"/>
    <p:sldId id="638" r:id="rId23"/>
    <p:sldId id="658" r:id="rId24"/>
    <p:sldId id="661" r:id="rId25"/>
    <p:sldId id="628" r:id="rId26"/>
    <p:sldId id="663" r:id="rId27"/>
    <p:sldId id="662" r:id="rId28"/>
    <p:sldId id="652" r:id="rId29"/>
    <p:sldId id="659" r:id="rId30"/>
    <p:sldId id="664" r:id="rId31"/>
    <p:sldId id="665" r:id="rId32"/>
    <p:sldId id="653" r:id="rId33"/>
    <p:sldId id="645" r:id="rId34"/>
    <p:sldId id="646" r:id="rId35"/>
    <p:sldId id="647" r:id="rId36"/>
    <p:sldId id="666" r:id="rId37"/>
    <p:sldId id="649" r:id="rId38"/>
    <p:sldId id="667" r:id="rId39"/>
    <p:sldId id="668" r:id="rId40"/>
    <p:sldId id="263" r:id="rId41"/>
    <p:sldId id="654" r:id="rId42"/>
    <p:sldId id="257" r:id="rId43"/>
    <p:sldId id="669" r:id="rId44"/>
    <p:sldId id="281" r:id="rId45"/>
    <p:sldId id="651" r:id="rId46"/>
    <p:sldId id="267" r:id="rId47"/>
    <p:sldId id="643" r:id="rId48"/>
    <p:sldId id="282" r:id="rId49"/>
    <p:sldId id="650" r:id="rId50"/>
    <p:sldId id="285" r:id="rId51"/>
    <p:sldId id="644"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19" autoAdjust="0"/>
    <p:restoredTop sz="94660"/>
  </p:normalViewPr>
  <p:slideViewPr>
    <p:cSldViewPr snapToGrid="0">
      <p:cViewPr varScale="1">
        <p:scale>
          <a:sx n="103" d="100"/>
          <a:sy n="103" d="100"/>
        </p:scale>
        <p:origin x="12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EA0FCC-9705-A75A-7B14-F27EF9AC0EB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0D26C4D-7938-BBAA-F905-362EC1DD6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F15D0C2-B0A2-1B7A-D385-D953736C66D4}"/>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5" name="頁尾版面配置區 4">
            <a:extLst>
              <a:ext uri="{FF2B5EF4-FFF2-40B4-BE49-F238E27FC236}">
                <a16:creationId xmlns:a16="http://schemas.microsoft.com/office/drawing/2014/main" id="{3FD0B48C-D240-8F4C-7F50-B437367DAC4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5E0997-B874-C4BA-9FE1-BB5C22885684}"/>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345666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29DA0-A294-9C48-5650-6E951D5A2D7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9DC70ED-1AC3-5F05-7418-3351536101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62402B9-7A44-CAC5-23FC-827BC91844AF}"/>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5" name="頁尾版面配置區 4">
            <a:extLst>
              <a:ext uri="{FF2B5EF4-FFF2-40B4-BE49-F238E27FC236}">
                <a16:creationId xmlns:a16="http://schemas.microsoft.com/office/drawing/2014/main" id="{7BE0B62C-D2FC-6383-0395-036B8A733F9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ADB0338-5D40-D8DF-DBFC-8582633594C8}"/>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85754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402F698-BB63-B98F-F07F-02297D227E7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DBB942F-0D5D-402D-49DA-4A9FDFFD434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D229C61-0F75-BF22-792A-5789645BEA74}"/>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5" name="頁尾版面配置區 4">
            <a:extLst>
              <a:ext uri="{FF2B5EF4-FFF2-40B4-BE49-F238E27FC236}">
                <a16:creationId xmlns:a16="http://schemas.microsoft.com/office/drawing/2014/main" id="{750A9DAF-2820-11A6-3BEB-16C51DE65A5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69F0BDD-1C01-90CF-31D7-51641A2FC2EC}"/>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346706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C3CC94-28F3-D89E-2EA5-51DD0D18B90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6C00622-2B7F-FA4C-E306-AF81D3A65E4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D9AF629-0FBD-5B93-0755-8388FE81DD17}"/>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5" name="頁尾版面配置區 4">
            <a:extLst>
              <a:ext uri="{FF2B5EF4-FFF2-40B4-BE49-F238E27FC236}">
                <a16:creationId xmlns:a16="http://schemas.microsoft.com/office/drawing/2014/main" id="{49D495B2-79C7-1836-984F-65AA27723F8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E9C4ED1-E543-423D-C796-511A54949CD5}"/>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350007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E995B0-0F42-B8C4-A524-89742E30B5E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B3C05CC-6747-624C-EB82-2FA793CC7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F3623D4-76C5-1711-0CBC-E143022D278C}"/>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5" name="頁尾版面配置區 4">
            <a:extLst>
              <a:ext uri="{FF2B5EF4-FFF2-40B4-BE49-F238E27FC236}">
                <a16:creationId xmlns:a16="http://schemas.microsoft.com/office/drawing/2014/main" id="{A1E42ACA-432F-78B6-6BD4-D82C0618DD5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2CBAA2-6F35-3D75-A6CB-898066A73F86}"/>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222993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30730A-6A64-9DCB-5B20-852FADCD06E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3F077F5-E4A1-436B-EB15-BD3E25C9ED6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75B9B3E-7043-2DD3-16C6-74017DF4409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9CD0A6F-C18E-AFDB-591F-76D177B71EAE}"/>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6" name="頁尾版面配置區 5">
            <a:extLst>
              <a:ext uri="{FF2B5EF4-FFF2-40B4-BE49-F238E27FC236}">
                <a16:creationId xmlns:a16="http://schemas.microsoft.com/office/drawing/2014/main" id="{A6AE296A-5FCF-FA4F-8632-35A419AE60E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3CF3450-C429-3713-518F-F8B08214DEE1}"/>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331237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B809B5-B4F3-F68F-3CE6-D3053BCFB4D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8693612-F18B-8A85-6F63-1ED8169893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0897605-3CB5-B579-028A-E667C20E412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A214829-160B-C5E3-597B-05C1C8145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2ED825B-D71E-7E7B-6A6E-D4F2A1DA0AF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F9AA87E-97C8-ACEA-6713-BA1219608C38}"/>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8" name="頁尾版面配置區 7">
            <a:extLst>
              <a:ext uri="{FF2B5EF4-FFF2-40B4-BE49-F238E27FC236}">
                <a16:creationId xmlns:a16="http://schemas.microsoft.com/office/drawing/2014/main" id="{422030D4-70B7-590B-D597-6B51771E0D3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44B82C8-213F-2007-B1A8-12E15724C8F2}"/>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324464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CBEFF1-2D65-9BD3-FC5A-D62480AA3BD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BFEDC05-13F8-ECCD-4A52-7EB4D8516FD5}"/>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4" name="頁尾版面配置區 3">
            <a:extLst>
              <a:ext uri="{FF2B5EF4-FFF2-40B4-BE49-F238E27FC236}">
                <a16:creationId xmlns:a16="http://schemas.microsoft.com/office/drawing/2014/main" id="{4B9126FB-9D54-43AB-0559-2CB7B2CC921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3A91133-2A00-BDD2-555D-1F10C951E036}"/>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162953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823F738-DEFF-3423-D4A2-09345780E845}"/>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3" name="頁尾版面配置區 2">
            <a:extLst>
              <a:ext uri="{FF2B5EF4-FFF2-40B4-BE49-F238E27FC236}">
                <a16:creationId xmlns:a16="http://schemas.microsoft.com/office/drawing/2014/main" id="{18969DA4-7164-CCE3-A70E-1C2DB28C82E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D3C68E7-4C99-1BF0-7909-621A204092A2}"/>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114216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5F6950-AFBE-C8AC-4BF7-EF45255DA7D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0EFC423-273A-45F8-B621-D15102541A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5310736-2FE5-DEAC-0240-992CE70C2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775FC06-89EE-0467-F2A7-5C17DF1535DC}"/>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6" name="頁尾版面配置區 5">
            <a:extLst>
              <a:ext uri="{FF2B5EF4-FFF2-40B4-BE49-F238E27FC236}">
                <a16:creationId xmlns:a16="http://schemas.microsoft.com/office/drawing/2014/main" id="{88FA9D1A-1307-294A-4329-BD704C12B4C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2BA51ED-ECAF-52AC-2F7E-0D56884C72C3}"/>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65188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AE1D4B-E8FB-3125-BAAB-962A5763CB1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EBDD90C-BE9A-C17A-0889-07A23E242B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17C8548-7E40-25A9-4133-2CB9FF2B4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1C5C71B-BB0E-83B9-7946-979E0FE95136}"/>
              </a:ext>
            </a:extLst>
          </p:cNvPr>
          <p:cNvSpPr>
            <a:spLocks noGrp="1"/>
          </p:cNvSpPr>
          <p:nvPr>
            <p:ph type="dt" sz="half" idx="10"/>
          </p:nvPr>
        </p:nvSpPr>
        <p:spPr/>
        <p:txBody>
          <a:bodyPr/>
          <a:lstStyle/>
          <a:p>
            <a:fld id="{5F25EEF6-8032-4721-A81C-7916B1ED3DF8}" type="datetimeFigureOut">
              <a:rPr lang="zh-TW" altLang="en-US" smtClean="0"/>
              <a:t>2023/3/20</a:t>
            </a:fld>
            <a:endParaRPr lang="zh-TW" altLang="en-US"/>
          </a:p>
        </p:txBody>
      </p:sp>
      <p:sp>
        <p:nvSpPr>
          <p:cNvPr id="6" name="頁尾版面配置區 5">
            <a:extLst>
              <a:ext uri="{FF2B5EF4-FFF2-40B4-BE49-F238E27FC236}">
                <a16:creationId xmlns:a16="http://schemas.microsoft.com/office/drawing/2014/main" id="{BF6F0CEB-78D4-97C0-35C6-7DF486636FB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2FF6581-A119-A2A5-49F5-2EC744533EC6}"/>
              </a:ext>
            </a:extLst>
          </p:cNvPr>
          <p:cNvSpPr>
            <a:spLocks noGrp="1"/>
          </p:cNvSpPr>
          <p:nvPr>
            <p:ph type="sldNum" sz="quarter" idx="12"/>
          </p:nvPr>
        </p:nvSpPr>
        <p:spPr/>
        <p:txBody>
          <a:body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403553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E1E4822-C861-F43A-36E1-42DA20DB9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287CF48-A102-F836-C752-448EAD26D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60E9D16-3CDC-BFE3-77CE-A099AF121A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5EEF6-8032-4721-A81C-7916B1ED3DF8}" type="datetimeFigureOut">
              <a:rPr lang="zh-TW" altLang="en-US" smtClean="0"/>
              <a:t>2023/3/20</a:t>
            </a:fld>
            <a:endParaRPr lang="zh-TW" altLang="en-US"/>
          </a:p>
        </p:txBody>
      </p:sp>
      <p:sp>
        <p:nvSpPr>
          <p:cNvPr id="5" name="頁尾版面配置區 4">
            <a:extLst>
              <a:ext uri="{FF2B5EF4-FFF2-40B4-BE49-F238E27FC236}">
                <a16:creationId xmlns:a16="http://schemas.microsoft.com/office/drawing/2014/main" id="{4D798149-FBD8-1565-402A-EA81CDD53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35C5925-3947-0555-AB5A-3973304999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FEE0D-6449-40A6-975B-53031CDFFCB5}" type="slidenum">
              <a:rPr lang="zh-TW" altLang="en-US" smtClean="0"/>
              <a:t>‹#›</a:t>
            </a:fld>
            <a:endParaRPr lang="zh-TW" altLang="en-US"/>
          </a:p>
        </p:txBody>
      </p:sp>
    </p:spTree>
    <p:extLst>
      <p:ext uri="{BB962C8B-B14F-4D97-AF65-F5344CB8AC3E}">
        <p14:creationId xmlns:p14="http://schemas.microsoft.com/office/powerpoint/2010/main" val="3680930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88661D-302C-6244-1983-0DE839296AB2}"/>
              </a:ext>
            </a:extLst>
          </p:cNvPr>
          <p:cNvSpPr>
            <a:spLocks noGrp="1"/>
          </p:cNvSpPr>
          <p:nvPr>
            <p:ph type="ctrTitle"/>
          </p:nvPr>
        </p:nvSpPr>
        <p:spPr/>
        <p:txBody>
          <a:bodyPr/>
          <a:lstStyle/>
          <a:p>
            <a:r>
              <a:rPr lang="zh-TW" altLang="en-US" b="1" dirty="0">
                <a:latin typeface="Noto Sans TC" panose="020B0500000000000000" pitchFamily="34" charset="-120"/>
                <a:ea typeface="Noto Sans TC" panose="020B0500000000000000" pitchFamily="34" charset="-120"/>
              </a:rPr>
              <a:t>分群分析</a:t>
            </a:r>
          </a:p>
        </p:txBody>
      </p:sp>
      <p:sp>
        <p:nvSpPr>
          <p:cNvPr id="3" name="副標題 2">
            <a:extLst>
              <a:ext uri="{FF2B5EF4-FFF2-40B4-BE49-F238E27FC236}">
                <a16:creationId xmlns:a16="http://schemas.microsoft.com/office/drawing/2014/main" id="{218EDC67-7A11-0435-0D59-04C59A4A0581}"/>
              </a:ext>
            </a:extLst>
          </p:cNvPr>
          <p:cNvSpPr>
            <a:spLocks noGrp="1"/>
          </p:cNvSpPr>
          <p:nvPr>
            <p:ph type="subTitle" idx="1"/>
          </p:nvPr>
        </p:nvSpPr>
        <p:spPr/>
        <p:txBody>
          <a:bodyPr>
            <a:normAutofit/>
          </a:bodyPr>
          <a:lstStyle/>
          <a:p>
            <a:endParaRPr lang="zh-TW" altLang="en-US" sz="4800" b="1" kern="1200" cap="all"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1402628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5486459" y="2030914"/>
            <a:ext cx="6705541" cy="4475394"/>
          </a:xfrm>
        </p:spPr>
        <p:txBody>
          <a:bodyPr>
            <a:normAutofit/>
          </a:bodyPr>
          <a:lstStyle/>
          <a:p>
            <a:r>
              <a:rPr lang="zh-TW" altLang="zh-TW" sz="4400" b="1" dirty="0">
                <a:latin typeface="Noto Sans TC" panose="020B0500000000000000" pitchFamily="34" charset="-120"/>
                <a:ea typeface="Noto Sans TC" panose="020B0500000000000000" pitchFamily="34" charset="-120"/>
              </a:rPr>
              <a:t>評估客戶價值中常見的有三項重要特徵資料，即</a:t>
            </a:r>
            <a:r>
              <a:rPr lang="en-US" altLang="zh-TW" sz="4400" b="1" dirty="0">
                <a:solidFill>
                  <a:srgbClr val="FF0000"/>
                </a:solidFill>
                <a:latin typeface="Noto Sans TC" panose="020B0500000000000000" pitchFamily="34" charset="-120"/>
                <a:ea typeface="Noto Sans TC" panose="020B0500000000000000" pitchFamily="34" charset="-120"/>
              </a:rPr>
              <a:t>Recency</a:t>
            </a:r>
            <a:r>
              <a:rPr lang="zh-TW" altLang="zh-TW" sz="4400" b="1" dirty="0">
                <a:solidFill>
                  <a:srgbClr val="FF0000"/>
                </a:solidFill>
                <a:latin typeface="Noto Sans TC" panose="020B0500000000000000" pitchFamily="34" charset="-120"/>
                <a:ea typeface="Noto Sans TC" panose="020B0500000000000000" pitchFamily="34" charset="-120"/>
              </a:rPr>
              <a:t>、</a:t>
            </a:r>
            <a:r>
              <a:rPr lang="en-US" altLang="zh-TW" sz="4400" b="1" dirty="0">
                <a:solidFill>
                  <a:srgbClr val="FF0000"/>
                </a:solidFill>
                <a:latin typeface="Noto Sans TC" panose="020B0500000000000000" pitchFamily="34" charset="-120"/>
                <a:ea typeface="Noto Sans TC" panose="020B0500000000000000" pitchFamily="34" charset="-120"/>
              </a:rPr>
              <a:t>Frequency</a:t>
            </a:r>
            <a:r>
              <a:rPr lang="zh-TW" altLang="zh-TW" sz="4400" b="1" dirty="0">
                <a:solidFill>
                  <a:srgbClr val="FF0000"/>
                </a:solidFill>
                <a:latin typeface="Noto Sans TC" panose="020B0500000000000000" pitchFamily="34" charset="-120"/>
                <a:ea typeface="Noto Sans TC" panose="020B0500000000000000" pitchFamily="34" charset="-120"/>
              </a:rPr>
              <a:t>、</a:t>
            </a:r>
            <a:r>
              <a:rPr lang="en-US" altLang="zh-TW" sz="4400" b="1" dirty="0">
                <a:solidFill>
                  <a:srgbClr val="FF0000"/>
                </a:solidFill>
                <a:latin typeface="Noto Sans TC" panose="020B0500000000000000" pitchFamily="34" charset="-120"/>
                <a:ea typeface="Noto Sans TC" panose="020B0500000000000000" pitchFamily="34" charset="-120"/>
              </a:rPr>
              <a:t>Monetary</a:t>
            </a:r>
            <a:r>
              <a:rPr lang="zh-TW" altLang="zh-TW" sz="4400" b="1" dirty="0">
                <a:latin typeface="Noto Sans TC" panose="020B0500000000000000" pitchFamily="34" charset="-120"/>
                <a:ea typeface="Noto Sans TC" panose="020B0500000000000000" pitchFamily="34" charset="-120"/>
              </a:rPr>
              <a:t>，分別簡稱為</a:t>
            </a:r>
            <a:r>
              <a:rPr lang="en-US" altLang="zh-TW" sz="4400" b="1" dirty="0">
                <a:latin typeface="Noto Sans TC" panose="020B0500000000000000" pitchFamily="34" charset="-120"/>
                <a:ea typeface="Noto Sans TC" panose="020B0500000000000000" pitchFamily="34" charset="-120"/>
              </a:rPr>
              <a:t>R</a:t>
            </a:r>
            <a:r>
              <a:rPr lang="zh-TW" altLang="zh-TW" sz="4400" b="1" dirty="0">
                <a:latin typeface="Noto Sans TC" panose="020B0500000000000000" pitchFamily="34" charset="-120"/>
                <a:ea typeface="Noto Sans TC" panose="020B0500000000000000" pitchFamily="34" charset="-120"/>
              </a:rPr>
              <a:t>、</a:t>
            </a:r>
            <a:r>
              <a:rPr lang="en-US" altLang="zh-TW" sz="4400" b="1" dirty="0">
                <a:latin typeface="Noto Sans TC" panose="020B0500000000000000" pitchFamily="34" charset="-120"/>
                <a:ea typeface="Noto Sans TC" panose="020B0500000000000000" pitchFamily="34" charset="-120"/>
              </a:rPr>
              <a:t>F</a:t>
            </a:r>
            <a:r>
              <a:rPr lang="zh-TW" altLang="zh-TW" sz="4400" b="1" dirty="0">
                <a:latin typeface="Noto Sans TC" panose="020B0500000000000000" pitchFamily="34" charset="-120"/>
                <a:ea typeface="Noto Sans TC" panose="020B0500000000000000" pitchFamily="34" charset="-120"/>
              </a:rPr>
              <a:t>、</a:t>
            </a:r>
            <a:r>
              <a:rPr lang="en-US" altLang="zh-TW" sz="4400" b="1" dirty="0">
                <a:latin typeface="Noto Sans TC" panose="020B0500000000000000" pitchFamily="34" charset="-120"/>
                <a:ea typeface="Noto Sans TC" panose="020B0500000000000000" pitchFamily="34" charset="-120"/>
              </a:rPr>
              <a:t>M</a:t>
            </a:r>
            <a:r>
              <a:rPr lang="zh-TW" altLang="zh-TW" sz="4400" b="1" dirty="0">
                <a:latin typeface="Noto Sans TC" panose="020B0500000000000000" pitchFamily="34" charset="-120"/>
                <a:ea typeface="Noto Sans TC" panose="020B0500000000000000" pitchFamily="34" charset="-120"/>
              </a:rPr>
              <a:t>，此又稱為</a:t>
            </a:r>
            <a:r>
              <a:rPr lang="en-US" altLang="zh-TW" sz="4400" b="1" dirty="0">
                <a:latin typeface="Noto Sans TC" panose="020B0500000000000000" pitchFamily="34" charset="-120"/>
                <a:ea typeface="Noto Sans TC" panose="020B0500000000000000" pitchFamily="34" charset="-120"/>
              </a:rPr>
              <a:t>RFM</a:t>
            </a:r>
            <a:r>
              <a:rPr lang="zh-TW" altLang="zh-TW" sz="4400" b="1" dirty="0">
                <a:latin typeface="Noto Sans TC" panose="020B0500000000000000" pitchFamily="34" charset="-120"/>
                <a:ea typeface="Noto Sans TC" panose="020B0500000000000000" pitchFamily="34" charset="-120"/>
              </a:rPr>
              <a:t>模型，可以</a:t>
            </a:r>
            <a:r>
              <a:rPr lang="zh-TW" altLang="zh-TW" sz="4800" b="1" dirty="0">
                <a:solidFill>
                  <a:srgbClr val="FF0000"/>
                </a:solidFill>
                <a:latin typeface="Noto Sans TC" panose="020B0500000000000000" pitchFamily="34" charset="-120"/>
                <a:ea typeface="Noto Sans TC" panose="020B0500000000000000" pitchFamily="34" charset="-120"/>
              </a:rPr>
              <a:t>用來衡量每一位客戶的價值</a:t>
            </a:r>
            <a:endParaRPr lang="zh-TW" altLang="en-US" sz="4800" b="1" dirty="0">
              <a:solidFill>
                <a:srgbClr val="FF0000"/>
              </a:solidFill>
              <a:latin typeface="Noto Sans TC" panose="020B0500000000000000" pitchFamily="34" charset="-120"/>
              <a:ea typeface="Noto Sans TC" panose="020B0500000000000000" pitchFamily="34" charset="-120"/>
            </a:endParaRPr>
          </a:p>
        </p:txBody>
      </p:sp>
      <p:sp>
        <p:nvSpPr>
          <p:cNvPr id="3" name="標題 1">
            <a:extLst>
              <a:ext uri="{FF2B5EF4-FFF2-40B4-BE49-F238E27FC236}">
                <a16:creationId xmlns:a16="http://schemas.microsoft.com/office/drawing/2014/main" id="{E2186012-78DD-5D86-79F5-B4C629A3BD96}"/>
              </a:ext>
            </a:extLst>
          </p:cNvPr>
          <p:cNvSpPr txBox="1">
            <a:spLocks/>
          </p:cNvSpPr>
          <p:nvPr/>
        </p:nvSpPr>
        <p:spPr>
          <a:xfrm>
            <a:off x="1626636" y="127279"/>
            <a:ext cx="9144000" cy="9717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Noto Sans TC" panose="020B0500000000000000" pitchFamily="34" charset="-120"/>
                <a:ea typeface="Noto Sans TC" panose="020B0500000000000000" pitchFamily="34" charset="-120"/>
              </a:rPr>
              <a:t>RFM</a:t>
            </a:r>
            <a:r>
              <a:rPr lang="zh-TW" altLang="zh-TW" sz="4400" b="1" dirty="0">
                <a:latin typeface="Noto Sans TC" panose="020B0500000000000000" pitchFamily="34" charset="-120"/>
                <a:ea typeface="Noto Sans TC" panose="020B0500000000000000" pitchFamily="34" charset="-120"/>
              </a:rPr>
              <a:t>模型</a:t>
            </a:r>
            <a:endParaRPr lang="zh-TW" altLang="en-US" sz="4400" b="1" dirty="0">
              <a:latin typeface="Noto Sans TC" panose="020B0500000000000000" pitchFamily="34" charset="-120"/>
              <a:ea typeface="Noto Sans TC" panose="020B0500000000000000" pitchFamily="34" charset="-120"/>
            </a:endParaRPr>
          </a:p>
        </p:txBody>
      </p:sp>
      <p:sp>
        <p:nvSpPr>
          <p:cNvPr id="5" name="文字方塊 4">
            <a:extLst>
              <a:ext uri="{FF2B5EF4-FFF2-40B4-BE49-F238E27FC236}">
                <a16:creationId xmlns:a16="http://schemas.microsoft.com/office/drawing/2014/main" id="{71E86C27-DC38-1B90-56E3-F0B9E6244DEA}"/>
              </a:ext>
            </a:extLst>
          </p:cNvPr>
          <p:cNvSpPr txBox="1"/>
          <p:nvPr/>
        </p:nvSpPr>
        <p:spPr>
          <a:xfrm>
            <a:off x="-125290" y="2404627"/>
            <a:ext cx="6097464" cy="2221570"/>
          </a:xfrm>
          <a:prstGeom prst="rect">
            <a:avLst/>
          </a:prstGeom>
          <a:noFill/>
        </p:spPr>
        <p:txBody>
          <a:bodyPr wrap="square">
            <a:spAutoFit/>
          </a:bodyPr>
          <a:lstStyle/>
          <a:p>
            <a:pPr lvl="1">
              <a:lnSpc>
                <a:spcPct val="150000"/>
              </a:lnSpc>
            </a:pPr>
            <a:r>
              <a:rPr lang="en-US" altLang="zh-TW" sz="3200" b="1" dirty="0">
                <a:solidFill>
                  <a:srgbClr val="00B050"/>
                </a:solidFill>
                <a:latin typeface="Noto Sans TC" panose="020B0500000000000000" pitchFamily="34" charset="-120"/>
                <a:ea typeface="Noto Sans TC" panose="020B0500000000000000" pitchFamily="34" charset="-120"/>
              </a:rPr>
              <a:t>Recency</a:t>
            </a:r>
            <a:r>
              <a:rPr lang="zh-TW" altLang="zh-TW" sz="3200" b="1" dirty="0">
                <a:solidFill>
                  <a:srgbClr val="00B050"/>
                </a:solidFill>
                <a:latin typeface="Noto Sans TC" panose="020B0500000000000000" pitchFamily="34" charset="-120"/>
                <a:ea typeface="Noto Sans TC" panose="020B0500000000000000" pitchFamily="34" charset="-120"/>
              </a:rPr>
              <a:t>（最近的）</a:t>
            </a:r>
            <a:endParaRPr lang="en-US" altLang="zh-TW" sz="3200" b="1" dirty="0">
              <a:solidFill>
                <a:srgbClr val="00B050"/>
              </a:solidFill>
              <a:latin typeface="Noto Sans TC" panose="020B0500000000000000" pitchFamily="34" charset="-120"/>
              <a:ea typeface="Noto Sans TC" panose="020B0500000000000000" pitchFamily="34" charset="-120"/>
            </a:endParaRPr>
          </a:p>
          <a:p>
            <a:pPr lvl="1">
              <a:lnSpc>
                <a:spcPct val="150000"/>
              </a:lnSpc>
            </a:pPr>
            <a:r>
              <a:rPr lang="en-US" altLang="zh-TW" sz="3200" b="1" dirty="0">
                <a:solidFill>
                  <a:srgbClr val="00B050"/>
                </a:solidFill>
                <a:latin typeface="Noto Sans TC" panose="020B0500000000000000" pitchFamily="34" charset="-120"/>
                <a:ea typeface="Noto Sans TC" panose="020B0500000000000000" pitchFamily="34" charset="-120"/>
              </a:rPr>
              <a:t>Frequency</a:t>
            </a:r>
            <a:r>
              <a:rPr lang="zh-TW" altLang="zh-TW" sz="3200" b="1" dirty="0">
                <a:solidFill>
                  <a:srgbClr val="00B050"/>
                </a:solidFill>
                <a:latin typeface="Noto Sans TC" panose="020B0500000000000000" pitchFamily="34" charset="-120"/>
                <a:ea typeface="Noto Sans TC" panose="020B0500000000000000" pitchFamily="34" charset="-120"/>
              </a:rPr>
              <a:t>（頻率）</a:t>
            </a:r>
            <a:endParaRPr lang="en-US" altLang="zh-TW" sz="3200" b="1" dirty="0">
              <a:solidFill>
                <a:srgbClr val="00B050"/>
              </a:solidFill>
              <a:latin typeface="Noto Sans TC" panose="020B0500000000000000" pitchFamily="34" charset="-120"/>
              <a:ea typeface="Noto Sans TC" panose="020B0500000000000000" pitchFamily="34" charset="-120"/>
            </a:endParaRPr>
          </a:p>
          <a:p>
            <a:pPr lvl="1">
              <a:lnSpc>
                <a:spcPct val="150000"/>
              </a:lnSpc>
            </a:pPr>
            <a:r>
              <a:rPr lang="en-US" altLang="zh-TW" sz="3200" b="1" dirty="0">
                <a:solidFill>
                  <a:srgbClr val="00B050"/>
                </a:solidFill>
                <a:latin typeface="Noto Sans TC" panose="020B0500000000000000" pitchFamily="34" charset="-120"/>
                <a:ea typeface="Noto Sans TC" panose="020B0500000000000000" pitchFamily="34" charset="-120"/>
              </a:rPr>
              <a:t>Monetary</a:t>
            </a:r>
            <a:r>
              <a:rPr lang="zh-TW" altLang="zh-TW" sz="3200" b="1" dirty="0">
                <a:solidFill>
                  <a:srgbClr val="00B050"/>
                </a:solidFill>
                <a:latin typeface="Noto Sans TC" panose="020B0500000000000000" pitchFamily="34" charset="-120"/>
                <a:ea typeface="Noto Sans TC" panose="020B0500000000000000" pitchFamily="34" charset="-120"/>
              </a:rPr>
              <a:t>（花費）</a:t>
            </a:r>
            <a:endParaRPr lang="en-US" altLang="zh-TW" sz="3200" b="1" dirty="0">
              <a:solidFill>
                <a:srgbClr val="00B050"/>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387291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副標題 5">
            <a:extLst>
              <a:ext uri="{FF2B5EF4-FFF2-40B4-BE49-F238E27FC236}">
                <a16:creationId xmlns:a16="http://schemas.microsoft.com/office/drawing/2014/main" id="{AB834A6F-8AF0-65B6-5D2D-DED9EE3E7667}"/>
              </a:ext>
            </a:extLst>
          </p:cNvPr>
          <p:cNvSpPr>
            <a:spLocks noGrp="1"/>
          </p:cNvSpPr>
          <p:nvPr>
            <p:ph type="subTitle" idx="1"/>
          </p:nvPr>
        </p:nvSpPr>
        <p:spPr>
          <a:xfrm>
            <a:off x="899746" y="1512276"/>
            <a:ext cx="10354407" cy="4835769"/>
          </a:xfrm>
        </p:spPr>
        <p:txBody>
          <a:bodyPr>
            <a:noAutofit/>
          </a:bodyPr>
          <a:lstStyle/>
          <a:p>
            <a:pPr marL="571500" indent="-571500" algn="l">
              <a:lnSpc>
                <a:spcPct val="100000"/>
              </a:lnSpc>
              <a:buFont typeface="Arial" panose="020B0604020202020204" pitchFamily="34" charset="0"/>
              <a:buChar char="•"/>
            </a:pPr>
            <a:r>
              <a:rPr lang="zh-TW" altLang="zh-TW" sz="4400" b="1" dirty="0">
                <a:latin typeface="Noto Sans TC" panose="020B0500000000000000" pitchFamily="34" charset="-120"/>
                <a:ea typeface="Noto Sans TC" panose="020B0500000000000000" pitchFamily="34" charset="-120"/>
                <a:cs typeface="Times New Roman" panose="02020603050405020304" pitchFamily="18" charset="0"/>
              </a:rPr>
              <a:t>客戶的</a:t>
            </a:r>
            <a:r>
              <a:rPr lang="en-US" altLang="zh-TW" sz="4400" b="1" dirty="0">
                <a:solidFill>
                  <a:srgbClr val="FF0000"/>
                </a:solidFill>
                <a:latin typeface="Noto Sans TC" panose="020B0500000000000000" pitchFamily="34" charset="-120"/>
                <a:ea typeface="Noto Sans TC" panose="020B0500000000000000" pitchFamily="34" charset="-120"/>
              </a:rPr>
              <a:t>R</a:t>
            </a:r>
            <a:r>
              <a:rPr lang="zh-TW" altLang="zh-TW" sz="4400" b="1" dirty="0">
                <a:solidFill>
                  <a:srgbClr val="FF0000"/>
                </a:solidFill>
                <a:latin typeface="Noto Sans TC" panose="020B0500000000000000" pitchFamily="34" charset="-120"/>
                <a:ea typeface="Noto Sans TC" panose="020B0500000000000000" pitchFamily="34" charset="-120"/>
                <a:cs typeface="Times New Roman" panose="02020603050405020304" pitchFamily="18" charset="0"/>
              </a:rPr>
              <a:t>值越小</a:t>
            </a:r>
            <a:r>
              <a:rPr lang="zh-TW" altLang="zh-TW" sz="4400" b="1" dirty="0">
                <a:solidFill>
                  <a:srgbClr val="000000"/>
                </a:solidFill>
                <a:latin typeface="Noto Sans TC" panose="020B0500000000000000" pitchFamily="34" charset="-120"/>
                <a:ea typeface="Noto Sans TC" panose="020B0500000000000000" pitchFamily="34" charset="-120"/>
                <a:cs typeface="Times New Roman" panose="02020603050405020304" pitchFamily="18" charset="0"/>
              </a:rPr>
              <a:t>，對公司的價值也越高</a:t>
            </a:r>
            <a:r>
              <a:rPr lang="zh-TW" altLang="zh-TW" sz="4400" b="1" dirty="0">
                <a:latin typeface="Noto Sans TC" panose="020B0500000000000000" pitchFamily="34" charset="-120"/>
                <a:ea typeface="Noto Sans TC" panose="020B0500000000000000" pitchFamily="34" charset="-120"/>
                <a:cs typeface="Times New Roman" panose="02020603050405020304" pitchFamily="18" charset="0"/>
              </a:rPr>
              <a:t>。</a:t>
            </a:r>
            <a:endParaRPr lang="en-US" altLang="zh-TW" sz="4400" b="1" dirty="0">
              <a:latin typeface="Noto Sans TC" panose="020B0500000000000000" pitchFamily="34" charset="-120"/>
              <a:ea typeface="Noto Sans TC" panose="020B0500000000000000" pitchFamily="34" charset="-120"/>
              <a:cs typeface="Times New Roman" panose="02020603050405020304" pitchFamily="18" charset="0"/>
            </a:endParaRPr>
          </a:p>
          <a:p>
            <a:pPr marL="571500" indent="-571500" algn="l">
              <a:lnSpc>
                <a:spcPct val="100000"/>
              </a:lnSpc>
              <a:buFont typeface="Arial" panose="020B0604020202020204" pitchFamily="34" charset="0"/>
              <a:buChar char="•"/>
            </a:pPr>
            <a:r>
              <a:rPr lang="zh-TW" altLang="zh-TW" sz="4400" b="1" dirty="0">
                <a:latin typeface="Noto Sans TC" panose="020B0500000000000000" pitchFamily="34" charset="-120"/>
                <a:ea typeface="Noto Sans TC" panose="020B0500000000000000" pitchFamily="34" charset="-120"/>
              </a:rPr>
              <a:t>客戶</a:t>
            </a:r>
            <a:r>
              <a:rPr lang="zh-TW" altLang="zh-TW" sz="4400" b="1" dirty="0">
                <a:latin typeface="Noto Sans TC" panose="020B0500000000000000" pitchFamily="34" charset="-120"/>
                <a:ea typeface="Noto Sans TC" panose="020B0500000000000000" pitchFamily="34" charset="-120"/>
                <a:cs typeface="Times New Roman" panose="02020603050405020304" pitchFamily="18" charset="0"/>
              </a:rPr>
              <a:t>的</a:t>
            </a:r>
            <a:r>
              <a:rPr lang="en-US" altLang="zh-TW" sz="4400" b="1" dirty="0">
                <a:solidFill>
                  <a:srgbClr val="FF0000"/>
                </a:solidFill>
                <a:latin typeface="Noto Sans TC" panose="020B0500000000000000" pitchFamily="34" charset="-120"/>
                <a:ea typeface="Noto Sans TC" panose="020B0500000000000000" pitchFamily="34" charset="-120"/>
              </a:rPr>
              <a:t>F</a:t>
            </a:r>
            <a:r>
              <a:rPr lang="zh-TW" altLang="zh-TW" sz="4400" b="1" dirty="0">
                <a:solidFill>
                  <a:srgbClr val="FF0000"/>
                </a:solidFill>
                <a:latin typeface="Noto Sans TC" panose="020B0500000000000000" pitchFamily="34" charset="-120"/>
                <a:ea typeface="Noto Sans TC" panose="020B0500000000000000" pitchFamily="34" charset="-120"/>
              </a:rPr>
              <a:t>值越大</a:t>
            </a:r>
            <a:r>
              <a:rPr lang="zh-TW" altLang="zh-TW" sz="4400" b="1" dirty="0">
                <a:latin typeface="Noto Sans TC" panose="020B0500000000000000" pitchFamily="34" charset="-120"/>
                <a:ea typeface="Noto Sans TC" panose="020B0500000000000000" pitchFamily="34" charset="-120"/>
              </a:rPr>
              <a:t>，則會將該類客戶歸屬於對公司商品的忠誠度較高，對公司的價值也越高。</a:t>
            </a:r>
          </a:p>
          <a:p>
            <a:pPr marL="571500" indent="-571500" algn="l">
              <a:lnSpc>
                <a:spcPct val="100000"/>
              </a:lnSpc>
              <a:buFont typeface="Arial" panose="020B0604020202020204" pitchFamily="34" charset="0"/>
              <a:buChar char="•"/>
            </a:pPr>
            <a:r>
              <a:rPr lang="zh-TW" altLang="zh-TW" sz="4400" b="1" dirty="0">
                <a:latin typeface="Noto Sans TC" panose="020B0500000000000000" pitchFamily="34" charset="-120"/>
                <a:ea typeface="Noto Sans TC" panose="020B0500000000000000" pitchFamily="34" charset="-120"/>
              </a:rPr>
              <a:t>客戶的</a:t>
            </a:r>
            <a:r>
              <a:rPr lang="en-US" altLang="zh-TW" sz="4400" b="1" dirty="0">
                <a:solidFill>
                  <a:srgbClr val="FF0000"/>
                </a:solidFill>
                <a:latin typeface="Noto Sans TC" panose="020B0500000000000000" pitchFamily="34" charset="-120"/>
                <a:ea typeface="Noto Sans TC" panose="020B0500000000000000" pitchFamily="34" charset="-120"/>
              </a:rPr>
              <a:t>M</a:t>
            </a:r>
            <a:r>
              <a:rPr lang="zh-TW" altLang="zh-TW" sz="4400" b="1" dirty="0">
                <a:solidFill>
                  <a:srgbClr val="FF0000"/>
                </a:solidFill>
                <a:latin typeface="Noto Sans TC" panose="020B0500000000000000" pitchFamily="34" charset="-120"/>
                <a:ea typeface="Noto Sans TC" panose="020B0500000000000000" pitchFamily="34" charset="-120"/>
              </a:rPr>
              <a:t>值越高</a:t>
            </a:r>
            <a:r>
              <a:rPr lang="zh-TW" altLang="zh-TW" sz="4400" b="1" dirty="0">
                <a:latin typeface="Noto Sans TC" panose="020B0500000000000000" pitchFamily="34" charset="-120"/>
                <a:ea typeface="Noto Sans TC" panose="020B0500000000000000" pitchFamily="34" charset="-120"/>
              </a:rPr>
              <a:t>，則客戶的貢獻度越大，此客戶對公司的價值也越高。</a:t>
            </a:r>
            <a:endParaRPr lang="zh-TW" altLang="en-US" sz="4400"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39271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863968" y="383809"/>
            <a:ext cx="7907215" cy="1686151"/>
          </a:xfrm>
        </p:spPr>
        <p:txBody>
          <a:bodyPr>
            <a:normAutofit fontScale="90000"/>
          </a:bodyPr>
          <a:lstStyle/>
          <a:p>
            <a:r>
              <a:rPr lang="en-US" altLang="zh-TW" b="1" dirty="0">
                <a:latin typeface="Noto Sans TC" panose="020B0500000000000000" pitchFamily="34" charset="-120"/>
                <a:ea typeface="Noto Sans TC" panose="020B0500000000000000" pitchFamily="34" charset="-120"/>
              </a:rPr>
              <a:t>clustering_Ex1.csv</a:t>
            </a:r>
            <a:r>
              <a:rPr lang="zh-TW" altLang="en-US" b="1" dirty="0">
                <a:latin typeface="Noto Sans TC" panose="020B0500000000000000" pitchFamily="34" charset="-120"/>
                <a:ea typeface="Noto Sans TC" panose="020B0500000000000000" pitchFamily="34" charset="-120"/>
              </a:rPr>
              <a:t>資料欄位說明</a:t>
            </a:r>
            <a:endParaRPr kumimoji="1" lang="zh-TW" altLang="en-US" b="1" dirty="0">
              <a:latin typeface="Noto Sans TC" panose="020B0500000000000000" pitchFamily="34" charset="-120"/>
              <a:ea typeface="Noto Sans TC" panose="020B0500000000000000" pitchFamily="34" charset="-120"/>
            </a:endParaRPr>
          </a:p>
        </p:txBody>
      </p:sp>
      <p:graphicFrame>
        <p:nvGraphicFramePr>
          <p:cNvPr id="6" name="表格 5">
            <a:extLst>
              <a:ext uri="{FF2B5EF4-FFF2-40B4-BE49-F238E27FC236}">
                <a16:creationId xmlns:a16="http://schemas.microsoft.com/office/drawing/2014/main" id="{D3BE30B9-F21D-130A-414A-C2C5DCDA4EE4}"/>
              </a:ext>
            </a:extLst>
          </p:cNvPr>
          <p:cNvGraphicFramePr>
            <a:graphicFrameLocks noGrp="1"/>
          </p:cNvGraphicFramePr>
          <p:nvPr>
            <p:extLst>
              <p:ext uri="{D42A27DB-BD31-4B8C-83A1-F6EECF244321}">
                <p14:modId xmlns:p14="http://schemas.microsoft.com/office/powerpoint/2010/main" val="4077322529"/>
              </p:ext>
            </p:extLst>
          </p:nvPr>
        </p:nvGraphicFramePr>
        <p:xfrm>
          <a:off x="1863968" y="2000250"/>
          <a:ext cx="6900862" cy="4473943"/>
        </p:xfrm>
        <a:graphic>
          <a:graphicData uri="http://schemas.openxmlformats.org/drawingml/2006/table">
            <a:tbl>
              <a:tblPr firstRow="1" firstCol="1" bandRow="1"/>
              <a:tblGrid>
                <a:gridCol w="1200920">
                  <a:extLst>
                    <a:ext uri="{9D8B030D-6E8A-4147-A177-3AD203B41FA5}">
                      <a16:colId xmlns:a16="http://schemas.microsoft.com/office/drawing/2014/main" val="1609112505"/>
                    </a:ext>
                  </a:extLst>
                </a:gridCol>
                <a:gridCol w="1200920">
                  <a:extLst>
                    <a:ext uri="{9D8B030D-6E8A-4147-A177-3AD203B41FA5}">
                      <a16:colId xmlns:a16="http://schemas.microsoft.com/office/drawing/2014/main" val="4177936982"/>
                    </a:ext>
                  </a:extLst>
                </a:gridCol>
                <a:gridCol w="4499022">
                  <a:extLst>
                    <a:ext uri="{9D8B030D-6E8A-4147-A177-3AD203B41FA5}">
                      <a16:colId xmlns:a16="http://schemas.microsoft.com/office/drawing/2014/main" val="1815806837"/>
                    </a:ext>
                  </a:extLst>
                </a:gridCol>
              </a:tblGrid>
              <a:tr h="462905">
                <a:tc>
                  <a:txBody>
                    <a:bodyPr/>
                    <a:lstStyle/>
                    <a:p>
                      <a:pPr algn="ctr">
                        <a:lnSpc>
                          <a:spcPct val="150000"/>
                        </a:lnSpc>
                      </a:pPr>
                      <a:r>
                        <a:rPr lang="zh-TW" sz="1900" kern="100" dirty="0">
                          <a:effectLst/>
                          <a:latin typeface="微軟正黑體" pitchFamily="34" charset="-120"/>
                          <a:ea typeface="微軟正黑體" pitchFamily="34" charset="-120"/>
                          <a:cs typeface="Times New Roman" panose="02020603050405020304" pitchFamily="18" charset="0"/>
                        </a:rPr>
                        <a:t>欄位名</a:t>
                      </a:r>
                      <a:r>
                        <a:rPr lang="zh-TW" sz="1900" kern="100" dirty="0">
                          <a:solidFill>
                            <a:srgbClr val="000000"/>
                          </a:solidFill>
                          <a:effectLst/>
                          <a:latin typeface="微軟正黑體" pitchFamily="34" charset="-120"/>
                          <a:ea typeface="微軟正黑體" pitchFamily="34" charset="-120"/>
                          <a:cs typeface="Times New Roman" panose="02020603050405020304" pitchFamily="18" charset="0"/>
                        </a:rPr>
                        <a:t>稱</a:t>
                      </a:r>
                      <a:endParaRPr lang="zh-TW" sz="1900" kern="100" dirty="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lnSpc>
                          <a:spcPct val="150000"/>
                        </a:lnSpc>
                      </a:pPr>
                      <a:r>
                        <a:rPr lang="zh-TW" sz="1900" kern="100">
                          <a:solidFill>
                            <a:srgbClr val="000000"/>
                          </a:solidFill>
                          <a:effectLst/>
                          <a:latin typeface="微軟正黑體" pitchFamily="34" charset="-120"/>
                          <a:ea typeface="微軟正黑體" pitchFamily="34" charset="-120"/>
                          <a:cs typeface="Times New Roman" panose="02020603050405020304" pitchFamily="18" charset="0"/>
                        </a:rPr>
                        <a:t>欄位說明</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lnSpc>
                          <a:spcPct val="150000"/>
                        </a:lnSpc>
                      </a:pPr>
                      <a:r>
                        <a:rPr lang="zh-TW" sz="1900" kern="100">
                          <a:solidFill>
                            <a:srgbClr val="000000"/>
                          </a:solidFill>
                          <a:effectLst/>
                          <a:latin typeface="微軟正黑體" pitchFamily="34" charset="-120"/>
                          <a:ea typeface="微軟正黑體" pitchFamily="34" charset="-120"/>
                          <a:cs typeface="Times New Roman" panose="02020603050405020304" pitchFamily="18" charset="0"/>
                        </a:rPr>
                        <a:t>備註</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407666599"/>
                  </a:ext>
                </a:extLst>
              </a:tr>
              <a:tr h="1370724">
                <a:tc>
                  <a:txBody>
                    <a:bodyPr/>
                    <a:lstStyle/>
                    <a:p>
                      <a:pPr algn="ctr">
                        <a:lnSpc>
                          <a:spcPct val="150000"/>
                        </a:lnSpc>
                      </a:pPr>
                      <a:r>
                        <a:rPr lang="en-US" sz="1900" kern="100">
                          <a:effectLst/>
                          <a:latin typeface="微軟正黑體" pitchFamily="34" charset="-120"/>
                          <a:ea typeface="微軟正黑體" pitchFamily="34" charset="-120"/>
                          <a:cs typeface="Arial" panose="020B0604020202020204" pitchFamily="34" charset="0"/>
                        </a:rPr>
                        <a:t>cid</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TW" sz="1900" kern="100" dirty="0">
                          <a:effectLst/>
                          <a:latin typeface="微軟正黑體" pitchFamily="34" charset="-120"/>
                          <a:ea typeface="微軟正黑體" pitchFamily="34" charset="-120"/>
                          <a:cs typeface="Times New Roman" panose="02020603050405020304" pitchFamily="18" charset="0"/>
                        </a:rPr>
                        <a:t>客戶編號</a:t>
                      </a:r>
                      <a:endParaRPr lang="zh-TW" sz="1900" kern="100" dirty="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900" kern="100" dirty="0" err="1">
                          <a:effectLst/>
                          <a:latin typeface="微軟正黑體" pitchFamily="34" charset="-120"/>
                          <a:ea typeface="微軟正黑體" pitchFamily="34" charset="-120"/>
                          <a:cs typeface="Arial" panose="020B0604020202020204" pitchFamily="34" charset="0"/>
                        </a:rPr>
                        <a:t>cid</a:t>
                      </a:r>
                      <a:r>
                        <a:rPr lang="zh-TW" sz="1900" kern="100" dirty="0">
                          <a:effectLst/>
                          <a:latin typeface="微軟正黑體" pitchFamily="34" charset="-120"/>
                          <a:ea typeface="微軟正黑體" pitchFamily="34" charset="-120"/>
                          <a:cs typeface="Times New Roman" panose="02020603050405020304" pitchFamily="18" charset="0"/>
                        </a:rPr>
                        <a:t>的</a:t>
                      </a:r>
                      <a:r>
                        <a:rPr lang="en-US" sz="1900" kern="100" dirty="0">
                          <a:effectLst/>
                          <a:latin typeface="微軟正黑體" pitchFamily="34" charset="-120"/>
                          <a:ea typeface="微軟正黑體" pitchFamily="34" charset="-120"/>
                          <a:cs typeface="Arial" panose="020B0604020202020204" pitchFamily="34" charset="0"/>
                        </a:rPr>
                        <a:t>c</a:t>
                      </a:r>
                      <a:r>
                        <a:rPr lang="zh-TW" sz="1900" kern="100" dirty="0">
                          <a:effectLst/>
                          <a:latin typeface="微軟正黑體" pitchFamily="34" charset="-120"/>
                          <a:ea typeface="微軟正黑體" pitchFamily="34" charset="-120"/>
                          <a:cs typeface="Times New Roman" panose="02020603050405020304" pitchFamily="18" charset="0"/>
                        </a:rPr>
                        <a:t>是</a:t>
                      </a:r>
                      <a:r>
                        <a:rPr lang="en-US" sz="1900" kern="100" dirty="0">
                          <a:effectLst/>
                          <a:latin typeface="微軟正黑體" pitchFamily="34" charset="-120"/>
                          <a:ea typeface="微軟正黑體" pitchFamily="34" charset="-120"/>
                          <a:cs typeface="Arial" panose="020B0604020202020204" pitchFamily="34" charset="0"/>
                        </a:rPr>
                        <a:t>customer</a:t>
                      </a:r>
                      <a:r>
                        <a:rPr lang="zh-TW" sz="1900" kern="100" dirty="0">
                          <a:effectLst/>
                          <a:latin typeface="微軟正黑體" pitchFamily="34" charset="-120"/>
                          <a:ea typeface="微軟正黑體" pitchFamily="34" charset="-120"/>
                          <a:cs typeface="Times New Roman" panose="02020603050405020304" pitchFamily="18" charset="0"/>
                        </a:rPr>
                        <a:t>的意思，</a:t>
                      </a:r>
                      <a:r>
                        <a:rPr lang="en-US" sz="1900" kern="100" dirty="0">
                          <a:effectLst/>
                          <a:latin typeface="微軟正黑體" pitchFamily="34" charset="-120"/>
                          <a:ea typeface="微軟正黑體" pitchFamily="34" charset="-120"/>
                          <a:cs typeface="Arial" panose="020B0604020202020204" pitchFamily="34" charset="0"/>
                        </a:rPr>
                        <a:t>id</a:t>
                      </a:r>
                      <a:r>
                        <a:rPr lang="zh-TW" sz="1900" kern="100" dirty="0">
                          <a:effectLst/>
                          <a:latin typeface="微軟正黑體" pitchFamily="34" charset="-120"/>
                          <a:ea typeface="微軟正黑體" pitchFamily="34" charset="-120"/>
                          <a:cs typeface="Times New Roman" panose="02020603050405020304" pitchFamily="18" charset="0"/>
                        </a:rPr>
                        <a:t>是編號，使用公司內部規定的流水號格式，每一位客戶都會有一個唯一</a:t>
                      </a:r>
                      <a:r>
                        <a:rPr lang="en-US" sz="1900" kern="100" dirty="0">
                          <a:effectLst/>
                          <a:latin typeface="微軟正黑體" pitchFamily="34" charset="-120"/>
                          <a:ea typeface="微軟正黑體" pitchFamily="34" charset="-120"/>
                          <a:cs typeface="Arial" panose="020B0604020202020204" pitchFamily="34" charset="0"/>
                        </a:rPr>
                        <a:t>(</a:t>
                      </a:r>
                      <a:r>
                        <a:rPr lang="zh-TW" sz="1900" kern="100" dirty="0">
                          <a:effectLst/>
                          <a:latin typeface="微軟正黑體" pitchFamily="34" charset="-120"/>
                          <a:ea typeface="微軟正黑體" pitchFamily="34" charset="-120"/>
                          <a:cs typeface="Times New Roman" panose="02020603050405020304" pitchFamily="18" charset="0"/>
                        </a:rPr>
                        <a:t>不重複</a:t>
                      </a:r>
                      <a:r>
                        <a:rPr lang="en-US" sz="1900" kern="100" dirty="0">
                          <a:effectLst/>
                          <a:latin typeface="微軟正黑體" pitchFamily="34" charset="-120"/>
                          <a:ea typeface="微軟正黑體" pitchFamily="34" charset="-120"/>
                          <a:cs typeface="Arial" panose="020B0604020202020204" pitchFamily="34" charset="0"/>
                        </a:rPr>
                        <a:t>)</a:t>
                      </a:r>
                      <a:r>
                        <a:rPr lang="zh-TW" sz="1900" kern="100" dirty="0">
                          <a:effectLst/>
                          <a:latin typeface="微軟正黑體" pitchFamily="34" charset="-120"/>
                          <a:ea typeface="微軟正黑體" pitchFamily="34" charset="-120"/>
                          <a:cs typeface="Times New Roman" panose="02020603050405020304" pitchFamily="18" charset="0"/>
                        </a:rPr>
                        <a:t>的編號</a:t>
                      </a:r>
                      <a:endParaRPr lang="zh-TW" sz="1900" kern="100" dirty="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093383"/>
                  </a:ext>
                </a:extLst>
              </a:tr>
              <a:tr h="896850">
                <a:tc>
                  <a:txBody>
                    <a:bodyPr/>
                    <a:lstStyle/>
                    <a:p>
                      <a:pPr algn="ctr">
                        <a:lnSpc>
                          <a:spcPct val="150000"/>
                        </a:lnSpc>
                      </a:pPr>
                      <a:r>
                        <a:rPr lang="en-US" sz="1900" kern="100">
                          <a:effectLst/>
                          <a:latin typeface="微軟正黑體" pitchFamily="34" charset="-120"/>
                          <a:ea typeface="微軟正黑體" pitchFamily="34" charset="-120"/>
                          <a:cs typeface="Arial" panose="020B0604020202020204" pitchFamily="34" charset="0"/>
                        </a:rPr>
                        <a:t>gender</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TW" sz="1900" kern="100">
                          <a:effectLst/>
                          <a:latin typeface="微軟正黑體" pitchFamily="34" charset="-120"/>
                          <a:ea typeface="微軟正黑體" pitchFamily="34" charset="-120"/>
                          <a:cs typeface="Times New Roman" panose="02020603050405020304" pitchFamily="18" charset="0"/>
                        </a:rPr>
                        <a:t>性別</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US" sz="1900" kern="100">
                          <a:effectLst/>
                          <a:latin typeface="微軟正黑體" pitchFamily="34" charset="-120"/>
                          <a:ea typeface="微軟正黑體" pitchFamily="34" charset="-120"/>
                          <a:cs typeface="Arial" panose="020B0604020202020204" pitchFamily="34" charset="0"/>
                        </a:rPr>
                        <a:t>gender</a:t>
                      </a:r>
                      <a:r>
                        <a:rPr lang="zh-TW" sz="1900" kern="100">
                          <a:effectLst/>
                          <a:latin typeface="微軟正黑體" pitchFamily="34" charset="-120"/>
                          <a:ea typeface="微軟正黑體" pitchFamily="34" charset="-120"/>
                          <a:cs typeface="Times New Roman" panose="02020603050405020304" pitchFamily="18" charset="0"/>
                        </a:rPr>
                        <a:t>是客戶的性別，有兩種值，</a:t>
                      </a:r>
                      <a:r>
                        <a:rPr lang="en-US" sz="1900" kern="100">
                          <a:effectLst/>
                          <a:latin typeface="微軟正黑體" pitchFamily="34" charset="-120"/>
                          <a:ea typeface="微軟正黑體" pitchFamily="34" charset="-120"/>
                          <a:cs typeface="Arial" panose="020B0604020202020204" pitchFamily="34" charset="0"/>
                        </a:rPr>
                        <a:t>F</a:t>
                      </a:r>
                      <a:r>
                        <a:rPr lang="zh-TW" sz="1900" kern="100">
                          <a:effectLst/>
                          <a:latin typeface="微軟正黑體" pitchFamily="34" charset="-120"/>
                          <a:ea typeface="微軟正黑體" pitchFamily="34" charset="-120"/>
                          <a:cs typeface="Times New Roman" panose="02020603050405020304" pitchFamily="18" charset="0"/>
                        </a:rPr>
                        <a:t>代表女性，</a:t>
                      </a:r>
                      <a:r>
                        <a:rPr lang="en-US" sz="1900" kern="100">
                          <a:effectLst/>
                          <a:latin typeface="微軟正黑體" pitchFamily="34" charset="-120"/>
                          <a:ea typeface="微軟正黑體" pitchFamily="34" charset="-120"/>
                          <a:cs typeface="Arial" panose="020B0604020202020204" pitchFamily="34" charset="0"/>
                        </a:rPr>
                        <a:t>M</a:t>
                      </a:r>
                      <a:r>
                        <a:rPr lang="zh-TW" sz="1900" kern="100">
                          <a:effectLst/>
                          <a:latin typeface="微軟正黑體" pitchFamily="34" charset="-120"/>
                          <a:ea typeface="微軟正黑體" pitchFamily="34" charset="-120"/>
                          <a:cs typeface="Times New Roman" panose="02020603050405020304" pitchFamily="18" charset="0"/>
                        </a:rPr>
                        <a:t>代表男性</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9422839"/>
                  </a:ext>
                </a:extLst>
              </a:tr>
              <a:tr h="896850">
                <a:tc>
                  <a:txBody>
                    <a:bodyPr/>
                    <a:lstStyle/>
                    <a:p>
                      <a:pPr algn="ctr">
                        <a:lnSpc>
                          <a:spcPct val="150000"/>
                        </a:lnSpc>
                      </a:pPr>
                      <a:r>
                        <a:rPr lang="en-US" sz="1900" kern="100">
                          <a:effectLst/>
                          <a:latin typeface="微軟正黑體" pitchFamily="34" charset="-120"/>
                          <a:ea typeface="微軟正黑體" pitchFamily="34" charset="-120"/>
                          <a:cs typeface="Arial" panose="020B0604020202020204" pitchFamily="34" charset="0"/>
                        </a:rPr>
                        <a:t>R</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indent="-76200">
                        <a:lnSpc>
                          <a:spcPct val="150000"/>
                        </a:lnSpc>
                      </a:pPr>
                      <a:r>
                        <a:rPr lang="zh-TW" sz="1900" kern="100">
                          <a:effectLst/>
                          <a:latin typeface="微軟正黑體" pitchFamily="34" charset="-120"/>
                          <a:ea typeface="微軟正黑體" pitchFamily="34" charset="-120"/>
                          <a:cs typeface="Times New Roman" panose="02020603050405020304" pitchFamily="18" charset="0"/>
                        </a:rPr>
                        <a:t>最近消費</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TW" sz="1900" kern="100">
                          <a:effectLst/>
                          <a:latin typeface="微軟正黑體" pitchFamily="34" charset="-120"/>
                          <a:ea typeface="微軟正黑體" pitchFamily="34" charset="-120"/>
                          <a:cs typeface="Times New Roman" panose="02020603050405020304" pitchFamily="18" charset="0"/>
                        </a:rPr>
                        <a:t>客戶於期間內最後一次的消費時間與分析日的時間間距</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2512003"/>
                  </a:ext>
                </a:extLst>
              </a:tr>
              <a:tr h="423307">
                <a:tc>
                  <a:txBody>
                    <a:bodyPr/>
                    <a:lstStyle/>
                    <a:p>
                      <a:pPr algn="ctr">
                        <a:lnSpc>
                          <a:spcPct val="150000"/>
                        </a:lnSpc>
                      </a:pPr>
                      <a:r>
                        <a:rPr lang="en-US" sz="1900" kern="100">
                          <a:effectLst/>
                          <a:latin typeface="微軟正黑體" pitchFamily="34" charset="-120"/>
                          <a:ea typeface="微軟正黑體" pitchFamily="34" charset="-120"/>
                          <a:cs typeface="Arial" panose="020B0604020202020204" pitchFamily="34" charset="0"/>
                        </a:rPr>
                        <a:t>F</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TW" sz="1900" kern="100">
                          <a:effectLst/>
                          <a:latin typeface="微軟正黑體" pitchFamily="34" charset="-120"/>
                          <a:ea typeface="微軟正黑體" pitchFamily="34" charset="-120"/>
                          <a:cs typeface="Times New Roman" panose="02020603050405020304" pitchFamily="18" charset="0"/>
                        </a:rPr>
                        <a:t>消費頻率</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TW" sz="1900" kern="100">
                          <a:effectLst/>
                          <a:latin typeface="微軟正黑體" pitchFamily="34" charset="-120"/>
                          <a:ea typeface="微軟正黑體" pitchFamily="34" charset="-120"/>
                          <a:cs typeface="Times New Roman" panose="02020603050405020304" pitchFamily="18" charset="0"/>
                        </a:rPr>
                        <a:t>客戶於期間內的總消費次數</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374073"/>
                  </a:ext>
                </a:extLst>
              </a:tr>
              <a:tr h="423307">
                <a:tc>
                  <a:txBody>
                    <a:bodyPr/>
                    <a:lstStyle/>
                    <a:p>
                      <a:pPr algn="ctr">
                        <a:lnSpc>
                          <a:spcPct val="150000"/>
                        </a:lnSpc>
                      </a:pPr>
                      <a:r>
                        <a:rPr lang="en-US" sz="1900" kern="100">
                          <a:effectLst/>
                          <a:latin typeface="微軟正黑體" pitchFamily="34" charset="-120"/>
                          <a:ea typeface="微軟正黑體" pitchFamily="34" charset="-120"/>
                          <a:cs typeface="Arial" panose="020B0604020202020204" pitchFamily="34" charset="0"/>
                        </a:rPr>
                        <a:t>M</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TW" sz="1900" kern="100">
                          <a:effectLst/>
                          <a:latin typeface="微軟正黑體" pitchFamily="34" charset="-120"/>
                          <a:ea typeface="微軟正黑體" pitchFamily="34" charset="-120"/>
                          <a:cs typeface="Times New Roman" panose="02020603050405020304" pitchFamily="18" charset="0"/>
                        </a:rPr>
                        <a:t>消費金額</a:t>
                      </a:r>
                      <a:endParaRPr lang="zh-TW" sz="1900" kern="10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zh-TW" sz="1900" kern="100" dirty="0">
                          <a:effectLst/>
                          <a:latin typeface="微軟正黑體" pitchFamily="34" charset="-120"/>
                          <a:ea typeface="微軟正黑體" pitchFamily="34" charset="-120"/>
                          <a:cs typeface="Times New Roman" panose="02020603050405020304" pitchFamily="18" charset="0"/>
                        </a:rPr>
                        <a:t>客戶於期間內的總消費金額</a:t>
                      </a:r>
                      <a:endParaRPr lang="zh-TW" sz="1900" kern="100" dirty="0">
                        <a:effectLst/>
                        <a:latin typeface="微軟正黑體" pitchFamily="34" charset="-120"/>
                        <a:ea typeface="微軟正黑體" pitchFamily="34" charset="-120"/>
                        <a:cs typeface="Arial" panose="020B0604020202020204" pitchFamily="34"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937184"/>
                  </a:ext>
                </a:extLst>
              </a:tr>
            </a:tbl>
          </a:graphicData>
        </a:graphic>
      </p:graphicFrame>
    </p:spTree>
    <p:extLst>
      <p:ext uri="{BB962C8B-B14F-4D97-AF65-F5344CB8AC3E}">
        <p14:creationId xmlns:p14="http://schemas.microsoft.com/office/powerpoint/2010/main" val="359730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5" name="內容版面配置區 4">
            <a:extLst>
              <a:ext uri="{FF2B5EF4-FFF2-40B4-BE49-F238E27FC236}">
                <a16:creationId xmlns:a16="http://schemas.microsoft.com/office/drawing/2014/main" id="{E335D194-7ECC-2835-FE50-540F79591D49}"/>
              </a:ext>
            </a:extLst>
          </p:cNvPr>
          <p:cNvGraphicFramePr>
            <a:graphicFrameLocks/>
          </p:cNvGraphicFramePr>
          <p:nvPr>
            <p:extLst>
              <p:ext uri="{D42A27DB-BD31-4B8C-83A1-F6EECF244321}">
                <p14:modId xmlns:p14="http://schemas.microsoft.com/office/powerpoint/2010/main" val="205121869"/>
              </p:ext>
            </p:extLst>
          </p:nvPr>
        </p:nvGraphicFramePr>
        <p:xfrm>
          <a:off x="838200" y="162402"/>
          <a:ext cx="7946572" cy="6456110"/>
        </p:xfrm>
        <a:graphic>
          <a:graphicData uri="http://schemas.openxmlformats.org/drawingml/2006/table">
            <a:tbl>
              <a:tblPr firstRow="1" firstCol="1" bandRow="1"/>
              <a:tblGrid>
                <a:gridCol w="1359971">
                  <a:extLst>
                    <a:ext uri="{9D8B030D-6E8A-4147-A177-3AD203B41FA5}">
                      <a16:colId xmlns:a16="http://schemas.microsoft.com/office/drawing/2014/main" val="1858520963"/>
                    </a:ext>
                  </a:extLst>
                </a:gridCol>
                <a:gridCol w="1221916">
                  <a:extLst>
                    <a:ext uri="{9D8B030D-6E8A-4147-A177-3AD203B41FA5}">
                      <a16:colId xmlns:a16="http://schemas.microsoft.com/office/drawing/2014/main" val="1235432078"/>
                    </a:ext>
                  </a:extLst>
                </a:gridCol>
                <a:gridCol w="813293">
                  <a:extLst>
                    <a:ext uri="{9D8B030D-6E8A-4147-A177-3AD203B41FA5}">
                      <a16:colId xmlns:a16="http://schemas.microsoft.com/office/drawing/2014/main" val="784402788"/>
                    </a:ext>
                  </a:extLst>
                </a:gridCol>
                <a:gridCol w="1363686">
                  <a:extLst>
                    <a:ext uri="{9D8B030D-6E8A-4147-A177-3AD203B41FA5}">
                      <a16:colId xmlns:a16="http://schemas.microsoft.com/office/drawing/2014/main" val="632676467"/>
                    </a:ext>
                  </a:extLst>
                </a:gridCol>
                <a:gridCol w="1621685">
                  <a:extLst>
                    <a:ext uri="{9D8B030D-6E8A-4147-A177-3AD203B41FA5}">
                      <a16:colId xmlns:a16="http://schemas.microsoft.com/office/drawing/2014/main" val="3969512153"/>
                    </a:ext>
                  </a:extLst>
                </a:gridCol>
                <a:gridCol w="1566021">
                  <a:extLst>
                    <a:ext uri="{9D8B030D-6E8A-4147-A177-3AD203B41FA5}">
                      <a16:colId xmlns:a16="http://schemas.microsoft.com/office/drawing/2014/main" val="2297369036"/>
                    </a:ext>
                  </a:extLst>
                </a:gridCol>
              </a:tblGrid>
              <a:tr h="710195">
                <a:tc>
                  <a:txBody>
                    <a:bodyPr/>
                    <a:lstStyle/>
                    <a:p>
                      <a:pPr algn="ctr">
                        <a:lnSpc>
                          <a:spcPct val="150000"/>
                        </a:lnSpc>
                      </a:pPr>
                      <a:r>
                        <a:rPr lang="zh-TW" sz="1600" b="1" kern="100" dirty="0">
                          <a:solidFill>
                            <a:srgbClr val="7030A0"/>
                          </a:solidFill>
                          <a:effectLst/>
                          <a:latin typeface="Calibri" panose="020F0502020204030204" pitchFamily="34" charset="0"/>
                          <a:ea typeface="新細明體" panose="02020500000000000000" pitchFamily="18" charset="-120"/>
                          <a:cs typeface="Arial" panose="020B0604020202020204" pitchFamily="34" charset="0"/>
                        </a:rPr>
                        <a:t>客戶編號</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p>
                      <a:pPr algn="ctr">
                        <a:lnSpc>
                          <a:spcPct val="150000"/>
                        </a:lnSpc>
                      </a:pPr>
                      <a:r>
                        <a:rPr lang="en-US" sz="1600" b="1" kern="100" dirty="0">
                          <a:solidFill>
                            <a:srgbClr val="7030A0"/>
                          </a:solidFill>
                          <a:effectLst/>
                          <a:latin typeface="Calibri" panose="020F0502020204030204" pitchFamily="34" charset="0"/>
                          <a:ea typeface="新細明體" panose="02020500000000000000" pitchFamily="18" charset="-120"/>
                          <a:cs typeface="Arial" panose="020B0604020202020204" pitchFamily="34" charset="0"/>
                        </a:rPr>
                        <a:t>(</a:t>
                      </a:r>
                      <a:r>
                        <a:rPr lang="en-US" sz="1600" b="1" kern="100" dirty="0" err="1">
                          <a:solidFill>
                            <a:srgbClr val="7030A0"/>
                          </a:solidFill>
                          <a:effectLst/>
                          <a:latin typeface="Calibri" panose="020F0502020204030204" pitchFamily="34" charset="0"/>
                          <a:ea typeface="新細明體" panose="02020500000000000000" pitchFamily="18" charset="-120"/>
                          <a:cs typeface="Arial" panose="020B0604020202020204" pitchFamily="34" charset="0"/>
                        </a:rPr>
                        <a:t>cid</a:t>
                      </a:r>
                      <a:r>
                        <a:rPr lang="en-US" sz="1600" b="1" kern="100" dirty="0">
                          <a:solidFill>
                            <a:srgbClr val="7030A0"/>
                          </a:solidFill>
                          <a:effectLst/>
                          <a:latin typeface="Calibri" panose="020F0502020204030204" pitchFamily="34" charset="0"/>
                          <a:ea typeface="新細明體" panose="02020500000000000000" pitchFamily="18" charset="-120"/>
                          <a:cs typeface="Arial" panose="020B0604020202020204" pitchFamily="34" charset="0"/>
                        </a:rPr>
                        <a:t>)</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50000"/>
                        </a:lnSpc>
                      </a:pPr>
                      <a:r>
                        <a:rPr lang="zh-TW" sz="1600" b="1" kern="100">
                          <a:solidFill>
                            <a:srgbClr val="7030A0"/>
                          </a:solidFill>
                          <a:effectLst/>
                          <a:latin typeface="Calibri" panose="020F0502020204030204" pitchFamily="34" charset="0"/>
                          <a:ea typeface="新細明體" panose="02020500000000000000" pitchFamily="18" charset="-120"/>
                          <a:cs typeface="Arial" panose="020B0604020202020204" pitchFamily="34" charset="0"/>
                        </a:rPr>
                        <a:t>性別</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p>
                      <a:pPr algn="ctr">
                        <a:lnSpc>
                          <a:spcPct val="150000"/>
                        </a:lnSpc>
                      </a:pPr>
                      <a:r>
                        <a:rPr lang="en-US" sz="1600" b="1" kern="100">
                          <a:solidFill>
                            <a:srgbClr val="7030A0"/>
                          </a:solidFill>
                          <a:effectLst/>
                          <a:latin typeface="Calibri" panose="020F0502020204030204" pitchFamily="34" charset="0"/>
                          <a:ea typeface="新細明體" panose="02020500000000000000" pitchFamily="18" charset="-120"/>
                          <a:cs typeface="Arial" panose="020B0604020202020204" pitchFamily="34" charset="0"/>
                        </a:rPr>
                        <a:t>(gender)</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50000"/>
                        </a:lnSpc>
                      </a:pPr>
                      <a:r>
                        <a:rPr lang="zh-TW" sz="1600" b="1" kern="100">
                          <a:solidFill>
                            <a:srgbClr val="7030A0"/>
                          </a:solidFill>
                          <a:effectLst/>
                          <a:latin typeface="Calibri" panose="020F0502020204030204" pitchFamily="34" charset="0"/>
                          <a:ea typeface="新細明體" panose="02020500000000000000" pitchFamily="18" charset="-120"/>
                          <a:cs typeface="Arial" panose="020B0604020202020204" pitchFamily="34" charset="0"/>
                        </a:rPr>
                        <a:t>年齡</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p>
                      <a:pPr algn="ctr">
                        <a:lnSpc>
                          <a:spcPct val="150000"/>
                        </a:lnSpc>
                      </a:pPr>
                      <a:r>
                        <a:rPr lang="en-US" sz="1600" b="1" kern="100">
                          <a:solidFill>
                            <a:srgbClr val="7030A0"/>
                          </a:solidFill>
                          <a:effectLst/>
                          <a:latin typeface="Calibri" panose="020F0502020204030204" pitchFamily="34" charset="0"/>
                          <a:ea typeface="新細明體" panose="02020500000000000000" pitchFamily="18" charset="-120"/>
                          <a:cs typeface="Arial" panose="020B0604020202020204" pitchFamily="34" charset="0"/>
                        </a:rPr>
                        <a:t>(age)</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50000"/>
                        </a:lnSpc>
                      </a:pPr>
                      <a:r>
                        <a:rPr lang="zh-TW" sz="1600" b="1" kern="100">
                          <a:solidFill>
                            <a:srgbClr val="7030A0"/>
                          </a:solidFill>
                          <a:effectLst/>
                          <a:latin typeface="Calibri" panose="020F0502020204030204" pitchFamily="34" charset="0"/>
                          <a:ea typeface="新細明體" panose="02020500000000000000" pitchFamily="18" charset="-120"/>
                          <a:cs typeface="Arial" panose="020B0604020202020204" pitchFamily="34" charset="0"/>
                        </a:rPr>
                        <a:t>最近消費</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p>
                      <a:pPr algn="ctr">
                        <a:lnSpc>
                          <a:spcPct val="150000"/>
                        </a:lnSpc>
                      </a:pPr>
                      <a:r>
                        <a:rPr lang="en-US" sz="1600" b="1" kern="100">
                          <a:solidFill>
                            <a:srgbClr val="7030A0"/>
                          </a:solidFill>
                          <a:effectLst/>
                          <a:latin typeface="Calibri" panose="020F0502020204030204" pitchFamily="34" charset="0"/>
                          <a:ea typeface="新細明體" panose="02020500000000000000" pitchFamily="18" charset="-120"/>
                          <a:cs typeface="Arial" panose="020B0604020202020204" pitchFamily="34" charset="0"/>
                        </a:rPr>
                        <a:t>(Recency)</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50000"/>
                        </a:lnSpc>
                      </a:pPr>
                      <a:r>
                        <a:rPr lang="zh-TW" sz="1600" b="1" kern="100" dirty="0">
                          <a:solidFill>
                            <a:srgbClr val="7030A0"/>
                          </a:solidFill>
                          <a:effectLst/>
                          <a:latin typeface="Calibri" panose="020F0502020204030204" pitchFamily="34" charset="0"/>
                          <a:ea typeface="新細明體" panose="02020500000000000000" pitchFamily="18" charset="-120"/>
                          <a:cs typeface="Arial" panose="020B0604020202020204" pitchFamily="34" charset="0"/>
                        </a:rPr>
                        <a:t>消費頻率</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p>
                      <a:pPr algn="ctr">
                        <a:lnSpc>
                          <a:spcPct val="150000"/>
                        </a:lnSpc>
                      </a:pPr>
                      <a:r>
                        <a:rPr lang="en-US" sz="1600" b="1" kern="100" dirty="0">
                          <a:solidFill>
                            <a:srgbClr val="7030A0"/>
                          </a:solidFill>
                          <a:effectLst/>
                          <a:latin typeface="Calibri" panose="020F0502020204030204" pitchFamily="34" charset="0"/>
                          <a:ea typeface="新細明體" panose="02020500000000000000" pitchFamily="18" charset="-120"/>
                          <a:cs typeface="Arial" panose="020B0604020202020204" pitchFamily="34" charset="0"/>
                        </a:rPr>
                        <a:t>(Frequency)</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50000"/>
                        </a:lnSpc>
                      </a:pPr>
                      <a:r>
                        <a:rPr lang="zh-TW" sz="1600" b="1" kern="100" dirty="0">
                          <a:solidFill>
                            <a:srgbClr val="7030A0"/>
                          </a:solidFill>
                          <a:effectLst/>
                          <a:latin typeface="Calibri" panose="020F0502020204030204" pitchFamily="34" charset="0"/>
                          <a:ea typeface="新細明體" panose="02020500000000000000" pitchFamily="18" charset="-120"/>
                          <a:cs typeface="Arial" panose="020B0604020202020204" pitchFamily="34" charset="0"/>
                        </a:rPr>
                        <a:t>消費金額</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p>
                      <a:pPr algn="ctr">
                        <a:lnSpc>
                          <a:spcPct val="150000"/>
                        </a:lnSpc>
                      </a:pPr>
                      <a:r>
                        <a:rPr lang="en-US" sz="1600" b="1" kern="100" dirty="0">
                          <a:solidFill>
                            <a:srgbClr val="7030A0"/>
                          </a:solidFill>
                          <a:effectLst/>
                          <a:latin typeface="Calibri" panose="020F0502020204030204" pitchFamily="34" charset="0"/>
                          <a:ea typeface="新細明體" panose="02020500000000000000" pitchFamily="18" charset="-120"/>
                          <a:cs typeface="Arial" panose="020B0604020202020204" pitchFamily="34" charset="0"/>
                        </a:rPr>
                        <a:t>(Monetary)</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140797607"/>
                  </a:ext>
                </a:extLst>
              </a:tr>
              <a:tr h="383061">
                <a:tc>
                  <a:txBody>
                    <a:bodyPr/>
                    <a:lstStyle/>
                    <a:p>
                      <a:pPr algn="ctr">
                        <a:lnSpc>
                          <a:spcPct val="150000"/>
                        </a:lnSpc>
                      </a:pPr>
                      <a:r>
                        <a:rPr lang="en-US" sz="1600" kern="100" dirty="0" err="1">
                          <a:effectLst/>
                          <a:latin typeface="Calibri" panose="020F0502020204030204" pitchFamily="34" charset="0"/>
                          <a:ea typeface="新細明體" panose="02020500000000000000" pitchFamily="18" charset="-120"/>
                          <a:cs typeface="Arial" panose="020B0604020202020204" pitchFamily="34" charset="0"/>
                        </a:rPr>
                        <a:t>C001</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292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130</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47099350"/>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C002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331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20</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3605771"/>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C003</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24</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3</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170</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94092575"/>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C004</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effectLst/>
                          <a:latin typeface="Calibri" panose="020F0502020204030204" pitchFamily="34" charset="0"/>
                          <a:ea typeface="新細明體" panose="02020500000000000000" pitchFamily="18" charset="-120"/>
                          <a:cs typeface="Arial" panose="020B0604020202020204" pitchFamily="34" charset="0"/>
                        </a:rPr>
                        <a:t>21</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3</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130</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42280394"/>
                  </a:ext>
                </a:extLst>
              </a:tr>
              <a:tr h="383061">
                <a:tc>
                  <a:txBody>
                    <a:bodyPr/>
                    <a:lstStyle/>
                    <a:p>
                      <a:pPr algn="ctr">
                        <a:lnSpc>
                          <a:spcPct val="150000"/>
                        </a:lnSpc>
                      </a:pPr>
                      <a:r>
                        <a:rPr lang="en-US" sz="1600" kern="100" dirty="0" err="1">
                          <a:effectLst/>
                          <a:latin typeface="Calibri" panose="020F0502020204030204" pitchFamily="34" charset="0"/>
                          <a:ea typeface="新細明體" panose="02020500000000000000" pitchFamily="18" charset="-120"/>
                          <a:cs typeface="Arial" panose="020B0604020202020204" pitchFamily="34" charset="0"/>
                        </a:rPr>
                        <a:t>C005</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effectLst/>
                          <a:latin typeface="Calibri" panose="020F0502020204030204" pitchFamily="34" charset="0"/>
                          <a:ea typeface="新細明體" panose="02020500000000000000" pitchFamily="18" charset="-120"/>
                          <a:cs typeface="Arial" panose="020B0604020202020204" pitchFamily="34" charset="0"/>
                        </a:rPr>
                        <a:t>39</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35</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49002205"/>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C006</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202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110</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10458074"/>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C007</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72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solidFill>
                            <a:srgbClr val="000000"/>
                          </a:solidFill>
                          <a:effectLst/>
                          <a:latin typeface="Calibri" panose="020F0502020204030204" pitchFamily="34" charset="0"/>
                          <a:ea typeface="新細明體" panose="02020500000000000000" pitchFamily="18" charset="-120"/>
                          <a:cs typeface="Arial" panose="020B0604020202020204" pitchFamily="34" charset="0"/>
                        </a:rPr>
                        <a:t>3</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15</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51898270"/>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C008</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197</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90</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53403778"/>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C009</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3</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96</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70</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99826820"/>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C010</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3</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38</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effectLst/>
                          <a:latin typeface="Calibri" panose="020F0502020204030204" pitchFamily="34" charset="0"/>
                          <a:ea typeface="新細明體" panose="02020500000000000000" pitchFamily="18" charset="-120"/>
                          <a:cs typeface="Arial" panose="020B0604020202020204" pitchFamily="34" charset="0"/>
                        </a:rPr>
                        <a:t>10</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42124767"/>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C011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82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effectLst/>
                          <a:latin typeface="Calibri" panose="020F0502020204030204" pitchFamily="34" charset="0"/>
                          <a:ea typeface="新細明體" panose="02020500000000000000" pitchFamily="18" charset="-120"/>
                          <a:cs typeface="Arial" panose="020B0604020202020204" pitchFamily="34" charset="0"/>
                        </a:rPr>
                        <a:t>100</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69063400"/>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C012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3</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267</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effectLst/>
                          <a:latin typeface="Calibri" panose="020F0502020204030204" pitchFamily="34" charset="0"/>
                          <a:ea typeface="新細明體" panose="02020500000000000000" pitchFamily="18" charset="-120"/>
                          <a:cs typeface="Arial" panose="020B0604020202020204" pitchFamily="34" charset="0"/>
                        </a:rPr>
                        <a:t>25</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25723987"/>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C013</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8</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3</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effectLst/>
                          <a:latin typeface="Calibri" panose="020F0502020204030204" pitchFamily="34" charset="0"/>
                          <a:ea typeface="新細明體" panose="02020500000000000000" pitchFamily="18" charset="-120"/>
                          <a:cs typeface="Arial" panose="020B0604020202020204" pitchFamily="34" charset="0"/>
                        </a:rPr>
                        <a:t>195</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8182989"/>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C014</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35</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effectLst/>
                          <a:latin typeface="Calibri" panose="020F0502020204030204" pitchFamily="34" charset="0"/>
                          <a:ea typeface="新細明體" panose="02020500000000000000" pitchFamily="18" charset="-120"/>
                          <a:cs typeface="Arial" panose="020B0604020202020204" pitchFamily="34" charset="0"/>
                        </a:rPr>
                        <a:t>20</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67969668"/>
                  </a:ext>
                </a:extLst>
              </a:tr>
              <a:tr h="383061">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C015</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1</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effectLst/>
                          <a:latin typeface="Calibri" panose="020F0502020204030204" pitchFamily="34" charset="0"/>
                          <a:ea typeface="新細明體" panose="02020500000000000000" pitchFamily="18" charset="-120"/>
                          <a:cs typeface="Arial" panose="020B0604020202020204" pitchFamily="34" charset="0"/>
                        </a:rPr>
                        <a:t>182</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a:solidFill>
                            <a:srgbClr val="000000"/>
                          </a:solidFill>
                          <a:effectLst/>
                          <a:latin typeface="Calibri" panose="020F0502020204030204" pitchFamily="34" charset="0"/>
                          <a:ea typeface="新細明體" panose="02020500000000000000" pitchFamily="18" charset="-120"/>
                          <a:cs typeface="Arial" panose="020B0604020202020204" pitchFamily="34" charset="0"/>
                        </a:rPr>
                        <a:t>3</a:t>
                      </a:r>
                      <a:endParaRPr lang="zh-TW" sz="1600" kern="10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pPr>
                      <a:r>
                        <a:rPr lang="en-US" sz="1600" kern="100" dirty="0">
                          <a:effectLst/>
                          <a:latin typeface="Calibri" panose="020F0502020204030204" pitchFamily="34" charset="0"/>
                          <a:ea typeface="新細明體" panose="02020500000000000000" pitchFamily="18" charset="-120"/>
                          <a:cs typeface="Arial" panose="020B0604020202020204" pitchFamily="34" charset="0"/>
                        </a:rPr>
                        <a:t>185</a:t>
                      </a:r>
                      <a:endParaRPr lang="zh-TW" sz="16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47030" marR="470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93790239"/>
                  </a:ext>
                </a:extLst>
              </a:tr>
            </a:tbl>
          </a:graphicData>
        </a:graphic>
      </p:graphicFrame>
    </p:spTree>
    <p:extLst>
      <p:ext uri="{BB962C8B-B14F-4D97-AF65-F5344CB8AC3E}">
        <p14:creationId xmlns:p14="http://schemas.microsoft.com/office/powerpoint/2010/main" val="2720520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233265" y="1122363"/>
            <a:ext cx="11560629" cy="1658159"/>
          </a:xfrm>
        </p:spPr>
        <p:txBody>
          <a:bodyPr>
            <a:normAutofit fontScale="90000"/>
          </a:bodyPr>
          <a:lstStyle/>
          <a:p>
            <a:r>
              <a:rPr lang="zh-TW" altLang="en-US" b="1" dirty="0">
                <a:latin typeface="Noto Sans TC" panose="020B0500000000000000" pitchFamily="34" charset="-120"/>
                <a:ea typeface="Noto Sans TC" panose="020B0500000000000000" pitchFamily="34" charset="-120"/>
              </a:rPr>
              <a:t>商品項目、訂單、客戶資料之間的關係</a:t>
            </a:r>
            <a:endParaRPr kumimoji="1" lang="zh-TW" altLang="en-US" b="1" dirty="0">
              <a:solidFill>
                <a:srgbClr val="FF0000"/>
              </a:solidFill>
              <a:latin typeface="Noto Sans TC" panose="020B0500000000000000" pitchFamily="34" charset="-120"/>
              <a:ea typeface="Noto Sans TC" panose="020B0500000000000000" pitchFamily="34" charset="-120"/>
            </a:endParaRPr>
          </a:p>
        </p:txBody>
      </p:sp>
      <p:sp>
        <p:nvSpPr>
          <p:cNvPr id="5" name="副標題 4">
            <a:extLst>
              <a:ext uri="{FF2B5EF4-FFF2-40B4-BE49-F238E27FC236}">
                <a16:creationId xmlns:a16="http://schemas.microsoft.com/office/drawing/2014/main" id="{7897DB8A-113C-3385-A3BC-A2A65F4A2130}"/>
              </a:ext>
            </a:extLst>
          </p:cNvPr>
          <p:cNvSpPr>
            <a:spLocks noGrp="1"/>
          </p:cNvSpPr>
          <p:nvPr>
            <p:ph type="subTitle" idx="1"/>
          </p:nvPr>
        </p:nvSpPr>
        <p:spPr/>
        <p:txBody>
          <a:bodyPr/>
          <a:lstStyle/>
          <a:p>
            <a:endParaRPr lang="zh-TW" altLang="en-US"/>
          </a:p>
        </p:txBody>
      </p:sp>
      <p:pic>
        <p:nvPicPr>
          <p:cNvPr id="6" name="圖片 5">
            <a:extLst>
              <a:ext uri="{FF2B5EF4-FFF2-40B4-BE49-F238E27FC236}">
                <a16:creationId xmlns:a16="http://schemas.microsoft.com/office/drawing/2014/main" id="{CF427EE9-01E2-0AC1-C28D-49AC208383BC}"/>
              </a:ext>
            </a:extLst>
          </p:cNvPr>
          <p:cNvPicPr/>
          <p:nvPr/>
        </p:nvPicPr>
        <p:blipFill>
          <a:blip r:embed="rId2"/>
          <a:stretch>
            <a:fillRect/>
          </a:stretch>
        </p:blipFill>
        <p:spPr>
          <a:xfrm>
            <a:off x="1433147" y="2780522"/>
            <a:ext cx="9234854" cy="3652575"/>
          </a:xfrm>
          <a:prstGeom prst="rect">
            <a:avLst/>
          </a:prstGeom>
          <a:noFill/>
          <a:ln>
            <a:noFill/>
          </a:ln>
        </p:spPr>
      </p:pic>
    </p:spTree>
    <p:extLst>
      <p:ext uri="{BB962C8B-B14F-4D97-AF65-F5344CB8AC3E}">
        <p14:creationId xmlns:p14="http://schemas.microsoft.com/office/powerpoint/2010/main" val="1731000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p:txBody>
          <a:bodyPr/>
          <a:lstStyle/>
          <a:p>
            <a:r>
              <a:rPr lang="en-US" altLang="zh-TW" b="1" dirty="0">
                <a:latin typeface="Noto Sans TC" panose="020B0500000000000000" pitchFamily="34" charset="-120"/>
                <a:ea typeface="Noto Sans TC" panose="020B0500000000000000" pitchFamily="34" charset="-120"/>
              </a:rPr>
              <a:t>Run</a:t>
            </a:r>
            <a:r>
              <a:rPr lang="zh-TW" altLang="en-US" b="1" dirty="0">
                <a:latin typeface="Noto Sans TC" panose="020B0500000000000000" pitchFamily="34" charset="-120"/>
                <a:ea typeface="Noto Sans TC" panose="020B0500000000000000" pitchFamily="34" charset="-120"/>
              </a:rPr>
              <a:t> </a:t>
            </a:r>
            <a:r>
              <a:rPr lang="en-US" altLang="zh-TW" b="1" dirty="0">
                <a:latin typeface="Noto Sans TC" panose="020B0500000000000000" pitchFamily="34" charset="-120"/>
                <a:ea typeface="Noto Sans TC" panose="020B0500000000000000" pitchFamily="34" charset="-120"/>
              </a:rPr>
              <a:t>python</a:t>
            </a:r>
            <a:endParaRPr kumimoji="1" lang="zh-TW" altLang="en-US" b="1" dirty="0">
              <a:latin typeface="Noto Sans TC" panose="020B0500000000000000" pitchFamily="34" charset="-120"/>
              <a:ea typeface="Noto Sans TC" panose="020B0500000000000000" pitchFamily="34" charset="-120"/>
            </a:endParaRPr>
          </a:p>
        </p:txBody>
      </p:sp>
      <p:sp>
        <p:nvSpPr>
          <p:cNvPr id="3" name="副標題 2">
            <a:extLst>
              <a:ext uri="{FF2B5EF4-FFF2-40B4-BE49-F238E27FC236}">
                <a16:creationId xmlns:a16="http://schemas.microsoft.com/office/drawing/2014/main" id="{6FF58672-1BE1-8441-B52B-C4595F2FC1AF}"/>
              </a:ext>
            </a:extLst>
          </p:cNvPr>
          <p:cNvSpPr>
            <a:spLocks noGrp="1"/>
          </p:cNvSpPr>
          <p:nvPr>
            <p:ph type="subTitle" idx="1"/>
          </p:nvPr>
        </p:nvSpPr>
        <p:spPr>
          <a:xfrm>
            <a:off x="1524000" y="3803374"/>
            <a:ext cx="9144000" cy="1454426"/>
          </a:xfrm>
        </p:spPr>
        <p:txBody>
          <a:bodyPr/>
          <a:lstStyle/>
          <a:p>
            <a:endParaRPr kumimoji="1" lang="zh-TW" altLang="en-US"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2968392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524000" y="2071932"/>
            <a:ext cx="9144000" cy="2387600"/>
          </a:xfrm>
        </p:spPr>
        <p:txBody>
          <a:bodyPr>
            <a:normAutofit fontScale="90000"/>
          </a:bodyPr>
          <a:lstStyle/>
          <a:p>
            <a:r>
              <a:rPr lang="zh-TW" altLang="en-US" b="1" dirty="0">
                <a:solidFill>
                  <a:schemeClr val="bg1"/>
                </a:solidFill>
                <a:latin typeface="Noto Sans TC" panose="020B0500000000000000" pitchFamily="34" charset="-120"/>
                <a:ea typeface="Noto Sans TC" panose="020B0500000000000000" pitchFamily="34" charset="-120"/>
              </a:rPr>
              <a:t>下載並上傳</a:t>
            </a: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solidFill>
                  <a:schemeClr val="bg1"/>
                </a:solidFill>
                <a:latin typeface="Noto Sans TC" panose="020B0500000000000000" pitchFamily="34" charset="-120"/>
                <a:ea typeface="Noto Sans TC" panose="020B0500000000000000" pitchFamily="34" charset="-120"/>
              </a:rPr>
              <a:t>clustering_Ex1.csv</a:t>
            </a:r>
            <a:br>
              <a:rPr lang="en-US" altLang="zh-TW" b="1" dirty="0">
                <a:solidFill>
                  <a:schemeClr val="bg1"/>
                </a:solidFill>
                <a:latin typeface="Noto Sans TC" panose="020B0500000000000000" pitchFamily="34" charset="-120"/>
                <a:ea typeface="Noto Sans TC" panose="020B0500000000000000" pitchFamily="34" charset="-120"/>
              </a:rPr>
            </a:br>
            <a:r>
              <a:rPr lang="zh-TW" altLang="en-US" b="1" dirty="0">
                <a:solidFill>
                  <a:schemeClr val="bg1"/>
                </a:solidFill>
                <a:latin typeface="Noto Sans TC" panose="020B0500000000000000" pitchFamily="34" charset="-120"/>
                <a:ea typeface="Noto Sans TC" panose="020B0500000000000000" pitchFamily="34" charset="-120"/>
              </a:rPr>
              <a:t>檔案</a:t>
            </a:r>
            <a:r>
              <a:rPr lang="zh-TW" altLang="zh-TW" b="1" dirty="0">
                <a:solidFill>
                  <a:schemeClr val="bg1"/>
                </a:solidFill>
                <a:latin typeface="Noto Sans TC" panose="020B0500000000000000" pitchFamily="34" charset="-120"/>
                <a:ea typeface="Noto Sans TC" panose="020B0500000000000000" pitchFamily="34" charset="-120"/>
              </a:rPr>
              <a:t> </a:t>
            </a:r>
            <a:endParaRPr kumimoji="1" lang="zh-TW" altLang="en-US" b="1" dirty="0">
              <a:solidFill>
                <a:schemeClr val="bg1"/>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106119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6AAAC9B6-FBEF-ED7C-C710-5A285111E4BB}"/>
              </a:ext>
            </a:extLst>
          </p:cNvPr>
          <p:cNvSpPr>
            <a:spLocks noGrp="1"/>
          </p:cNvSpPr>
          <p:nvPr>
            <p:ph type="subTitle" idx="1"/>
          </p:nvPr>
        </p:nvSpPr>
        <p:spPr/>
        <p:txBody>
          <a:bodyPr/>
          <a:lstStyle/>
          <a:p>
            <a:endParaRPr lang="zh-TW" altLang="en-US"/>
          </a:p>
        </p:txBody>
      </p:sp>
      <p:pic>
        <p:nvPicPr>
          <p:cNvPr id="5" name="圖片 4">
            <a:extLst>
              <a:ext uri="{FF2B5EF4-FFF2-40B4-BE49-F238E27FC236}">
                <a16:creationId xmlns:a16="http://schemas.microsoft.com/office/drawing/2014/main" id="{EB487832-B630-587A-EF03-BF72588EFF3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336556" y="634515"/>
            <a:ext cx="6771429" cy="5915754"/>
          </a:xfrm>
          <a:prstGeom prst="rect">
            <a:avLst/>
          </a:prstGeom>
          <a:noFill/>
          <a:ln>
            <a:noFill/>
          </a:ln>
        </p:spPr>
      </p:pic>
      <p:sp>
        <p:nvSpPr>
          <p:cNvPr id="6" name="矩形 5">
            <a:extLst>
              <a:ext uri="{FF2B5EF4-FFF2-40B4-BE49-F238E27FC236}">
                <a16:creationId xmlns:a16="http://schemas.microsoft.com/office/drawing/2014/main" id="{33C31FF8-6389-9B51-83C6-297281D3E1B6}"/>
              </a:ext>
            </a:extLst>
          </p:cNvPr>
          <p:cNvSpPr/>
          <p:nvPr/>
        </p:nvSpPr>
        <p:spPr>
          <a:xfrm>
            <a:off x="2540977" y="3571999"/>
            <a:ext cx="3490545" cy="5691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Tree>
    <p:extLst>
      <p:ext uri="{BB962C8B-B14F-4D97-AF65-F5344CB8AC3E}">
        <p14:creationId xmlns:p14="http://schemas.microsoft.com/office/powerpoint/2010/main" val="4247679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1B4685A7-C6C0-AE01-6D4A-E7C2EAB971BE}"/>
              </a:ext>
            </a:extLst>
          </p:cNvPr>
          <p:cNvPicPr/>
          <p:nvPr/>
        </p:nvPicPr>
        <p:blipFill rotWithShape="1">
          <a:blip r:embed="rId2" cstate="print">
            <a:extLst>
              <a:ext uri="{28A0092B-C50C-407E-A947-70E740481C1C}">
                <a14:useLocalDpi xmlns:a14="http://schemas.microsoft.com/office/drawing/2010/main" val="0"/>
              </a:ext>
            </a:extLst>
          </a:blip>
          <a:srcRect r="34737"/>
          <a:stretch/>
        </p:blipFill>
        <p:spPr bwMode="auto">
          <a:xfrm>
            <a:off x="1622876" y="1883228"/>
            <a:ext cx="8328761" cy="3419953"/>
          </a:xfrm>
          <a:prstGeom prst="rect">
            <a:avLst/>
          </a:prstGeom>
          <a:noFill/>
          <a:ln>
            <a:noFill/>
          </a:ln>
        </p:spPr>
      </p:pic>
      <p:sp>
        <p:nvSpPr>
          <p:cNvPr id="3" name="矩形 2">
            <a:extLst>
              <a:ext uri="{FF2B5EF4-FFF2-40B4-BE49-F238E27FC236}">
                <a16:creationId xmlns:a16="http://schemas.microsoft.com/office/drawing/2014/main" id="{1FBF9F4C-F10D-41BE-8D39-03EBB93994B4}"/>
              </a:ext>
            </a:extLst>
          </p:cNvPr>
          <p:cNvSpPr/>
          <p:nvPr/>
        </p:nvSpPr>
        <p:spPr>
          <a:xfrm>
            <a:off x="2835522" y="3274129"/>
            <a:ext cx="3404505" cy="15025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Tree>
    <p:extLst>
      <p:ext uri="{BB962C8B-B14F-4D97-AF65-F5344CB8AC3E}">
        <p14:creationId xmlns:p14="http://schemas.microsoft.com/office/powerpoint/2010/main" val="3052990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88661D-302C-6244-1983-0DE839296AB2}"/>
              </a:ext>
            </a:extLst>
          </p:cNvPr>
          <p:cNvSpPr>
            <a:spLocks noGrp="1"/>
          </p:cNvSpPr>
          <p:nvPr>
            <p:ph type="ctrTitle"/>
          </p:nvPr>
        </p:nvSpPr>
        <p:spPr>
          <a:xfrm>
            <a:off x="1638300" y="2206869"/>
            <a:ext cx="9144000" cy="3024733"/>
          </a:xfrm>
        </p:spPr>
        <p:txBody>
          <a:bodyPr>
            <a:normAutofit fontScale="90000"/>
          </a:bodyPr>
          <a:lstStyle/>
          <a:p>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zh-TW" altLang="en-US" b="1" dirty="0">
                <a:solidFill>
                  <a:schemeClr val="bg1"/>
                </a:solidFill>
                <a:latin typeface="Noto Sans TC" panose="020B0500000000000000" pitchFamily="34" charset="-120"/>
                <a:ea typeface="Noto Sans TC" panose="020B0500000000000000" pitchFamily="34" charset="-120"/>
              </a:rPr>
              <a:t>開始先執行四條程式</a:t>
            </a:r>
            <a:r>
              <a:rPr lang="en-US" altLang="zh-TW" b="1" dirty="0">
                <a:solidFill>
                  <a:schemeClr val="bg1"/>
                </a:solidFill>
                <a:latin typeface="Noto Sans TC" panose="020B0500000000000000" pitchFamily="34" charset="-120"/>
                <a:ea typeface="Noto Sans TC" panose="020B0500000000000000" pitchFamily="34" charset="-120"/>
              </a:rPr>
              <a:t/>
            </a:r>
            <a:br>
              <a:rPr lang="en-US" altLang="zh-TW" b="1" dirty="0">
                <a:solidFill>
                  <a:schemeClr val="bg1"/>
                </a:solidFill>
                <a:latin typeface="Noto Sans TC" panose="020B0500000000000000" pitchFamily="34" charset="-120"/>
                <a:ea typeface="Noto Sans TC" panose="020B0500000000000000" pitchFamily="34" charset="-120"/>
              </a:rPr>
            </a:br>
            <a:r>
              <a:rPr lang="en-US" altLang="zh-TW" b="1" dirty="0">
                <a:latin typeface="Noto Sans TC" panose="020B0500000000000000" pitchFamily="34" charset="-120"/>
                <a:ea typeface="Noto Sans TC" panose="020B0500000000000000" pitchFamily="34" charset="-120"/>
              </a:rPr>
              <a:t/>
            </a:r>
            <a:br>
              <a:rPr lang="en-US" altLang="zh-TW" b="1" dirty="0">
                <a:latin typeface="Noto Sans TC" panose="020B0500000000000000" pitchFamily="34" charset="-120"/>
                <a:ea typeface="Noto Sans TC" panose="020B0500000000000000" pitchFamily="34" charset="-120"/>
              </a:rPr>
            </a:br>
            <a:endParaRPr lang="zh-TW" altLang="en-US"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350909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88661D-302C-6244-1983-0DE839296AB2}"/>
              </a:ext>
            </a:extLst>
          </p:cNvPr>
          <p:cNvSpPr>
            <a:spLocks noGrp="1"/>
          </p:cNvSpPr>
          <p:nvPr>
            <p:ph type="ctrTitle"/>
          </p:nvPr>
        </p:nvSpPr>
        <p:spPr/>
        <p:txBody>
          <a:bodyPr>
            <a:normAutofit/>
          </a:bodyPr>
          <a:lstStyle/>
          <a:p>
            <a:r>
              <a:rPr kumimoji="1" lang="zh-TW" altLang="en-US" b="1" dirty="0">
                <a:latin typeface="Noto Sans TC" panose="020B0500000000000000" pitchFamily="34" charset="-120"/>
                <a:ea typeface="Noto Sans TC" panose="020B0500000000000000" pitchFamily="34" charset="-120"/>
              </a:rPr>
              <a:t>集群分析</a:t>
            </a:r>
            <a:r>
              <a:rPr kumimoji="1" lang="en-US" altLang="zh-TW" b="1" dirty="0">
                <a:latin typeface="Noto Sans TC" panose="020B0500000000000000" pitchFamily="34" charset="-120"/>
                <a:ea typeface="Noto Sans TC" panose="020B0500000000000000" pitchFamily="34" charset="-120"/>
              </a:rPr>
              <a:t>-</a:t>
            </a:r>
            <a:r>
              <a:rPr kumimoji="1" lang="zh-TW" altLang="en-US" b="1" dirty="0">
                <a:latin typeface="Noto Sans TC" panose="020B0500000000000000" pitchFamily="34" charset="-120"/>
                <a:ea typeface="Noto Sans TC" panose="020B0500000000000000" pitchFamily="34" charset="-120"/>
              </a:rPr>
              <a:t>如何將客戶或產品分群</a:t>
            </a:r>
            <a:endParaRPr lang="zh-TW" altLang="en-US" b="1" dirty="0">
              <a:latin typeface="Noto Sans TC" panose="020B0500000000000000" pitchFamily="34" charset="-120"/>
              <a:ea typeface="Noto Sans TC" panose="020B0500000000000000" pitchFamily="34" charset="-120"/>
            </a:endParaRPr>
          </a:p>
        </p:txBody>
      </p:sp>
      <p:sp>
        <p:nvSpPr>
          <p:cNvPr id="3" name="副標題 2">
            <a:extLst>
              <a:ext uri="{FF2B5EF4-FFF2-40B4-BE49-F238E27FC236}">
                <a16:creationId xmlns:a16="http://schemas.microsoft.com/office/drawing/2014/main" id="{218EDC67-7A11-0435-0D59-04C59A4A0581}"/>
              </a:ext>
            </a:extLst>
          </p:cNvPr>
          <p:cNvSpPr>
            <a:spLocks noGrp="1"/>
          </p:cNvSpPr>
          <p:nvPr>
            <p:ph type="subTitle" idx="1"/>
          </p:nvPr>
        </p:nvSpPr>
        <p:spPr/>
        <p:txBody>
          <a:bodyPr>
            <a:normAutofit/>
          </a:bodyPr>
          <a:lstStyle/>
          <a:p>
            <a:endParaRPr lang="zh-TW" altLang="en-US" sz="4800" b="1" kern="1200" cap="all"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118900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DDE929-F128-3B96-15F1-B085E995E56D}"/>
              </a:ext>
            </a:extLst>
          </p:cNvPr>
          <p:cNvSpPr>
            <a:spLocks noGrp="1"/>
          </p:cNvSpPr>
          <p:nvPr>
            <p:ph type="ctrTitle"/>
          </p:nvPr>
        </p:nvSpPr>
        <p:spPr/>
        <p:txBody>
          <a:bodyPr/>
          <a:lstStyle/>
          <a:p>
            <a:endParaRPr lang="zh-TW" altLang="en-US"/>
          </a:p>
        </p:txBody>
      </p:sp>
      <p:pic>
        <p:nvPicPr>
          <p:cNvPr id="5" name="圖片 4">
            <a:extLst>
              <a:ext uri="{FF2B5EF4-FFF2-40B4-BE49-F238E27FC236}">
                <a16:creationId xmlns:a16="http://schemas.microsoft.com/office/drawing/2014/main" id="{DDB23C5D-43E4-3A04-B6EB-C0105BD7548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351268" y="123834"/>
            <a:ext cx="8190477" cy="3457143"/>
          </a:xfrm>
          <a:prstGeom prst="rect">
            <a:avLst/>
          </a:prstGeom>
          <a:noFill/>
          <a:ln>
            <a:noFill/>
          </a:ln>
        </p:spPr>
      </p:pic>
      <p:sp>
        <p:nvSpPr>
          <p:cNvPr id="6" name="矩形 5">
            <a:extLst>
              <a:ext uri="{FF2B5EF4-FFF2-40B4-BE49-F238E27FC236}">
                <a16:creationId xmlns:a16="http://schemas.microsoft.com/office/drawing/2014/main" id="{B010C731-0788-40F5-ED83-5F72B24F18FC}"/>
              </a:ext>
            </a:extLst>
          </p:cNvPr>
          <p:cNvSpPr/>
          <p:nvPr/>
        </p:nvSpPr>
        <p:spPr>
          <a:xfrm>
            <a:off x="4960365" y="2396324"/>
            <a:ext cx="457200" cy="51720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pic>
        <p:nvPicPr>
          <p:cNvPr id="7" name="圖片 6">
            <a:extLst>
              <a:ext uri="{FF2B5EF4-FFF2-40B4-BE49-F238E27FC236}">
                <a16:creationId xmlns:a16="http://schemas.microsoft.com/office/drawing/2014/main" id="{A8751A7A-BD8E-8B91-BB8A-5ACC584F3AF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351268" y="3815297"/>
            <a:ext cx="8082223" cy="2795212"/>
          </a:xfrm>
          <a:prstGeom prst="rect">
            <a:avLst/>
          </a:prstGeom>
          <a:noFill/>
          <a:ln>
            <a:noFill/>
          </a:ln>
        </p:spPr>
      </p:pic>
      <p:sp>
        <p:nvSpPr>
          <p:cNvPr id="8" name="矩形 7">
            <a:extLst>
              <a:ext uri="{FF2B5EF4-FFF2-40B4-BE49-F238E27FC236}">
                <a16:creationId xmlns:a16="http://schemas.microsoft.com/office/drawing/2014/main" id="{09FE57D9-C65F-2D1F-7258-8BBB872FD52B}"/>
              </a:ext>
            </a:extLst>
          </p:cNvPr>
          <p:cNvSpPr/>
          <p:nvPr/>
        </p:nvSpPr>
        <p:spPr>
          <a:xfrm>
            <a:off x="5188965" y="5872326"/>
            <a:ext cx="838199" cy="5524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Tree>
    <p:extLst>
      <p:ext uri="{BB962C8B-B14F-4D97-AF65-F5344CB8AC3E}">
        <p14:creationId xmlns:p14="http://schemas.microsoft.com/office/powerpoint/2010/main" val="3417428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1F152C98-8EE1-712E-187E-4C24077509F1}"/>
              </a:ext>
            </a:extLst>
          </p:cNvPr>
          <p:cNvSpPr>
            <a:spLocks noGrp="1"/>
          </p:cNvSpPr>
          <p:nvPr>
            <p:ph type="ctrTitle"/>
          </p:nvPr>
        </p:nvSpPr>
        <p:spPr/>
        <p:txBody>
          <a:bodyPr/>
          <a:lstStyle/>
          <a:p>
            <a:endParaRPr lang="zh-TW" altLang="en-US"/>
          </a:p>
        </p:txBody>
      </p:sp>
      <p:sp>
        <p:nvSpPr>
          <p:cNvPr id="7" name="副標題 6">
            <a:extLst>
              <a:ext uri="{FF2B5EF4-FFF2-40B4-BE49-F238E27FC236}">
                <a16:creationId xmlns:a16="http://schemas.microsoft.com/office/drawing/2014/main" id="{4C5AA6F7-8518-4229-41F7-808A3A96C292}"/>
              </a:ext>
            </a:extLst>
          </p:cNvPr>
          <p:cNvSpPr>
            <a:spLocks noGrp="1"/>
          </p:cNvSpPr>
          <p:nvPr>
            <p:ph type="subTitle" idx="1"/>
          </p:nvPr>
        </p:nvSpPr>
        <p:spPr/>
        <p:txBody>
          <a:bodyPr/>
          <a:lstStyle/>
          <a:p>
            <a:endParaRPr lang="zh-TW" altLang="en-US"/>
          </a:p>
        </p:txBody>
      </p:sp>
      <p:pic>
        <p:nvPicPr>
          <p:cNvPr id="8" name="圖片 7">
            <a:extLst>
              <a:ext uri="{FF2B5EF4-FFF2-40B4-BE49-F238E27FC236}">
                <a16:creationId xmlns:a16="http://schemas.microsoft.com/office/drawing/2014/main" id="{84B032ED-1D83-4728-95C8-91E4F1566F0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155346" y="1469775"/>
            <a:ext cx="8123810" cy="3572374"/>
          </a:xfrm>
          <a:prstGeom prst="rect">
            <a:avLst/>
          </a:prstGeom>
          <a:noFill/>
          <a:ln>
            <a:noFill/>
          </a:ln>
        </p:spPr>
      </p:pic>
    </p:spTree>
    <p:extLst>
      <p:ext uri="{BB962C8B-B14F-4D97-AF65-F5344CB8AC3E}">
        <p14:creationId xmlns:p14="http://schemas.microsoft.com/office/powerpoint/2010/main" val="3833982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9D9EBB67-E1FE-97AF-53D2-BB022190B1A9}"/>
              </a:ext>
            </a:extLst>
          </p:cNvPr>
          <p:cNvSpPr>
            <a:spLocks noGrp="1"/>
          </p:cNvSpPr>
          <p:nvPr>
            <p:ph type="ctrTitle"/>
          </p:nvPr>
        </p:nvSpPr>
        <p:spPr/>
        <p:txBody>
          <a:bodyPr/>
          <a:lstStyle/>
          <a:p>
            <a:endParaRPr lang="zh-TW" altLang="en-US"/>
          </a:p>
        </p:txBody>
      </p:sp>
      <p:pic>
        <p:nvPicPr>
          <p:cNvPr id="7" name="圖片 6">
            <a:extLst>
              <a:ext uri="{FF2B5EF4-FFF2-40B4-BE49-F238E27FC236}">
                <a16:creationId xmlns:a16="http://schemas.microsoft.com/office/drawing/2014/main" id="{EB7498A2-16F5-7C6D-49C4-C1F974B3502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053243" y="1282212"/>
            <a:ext cx="7319357" cy="4293575"/>
          </a:xfrm>
          <a:prstGeom prst="rect">
            <a:avLst/>
          </a:prstGeom>
          <a:noFill/>
          <a:ln>
            <a:noFill/>
          </a:ln>
        </p:spPr>
      </p:pic>
      <p:sp>
        <p:nvSpPr>
          <p:cNvPr id="9" name="矩形 8">
            <a:extLst>
              <a:ext uri="{FF2B5EF4-FFF2-40B4-BE49-F238E27FC236}">
                <a16:creationId xmlns:a16="http://schemas.microsoft.com/office/drawing/2014/main" id="{D464C17D-0EAE-83CA-28F1-DB0A4E4049D3}"/>
              </a:ext>
            </a:extLst>
          </p:cNvPr>
          <p:cNvSpPr/>
          <p:nvPr/>
        </p:nvSpPr>
        <p:spPr>
          <a:xfrm>
            <a:off x="2819400" y="4512287"/>
            <a:ext cx="5972908" cy="6477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Tree>
    <p:extLst>
      <p:ext uri="{BB962C8B-B14F-4D97-AF65-F5344CB8AC3E}">
        <p14:creationId xmlns:p14="http://schemas.microsoft.com/office/powerpoint/2010/main" val="2808967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691951" y="1670180"/>
            <a:ext cx="9144000" cy="3425987"/>
          </a:xfrm>
        </p:spPr>
        <p:txBody>
          <a:bodyPr>
            <a:normAutofit/>
          </a:bodyPr>
          <a:lstStyle/>
          <a:p>
            <a:pPr algn="l">
              <a:lnSpc>
                <a:spcPct val="100000"/>
              </a:lnSpc>
              <a:tabLst>
                <a:tab pos="609600" algn="l"/>
              </a:tabLst>
            </a:pPr>
            <a:r>
              <a:rPr lang="zh-TW" altLang="en-US" b="1" kern="100" dirty="0">
                <a:solidFill>
                  <a:schemeClr val="bg1"/>
                </a:solidFill>
                <a:effectLst/>
                <a:latin typeface="Noto Sans TC" panose="020B0500000000000000" pitchFamily="34" charset="-120"/>
                <a:ea typeface="Noto Sans TC" panose="020B0500000000000000" pitchFamily="34" charset="-120"/>
              </a:rPr>
              <a:t>開始執行</a:t>
            </a:r>
            <a:r>
              <a:rPr lang="zh-TW" altLang="zh-TW" sz="1800" kern="100" dirty="0">
                <a:solidFill>
                  <a:schemeClr val="bg1"/>
                </a:solidFill>
                <a:effectLst/>
                <a:latin typeface="Times New Roman" panose="02020603050405020304" pitchFamily="18" charset="0"/>
                <a:ea typeface="新細明體" panose="02020500000000000000" pitchFamily="18" charset="-120"/>
              </a:rPr>
              <a:t/>
            </a:r>
            <a:br>
              <a:rPr lang="zh-TW" altLang="zh-TW" sz="1800" kern="100" dirty="0">
                <a:solidFill>
                  <a:schemeClr val="bg1"/>
                </a:solidFill>
                <a:effectLst/>
                <a:latin typeface="Times New Roman" panose="02020603050405020304" pitchFamily="18" charset="0"/>
                <a:ea typeface="新細明體" panose="02020500000000000000" pitchFamily="18" charset="-120"/>
              </a:rPr>
            </a:br>
            <a:r>
              <a:rPr lang="zh-TW" altLang="zh-TW" b="1" dirty="0">
                <a:solidFill>
                  <a:schemeClr val="bg1"/>
                </a:solidFill>
                <a:latin typeface="Noto Sans TC" panose="020B0500000000000000" pitchFamily="34" charset="-120"/>
                <a:ea typeface="Noto Sans TC" panose="020B0500000000000000" pitchFamily="34" charset="-120"/>
              </a:rPr>
              <a:t> </a:t>
            </a:r>
            <a:endParaRPr kumimoji="1" lang="zh-TW" altLang="en-US" b="1" dirty="0">
              <a:solidFill>
                <a:schemeClr val="bg1"/>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1687918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691951" y="1670180"/>
            <a:ext cx="9144000" cy="3425987"/>
          </a:xfrm>
        </p:spPr>
        <p:txBody>
          <a:bodyPr>
            <a:normAutofit/>
          </a:bodyPr>
          <a:lstStyle/>
          <a:p>
            <a:pPr algn="l">
              <a:lnSpc>
                <a:spcPct val="100000"/>
              </a:lnSpc>
              <a:tabLst>
                <a:tab pos="609600" algn="l"/>
              </a:tabLst>
            </a:pPr>
            <a:r>
              <a:rPr lang="zh-TW" altLang="zh-TW" sz="1800" kern="100" dirty="0">
                <a:solidFill>
                  <a:schemeClr val="bg1"/>
                </a:solidFill>
                <a:effectLst/>
                <a:latin typeface="Times New Roman" panose="02020603050405020304" pitchFamily="18" charset="0"/>
                <a:ea typeface="新細明體" panose="02020500000000000000" pitchFamily="18" charset="-120"/>
              </a:rPr>
              <a:t/>
            </a:r>
            <a:br>
              <a:rPr lang="zh-TW" altLang="zh-TW" sz="1800" kern="100" dirty="0">
                <a:solidFill>
                  <a:schemeClr val="bg1"/>
                </a:solidFill>
                <a:effectLst/>
                <a:latin typeface="Times New Roman" panose="02020603050405020304" pitchFamily="18" charset="0"/>
                <a:ea typeface="新細明體" panose="02020500000000000000" pitchFamily="18" charset="-120"/>
              </a:rPr>
            </a:br>
            <a:r>
              <a:rPr lang="zh-TW" altLang="zh-TW" b="1" dirty="0">
                <a:solidFill>
                  <a:schemeClr val="bg1"/>
                </a:solidFill>
                <a:latin typeface="Noto Sans TC" panose="020B0500000000000000" pitchFamily="34" charset="-120"/>
                <a:ea typeface="Noto Sans TC" panose="020B0500000000000000" pitchFamily="34" charset="-120"/>
              </a:rPr>
              <a:t> </a:t>
            </a:r>
            <a:endParaRPr kumimoji="1" lang="zh-TW" altLang="en-US" b="1" dirty="0">
              <a:solidFill>
                <a:schemeClr val="bg1"/>
              </a:solidFill>
              <a:latin typeface="Noto Sans TC" panose="020B0500000000000000" pitchFamily="34" charset="-120"/>
              <a:ea typeface="Noto Sans TC" panose="020B0500000000000000" pitchFamily="34" charset="-120"/>
            </a:endParaRPr>
          </a:p>
        </p:txBody>
      </p:sp>
      <p:pic>
        <p:nvPicPr>
          <p:cNvPr id="3" name="圖片 2">
            <a:extLst>
              <a:ext uri="{FF2B5EF4-FFF2-40B4-BE49-F238E27FC236}">
                <a16:creationId xmlns:a16="http://schemas.microsoft.com/office/drawing/2014/main" id="{B2657EDC-1920-1640-285B-733EE9D89B0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69131" y="1333098"/>
            <a:ext cx="6178321" cy="4744242"/>
          </a:xfrm>
          <a:prstGeom prst="rect">
            <a:avLst/>
          </a:prstGeom>
          <a:noFill/>
          <a:ln>
            <a:noFill/>
          </a:ln>
        </p:spPr>
      </p:pic>
      <p:sp>
        <p:nvSpPr>
          <p:cNvPr id="4" name="矩形 3">
            <a:extLst>
              <a:ext uri="{FF2B5EF4-FFF2-40B4-BE49-F238E27FC236}">
                <a16:creationId xmlns:a16="http://schemas.microsoft.com/office/drawing/2014/main" id="{FE353CD3-2233-681D-0687-F9AA17A2CF62}"/>
              </a:ext>
            </a:extLst>
          </p:cNvPr>
          <p:cNvSpPr/>
          <p:nvPr/>
        </p:nvSpPr>
        <p:spPr>
          <a:xfrm>
            <a:off x="889739" y="4973218"/>
            <a:ext cx="3411673" cy="10947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
        <p:nvSpPr>
          <p:cNvPr id="5" name="標題 1">
            <a:extLst>
              <a:ext uri="{FF2B5EF4-FFF2-40B4-BE49-F238E27FC236}">
                <a16:creationId xmlns:a16="http://schemas.microsoft.com/office/drawing/2014/main" id="{906CA54C-2D26-1D79-149C-BCF356966F15}"/>
              </a:ext>
            </a:extLst>
          </p:cNvPr>
          <p:cNvSpPr txBox="1">
            <a:spLocks/>
          </p:cNvSpPr>
          <p:nvPr/>
        </p:nvSpPr>
        <p:spPr>
          <a:xfrm>
            <a:off x="6447452" y="3148184"/>
            <a:ext cx="5349551" cy="958362"/>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TW" altLang="en-US" b="1" dirty="0">
                <a:latin typeface="Noto Sans TC" panose="020B0500000000000000" pitchFamily="34" charset="-120"/>
                <a:ea typeface="Noto Sans TC" panose="020B0500000000000000" pitchFamily="34" charset="-120"/>
              </a:rPr>
              <a:t>執行 </a:t>
            </a:r>
            <a:r>
              <a:rPr kumimoji="1" lang="en-US" altLang="zh-TW" b="1" dirty="0">
                <a:solidFill>
                  <a:srgbClr val="00B0F0"/>
                </a:solidFill>
                <a:latin typeface="Noto Sans TC" panose="020B0500000000000000" pitchFamily="34" charset="-120"/>
                <a:ea typeface="Noto Sans TC" panose="020B0500000000000000" pitchFamily="34" charset="-120"/>
              </a:rPr>
              <a:t>type(</a:t>
            </a:r>
            <a:r>
              <a:rPr kumimoji="1" lang="en-US" altLang="zh-TW" b="1" dirty="0" err="1">
                <a:latin typeface="Noto Sans TC" panose="020B0500000000000000" pitchFamily="34" charset="-120"/>
                <a:ea typeface="Noto Sans TC" panose="020B0500000000000000" pitchFamily="34" charset="-120"/>
              </a:rPr>
              <a:t>rfm</a:t>
            </a:r>
            <a:r>
              <a:rPr kumimoji="1" lang="en-US" altLang="zh-TW" b="1" dirty="0">
                <a:solidFill>
                  <a:srgbClr val="00B0F0"/>
                </a:solidFill>
                <a:latin typeface="Noto Sans TC" panose="020B0500000000000000" pitchFamily="34" charset="-120"/>
                <a:ea typeface="Noto Sans TC" panose="020B0500000000000000" pitchFamily="34" charset="-120"/>
              </a:rPr>
              <a:t>)</a:t>
            </a:r>
            <a:endParaRPr kumimoji="1" lang="zh-TW" altLang="en-US" b="1" dirty="0">
              <a:solidFill>
                <a:srgbClr val="00B0F0"/>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3127490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AD46838-2E23-B5A9-C75D-F1307ABC99DF}"/>
              </a:ext>
            </a:extLst>
          </p:cNvPr>
          <p:cNvSpPr txBox="1">
            <a:spLocks/>
          </p:cNvSpPr>
          <p:nvPr/>
        </p:nvSpPr>
        <p:spPr>
          <a:xfrm>
            <a:off x="6447452" y="2687216"/>
            <a:ext cx="5349551" cy="141933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kumimoji="1" lang="zh-TW" altLang="en-US" b="1" dirty="0">
                <a:latin typeface="Noto Sans TC" panose="020B0500000000000000" pitchFamily="34" charset="-120"/>
                <a:ea typeface="Noto Sans TC" panose="020B0500000000000000" pitchFamily="34" charset="-120"/>
              </a:rPr>
              <a:t>執行 </a:t>
            </a:r>
            <a:r>
              <a:rPr kumimoji="1" lang="en-US" altLang="zh-TW" b="1" dirty="0" err="1">
                <a:latin typeface="Noto Sans TC" panose="020B0500000000000000" pitchFamily="34" charset="-120"/>
                <a:ea typeface="Noto Sans TC" panose="020B0500000000000000" pitchFamily="34" charset="-120"/>
              </a:rPr>
              <a:t>rfm</a:t>
            </a:r>
            <a:endParaRPr kumimoji="1" lang="en-US" altLang="zh-TW" b="1" dirty="0">
              <a:latin typeface="Noto Sans TC" panose="020B0500000000000000" pitchFamily="34" charset="-120"/>
              <a:ea typeface="Noto Sans TC" panose="020B0500000000000000" pitchFamily="34" charset="-120"/>
            </a:endParaRPr>
          </a:p>
          <a:p>
            <a:pPr>
              <a:lnSpc>
                <a:spcPct val="120000"/>
              </a:lnSpc>
            </a:pPr>
            <a:r>
              <a:rPr kumimoji="1" lang="zh-TW" altLang="en-US" b="1" dirty="0">
                <a:latin typeface="Noto Sans TC" panose="020B0500000000000000" pitchFamily="34" charset="-120"/>
                <a:ea typeface="Noto Sans TC" panose="020B0500000000000000" pitchFamily="34" charset="-120"/>
              </a:rPr>
              <a:t>可以看到變數內容</a:t>
            </a:r>
          </a:p>
        </p:txBody>
      </p:sp>
      <p:pic>
        <p:nvPicPr>
          <p:cNvPr id="6" name="圖片 5">
            <a:extLst>
              <a:ext uri="{FF2B5EF4-FFF2-40B4-BE49-F238E27FC236}">
                <a16:creationId xmlns:a16="http://schemas.microsoft.com/office/drawing/2014/main" id="{D1059174-1906-4BCD-287F-A77AAC902C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4997" y="466531"/>
            <a:ext cx="5672138" cy="6083560"/>
          </a:xfrm>
          <a:prstGeom prst="rect">
            <a:avLst/>
          </a:prstGeom>
          <a:noFill/>
          <a:ln>
            <a:noFill/>
          </a:ln>
        </p:spPr>
      </p:pic>
      <p:sp>
        <p:nvSpPr>
          <p:cNvPr id="7" name="矩形 6">
            <a:extLst>
              <a:ext uri="{FF2B5EF4-FFF2-40B4-BE49-F238E27FC236}">
                <a16:creationId xmlns:a16="http://schemas.microsoft.com/office/drawing/2014/main" id="{DDE31797-2F8D-8224-C9E1-BC5F0BD707F1}"/>
              </a:ext>
            </a:extLst>
          </p:cNvPr>
          <p:cNvSpPr/>
          <p:nvPr/>
        </p:nvSpPr>
        <p:spPr>
          <a:xfrm>
            <a:off x="3071084" y="1177927"/>
            <a:ext cx="2499292" cy="4127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
        <p:nvSpPr>
          <p:cNvPr id="8" name="矩形 7">
            <a:extLst>
              <a:ext uri="{FF2B5EF4-FFF2-40B4-BE49-F238E27FC236}">
                <a16:creationId xmlns:a16="http://schemas.microsoft.com/office/drawing/2014/main" id="{5FBB4087-344A-B75F-8330-4DF33D9A5F13}"/>
              </a:ext>
            </a:extLst>
          </p:cNvPr>
          <p:cNvSpPr/>
          <p:nvPr/>
        </p:nvSpPr>
        <p:spPr>
          <a:xfrm>
            <a:off x="887916" y="615854"/>
            <a:ext cx="2343150" cy="4127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
        <p:nvSpPr>
          <p:cNvPr id="9" name="矩形 8">
            <a:extLst>
              <a:ext uri="{FF2B5EF4-FFF2-40B4-BE49-F238E27FC236}">
                <a16:creationId xmlns:a16="http://schemas.microsoft.com/office/drawing/2014/main" id="{FAAF4381-8489-7D11-A824-0E2B61D3B215}"/>
              </a:ext>
            </a:extLst>
          </p:cNvPr>
          <p:cNvSpPr/>
          <p:nvPr/>
        </p:nvSpPr>
        <p:spPr>
          <a:xfrm>
            <a:off x="1176969" y="5701004"/>
            <a:ext cx="4505373" cy="4127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
        <p:nvSpPr>
          <p:cNvPr id="10" name="矩形 9">
            <a:extLst>
              <a:ext uri="{FF2B5EF4-FFF2-40B4-BE49-F238E27FC236}">
                <a16:creationId xmlns:a16="http://schemas.microsoft.com/office/drawing/2014/main" id="{25EED313-036F-BAA4-B566-B03546908218}"/>
              </a:ext>
            </a:extLst>
          </p:cNvPr>
          <p:cNvSpPr/>
          <p:nvPr/>
        </p:nvSpPr>
        <p:spPr>
          <a:xfrm>
            <a:off x="1629163" y="1590678"/>
            <a:ext cx="282397" cy="4127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Tree>
    <p:extLst>
      <p:ext uri="{BB962C8B-B14F-4D97-AF65-F5344CB8AC3E}">
        <p14:creationId xmlns:p14="http://schemas.microsoft.com/office/powerpoint/2010/main" val="3144464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691951" y="1670180"/>
            <a:ext cx="9144000" cy="3425987"/>
          </a:xfrm>
        </p:spPr>
        <p:txBody>
          <a:bodyPr>
            <a:normAutofit/>
          </a:bodyPr>
          <a:lstStyle/>
          <a:p>
            <a:pPr algn="l">
              <a:lnSpc>
                <a:spcPct val="100000"/>
              </a:lnSpc>
              <a:tabLst>
                <a:tab pos="609600" algn="l"/>
              </a:tabLst>
            </a:pPr>
            <a:r>
              <a:rPr lang="zh-TW" altLang="en-US" b="1" kern="100" dirty="0">
                <a:solidFill>
                  <a:schemeClr val="bg1"/>
                </a:solidFill>
                <a:effectLst/>
                <a:latin typeface="Noto Sans TC" panose="020B0500000000000000" pitchFamily="34" charset="-120"/>
                <a:ea typeface="Noto Sans TC" panose="020B0500000000000000" pitchFamily="34" charset="-120"/>
              </a:rPr>
              <a:t>開始執行</a:t>
            </a:r>
            <a:r>
              <a:rPr lang="zh-TW" altLang="zh-TW" sz="1800" kern="100" dirty="0">
                <a:solidFill>
                  <a:schemeClr val="bg1"/>
                </a:solidFill>
                <a:effectLst/>
                <a:latin typeface="Times New Roman" panose="02020603050405020304" pitchFamily="18" charset="0"/>
                <a:ea typeface="新細明體" panose="02020500000000000000" pitchFamily="18" charset="-120"/>
              </a:rPr>
              <a:t/>
            </a:r>
            <a:br>
              <a:rPr lang="zh-TW" altLang="zh-TW" sz="1800" kern="100" dirty="0">
                <a:solidFill>
                  <a:schemeClr val="bg1"/>
                </a:solidFill>
                <a:effectLst/>
                <a:latin typeface="Times New Roman" panose="02020603050405020304" pitchFamily="18" charset="0"/>
                <a:ea typeface="新細明體" panose="02020500000000000000" pitchFamily="18" charset="-120"/>
              </a:rPr>
            </a:br>
            <a:r>
              <a:rPr lang="zh-TW" altLang="zh-TW" b="1" dirty="0">
                <a:solidFill>
                  <a:schemeClr val="bg1"/>
                </a:solidFill>
                <a:latin typeface="Noto Sans TC" panose="020B0500000000000000" pitchFamily="34" charset="-120"/>
                <a:ea typeface="Noto Sans TC" panose="020B0500000000000000" pitchFamily="34" charset="-120"/>
              </a:rPr>
              <a:t> </a:t>
            </a:r>
            <a:endParaRPr kumimoji="1" lang="zh-TW" altLang="en-US" b="1" dirty="0">
              <a:solidFill>
                <a:schemeClr val="bg1"/>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1444300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0F874DCB-B63A-AD47-6F3E-E4F0FAAB190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94997" y="1265530"/>
            <a:ext cx="6661973" cy="5349874"/>
          </a:xfrm>
          <a:prstGeom prst="rect">
            <a:avLst/>
          </a:prstGeom>
          <a:noFill/>
          <a:ln>
            <a:noFill/>
          </a:ln>
        </p:spPr>
      </p:pic>
      <p:sp>
        <p:nvSpPr>
          <p:cNvPr id="4" name="標題 1">
            <a:extLst>
              <a:ext uri="{FF2B5EF4-FFF2-40B4-BE49-F238E27FC236}">
                <a16:creationId xmlns:a16="http://schemas.microsoft.com/office/drawing/2014/main" id="{BAD46838-2E23-B5A9-C75D-F1307ABC99DF}"/>
              </a:ext>
            </a:extLst>
          </p:cNvPr>
          <p:cNvSpPr txBox="1">
            <a:spLocks/>
          </p:cNvSpPr>
          <p:nvPr/>
        </p:nvSpPr>
        <p:spPr>
          <a:xfrm>
            <a:off x="6885992" y="2687216"/>
            <a:ext cx="4911011" cy="141933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kumimoji="1" lang="zh-TW" altLang="en-US" b="1" dirty="0">
                <a:latin typeface="Noto Sans TC" panose="020B0500000000000000" pitchFamily="34" charset="-120"/>
                <a:ea typeface="Noto Sans TC" panose="020B0500000000000000" pitchFamily="34" charset="-120"/>
              </a:rPr>
              <a:t>了解資料變數個個欄位的基本資訊</a:t>
            </a:r>
          </a:p>
        </p:txBody>
      </p:sp>
      <p:sp>
        <p:nvSpPr>
          <p:cNvPr id="7" name="矩形 6">
            <a:extLst>
              <a:ext uri="{FF2B5EF4-FFF2-40B4-BE49-F238E27FC236}">
                <a16:creationId xmlns:a16="http://schemas.microsoft.com/office/drawing/2014/main" id="{DDE31797-2F8D-8224-C9E1-BC5F0BD707F1}"/>
              </a:ext>
            </a:extLst>
          </p:cNvPr>
          <p:cNvSpPr/>
          <p:nvPr/>
        </p:nvSpPr>
        <p:spPr>
          <a:xfrm>
            <a:off x="1037011" y="2708147"/>
            <a:ext cx="2499292" cy="4127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
        <p:nvSpPr>
          <p:cNvPr id="9" name="矩形 8">
            <a:extLst>
              <a:ext uri="{FF2B5EF4-FFF2-40B4-BE49-F238E27FC236}">
                <a16:creationId xmlns:a16="http://schemas.microsoft.com/office/drawing/2014/main" id="{FAAF4381-8489-7D11-A824-0E2B61D3B215}"/>
              </a:ext>
            </a:extLst>
          </p:cNvPr>
          <p:cNvSpPr/>
          <p:nvPr/>
        </p:nvSpPr>
        <p:spPr>
          <a:xfrm>
            <a:off x="1567542" y="4563516"/>
            <a:ext cx="466531" cy="13334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Tree>
    <p:extLst>
      <p:ext uri="{BB962C8B-B14F-4D97-AF65-F5344CB8AC3E}">
        <p14:creationId xmlns:p14="http://schemas.microsoft.com/office/powerpoint/2010/main" val="210433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E1CC96-BA8B-F347-A0D5-5823EA0164ED}"/>
              </a:ext>
            </a:extLst>
          </p:cNvPr>
          <p:cNvSpPr>
            <a:spLocks noGrp="1"/>
          </p:cNvSpPr>
          <p:nvPr>
            <p:ph type="ctrTitle"/>
          </p:nvPr>
        </p:nvSpPr>
        <p:spPr>
          <a:xfrm>
            <a:off x="1589314" y="2581889"/>
            <a:ext cx="9144000" cy="2220685"/>
          </a:xfrm>
        </p:spPr>
        <p:txBody>
          <a:bodyPr>
            <a:noAutofit/>
          </a:bodyPr>
          <a:lstStyle/>
          <a:p>
            <a:pPr algn="l">
              <a:lnSpc>
                <a:spcPct val="150000"/>
              </a:lnSpc>
            </a:pPr>
            <a:r>
              <a:rPr lang="zh-TW" altLang="en-US" sz="4800" b="1" dirty="0">
                <a:latin typeface="Noto Sans TC" panose="020B0500000000000000" pitchFamily="34" charset="-120"/>
                <a:ea typeface="Noto Sans TC" panose="020B0500000000000000" pitchFamily="34" charset="-120"/>
              </a:rPr>
              <a:t>我們只需要</a:t>
            </a:r>
            <a:r>
              <a:rPr lang="en-US" altLang="zh-TW" sz="4800" b="1" dirty="0">
                <a:latin typeface="Noto Sans TC" panose="020B0500000000000000" pitchFamily="34" charset="-120"/>
                <a:ea typeface="Noto Sans TC" panose="020B0500000000000000" pitchFamily="34" charset="-120"/>
              </a:rPr>
              <a:t>R</a:t>
            </a:r>
            <a:r>
              <a:rPr lang="zh-TW" altLang="en-US" sz="4800" b="1" dirty="0">
                <a:latin typeface="Noto Sans TC" panose="020B0500000000000000" pitchFamily="34" charset="-120"/>
                <a:ea typeface="Noto Sans TC" panose="020B0500000000000000" pitchFamily="34" charset="-120"/>
              </a:rPr>
              <a:t>，</a:t>
            </a:r>
            <a:r>
              <a:rPr lang="en-US" altLang="zh-TW" sz="4800" b="1" dirty="0">
                <a:latin typeface="Noto Sans TC" panose="020B0500000000000000" pitchFamily="34" charset="-120"/>
                <a:ea typeface="Noto Sans TC" panose="020B0500000000000000" pitchFamily="34" charset="-120"/>
              </a:rPr>
              <a:t>F</a:t>
            </a:r>
            <a:r>
              <a:rPr lang="zh-TW" altLang="en-US" sz="4800" b="1" dirty="0">
                <a:latin typeface="Noto Sans TC" panose="020B0500000000000000" pitchFamily="34" charset="-120"/>
                <a:ea typeface="Noto Sans TC" panose="020B0500000000000000" pitchFamily="34" charset="-120"/>
              </a:rPr>
              <a:t>，</a:t>
            </a:r>
            <a:r>
              <a:rPr lang="en-US" altLang="zh-TW" sz="4800" b="1" dirty="0">
                <a:latin typeface="Noto Sans TC" panose="020B0500000000000000" pitchFamily="34" charset="-120"/>
                <a:ea typeface="Noto Sans TC" panose="020B0500000000000000" pitchFamily="34" charset="-120"/>
              </a:rPr>
              <a:t>M</a:t>
            </a:r>
            <a:r>
              <a:rPr lang="zh-TW" altLang="en-US" sz="4800" b="1" dirty="0">
                <a:latin typeface="Noto Sans TC" panose="020B0500000000000000" pitchFamily="34" charset="-120"/>
                <a:ea typeface="Noto Sans TC" panose="020B0500000000000000" pitchFamily="34" charset="-120"/>
              </a:rPr>
              <a:t>三欄位資料怎麼辦</a:t>
            </a:r>
            <a:r>
              <a:rPr lang="en-US" altLang="zh-TW" sz="4800" b="1" dirty="0">
                <a:latin typeface="Noto Sans TC" panose="020B0500000000000000" pitchFamily="34" charset="-120"/>
                <a:ea typeface="Noto Sans TC" panose="020B0500000000000000" pitchFamily="34" charset="-120"/>
              </a:rPr>
              <a:t>?</a:t>
            </a:r>
            <a:r>
              <a:rPr lang="zh-TW" altLang="en-US" sz="4800" b="1" dirty="0">
                <a:latin typeface="Noto Sans TC" panose="020B0500000000000000" pitchFamily="34" charset="-120"/>
                <a:ea typeface="Noto Sans TC" panose="020B0500000000000000" pitchFamily="34" charset="-120"/>
              </a:rPr>
              <a:t> 利用 </a:t>
            </a:r>
            <a:r>
              <a:rPr lang="en-US" altLang="zh-TW" sz="4800" b="1" dirty="0" err="1">
                <a:latin typeface="Noto Sans TC" panose="020B0500000000000000" pitchFamily="34" charset="-120"/>
                <a:ea typeface="Noto Sans TC" panose="020B0500000000000000" pitchFamily="34" charset="-120"/>
              </a:rPr>
              <a:t>iloc</a:t>
            </a:r>
            <a:r>
              <a:rPr lang="en-US" altLang="zh-TW" sz="4800" b="1" dirty="0">
                <a:latin typeface="Noto Sans TC" panose="020B0500000000000000" pitchFamily="34" charset="-120"/>
                <a:ea typeface="Noto Sans TC" panose="020B0500000000000000" pitchFamily="34" charset="-120"/>
              </a:rPr>
              <a:t>[:,:]</a:t>
            </a:r>
            <a:r>
              <a:rPr lang="zh-TW" altLang="en-US" sz="4800" b="1" dirty="0">
                <a:latin typeface="Noto Sans TC" panose="020B0500000000000000" pitchFamily="34" charset="-120"/>
                <a:ea typeface="Noto Sans TC" panose="020B0500000000000000" pitchFamily="34" charset="-120"/>
              </a:rPr>
              <a:t>語法</a:t>
            </a:r>
            <a:endParaRPr lang="en-US" altLang="zh-TW" sz="4800"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41004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0D41343-D2B5-EBCD-4DD2-134D498BF7B4}"/>
              </a:ext>
            </a:extLst>
          </p:cNvPr>
          <p:cNvSpPr>
            <a:spLocks noGrp="1"/>
          </p:cNvSpPr>
          <p:nvPr>
            <p:ph type="ctrTitle"/>
          </p:nvPr>
        </p:nvSpPr>
        <p:spPr/>
        <p:txBody>
          <a:bodyPr/>
          <a:lstStyle/>
          <a:p>
            <a:endParaRPr lang="zh-TW" altLang="en-US"/>
          </a:p>
        </p:txBody>
      </p:sp>
      <p:pic>
        <p:nvPicPr>
          <p:cNvPr id="6" name="圖片 5">
            <a:extLst>
              <a:ext uri="{FF2B5EF4-FFF2-40B4-BE49-F238E27FC236}">
                <a16:creationId xmlns:a16="http://schemas.microsoft.com/office/drawing/2014/main" id="{0566B243-16F4-CF66-C324-A34CC327FF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9470" y="1122363"/>
            <a:ext cx="4964906" cy="5114925"/>
          </a:xfrm>
          <a:prstGeom prst="rect">
            <a:avLst/>
          </a:prstGeom>
          <a:noFill/>
          <a:ln>
            <a:noFill/>
          </a:ln>
        </p:spPr>
      </p:pic>
      <p:sp>
        <p:nvSpPr>
          <p:cNvPr id="7" name="矩形 6">
            <a:extLst>
              <a:ext uri="{FF2B5EF4-FFF2-40B4-BE49-F238E27FC236}">
                <a16:creationId xmlns:a16="http://schemas.microsoft.com/office/drawing/2014/main" id="{8F9F50C6-09AD-7861-F3E5-B32DCDCBF7C5}"/>
              </a:ext>
            </a:extLst>
          </p:cNvPr>
          <p:cNvSpPr/>
          <p:nvPr/>
        </p:nvSpPr>
        <p:spPr>
          <a:xfrm>
            <a:off x="5079207" y="3125787"/>
            <a:ext cx="1250156" cy="26289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
        <p:nvSpPr>
          <p:cNvPr id="8" name="矩形 7">
            <a:extLst>
              <a:ext uri="{FF2B5EF4-FFF2-40B4-BE49-F238E27FC236}">
                <a16:creationId xmlns:a16="http://schemas.microsoft.com/office/drawing/2014/main" id="{2F090983-CA99-6CD4-DEBB-90D31F02AD43}"/>
              </a:ext>
            </a:extLst>
          </p:cNvPr>
          <p:cNvSpPr/>
          <p:nvPr/>
        </p:nvSpPr>
        <p:spPr>
          <a:xfrm>
            <a:off x="5286376" y="2316163"/>
            <a:ext cx="1565076" cy="5222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Tree>
    <p:extLst>
      <p:ext uri="{BB962C8B-B14F-4D97-AF65-F5344CB8AC3E}">
        <p14:creationId xmlns:p14="http://schemas.microsoft.com/office/powerpoint/2010/main" val="29671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CA11968C-ACBE-10AE-792D-0C08814F649A}"/>
              </a:ext>
            </a:extLst>
          </p:cNvPr>
          <p:cNvSpPr>
            <a:spLocks noGrp="1"/>
          </p:cNvSpPr>
          <p:nvPr>
            <p:ph type="ctrTitle"/>
          </p:nvPr>
        </p:nvSpPr>
        <p:spPr/>
        <p:txBody>
          <a:bodyPr/>
          <a:lstStyle/>
          <a:p>
            <a:r>
              <a:rPr lang="zh-TW" altLang="en-US" b="1" dirty="0">
                <a:latin typeface="Noto Sans TC" panose="020B0500000000000000" pitchFamily="34" charset="-120"/>
                <a:ea typeface="Noto Sans TC" panose="020B0500000000000000" pitchFamily="34" charset="-120"/>
              </a:rPr>
              <a:t>集群就是：物以類聚</a:t>
            </a:r>
          </a:p>
        </p:txBody>
      </p:sp>
      <p:sp>
        <p:nvSpPr>
          <p:cNvPr id="7" name="副標題 6">
            <a:extLst>
              <a:ext uri="{FF2B5EF4-FFF2-40B4-BE49-F238E27FC236}">
                <a16:creationId xmlns:a16="http://schemas.microsoft.com/office/drawing/2014/main" id="{EA0DE240-5995-7AE1-405F-DCF1245D29B6}"/>
              </a:ext>
            </a:extLst>
          </p:cNvPr>
          <p:cNvSpPr>
            <a:spLocks noGrp="1"/>
          </p:cNvSpPr>
          <p:nvPr>
            <p:ph type="subTitle" idx="1"/>
          </p:nvPr>
        </p:nvSpPr>
        <p:spPr/>
        <p:txBody>
          <a:bodyPr/>
          <a:lstStyle/>
          <a:p>
            <a:r>
              <a:rPr lang="zh-TW" altLang="zh-TW" sz="3200" b="1" dirty="0">
                <a:latin typeface="Noto Sans TC" panose="020B0500000000000000" pitchFamily="34" charset="-120"/>
                <a:ea typeface="Noto Sans TC" panose="020B0500000000000000" pitchFamily="34" charset="-120"/>
              </a:rPr>
              <a:t> </a:t>
            </a:r>
            <a:endParaRPr lang="zh-TW" altLang="en-US" sz="3200" b="1" dirty="0">
              <a:latin typeface="Noto Sans TC" panose="020B0500000000000000" pitchFamily="34" charset="-120"/>
              <a:ea typeface="Noto Sans TC" panose="020B0500000000000000" pitchFamily="34" charset="-120"/>
            </a:endParaRPr>
          </a:p>
          <a:p>
            <a:r>
              <a:rPr lang="zh-TW" altLang="zh-TW" sz="3200" b="1" dirty="0">
                <a:solidFill>
                  <a:srgbClr val="FF0000"/>
                </a:solidFill>
                <a:latin typeface="Noto Sans TC" panose="020B0500000000000000" pitchFamily="34" charset="-120"/>
                <a:ea typeface="Noto Sans TC" panose="020B0500000000000000" pitchFamily="34" charset="-120"/>
              </a:rPr>
              <a:t>「集群就是讓特定屬性近似的物件能聚在一起」</a:t>
            </a:r>
          </a:p>
          <a:p>
            <a:endParaRPr lang="zh-TW" altLang="en-US" dirty="0"/>
          </a:p>
        </p:txBody>
      </p:sp>
    </p:spTree>
    <p:extLst>
      <p:ext uri="{BB962C8B-B14F-4D97-AF65-F5344CB8AC3E}">
        <p14:creationId xmlns:p14="http://schemas.microsoft.com/office/powerpoint/2010/main" val="2820853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0D41343-D2B5-EBCD-4DD2-134D498BF7B4}"/>
              </a:ext>
            </a:extLst>
          </p:cNvPr>
          <p:cNvSpPr>
            <a:spLocks noGrp="1"/>
          </p:cNvSpPr>
          <p:nvPr>
            <p:ph type="ctrTitle"/>
          </p:nvPr>
        </p:nvSpPr>
        <p:spPr>
          <a:xfrm>
            <a:off x="6534150" y="1122363"/>
            <a:ext cx="4133850" cy="2387600"/>
          </a:xfrm>
        </p:spPr>
        <p:txBody>
          <a:bodyPr/>
          <a:lstStyle/>
          <a:p>
            <a:r>
              <a:rPr lang="zh-TW" altLang="en-US" b="1" dirty="0">
                <a:solidFill>
                  <a:schemeClr val="bg1"/>
                </a:solidFill>
                <a:latin typeface="Noto Sans TC" panose="020B0500000000000000" pitchFamily="34" charset="-120"/>
                <a:ea typeface="Noto Sans TC" panose="020B0500000000000000" pitchFamily="34" charset="-120"/>
              </a:rPr>
              <a:t>為什麼是欄</a:t>
            </a:r>
            <a:r>
              <a:rPr lang="en-US" altLang="zh-TW" b="1" dirty="0">
                <a:solidFill>
                  <a:schemeClr val="bg1"/>
                </a:solidFill>
                <a:latin typeface="Noto Sans TC" panose="020B0500000000000000" pitchFamily="34" charset="-120"/>
                <a:ea typeface="Noto Sans TC" panose="020B0500000000000000" pitchFamily="34" charset="-120"/>
              </a:rPr>
              <a:t>2:5</a:t>
            </a:r>
            <a:endParaRPr lang="zh-TW" altLang="en-US" b="1" dirty="0">
              <a:solidFill>
                <a:schemeClr val="bg1"/>
              </a:solidFill>
              <a:latin typeface="Noto Sans TC" panose="020B0500000000000000" pitchFamily="34" charset="-120"/>
              <a:ea typeface="Noto Sans TC" panose="020B0500000000000000" pitchFamily="34" charset="-120"/>
            </a:endParaRPr>
          </a:p>
        </p:txBody>
      </p:sp>
      <p:pic>
        <p:nvPicPr>
          <p:cNvPr id="6" name="圖片 5">
            <a:extLst>
              <a:ext uri="{FF2B5EF4-FFF2-40B4-BE49-F238E27FC236}">
                <a16:creationId xmlns:a16="http://schemas.microsoft.com/office/drawing/2014/main" id="{0566B243-16F4-CF66-C324-A34CC327FF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6245" y="1208088"/>
            <a:ext cx="4964906" cy="5114925"/>
          </a:xfrm>
          <a:prstGeom prst="rect">
            <a:avLst/>
          </a:prstGeom>
          <a:noFill/>
          <a:ln>
            <a:noFill/>
          </a:ln>
        </p:spPr>
      </p:pic>
      <p:sp>
        <p:nvSpPr>
          <p:cNvPr id="8" name="矩形 7">
            <a:extLst>
              <a:ext uri="{FF2B5EF4-FFF2-40B4-BE49-F238E27FC236}">
                <a16:creationId xmlns:a16="http://schemas.microsoft.com/office/drawing/2014/main" id="{2F090983-CA99-6CD4-DEBB-90D31F02AD43}"/>
              </a:ext>
            </a:extLst>
          </p:cNvPr>
          <p:cNvSpPr/>
          <p:nvPr/>
        </p:nvSpPr>
        <p:spPr>
          <a:xfrm>
            <a:off x="2362201" y="2392363"/>
            <a:ext cx="1565076" cy="5222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Tree>
    <p:extLst>
      <p:ext uri="{BB962C8B-B14F-4D97-AF65-F5344CB8AC3E}">
        <p14:creationId xmlns:p14="http://schemas.microsoft.com/office/powerpoint/2010/main" val="3404586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691951" y="1670180"/>
            <a:ext cx="9144000" cy="3425987"/>
          </a:xfrm>
        </p:spPr>
        <p:txBody>
          <a:bodyPr>
            <a:normAutofit/>
          </a:bodyPr>
          <a:lstStyle/>
          <a:p>
            <a:pPr algn="l">
              <a:lnSpc>
                <a:spcPct val="100000"/>
              </a:lnSpc>
              <a:tabLst>
                <a:tab pos="609600" algn="l"/>
              </a:tabLst>
            </a:pPr>
            <a:r>
              <a:rPr lang="zh-TW" altLang="en-US" b="1" kern="100" dirty="0">
                <a:solidFill>
                  <a:schemeClr val="bg1"/>
                </a:solidFill>
                <a:effectLst/>
                <a:latin typeface="Noto Sans TC" panose="020B0500000000000000" pitchFamily="34" charset="-120"/>
                <a:ea typeface="Noto Sans TC" panose="020B0500000000000000" pitchFamily="34" charset="-120"/>
              </a:rPr>
              <a:t>開始執行</a:t>
            </a:r>
            <a:r>
              <a:rPr lang="zh-TW" altLang="zh-TW" sz="1800" kern="100" dirty="0">
                <a:solidFill>
                  <a:schemeClr val="bg1"/>
                </a:solidFill>
                <a:effectLst/>
                <a:latin typeface="Times New Roman" panose="02020603050405020304" pitchFamily="18" charset="0"/>
                <a:ea typeface="新細明體" panose="02020500000000000000" pitchFamily="18" charset="-120"/>
              </a:rPr>
              <a:t/>
            </a:r>
            <a:br>
              <a:rPr lang="zh-TW" altLang="zh-TW" sz="1800" kern="100" dirty="0">
                <a:solidFill>
                  <a:schemeClr val="bg1"/>
                </a:solidFill>
                <a:effectLst/>
                <a:latin typeface="Times New Roman" panose="02020603050405020304" pitchFamily="18" charset="0"/>
                <a:ea typeface="新細明體" panose="02020500000000000000" pitchFamily="18" charset="-120"/>
              </a:rPr>
            </a:br>
            <a:r>
              <a:rPr lang="zh-TW" altLang="zh-TW" b="1" dirty="0">
                <a:solidFill>
                  <a:schemeClr val="bg1"/>
                </a:solidFill>
                <a:latin typeface="Noto Sans TC" panose="020B0500000000000000" pitchFamily="34" charset="-120"/>
                <a:ea typeface="Noto Sans TC" panose="020B0500000000000000" pitchFamily="34" charset="-120"/>
              </a:rPr>
              <a:t> </a:t>
            </a:r>
            <a:endParaRPr kumimoji="1" lang="zh-TW" altLang="en-US" b="1" dirty="0">
              <a:solidFill>
                <a:schemeClr val="bg1"/>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2277485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AD46838-2E23-B5A9-C75D-F1307ABC99DF}"/>
              </a:ext>
            </a:extLst>
          </p:cNvPr>
          <p:cNvSpPr txBox="1">
            <a:spLocks/>
          </p:cNvSpPr>
          <p:nvPr/>
        </p:nvSpPr>
        <p:spPr>
          <a:xfrm>
            <a:off x="1524000" y="2949819"/>
            <a:ext cx="9144000" cy="9583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TW" altLang="en-US" b="1" dirty="0">
                <a:latin typeface="Noto Sans TC" panose="020B0500000000000000" pitchFamily="34" charset="-120"/>
                <a:ea typeface="Noto Sans TC" panose="020B0500000000000000" pitchFamily="34" charset="-120"/>
              </a:rPr>
              <a:t>資料的簡單統計</a:t>
            </a:r>
          </a:p>
        </p:txBody>
      </p:sp>
    </p:spTree>
    <p:extLst>
      <p:ext uri="{BB962C8B-B14F-4D97-AF65-F5344CB8AC3E}">
        <p14:creationId xmlns:p14="http://schemas.microsoft.com/office/powerpoint/2010/main" val="948886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9A5D6E6-C471-004F-962D-24E79834E17B}"/>
              </a:ext>
            </a:extLst>
          </p:cNvPr>
          <p:cNvSpPr>
            <a:spLocks noGrp="1"/>
          </p:cNvSpPr>
          <p:nvPr>
            <p:ph type="ctrTitle"/>
          </p:nvPr>
        </p:nvSpPr>
        <p:spPr>
          <a:xfrm>
            <a:off x="6524624" y="2055019"/>
            <a:ext cx="5295901" cy="2387600"/>
          </a:xfrm>
        </p:spPr>
        <p:txBody>
          <a:bodyPr>
            <a:normAutofit fontScale="90000"/>
          </a:bodyPr>
          <a:lstStyle/>
          <a:p>
            <a:pPr>
              <a:lnSpc>
                <a:spcPct val="100000"/>
              </a:lnSpc>
            </a:pPr>
            <a:r>
              <a:rPr lang="zh-TW" altLang="en-US" b="1" dirty="0">
                <a:latin typeface="Noto Sans TC" panose="020B0500000000000000" pitchFamily="34" charset="-120"/>
                <a:ea typeface="Noto Sans TC" panose="020B0500000000000000" pitchFamily="34" charset="-120"/>
              </a:rPr>
              <a:t>三組數值太大分組會出現問題，所以需要標準化</a:t>
            </a:r>
          </a:p>
        </p:txBody>
      </p:sp>
      <p:pic>
        <p:nvPicPr>
          <p:cNvPr id="5" name="圖片 4">
            <a:extLst>
              <a:ext uri="{FF2B5EF4-FFF2-40B4-BE49-F238E27FC236}">
                <a16:creationId xmlns:a16="http://schemas.microsoft.com/office/drawing/2014/main" id="{5AA2F26D-7E77-FA27-5F59-5199E8945D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780" y="1198563"/>
            <a:ext cx="5643563" cy="5360763"/>
          </a:xfrm>
          <a:prstGeom prst="rect">
            <a:avLst/>
          </a:prstGeom>
          <a:noFill/>
          <a:ln>
            <a:noFill/>
          </a:ln>
        </p:spPr>
      </p:pic>
      <p:sp>
        <p:nvSpPr>
          <p:cNvPr id="6" name="矩形 5">
            <a:extLst>
              <a:ext uri="{FF2B5EF4-FFF2-40B4-BE49-F238E27FC236}">
                <a16:creationId xmlns:a16="http://schemas.microsoft.com/office/drawing/2014/main" id="{4F4558C8-8184-862E-E37B-9444C3F09825}"/>
              </a:ext>
            </a:extLst>
          </p:cNvPr>
          <p:cNvSpPr/>
          <p:nvPr/>
        </p:nvSpPr>
        <p:spPr>
          <a:xfrm>
            <a:off x="1104901" y="2055019"/>
            <a:ext cx="1565076" cy="5222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
        <p:nvSpPr>
          <p:cNvPr id="7" name="矩形 6">
            <a:extLst>
              <a:ext uri="{FF2B5EF4-FFF2-40B4-BE49-F238E27FC236}">
                <a16:creationId xmlns:a16="http://schemas.microsoft.com/office/drawing/2014/main" id="{F0DBBA23-925E-D011-F14F-F57A54402E1D}"/>
              </a:ext>
            </a:extLst>
          </p:cNvPr>
          <p:cNvSpPr/>
          <p:nvPr/>
        </p:nvSpPr>
        <p:spPr>
          <a:xfrm>
            <a:off x="1104901" y="3009900"/>
            <a:ext cx="933449" cy="33147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Tree>
    <p:extLst>
      <p:ext uri="{BB962C8B-B14F-4D97-AF65-F5344CB8AC3E}">
        <p14:creationId xmlns:p14="http://schemas.microsoft.com/office/powerpoint/2010/main" val="130821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FCBB24-AF1B-FE44-926B-7BE33FA0389D}"/>
              </a:ext>
            </a:extLst>
          </p:cNvPr>
          <p:cNvSpPr>
            <a:spLocks noGrp="1"/>
          </p:cNvSpPr>
          <p:nvPr>
            <p:ph type="ctrTitle"/>
          </p:nvPr>
        </p:nvSpPr>
        <p:spPr>
          <a:xfrm>
            <a:off x="2149151" y="198633"/>
            <a:ext cx="9144000" cy="1693519"/>
          </a:xfrm>
        </p:spPr>
        <p:txBody>
          <a:bodyPr/>
          <a:lstStyle/>
          <a:p>
            <a:r>
              <a:rPr lang="zh-TW" altLang="en-US" b="1" dirty="0">
                <a:solidFill>
                  <a:srgbClr val="FF0000"/>
                </a:solidFill>
                <a:latin typeface="Noto Sans TC" panose="020B0500000000000000" pitchFamily="34" charset="-120"/>
                <a:ea typeface="Noto Sans TC" panose="020B0500000000000000" pitchFamily="34" charset="-120"/>
              </a:rPr>
              <a:t>標準化</a:t>
            </a:r>
            <a:endParaRPr kumimoji="1" lang="zh-TW" altLang="en-US" b="1" dirty="0">
              <a:solidFill>
                <a:srgbClr val="FF0000"/>
              </a:solidFill>
              <a:latin typeface="Noto Sans TC" panose="020B0500000000000000" pitchFamily="34" charset="-120"/>
              <a:ea typeface="Noto Sans TC" panose="020B0500000000000000" pitchFamily="34" charset="-120"/>
            </a:endParaRPr>
          </a:p>
        </p:txBody>
      </p:sp>
      <p:pic>
        <p:nvPicPr>
          <p:cNvPr id="3" name="圖片 2">
            <a:extLst>
              <a:ext uri="{FF2B5EF4-FFF2-40B4-BE49-F238E27FC236}">
                <a16:creationId xmlns:a16="http://schemas.microsoft.com/office/drawing/2014/main" id="{FA766CDF-F36E-86E5-14A3-B805DCAE230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81591" y="2149669"/>
            <a:ext cx="4882366" cy="4241605"/>
          </a:xfrm>
          <a:prstGeom prst="rect">
            <a:avLst/>
          </a:prstGeom>
          <a:noFill/>
          <a:ln>
            <a:noFill/>
          </a:ln>
        </p:spPr>
      </p:pic>
      <p:pic>
        <p:nvPicPr>
          <p:cNvPr id="5" name="圖片 4">
            <a:extLst>
              <a:ext uri="{FF2B5EF4-FFF2-40B4-BE49-F238E27FC236}">
                <a16:creationId xmlns:a16="http://schemas.microsoft.com/office/drawing/2014/main" id="{119FED6E-6197-6DCC-E295-61BED0C6897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721151" y="2266949"/>
            <a:ext cx="5189258" cy="3956957"/>
          </a:xfrm>
          <a:prstGeom prst="rect">
            <a:avLst/>
          </a:prstGeom>
          <a:noFill/>
          <a:ln>
            <a:noFill/>
          </a:ln>
        </p:spPr>
      </p:pic>
      <p:sp>
        <p:nvSpPr>
          <p:cNvPr id="6" name="矩形 5">
            <a:extLst>
              <a:ext uri="{FF2B5EF4-FFF2-40B4-BE49-F238E27FC236}">
                <a16:creationId xmlns:a16="http://schemas.microsoft.com/office/drawing/2014/main" id="{FAB65E9D-E2F2-F476-E63E-B57207257455}"/>
              </a:ext>
            </a:extLst>
          </p:cNvPr>
          <p:cNvSpPr/>
          <p:nvPr/>
        </p:nvSpPr>
        <p:spPr>
          <a:xfrm>
            <a:off x="569311" y="4962525"/>
            <a:ext cx="4594646" cy="1261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
        <p:nvSpPr>
          <p:cNvPr id="7" name="矩形 6">
            <a:extLst>
              <a:ext uri="{FF2B5EF4-FFF2-40B4-BE49-F238E27FC236}">
                <a16:creationId xmlns:a16="http://schemas.microsoft.com/office/drawing/2014/main" id="{1975E276-89D1-57B1-413A-CC693893AF44}"/>
              </a:ext>
            </a:extLst>
          </p:cNvPr>
          <p:cNvSpPr/>
          <p:nvPr/>
        </p:nvSpPr>
        <p:spPr>
          <a:xfrm>
            <a:off x="7065361" y="4190999"/>
            <a:ext cx="4745639" cy="4953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
        <p:nvSpPr>
          <p:cNvPr id="8" name="矩形 7">
            <a:extLst>
              <a:ext uri="{FF2B5EF4-FFF2-40B4-BE49-F238E27FC236}">
                <a16:creationId xmlns:a16="http://schemas.microsoft.com/office/drawing/2014/main" id="{346A85A5-7FC1-2394-D3EE-61E9ABBA04F9}"/>
              </a:ext>
            </a:extLst>
          </p:cNvPr>
          <p:cNvSpPr/>
          <p:nvPr/>
        </p:nvSpPr>
        <p:spPr>
          <a:xfrm>
            <a:off x="8105775" y="5471088"/>
            <a:ext cx="3705225" cy="4953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Tree>
    <p:extLst>
      <p:ext uri="{BB962C8B-B14F-4D97-AF65-F5344CB8AC3E}">
        <p14:creationId xmlns:p14="http://schemas.microsoft.com/office/powerpoint/2010/main" val="2791627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AE4F43-00C8-9047-8C5A-C1476D4B1718}"/>
              </a:ext>
            </a:extLst>
          </p:cNvPr>
          <p:cNvSpPr>
            <a:spLocks noGrp="1"/>
          </p:cNvSpPr>
          <p:nvPr>
            <p:ph type="ctrTitle"/>
          </p:nvPr>
        </p:nvSpPr>
        <p:spPr>
          <a:xfrm>
            <a:off x="6686550" y="2307351"/>
            <a:ext cx="5143500" cy="2387600"/>
          </a:xfrm>
        </p:spPr>
        <p:txBody>
          <a:bodyPr>
            <a:noAutofit/>
          </a:bodyPr>
          <a:lstStyle/>
          <a:p>
            <a:pPr algn="l">
              <a:lnSpc>
                <a:spcPct val="150000"/>
              </a:lnSpc>
            </a:pPr>
            <a:r>
              <a:rPr kumimoji="1" lang="zh-TW" altLang="en-US" sz="4800" b="1" dirty="0">
                <a:latin typeface="Noto Sans TC" panose="020B0500000000000000" pitchFamily="34" charset="-120"/>
                <a:ea typeface="Noto Sans TC" panose="020B0500000000000000" pitchFamily="34" charset="-120"/>
              </a:rPr>
              <a:t>將</a:t>
            </a:r>
            <a:r>
              <a:rPr kumimoji="1" lang="en-US" altLang="zh-TW" sz="4800" b="1" dirty="0">
                <a:solidFill>
                  <a:srgbClr val="FF0000"/>
                </a:solidFill>
                <a:latin typeface="Noto Sans TC" panose="020B0500000000000000" pitchFamily="34" charset="-120"/>
                <a:ea typeface="Noto Sans TC" panose="020B0500000000000000" pitchFamily="34" charset="-120"/>
              </a:rPr>
              <a:t>array</a:t>
            </a:r>
            <a:r>
              <a:rPr kumimoji="1" lang="zh-TW" altLang="en-US" sz="4800" b="1" dirty="0">
                <a:latin typeface="Noto Sans TC" panose="020B0500000000000000" pitchFamily="34" charset="-120"/>
                <a:ea typeface="Noto Sans TC" panose="020B0500000000000000" pitchFamily="34" charset="-120"/>
              </a:rPr>
              <a:t>型態轉換成 </a:t>
            </a:r>
            <a:r>
              <a:rPr kumimoji="1" lang="en-US" altLang="zh-TW" sz="4800" b="1" dirty="0" err="1">
                <a:solidFill>
                  <a:srgbClr val="FF0000"/>
                </a:solidFill>
                <a:latin typeface="Noto Sans TC" panose="020B0500000000000000" pitchFamily="34" charset="-120"/>
                <a:ea typeface="Noto Sans TC" panose="020B0500000000000000" pitchFamily="34" charset="-120"/>
              </a:rPr>
              <a:t>Dataframe</a:t>
            </a:r>
            <a:r>
              <a:rPr kumimoji="1" lang="zh-TW" altLang="en-US" sz="4800" b="1" dirty="0">
                <a:latin typeface="Noto Sans TC" panose="020B0500000000000000" pitchFamily="34" charset="-120"/>
                <a:ea typeface="Noto Sans TC" panose="020B0500000000000000" pitchFamily="34" charset="-120"/>
              </a:rPr>
              <a:t>型態。給</a:t>
            </a:r>
            <a:r>
              <a:rPr kumimoji="1" lang="en-US" altLang="zh-TW" sz="4800" b="1" dirty="0">
                <a:latin typeface="Noto Sans TC" panose="020B0500000000000000" pitchFamily="34" charset="-120"/>
                <a:ea typeface="Noto Sans TC" panose="020B0500000000000000" pitchFamily="34" charset="-120"/>
              </a:rPr>
              <a:t>title</a:t>
            </a:r>
            <a:r>
              <a:rPr kumimoji="1" lang="zh-TW" altLang="en-US" sz="4800" b="1" dirty="0">
                <a:latin typeface="Noto Sans TC" panose="020B0500000000000000" pitchFamily="34" charset="-120"/>
                <a:ea typeface="Noto Sans TC" panose="020B0500000000000000" pitchFamily="34" charset="-120"/>
              </a:rPr>
              <a:t>名稱</a:t>
            </a:r>
            <a:r>
              <a:rPr kumimoji="1" lang="en-US" altLang="zh-TW" sz="4800" b="1" dirty="0">
                <a:latin typeface="Noto Sans TC" panose="020B0500000000000000" pitchFamily="34" charset="-120"/>
                <a:ea typeface="Noto Sans TC" panose="020B0500000000000000" pitchFamily="34" charset="-120"/>
              </a:rPr>
              <a:t>R,F,M</a:t>
            </a:r>
            <a:endParaRPr kumimoji="1" lang="zh-TW" altLang="en-US" sz="4800" b="1" dirty="0">
              <a:latin typeface="Noto Sans TC" panose="020B0500000000000000" pitchFamily="34" charset="-120"/>
              <a:ea typeface="Noto Sans TC" panose="020B0500000000000000" pitchFamily="34" charset="-120"/>
            </a:endParaRPr>
          </a:p>
        </p:txBody>
      </p:sp>
      <p:pic>
        <p:nvPicPr>
          <p:cNvPr id="3" name="圖片 2">
            <a:extLst>
              <a:ext uri="{FF2B5EF4-FFF2-40B4-BE49-F238E27FC236}">
                <a16:creationId xmlns:a16="http://schemas.microsoft.com/office/drawing/2014/main" id="{0967D30B-0615-B838-B6FA-D29F92B5ED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6250" y="748189"/>
            <a:ext cx="5969795" cy="5816124"/>
          </a:xfrm>
          <a:prstGeom prst="rect">
            <a:avLst/>
          </a:prstGeom>
          <a:noFill/>
          <a:ln>
            <a:noFill/>
          </a:ln>
        </p:spPr>
      </p:pic>
      <p:sp>
        <p:nvSpPr>
          <p:cNvPr id="4" name="矩形 3">
            <a:extLst>
              <a:ext uri="{FF2B5EF4-FFF2-40B4-BE49-F238E27FC236}">
                <a16:creationId xmlns:a16="http://schemas.microsoft.com/office/drawing/2014/main" id="{790AE0BA-3207-2E8D-345D-EF13D5A655B3}"/>
              </a:ext>
            </a:extLst>
          </p:cNvPr>
          <p:cNvSpPr/>
          <p:nvPr/>
        </p:nvSpPr>
        <p:spPr>
          <a:xfrm>
            <a:off x="1986982" y="2503964"/>
            <a:ext cx="2235313" cy="40603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Tree>
    <p:extLst>
      <p:ext uri="{BB962C8B-B14F-4D97-AF65-F5344CB8AC3E}">
        <p14:creationId xmlns:p14="http://schemas.microsoft.com/office/powerpoint/2010/main" val="3910587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691951" y="1670180"/>
            <a:ext cx="9144000" cy="3425987"/>
          </a:xfrm>
        </p:spPr>
        <p:txBody>
          <a:bodyPr>
            <a:normAutofit/>
          </a:bodyPr>
          <a:lstStyle/>
          <a:p>
            <a:pPr algn="l">
              <a:lnSpc>
                <a:spcPct val="100000"/>
              </a:lnSpc>
              <a:tabLst>
                <a:tab pos="609600" algn="l"/>
              </a:tabLst>
            </a:pPr>
            <a:r>
              <a:rPr lang="zh-TW" altLang="en-US" b="1" kern="100" dirty="0">
                <a:solidFill>
                  <a:schemeClr val="bg1"/>
                </a:solidFill>
                <a:effectLst/>
                <a:latin typeface="Noto Sans TC" panose="020B0500000000000000" pitchFamily="34" charset="-120"/>
                <a:ea typeface="Noto Sans TC" panose="020B0500000000000000" pitchFamily="34" charset="-120"/>
              </a:rPr>
              <a:t>開始執行</a:t>
            </a:r>
            <a:r>
              <a:rPr lang="zh-TW" altLang="zh-TW" sz="1800" kern="100" dirty="0">
                <a:solidFill>
                  <a:schemeClr val="bg1"/>
                </a:solidFill>
                <a:effectLst/>
                <a:latin typeface="Times New Roman" panose="02020603050405020304" pitchFamily="18" charset="0"/>
                <a:ea typeface="新細明體" panose="02020500000000000000" pitchFamily="18" charset="-120"/>
              </a:rPr>
              <a:t/>
            </a:r>
            <a:br>
              <a:rPr lang="zh-TW" altLang="zh-TW" sz="1800" kern="100" dirty="0">
                <a:solidFill>
                  <a:schemeClr val="bg1"/>
                </a:solidFill>
                <a:effectLst/>
                <a:latin typeface="Times New Roman" panose="02020603050405020304" pitchFamily="18" charset="0"/>
                <a:ea typeface="新細明體" panose="02020500000000000000" pitchFamily="18" charset="-120"/>
              </a:rPr>
            </a:br>
            <a:r>
              <a:rPr lang="zh-TW" altLang="zh-TW" b="1" dirty="0">
                <a:solidFill>
                  <a:schemeClr val="bg1"/>
                </a:solidFill>
                <a:latin typeface="Noto Sans TC" panose="020B0500000000000000" pitchFamily="34" charset="-120"/>
                <a:ea typeface="Noto Sans TC" panose="020B0500000000000000" pitchFamily="34" charset="-120"/>
              </a:rPr>
              <a:t> </a:t>
            </a:r>
            <a:endParaRPr kumimoji="1" lang="zh-TW" altLang="en-US" b="1" dirty="0">
              <a:solidFill>
                <a:schemeClr val="bg1"/>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2600536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857380" y="0"/>
            <a:ext cx="11334620" cy="1511559"/>
          </a:xfrm>
        </p:spPr>
        <p:txBody>
          <a:bodyPr>
            <a:normAutofit/>
          </a:bodyPr>
          <a:lstStyle/>
          <a:p>
            <a:r>
              <a:rPr kumimoji="1" lang="zh-TW" altLang="en-US" sz="8000" b="1" dirty="0">
                <a:latin typeface="Noto Sans TC" panose="020B0500000000000000" pitchFamily="34" charset="-120"/>
                <a:ea typeface="Noto Sans TC" panose="020B0500000000000000" pitchFamily="34" charset="-120"/>
              </a:rPr>
              <a:t>設定</a:t>
            </a:r>
            <a:r>
              <a:rPr kumimoji="1" lang="en-US" altLang="zh-TW" sz="8000" b="1" dirty="0" err="1">
                <a:latin typeface="Noto Sans TC" panose="020B0500000000000000" pitchFamily="34" charset="-120"/>
                <a:ea typeface="Noto Sans TC" panose="020B0500000000000000" pitchFamily="34" charset="-120"/>
              </a:rPr>
              <a:t>Kmean</a:t>
            </a:r>
            <a:r>
              <a:rPr kumimoji="1" lang="zh-TW" altLang="en-US" sz="8000" b="1" dirty="0">
                <a:latin typeface="Noto Sans TC" panose="020B0500000000000000" pitchFamily="34" charset="-120"/>
                <a:ea typeface="Noto Sans TC" panose="020B0500000000000000" pitchFamily="34" charset="-120"/>
              </a:rPr>
              <a:t>參數</a:t>
            </a:r>
          </a:p>
        </p:txBody>
      </p:sp>
      <p:pic>
        <p:nvPicPr>
          <p:cNvPr id="4" name="圖片 3">
            <a:extLst>
              <a:ext uri="{FF2B5EF4-FFF2-40B4-BE49-F238E27FC236}">
                <a16:creationId xmlns:a16="http://schemas.microsoft.com/office/drawing/2014/main" id="{6C92727A-3CF7-DDC0-793D-10D087B05C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7443" y="1511559"/>
            <a:ext cx="6651818" cy="4932590"/>
          </a:xfrm>
          <a:prstGeom prst="rect">
            <a:avLst/>
          </a:prstGeom>
          <a:noFill/>
          <a:ln>
            <a:noFill/>
          </a:ln>
        </p:spPr>
      </p:pic>
      <p:sp>
        <p:nvSpPr>
          <p:cNvPr id="5" name="矩形 4">
            <a:extLst>
              <a:ext uri="{FF2B5EF4-FFF2-40B4-BE49-F238E27FC236}">
                <a16:creationId xmlns:a16="http://schemas.microsoft.com/office/drawing/2014/main" id="{2D90A19C-C918-37C2-EC61-954695F959FC}"/>
              </a:ext>
            </a:extLst>
          </p:cNvPr>
          <p:cNvSpPr/>
          <p:nvPr/>
        </p:nvSpPr>
        <p:spPr>
          <a:xfrm>
            <a:off x="1238250" y="5637698"/>
            <a:ext cx="6181011" cy="8064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Tree>
    <p:extLst>
      <p:ext uri="{BB962C8B-B14F-4D97-AF65-F5344CB8AC3E}">
        <p14:creationId xmlns:p14="http://schemas.microsoft.com/office/powerpoint/2010/main" val="609183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7A98D01-ECB0-9E36-E399-30DE35F75B6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7007" y="1612448"/>
            <a:ext cx="7880755" cy="3905451"/>
          </a:xfrm>
          <a:prstGeom prst="rect">
            <a:avLst/>
          </a:prstGeom>
          <a:noFill/>
          <a:ln>
            <a:noFill/>
          </a:ln>
        </p:spPr>
      </p:pic>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857380" y="0"/>
            <a:ext cx="11334620" cy="1511559"/>
          </a:xfrm>
        </p:spPr>
        <p:txBody>
          <a:bodyPr>
            <a:normAutofit/>
          </a:bodyPr>
          <a:lstStyle/>
          <a:p>
            <a:r>
              <a:rPr kumimoji="1" lang="zh-TW" altLang="en-US" sz="8000" b="1" dirty="0">
                <a:latin typeface="Noto Sans TC" panose="020B0500000000000000" pitchFamily="34" charset="-120"/>
                <a:ea typeface="Noto Sans TC" panose="020B0500000000000000" pitchFamily="34" charset="-120"/>
              </a:rPr>
              <a:t>執行</a:t>
            </a:r>
            <a:r>
              <a:rPr kumimoji="1" lang="en-US" altLang="zh-TW" sz="8000" b="1" dirty="0" err="1">
                <a:latin typeface="Noto Sans TC" panose="020B0500000000000000" pitchFamily="34" charset="-120"/>
                <a:ea typeface="Noto Sans TC" panose="020B0500000000000000" pitchFamily="34" charset="-120"/>
              </a:rPr>
              <a:t>Kmean</a:t>
            </a:r>
            <a:endParaRPr kumimoji="1" lang="zh-TW" altLang="en-US" sz="8000" b="1" dirty="0">
              <a:latin typeface="Noto Sans TC" panose="020B0500000000000000" pitchFamily="34" charset="-120"/>
              <a:ea typeface="Noto Sans TC" panose="020B0500000000000000" pitchFamily="34" charset="-120"/>
            </a:endParaRPr>
          </a:p>
        </p:txBody>
      </p:sp>
      <p:sp>
        <p:nvSpPr>
          <p:cNvPr id="5" name="矩形 4">
            <a:extLst>
              <a:ext uri="{FF2B5EF4-FFF2-40B4-BE49-F238E27FC236}">
                <a16:creationId xmlns:a16="http://schemas.microsoft.com/office/drawing/2014/main" id="{2D90A19C-C918-37C2-EC61-954695F959FC}"/>
              </a:ext>
            </a:extLst>
          </p:cNvPr>
          <p:cNvSpPr/>
          <p:nvPr/>
        </p:nvSpPr>
        <p:spPr>
          <a:xfrm>
            <a:off x="962025" y="4400550"/>
            <a:ext cx="7115175" cy="9767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Tree>
    <p:extLst>
      <p:ext uri="{BB962C8B-B14F-4D97-AF65-F5344CB8AC3E}">
        <p14:creationId xmlns:p14="http://schemas.microsoft.com/office/powerpoint/2010/main" val="3430012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691951" y="1670180"/>
            <a:ext cx="9144000" cy="3425987"/>
          </a:xfrm>
        </p:spPr>
        <p:txBody>
          <a:bodyPr>
            <a:normAutofit/>
          </a:bodyPr>
          <a:lstStyle/>
          <a:p>
            <a:pPr algn="l">
              <a:lnSpc>
                <a:spcPct val="100000"/>
              </a:lnSpc>
              <a:tabLst>
                <a:tab pos="609600" algn="l"/>
              </a:tabLst>
            </a:pPr>
            <a:r>
              <a:rPr lang="zh-TW" altLang="en-US" b="1" kern="100" dirty="0">
                <a:solidFill>
                  <a:schemeClr val="bg1"/>
                </a:solidFill>
                <a:effectLst/>
                <a:latin typeface="Noto Sans TC" panose="020B0500000000000000" pitchFamily="34" charset="-120"/>
                <a:ea typeface="Noto Sans TC" panose="020B0500000000000000" pitchFamily="34" charset="-120"/>
              </a:rPr>
              <a:t>開始執行</a:t>
            </a:r>
            <a:r>
              <a:rPr lang="zh-TW" altLang="zh-TW" sz="1800" kern="100" dirty="0">
                <a:solidFill>
                  <a:schemeClr val="bg1"/>
                </a:solidFill>
                <a:effectLst/>
                <a:latin typeface="Times New Roman" panose="02020603050405020304" pitchFamily="18" charset="0"/>
                <a:ea typeface="新細明體" panose="02020500000000000000" pitchFamily="18" charset="-120"/>
              </a:rPr>
              <a:t/>
            </a:r>
            <a:br>
              <a:rPr lang="zh-TW" altLang="zh-TW" sz="1800" kern="100" dirty="0">
                <a:solidFill>
                  <a:schemeClr val="bg1"/>
                </a:solidFill>
                <a:effectLst/>
                <a:latin typeface="Times New Roman" panose="02020603050405020304" pitchFamily="18" charset="0"/>
                <a:ea typeface="新細明體" panose="02020500000000000000" pitchFamily="18" charset="-120"/>
              </a:rPr>
            </a:br>
            <a:r>
              <a:rPr lang="zh-TW" altLang="zh-TW" b="1" dirty="0">
                <a:solidFill>
                  <a:schemeClr val="bg1"/>
                </a:solidFill>
                <a:latin typeface="Noto Sans TC" panose="020B0500000000000000" pitchFamily="34" charset="-120"/>
                <a:ea typeface="Noto Sans TC" panose="020B0500000000000000" pitchFamily="34" charset="-120"/>
              </a:rPr>
              <a:t> </a:t>
            </a:r>
            <a:endParaRPr kumimoji="1" lang="zh-TW" altLang="en-US" b="1" dirty="0">
              <a:solidFill>
                <a:schemeClr val="bg1"/>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180769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218EDC67-7A11-0435-0D59-04C59A4A0581}"/>
              </a:ext>
            </a:extLst>
          </p:cNvPr>
          <p:cNvSpPr>
            <a:spLocks noGrp="1"/>
          </p:cNvSpPr>
          <p:nvPr>
            <p:ph type="subTitle" idx="1"/>
          </p:nvPr>
        </p:nvSpPr>
        <p:spPr>
          <a:xfrm>
            <a:off x="5723792" y="1142999"/>
            <a:ext cx="6348046" cy="4739054"/>
          </a:xfrm>
        </p:spPr>
        <p:txBody>
          <a:bodyPr>
            <a:normAutofit fontScale="92500" lnSpcReduction="10000"/>
          </a:bodyPr>
          <a:lstStyle/>
          <a:p>
            <a:pPr algn="l">
              <a:lnSpc>
                <a:spcPct val="100000"/>
              </a:lnSpc>
            </a:pPr>
            <a:r>
              <a:rPr lang="zh-TW" altLang="zh-TW" sz="4800" b="1" dirty="0">
                <a:latin typeface="Noto Sans TC" panose="020B0500000000000000" pitchFamily="34" charset="-120"/>
                <a:ea typeface="Noto Sans TC" panose="020B0500000000000000" pitchFamily="34" charset="-120"/>
              </a:rPr>
              <a:t>集群分析在機器學習</a:t>
            </a:r>
            <a:r>
              <a:rPr lang="en-US" altLang="zh-TW" sz="4800" b="1" dirty="0">
                <a:latin typeface="Noto Sans TC" panose="020B0500000000000000" pitchFamily="34" charset="-120"/>
                <a:ea typeface="Noto Sans TC" panose="020B0500000000000000" pitchFamily="34" charset="-120"/>
              </a:rPr>
              <a:t>(Machine learning, ML)</a:t>
            </a:r>
            <a:r>
              <a:rPr lang="zh-TW" altLang="zh-TW" sz="4800" b="1" dirty="0">
                <a:latin typeface="Noto Sans TC" panose="020B0500000000000000" pitchFamily="34" charset="-120"/>
                <a:ea typeface="Noto Sans TC" panose="020B0500000000000000" pitchFamily="34" charset="-120"/>
              </a:rPr>
              <a:t>或資料探勘</a:t>
            </a:r>
            <a:r>
              <a:rPr lang="en-US" altLang="zh-TW" sz="4800" b="1" dirty="0">
                <a:latin typeface="Noto Sans TC" panose="020B0500000000000000" pitchFamily="34" charset="-120"/>
                <a:ea typeface="Noto Sans TC" panose="020B0500000000000000" pitchFamily="34" charset="-120"/>
              </a:rPr>
              <a:t>(Data mining, DM)</a:t>
            </a:r>
            <a:r>
              <a:rPr lang="zh-TW" altLang="zh-TW" sz="4800" b="1" dirty="0">
                <a:latin typeface="Noto Sans TC" panose="020B0500000000000000" pitchFamily="34" charset="-120"/>
                <a:ea typeface="Noto Sans TC" panose="020B0500000000000000" pitchFamily="34" charset="-120"/>
              </a:rPr>
              <a:t>領域上是屬於</a:t>
            </a:r>
            <a:r>
              <a:rPr lang="zh-TW" altLang="zh-TW" sz="4800" b="1" dirty="0">
                <a:solidFill>
                  <a:srgbClr val="FF0000"/>
                </a:solidFill>
                <a:latin typeface="Noto Sans TC" panose="020B0500000000000000" pitchFamily="34" charset="-120"/>
                <a:ea typeface="Noto Sans TC" panose="020B0500000000000000" pitchFamily="34" charset="-120"/>
              </a:rPr>
              <a:t>非監督式學習</a:t>
            </a:r>
            <a:r>
              <a:rPr lang="en-US" altLang="zh-TW" sz="4800" b="1" dirty="0">
                <a:latin typeface="Noto Sans TC" panose="020B0500000000000000" pitchFamily="34" charset="-120"/>
                <a:ea typeface="Noto Sans TC" panose="020B0500000000000000" pitchFamily="34" charset="-120"/>
              </a:rPr>
              <a:t>(Unsupervised learning)</a:t>
            </a:r>
            <a:r>
              <a:rPr lang="zh-TW" altLang="zh-TW" sz="4800" b="1" dirty="0">
                <a:latin typeface="Noto Sans TC" panose="020B0500000000000000" pitchFamily="34" charset="-120"/>
                <a:ea typeface="Noto Sans TC" panose="020B0500000000000000" pitchFamily="34" charset="-120"/>
              </a:rPr>
              <a:t>方法。</a:t>
            </a:r>
            <a:endParaRPr lang="zh-TW" altLang="en-US" sz="4800" b="1" dirty="0">
              <a:latin typeface="Noto Sans TC" panose="020B0500000000000000" pitchFamily="34" charset="-120"/>
              <a:ea typeface="Noto Sans TC" panose="020B0500000000000000" pitchFamily="34" charset="-120"/>
            </a:endParaRPr>
          </a:p>
        </p:txBody>
      </p:sp>
      <p:pic>
        <p:nvPicPr>
          <p:cNvPr id="2" name="圖片 1">
            <a:extLst>
              <a:ext uri="{FF2B5EF4-FFF2-40B4-BE49-F238E27FC236}">
                <a16:creationId xmlns:a16="http://schemas.microsoft.com/office/drawing/2014/main" id="{7B627BA8-9CA1-B279-B967-375304864018}"/>
              </a:ext>
            </a:extLst>
          </p:cNvPr>
          <p:cNvPicPr>
            <a:picLocks noChangeAspect="1"/>
          </p:cNvPicPr>
          <p:nvPr/>
        </p:nvPicPr>
        <p:blipFill>
          <a:blip r:embed="rId2"/>
          <a:stretch>
            <a:fillRect/>
          </a:stretch>
        </p:blipFill>
        <p:spPr>
          <a:xfrm>
            <a:off x="120162" y="1826531"/>
            <a:ext cx="2557214" cy="3553517"/>
          </a:xfrm>
          <a:prstGeom prst="rect">
            <a:avLst/>
          </a:prstGeom>
        </p:spPr>
      </p:pic>
      <p:pic>
        <p:nvPicPr>
          <p:cNvPr id="4" name="圖片 3">
            <a:extLst>
              <a:ext uri="{FF2B5EF4-FFF2-40B4-BE49-F238E27FC236}">
                <a16:creationId xmlns:a16="http://schemas.microsoft.com/office/drawing/2014/main" id="{B7B4FCF9-F47A-0CE6-4A46-6A19B9A4170A}"/>
              </a:ext>
            </a:extLst>
          </p:cNvPr>
          <p:cNvPicPr>
            <a:picLocks noChangeAspect="1"/>
          </p:cNvPicPr>
          <p:nvPr/>
        </p:nvPicPr>
        <p:blipFill>
          <a:blip r:embed="rId3"/>
          <a:stretch>
            <a:fillRect/>
          </a:stretch>
        </p:blipFill>
        <p:spPr>
          <a:xfrm>
            <a:off x="2987062" y="1826531"/>
            <a:ext cx="2557212" cy="3486224"/>
          </a:xfrm>
          <a:prstGeom prst="rect">
            <a:avLst/>
          </a:prstGeom>
        </p:spPr>
      </p:pic>
    </p:spTree>
    <p:extLst>
      <p:ext uri="{BB962C8B-B14F-4D97-AF65-F5344CB8AC3E}">
        <p14:creationId xmlns:p14="http://schemas.microsoft.com/office/powerpoint/2010/main" val="4124641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B32DE8-7DC9-2947-9D3E-741175986034}"/>
              </a:ext>
            </a:extLst>
          </p:cNvPr>
          <p:cNvSpPr>
            <a:spLocks noGrp="1"/>
          </p:cNvSpPr>
          <p:nvPr>
            <p:ph type="ctrTitle"/>
          </p:nvPr>
        </p:nvSpPr>
        <p:spPr>
          <a:xfrm>
            <a:off x="1524000" y="1459043"/>
            <a:ext cx="9144000" cy="1891424"/>
          </a:xfrm>
        </p:spPr>
        <p:txBody>
          <a:bodyPr>
            <a:normAutofit/>
          </a:bodyPr>
          <a:lstStyle/>
          <a:p>
            <a:pPr>
              <a:lnSpc>
                <a:spcPct val="100000"/>
              </a:lnSpc>
            </a:pPr>
            <a:r>
              <a:rPr kumimoji="1" lang="zh-TW" altLang="en-US" b="1" dirty="0">
                <a:latin typeface="Noto Sans TC" panose="020B0500000000000000" pitchFamily="34" charset="-120"/>
                <a:ea typeface="Noto Sans TC" panose="020B0500000000000000" pitchFamily="34" charset="-120"/>
              </a:rPr>
              <a:t>解釋結果和整理</a:t>
            </a:r>
          </a:p>
        </p:txBody>
      </p:sp>
      <p:sp>
        <p:nvSpPr>
          <p:cNvPr id="5" name="副標題 4">
            <a:extLst>
              <a:ext uri="{FF2B5EF4-FFF2-40B4-BE49-F238E27FC236}">
                <a16:creationId xmlns:a16="http://schemas.microsoft.com/office/drawing/2014/main" id="{8CE968D5-1982-FD96-EBBD-038289B6225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78035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88661D-302C-6244-1983-0DE839296AB2}"/>
              </a:ext>
            </a:extLst>
          </p:cNvPr>
          <p:cNvSpPr>
            <a:spLocks noGrp="1"/>
          </p:cNvSpPr>
          <p:nvPr>
            <p:ph type="ctrTitle"/>
          </p:nvPr>
        </p:nvSpPr>
        <p:spPr>
          <a:xfrm>
            <a:off x="1449355" y="1500253"/>
            <a:ext cx="9144000" cy="1928747"/>
          </a:xfrm>
        </p:spPr>
        <p:txBody>
          <a:bodyPr/>
          <a:lstStyle/>
          <a:p>
            <a:r>
              <a:rPr lang="en-US" altLang="zh-TW" b="1" dirty="0">
                <a:latin typeface="Noto Sans TC" panose="020B0500000000000000" pitchFamily="34" charset="-120"/>
                <a:ea typeface="Noto Sans TC" panose="020B0500000000000000" pitchFamily="34" charset="-120"/>
              </a:rPr>
              <a:t/>
            </a:r>
            <a:br>
              <a:rPr lang="en-US" altLang="zh-TW" b="1" dirty="0">
                <a:latin typeface="Noto Sans TC" panose="020B0500000000000000" pitchFamily="34" charset="-120"/>
                <a:ea typeface="Noto Sans TC" panose="020B0500000000000000" pitchFamily="34" charset="-120"/>
              </a:rPr>
            </a:br>
            <a:endParaRPr lang="zh-TW" altLang="en-US" b="1" dirty="0">
              <a:latin typeface="Noto Sans TC" panose="020B0500000000000000" pitchFamily="34" charset="-120"/>
              <a:ea typeface="Noto Sans TC" panose="020B0500000000000000" pitchFamily="34" charset="-120"/>
            </a:endParaRPr>
          </a:p>
        </p:txBody>
      </p:sp>
      <p:sp>
        <p:nvSpPr>
          <p:cNvPr id="5" name="副標題 4">
            <a:extLst>
              <a:ext uri="{FF2B5EF4-FFF2-40B4-BE49-F238E27FC236}">
                <a16:creationId xmlns:a16="http://schemas.microsoft.com/office/drawing/2014/main" id="{C16D25E7-DDF3-FA3E-A091-28C81B77530C}"/>
              </a:ext>
            </a:extLst>
          </p:cNvPr>
          <p:cNvSpPr>
            <a:spLocks noGrp="1"/>
          </p:cNvSpPr>
          <p:nvPr>
            <p:ph type="subTitle" idx="1"/>
          </p:nvPr>
        </p:nvSpPr>
        <p:spPr/>
        <p:txBody>
          <a:bodyPr/>
          <a:lstStyle/>
          <a:p>
            <a:endParaRPr lang="zh-TW" altLang="en-US"/>
          </a:p>
        </p:txBody>
      </p:sp>
      <p:pic>
        <p:nvPicPr>
          <p:cNvPr id="6" name="圖片 5">
            <a:extLst>
              <a:ext uri="{FF2B5EF4-FFF2-40B4-BE49-F238E27FC236}">
                <a16:creationId xmlns:a16="http://schemas.microsoft.com/office/drawing/2014/main" id="{55554557-9724-BFEB-BA57-0F169B95B37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91299" y="1243242"/>
            <a:ext cx="5448481" cy="5028572"/>
          </a:xfrm>
          <a:prstGeom prst="rect">
            <a:avLst/>
          </a:prstGeom>
          <a:noFill/>
          <a:ln>
            <a:noFill/>
          </a:ln>
        </p:spPr>
      </p:pic>
      <p:pic>
        <p:nvPicPr>
          <p:cNvPr id="7" name="圖片 6">
            <a:extLst>
              <a:ext uri="{FF2B5EF4-FFF2-40B4-BE49-F238E27FC236}">
                <a16:creationId xmlns:a16="http://schemas.microsoft.com/office/drawing/2014/main" id="{79F362AD-E8E5-42DE-1C6B-2DC5A453527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7575" y="1500253"/>
            <a:ext cx="5448481" cy="4771561"/>
          </a:xfrm>
          <a:prstGeom prst="rect">
            <a:avLst/>
          </a:prstGeom>
          <a:noFill/>
          <a:ln>
            <a:noFill/>
          </a:ln>
        </p:spPr>
      </p:pic>
    </p:spTree>
    <p:extLst>
      <p:ext uri="{BB962C8B-B14F-4D97-AF65-F5344CB8AC3E}">
        <p14:creationId xmlns:p14="http://schemas.microsoft.com/office/powerpoint/2010/main" val="3451760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CAC493-F3FA-E84F-A045-E895FE3A6157}"/>
              </a:ext>
            </a:extLst>
          </p:cNvPr>
          <p:cNvSpPr>
            <a:spLocks noGrp="1"/>
          </p:cNvSpPr>
          <p:nvPr>
            <p:ph type="ctrTitle"/>
          </p:nvPr>
        </p:nvSpPr>
        <p:spPr>
          <a:xfrm>
            <a:off x="8124824" y="3671759"/>
            <a:ext cx="3493731" cy="2387600"/>
          </a:xfrm>
        </p:spPr>
        <p:txBody>
          <a:bodyPr>
            <a:normAutofit/>
          </a:bodyPr>
          <a:lstStyle/>
          <a:p>
            <a:pPr>
              <a:lnSpc>
                <a:spcPct val="100000"/>
              </a:lnSpc>
            </a:pPr>
            <a:endParaRPr kumimoji="1" lang="zh-TW" altLang="en-US" b="1" dirty="0">
              <a:latin typeface="Noto Sans TC" panose="020B0500000000000000" pitchFamily="34" charset="-120"/>
              <a:ea typeface="Noto Sans TC" panose="020B0500000000000000" pitchFamily="34" charset="-120"/>
            </a:endParaRPr>
          </a:p>
        </p:txBody>
      </p:sp>
      <p:pic>
        <p:nvPicPr>
          <p:cNvPr id="3" name="圖片 2">
            <a:extLst>
              <a:ext uri="{FF2B5EF4-FFF2-40B4-BE49-F238E27FC236}">
                <a16:creationId xmlns:a16="http://schemas.microsoft.com/office/drawing/2014/main" id="{4E5782BC-37E4-CF14-3AF2-AA306257B64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8079" y="1038431"/>
            <a:ext cx="7118236" cy="4959598"/>
          </a:xfrm>
          <a:prstGeom prst="rect">
            <a:avLst/>
          </a:prstGeom>
          <a:noFill/>
          <a:ln>
            <a:noFill/>
          </a:ln>
        </p:spPr>
      </p:pic>
      <p:sp>
        <p:nvSpPr>
          <p:cNvPr id="4" name="矩形 3">
            <a:extLst>
              <a:ext uri="{FF2B5EF4-FFF2-40B4-BE49-F238E27FC236}">
                <a16:creationId xmlns:a16="http://schemas.microsoft.com/office/drawing/2014/main" id="{6F2EEB3C-E2FC-E331-ACA9-4AA5274DF818}"/>
              </a:ext>
            </a:extLst>
          </p:cNvPr>
          <p:cNvSpPr/>
          <p:nvPr/>
        </p:nvSpPr>
        <p:spPr>
          <a:xfrm>
            <a:off x="2236676" y="4339322"/>
            <a:ext cx="1268524" cy="12123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Tree>
    <p:extLst>
      <p:ext uri="{BB962C8B-B14F-4D97-AF65-F5344CB8AC3E}">
        <p14:creationId xmlns:p14="http://schemas.microsoft.com/office/powerpoint/2010/main" val="321787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691951" y="1670180"/>
            <a:ext cx="9144000" cy="3425987"/>
          </a:xfrm>
        </p:spPr>
        <p:txBody>
          <a:bodyPr>
            <a:normAutofit/>
          </a:bodyPr>
          <a:lstStyle/>
          <a:p>
            <a:pPr algn="l">
              <a:lnSpc>
                <a:spcPct val="100000"/>
              </a:lnSpc>
              <a:tabLst>
                <a:tab pos="609600" algn="l"/>
              </a:tabLst>
            </a:pPr>
            <a:r>
              <a:rPr lang="zh-TW" altLang="en-US" b="1" kern="100" dirty="0">
                <a:solidFill>
                  <a:schemeClr val="bg1"/>
                </a:solidFill>
                <a:effectLst/>
                <a:latin typeface="Noto Sans TC" panose="020B0500000000000000" pitchFamily="34" charset="-120"/>
                <a:ea typeface="Noto Sans TC" panose="020B0500000000000000" pitchFamily="34" charset="-120"/>
              </a:rPr>
              <a:t>開始執行</a:t>
            </a:r>
            <a:r>
              <a:rPr lang="zh-TW" altLang="zh-TW" sz="1800" kern="100" dirty="0">
                <a:solidFill>
                  <a:schemeClr val="bg1"/>
                </a:solidFill>
                <a:effectLst/>
                <a:latin typeface="Times New Roman" panose="02020603050405020304" pitchFamily="18" charset="0"/>
                <a:ea typeface="新細明體" panose="02020500000000000000" pitchFamily="18" charset="-120"/>
              </a:rPr>
              <a:t/>
            </a:r>
            <a:br>
              <a:rPr lang="zh-TW" altLang="zh-TW" sz="1800" kern="100" dirty="0">
                <a:solidFill>
                  <a:schemeClr val="bg1"/>
                </a:solidFill>
                <a:effectLst/>
                <a:latin typeface="Times New Roman" panose="02020603050405020304" pitchFamily="18" charset="0"/>
                <a:ea typeface="新細明體" panose="02020500000000000000" pitchFamily="18" charset="-120"/>
              </a:rPr>
            </a:br>
            <a:r>
              <a:rPr lang="zh-TW" altLang="zh-TW" b="1" dirty="0">
                <a:solidFill>
                  <a:schemeClr val="bg1"/>
                </a:solidFill>
                <a:latin typeface="Noto Sans TC" panose="020B0500000000000000" pitchFamily="34" charset="-120"/>
                <a:ea typeface="Noto Sans TC" panose="020B0500000000000000" pitchFamily="34" charset="-120"/>
              </a:rPr>
              <a:t> </a:t>
            </a:r>
            <a:endParaRPr kumimoji="1" lang="zh-TW" altLang="en-US" b="1" dirty="0">
              <a:solidFill>
                <a:schemeClr val="bg1"/>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1836741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406525" y="914400"/>
            <a:ext cx="9690100" cy="1276350"/>
          </a:xfrm>
        </p:spPr>
        <p:txBody>
          <a:bodyPr>
            <a:normAutofit fontScale="90000"/>
          </a:bodyPr>
          <a:lstStyle/>
          <a:p>
            <a:pPr>
              <a:lnSpc>
                <a:spcPct val="100000"/>
              </a:lnSpc>
            </a:pPr>
            <a:r>
              <a:rPr kumimoji="1" lang="zh-TW" altLang="en-US" sz="8000" b="1" dirty="0">
                <a:latin typeface="Noto Sans TC" panose="020B0500000000000000" pitchFamily="34" charset="-120"/>
                <a:ea typeface="Noto Sans TC" panose="020B0500000000000000" pitchFamily="34" charset="-120"/>
              </a:rPr>
              <a:t>想了解四群的中心座標</a:t>
            </a:r>
          </a:p>
        </p:txBody>
      </p:sp>
      <p:pic>
        <p:nvPicPr>
          <p:cNvPr id="3" name="圖片 2">
            <a:extLst>
              <a:ext uri="{FF2B5EF4-FFF2-40B4-BE49-F238E27FC236}">
                <a16:creationId xmlns:a16="http://schemas.microsoft.com/office/drawing/2014/main" id="{758EB53F-67B9-E2D4-6F28-7A4F2BF2BE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0804" y="2266950"/>
            <a:ext cx="7879896" cy="4343401"/>
          </a:xfrm>
          <a:prstGeom prst="rect">
            <a:avLst/>
          </a:prstGeom>
          <a:noFill/>
          <a:ln>
            <a:noFill/>
          </a:ln>
        </p:spPr>
      </p:pic>
      <p:sp>
        <p:nvSpPr>
          <p:cNvPr id="4" name="矩形 3">
            <a:extLst>
              <a:ext uri="{FF2B5EF4-FFF2-40B4-BE49-F238E27FC236}">
                <a16:creationId xmlns:a16="http://schemas.microsoft.com/office/drawing/2014/main" id="{BA8F670E-C3C7-AA3C-6EB7-F77B34B1610D}"/>
              </a:ext>
            </a:extLst>
          </p:cNvPr>
          <p:cNvSpPr/>
          <p:nvPr/>
        </p:nvSpPr>
        <p:spPr>
          <a:xfrm>
            <a:off x="3775982" y="5943600"/>
            <a:ext cx="3824967" cy="2762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
        <p:nvSpPr>
          <p:cNvPr id="5" name="橢圓形圖說文字 428">
            <a:extLst>
              <a:ext uri="{FF2B5EF4-FFF2-40B4-BE49-F238E27FC236}">
                <a16:creationId xmlns:a16="http://schemas.microsoft.com/office/drawing/2014/main" id="{D55F6A4A-89A0-EDAF-0934-085032B6F4A4}"/>
              </a:ext>
            </a:extLst>
          </p:cNvPr>
          <p:cNvSpPr/>
          <p:nvPr/>
        </p:nvSpPr>
        <p:spPr>
          <a:xfrm>
            <a:off x="7681232" y="5184140"/>
            <a:ext cx="2634343" cy="759460"/>
          </a:xfrm>
          <a:prstGeom prst="wedgeEllipseCallout">
            <a:avLst>
              <a:gd name="adj1" fmla="val -51206"/>
              <a:gd name="adj2" fmla="val 6667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2" tIns="45717" rIns="91432" bIns="45717" numCol="1" spcCol="0" rtlCol="0" fromWordArt="0" anchor="ctr" anchorCtr="0" forceAA="0" compatLnSpc="1">
            <a:prstTxWarp prst="textNoShape">
              <a:avLst/>
            </a:prstTxWarp>
            <a:noAutofit/>
          </a:bodyPr>
          <a:lstStyle/>
          <a:p>
            <a:pPr algn="ctr"/>
            <a:r>
              <a:rPr lang="zh-TW" b="1" kern="100" dirty="0">
                <a:solidFill>
                  <a:srgbClr val="3333FF"/>
                </a:solidFill>
                <a:effectLst/>
                <a:ea typeface="標楷體" panose="03000509000000000000" pitchFamily="65" charset="-120"/>
                <a:cs typeface="Arial" panose="020B0604020202020204" pitchFamily="34" charset="0"/>
              </a:rPr>
              <a:t>第三群的群中心座標</a:t>
            </a:r>
            <a:endParaRPr lang="zh-TW" kern="100" dirty="0">
              <a:effectLst/>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801846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8B3AE809-C978-09BA-647B-687C39F1BBE2}"/>
              </a:ext>
            </a:extLst>
          </p:cNvPr>
          <p:cNvSpPr>
            <a:spLocks noGrp="1"/>
          </p:cNvSpPr>
          <p:nvPr>
            <p:ph type="ctrTitle"/>
          </p:nvPr>
        </p:nvSpPr>
        <p:spPr>
          <a:xfrm>
            <a:off x="6581775" y="1122363"/>
            <a:ext cx="5086349" cy="2387600"/>
          </a:xfrm>
        </p:spPr>
        <p:txBody>
          <a:bodyPr/>
          <a:lstStyle/>
          <a:p>
            <a:r>
              <a:rPr lang="zh-TW" altLang="en-US" b="1" dirty="0">
                <a:latin typeface="Noto Sans TC" panose="020B0500000000000000" pitchFamily="34" charset="-120"/>
                <a:ea typeface="Noto Sans TC" panose="020B0500000000000000" pitchFamily="34" charset="-120"/>
              </a:rPr>
              <a:t>合併</a:t>
            </a:r>
            <a:r>
              <a:rPr lang="en-US" altLang="zh-TW" b="1" dirty="0">
                <a:latin typeface="Noto Sans TC" panose="020B0500000000000000" pitchFamily="34" charset="-120"/>
                <a:ea typeface="Noto Sans TC" panose="020B0500000000000000" pitchFamily="34" charset="-120"/>
              </a:rPr>
              <a:t>r1</a:t>
            </a:r>
            <a:r>
              <a:rPr lang="zh-TW" altLang="en-US" b="1" dirty="0">
                <a:latin typeface="Noto Sans TC" panose="020B0500000000000000" pitchFamily="34" charset="-120"/>
                <a:ea typeface="Noto Sans TC" panose="020B0500000000000000" pitchFamily="34" charset="-120"/>
              </a:rPr>
              <a:t> 和</a:t>
            </a:r>
            <a:r>
              <a:rPr lang="en-US" altLang="zh-TW" b="1" dirty="0">
                <a:latin typeface="Noto Sans TC" panose="020B0500000000000000" pitchFamily="34" charset="-120"/>
                <a:ea typeface="Noto Sans TC" panose="020B0500000000000000" pitchFamily="34" charset="-120"/>
              </a:rPr>
              <a:t>r2</a:t>
            </a:r>
            <a:r>
              <a:rPr lang="zh-TW" altLang="en-US" b="1" dirty="0">
                <a:latin typeface="Noto Sans TC" panose="020B0500000000000000" pitchFamily="34" charset="-120"/>
                <a:ea typeface="Noto Sans TC" panose="020B0500000000000000" pitchFamily="34" charset="-120"/>
              </a:rPr>
              <a:t> 資料</a:t>
            </a:r>
          </a:p>
        </p:txBody>
      </p:sp>
      <p:sp>
        <p:nvSpPr>
          <p:cNvPr id="8" name="副標題 7">
            <a:extLst>
              <a:ext uri="{FF2B5EF4-FFF2-40B4-BE49-F238E27FC236}">
                <a16:creationId xmlns:a16="http://schemas.microsoft.com/office/drawing/2014/main" id="{6019BD5B-EB6D-297A-2C2A-D13FBF3C836F}"/>
              </a:ext>
            </a:extLst>
          </p:cNvPr>
          <p:cNvSpPr>
            <a:spLocks noGrp="1"/>
          </p:cNvSpPr>
          <p:nvPr>
            <p:ph type="subTitle" idx="1"/>
          </p:nvPr>
        </p:nvSpPr>
        <p:spPr>
          <a:xfrm>
            <a:off x="7115174" y="4079875"/>
            <a:ext cx="3629025" cy="1655762"/>
          </a:xfrm>
        </p:spPr>
        <p:txBody>
          <a:bodyPr>
            <a:normAutofit lnSpcReduction="10000"/>
          </a:bodyPr>
          <a:lstStyle/>
          <a:p>
            <a:pPr>
              <a:lnSpc>
                <a:spcPct val="150000"/>
              </a:lnSpc>
            </a:pPr>
            <a:r>
              <a:rPr lang="en-US" altLang="zh-TW" b="1" dirty="0" err="1">
                <a:solidFill>
                  <a:srgbClr val="FF0000"/>
                </a:solidFill>
                <a:latin typeface="Noto Sans TC" panose="020B0500000000000000" pitchFamily="34" charset="-120"/>
                <a:ea typeface="Noto Sans TC" panose="020B0500000000000000" pitchFamily="34" charset="-120"/>
              </a:rPr>
              <a:t>concat</a:t>
            </a:r>
            <a:r>
              <a:rPr lang="zh-TW" altLang="en-US" b="1" dirty="0">
                <a:solidFill>
                  <a:srgbClr val="FF0000"/>
                </a:solidFill>
                <a:latin typeface="Noto Sans TC" panose="020B0500000000000000" pitchFamily="34" charset="-120"/>
                <a:ea typeface="Noto Sans TC" panose="020B0500000000000000" pitchFamily="34" charset="-120"/>
              </a:rPr>
              <a:t> 資料合併， </a:t>
            </a:r>
            <a:r>
              <a:rPr lang="en-US" altLang="zh-TW" b="1" dirty="0">
                <a:solidFill>
                  <a:srgbClr val="FF0000"/>
                </a:solidFill>
                <a:latin typeface="Noto Sans TC" panose="020B0500000000000000" pitchFamily="34" charset="-120"/>
                <a:ea typeface="Noto Sans TC" panose="020B0500000000000000" pitchFamily="34" charset="-120"/>
              </a:rPr>
              <a:t>axis=1</a:t>
            </a:r>
            <a:r>
              <a:rPr lang="zh-TW" altLang="en-US" b="1" dirty="0">
                <a:solidFill>
                  <a:srgbClr val="FF0000"/>
                </a:solidFill>
                <a:latin typeface="Noto Sans TC" panose="020B0500000000000000" pitchFamily="34" charset="-120"/>
                <a:ea typeface="Noto Sans TC" panose="020B0500000000000000" pitchFamily="34" charset="-120"/>
              </a:rPr>
              <a:t> 就是直向</a:t>
            </a:r>
            <a:r>
              <a:rPr lang="en-US" altLang="zh-TW" b="1" dirty="0">
                <a:solidFill>
                  <a:srgbClr val="FF0000"/>
                </a:solidFill>
                <a:latin typeface="Noto Sans TC" panose="020B0500000000000000" pitchFamily="34" charset="-120"/>
                <a:ea typeface="Noto Sans TC" panose="020B0500000000000000" pitchFamily="34" charset="-120"/>
              </a:rPr>
              <a:t>(</a:t>
            </a:r>
            <a:r>
              <a:rPr lang="zh-TW" altLang="en-US" b="1" dirty="0">
                <a:solidFill>
                  <a:srgbClr val="FF0000"/>
                </a:solidFill>
                <a:latin typeface="Noto Sans TC" panose="020B0500000000000000" pitchFamily="34" charset="-120"/>
                <a:ea typeface="Noto Sans TC" panose="020B0500000000000000" pitchFamily="34" charset="-120"/>
              </a:rPr>
              <a:t>欄</a:t>
            </a:r>
            <a:r>
              <a:rPr lang="en-US" altLang="zh-TW" b="1" dirty="0">
                <a:solidFill>
                  <a:srgbClr val="FF0000"/>
                </a:solidFill>
                <a:latin typeface="Noto Sans TC" panose="020B0500000000000000" pitchFamily="34" charset="-120"/>
                <a:ea typeface="Noto Sans TC" panose="020B0500000000000000" pitchFamily="34" charset="-120"/>
              </a:rPr>
              <a:t>)</a:t>
            </a:r>
            <a:r>
              <a:rPr lang="zh-TW" altLang="en-US" b="1" dirty="0">
                <a:solidFill>
                  <a:srgbClr val="FF0000"/>
                </a:solidFill>
                <a:latin typeface="Noto Sans TC" panose="020B0500000000000000" pitchFamily="34" charset="-120"/>
                <a:ea typeface="Noto Sans TC" panose="020B0500000000000000" pitchFamily="34" charset="-120"/>
              </a:rPr>
              <a:t>合併</a:t>
            </a:r>
          </a:p>
        </p:txBody>
      </p:sp>
      <p:pic>
        <p:nvPicPr>
          <p:cNvPr id="2" name="圖片 1">
            <a:extLst>
              <a:ext uri="{FF2B5EF4-FFF2-40B4-BE49-F238E27FC236}">
                <a16:creationId xmlns:a16="http://schemas.microsoft.com/office/drawing/2014/main" id="{5718D83A-B986-F86E-80CC-859AC8F818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6379" y="1325336"/>
            <a:ext cx="5374822" cy="4759779"/>
          </a:xfrm>
          <a:prstGeom prst="rect">
            <a:avLst/>
          </a:prstGeom>
          <a:noFill/>
          <a:ln>
            <a:noFill/>
          </a:ln>
        </p:spPr>
      </p:pic>
    </p:spTree>
    <p:extLst>
      <p:ext uri="{BB962C8B-B14F-4D97-AF65-F5344CB8AC3E}">
        <p14:creationId xmlns:p14="http://schemas.microsoft.com/office/powerpoint/2010/main" val="1995899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6476999" y="1502229"/>
            <a:ext cx="4452257" cy="4536330"/>
          </a:xfrm>
        </p:spPr>
        <p:txBody>
          <a:bodyPr>
            <a:normAutofit/>
          </a:bodyPr>
          <a:lstStyle/>
          <a:p>
            <a:pPr algn="l">
              <a:lnSpc>
                <a:spcPct val="150000"/>
              </a:lnSpc>
            </a:pPr>
            <a:r>
              <a:rPr kumimoji="1" lang="zh-TW" altLang="en-US" b="1" dirty="0">
                <a:latin typeface="Noto Sans TC" panose="020B0500000000000000" pitchFamily="34" charset="-120"/>
                <a:ea typeface="Noto Sans TC" panose="020B0500000000000000" pitchFamily="34" charset="-120"/>
              </a:rPr>
              <a:t>將欄位名稱重新命名</a:t>
            </a:r>
            <a:r>
              <a:rPr kumimoji="1" lang="en-US" altLang="zh-TW" b="1" dirty="0">
                <a:latin typeface="Noto Sans TC" panose="020B0500000000000000" pitchFamily="34" charset="-120"/>
                <a:ea typeface="Noto Sans TC" panose="020B0500000000000000" pitchFamily="34" charset="-120"/>
              </a:rPr>
              <a:t/>
            </a:r>
            <a:br>
              <a:rPr kumimoji="1" lang="en-US" altLang="zh-TW" b="1" dirty="0">
                <a:latin typeface="Noto Sans TC" panose="020B0500000000000000" pitchFamily="34" charset="-120"/>
                <a:ea typeface="Noto Sans TC" panose="020B0500000000000000" pitchFamily="34" charset="-120"/>
              </a:rPr>
            </a:br>
            <a:endParaRPr kumimoji="1" lang="zh-TW" altLang="en-US" b="1" dirty="0">
              <a:latin typeface="Noto Sans TC" panose="020B0500000000000000" pitchFamily="34" charset="-120"/>
              <a:ea typeface="Noto Sans TC" panose="020B0500000000000000" pitchFamily="34" charset="-120"/>
            </a:endParaRPr>
          </a:p>
        </p:txBody>
      </p:sp>
      <p:pic>
        <p:nvPicPr>
          <p:cNvPr id="3" name="圖片 2">
            <a:extLst>
              <a:ext uri="{FF2B5EF4-FFF2-40B4-BE49-F238E27FC236}">
                <a16:creationId xmlns:a16="http://schemas.microsoft.com/office/drawing/2014/main" id="{CC709FA1-B7AC-7F2D-CCEC-0D3BDA6C57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8125" y="851853"/>
            <a:ext cx="5857875" cy="5403533"/>
          </a:xfrm>
          <a:prstGeom prst="rect">
            <a:avLst/>
          </a:prstGeom>
          <a:noFill/>
          <a:ln>
            <a:noFill/>
          </a:ln>
        </p:spPr>
      </p:pic>
      <p:sp>
        <p:nvSpPr>
          <p:cNvPr id="4" name="矩形 3">
            <a:extLst>
              <a:ext uri="{FF2B5EF4-FFF2-40B4-BE49-F238E27FC236}">
                <a16:creationId xmlns:a16="http://schemas.microsoft.com/office/drawing/2014/main" id="{C7B00E43-ADDD-7F31-2ECA-6EC602AD880C}"/>
              </a:ext>
            </a:extLst>
          </p:cNvPr>
          <p:cNvSpPr/>
          <p:nvPr/>
        </p:nvSpPr>
        <p:spPr>
          <a:xfrm>
            <a:off x="2081213" y="4358640"/>
            <a:ext cx="3100387" cy="4381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
        <p:nvSpPr>
          <p:cNvPr id="5" name="矩形 4">
            <a:extLst>
              <a:ext uri="{FF2B5EF4-FFF2-40B4-BE49-F238E27FC236}">
                <a16:creationId xmlns:a16="http://schemas.microsoft.com/office/drawing/2014/main" id="{A7A8174C-9C5B-E22A-1E45-969D5AA4AE34}"/>
              </a:ext>
            </a:extLst>
          </p:cNvPr>
          <p:cNvSpPr/>
          <p:nvPr/>
        </p:nvSpPr>
        <p:spPr>
          <a:xfrm>
            <a:off x="1635919" y="1777365"/>
            <a:ext cx="3100387" cy="4381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dirty="0"/>
          </a:p>
        </p:txBody>
      </p:sp>
    </p:spTree>
    <p:extLst>
      <p:ext uri="{BB962C8B-B14F-4D97-AF65-F5344CB8AC3E}">
        <p14:creationId xmlns:p14="http://schemas.microsoft.com/office/powerpoint/2010/main" val="449153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88661D-302C-6244-1983-0DE839296AB2}"/>
              </a:ext>
            </a:extLst>
          </p:cNvPr>
          <p:cNvSpPr>
            <a:spLocks noGrp="1"/>
          </p:cNvSpPr>
          <p:nvPr>
            <p:ph type="ctrTitle"/>
          </p:nvPr>
        </p:nvSpPr>
        <p:spPr>
          <a:xfrm>
            <a:off x="901766" y="2227458"/>
            <a:ext cx="10683550" cy="1928747"/>
          </a:xfrm>
        </p:spPr>
        <p:txBody>
          <a:bodyPr>
            <a:normAutofit/>
          </a:bodyPr>
          <a:lstStyle/>
          <a:p>
            <a:r>
              <a:rPr lang="zh-TW" altLang="en-US" b="1" dirty="0">
                <a:solidFill>
                  <a:schemeClr val="bg1"/>
                </a:solidFill>
                <a:latin typeface="Noto Sans TC" panose="020B0500000000000000" pitchFamily="34" charset="-120"/>
                <a:ea typeface="Noto Sans TC" panose="020B0500000000000000" pitchFamily="34" charset="-120"/>
              </a:rPr>
              <a:t>開始執行</a:t>
            </a:r>
            <a:endParaRPr lang="zh-TW" altLang="en-US"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3789168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930271" y="1734777"/>
            <a:ext cx="5153744" cy="4620270"/>
          </a:xfrm>
          <a:prstGeom prst="rect">
            <a:avLst/>
          </a:prstGeom>
        </p:spPr>
      </p:pic>
      <p:sp>
        <p:nvSpPr>
          <p:cNvPr id="6" name="副標題 5">
            <a:extLst>
              <a:ext uri="{FF2B5EF4-FFF2-40B4-BE49-F238E27FC236}">
                <a16:creationId xmlns:a16="http://schemas.microsoft.com/office/drawing/2014/main" id="{DAE38DB1-8A79-5F5F-E780-3C776BCF2EF1}"/>
              </a:ext>
            </a:extLst>
          </p:cNvPr>
          <p:cNvSpPr>
            <a:spLocks noGrp="1"/>
          </p:cNvSpPr>
          <p:nvPr>
            <p:ph type="subTitle" idx="1"/>
          </p:nvPr>
        </p:nvSpPr>
        <p:spPr>
          <a:xfrm>
            <a:off x="7903029" y="1782762"/>
            <a:ext cx="3866761" cy="2133600"/>
          </a:xfrm>
        </p:spPr>
        <p:txBody>
          <a:bodyPr>
            <a:normAutofit/>
          </a:bodyPr>
          <a:lstStyle/>
          <a:p>
            <a:pPr>
              <a:lnSpc>
                <a:spcPct val="150000"/>
              </a:lnSpc>
            </a:pPr>
            <a:r>
              <a:rPr lang="zh-TW" altLang="en-US" sz="4000" b="1" dirty="0">
                <a:latin typeface="Noto Sans TC" panose="020B0500000000000000" pitchFamily="34" charset="-120"/>
                <a:ea typeface="Noto Sans TC" panose="020B0500000000000000" pitchFamily="34" charset="-120"/>
              </a:rPr>
              <a:t>合併原始資料</a:t>
            </a:r>
            <a:endParaRPr lang="zh-TW" altLang="en-US" dirty="0"/>
          </a:p>
        </p:txBody>
      </p:sp>
      <p:sp>
        <p:nvSpPr>
          <p:cNvPr id="7" name="矩形 6">
            <a:extLst>
              <a:ext uri="{FF2B5EF4-FFF2-40B4-BE49-F238E27FC236}">
                <a16:creationId xmlns:a16="http://schemas.microsoft.com/office/drawing/2014/main" id="{8E8D5CC5-709A-09E8-2DE8-537EC1881FD3}"/>
              </a:ext>
            </a:extLst>
          </p:cNvPr>
          <p:cNvSpPr/>
          <p:nvPr/>
        </p:nvSpPr>
        <p:spPr>
          <a:xfrm>
            <a:off x="1259633" y="1864790"/>
            <a:ext cx="2817844" cy="4381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
        <p:nvSpPr>
          <p:cNvPr id="3" name="矩形 2"/>
          <p:cNvSpPr/>
          <p:nvPr/>
        </p:nvSpPr>
        <p:spPr>
          <a:xfrm>
            <a:off x="8179116" y="3547030"/>
            <a:ext cx="3904026" cy="646331"/>
          </a:xfrm>
          <a:prstGeom prst="rect">
            <a:avLst/>
          </a:prstGeom>
        </p:spPr>
        <p:txBody>
          <a:bodyPr wrap="square">
            <a:spAutoFit/>
          </a:bodyPr>
          <a:lstStyle/>
          <a:p>
            <a:r>
              <a:rPr kumimoji="1" lang="zh-TW" altLang="en-US" sz="3600" b="1" dirty="0">
                <a:solidFill>
                  <a:schemeClr val="tx1">
                    <a:lumMod val="75000"/>
                    <a:lumOff val="25000"/>
                  </a:schemeClr>
                </a:solidFill>
                <a:latin typeface="Noto Sans TC" panose="020B0500000000000000" pitchFamily="34" charset="-120"/>
                <a:ea typeface="Noto Sans TC" panose="020B0500000000000000" pitchFamily="34" charset="-120"/>
              </a:rPr>
              <a:t>改欄位名稱</a:t>
            </a:r>
            <a:endParaRPr kumimoji="1" lang="zh-TW" altLang="en-US" sz="3600" b="1" dirty="0">
              <a:solidFill>
                <a:schemeClr val="tx1">
                  <a:lumMod val="75000"/>
                  <a:lumOff val="25000"/>
                </a:schemeClr>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2332042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CA022D6-8A3F-F879-DAB4-7B59F1A2BDCC}"/>
              </a:ext>
            </a:extLst>
          </p:cNvPr>
          <p:cNvSpPr>
            <a:spLocks noGrp="1"/>
          </p:cNvSpPr>
          <p:nvPr>
            <p:ph type="ctrTitle"/>
          </p:nvPr>
        </p:nvSpPr>
        <p:spPr>
          <a:xfrm>
            <a:off x="7477125" y="2998788"/>
            <a:ext cx="3276600" cy="2387600"/>
          </a:xfrm>
        </p:spPr>
        <p:txBody>
          <a:bodyPr>
            <a:normAutofit fontScale="90000"/>
          </a:bodyPr>
          <a:lstStyle/>
          <a:p>
            <a:pPr>
              <a:lnSpc>
                <a:spcPct val="100000"/>
              </a:lnSpc>
            </a:pPr>
            <a:r>
              <a:rPr lang="zh-TW" altLang="en-US" b="1" dirty="0">
                <a:latin typeface="Noto Sans TC" panose="020B0500000000000000" pitchFamily="34" charset="-120"/>
                <a:ea typeface="Noto Sans TC" panose="020B0500000000000000" pitchFamily="34" charset="-120"/>
              </a:rPr>
              <a:t>將分群後編號資料填入原始資料</a:t>
            </a:r>
            <a:r>
              <a:rPr lang="en-US" altLang="zh-TW" b="1" dirty="0" err="1">
                <a:latin typeface="Noto Sans TC" panose="020B0500000000000000" pitchFamily="34" charset="-120"/>
                <a:ea typeface="Noto Sans TC" panose="020B0500000000000000" pitchFamily="34" charset="-120"/>
              </a:rPr>
              <a:t>rfm</a:t>
            </a:r>
            <a:r>
              <a:rPr lang="zh-TW" altLang="en-US" b="1" dirty="0">
                <a:latin typeface="Noto Sans TC" panose="020B0500000000000000" pitchFamily="34" charset="-120"/>
                <a:ea typeface="Noto Sans TC" panose="020B0500000000000000" pitchFamily="34" charset="-120"/>
              </a:rPr>
              <a:t>變數中</a:t>
            </a:r>
          </a:p>
        </p:txBody>
      </p:sp>
      <p:pic>
        <p:nvPicPr>
          <p:cNvPr id="2" name="圖片 1">
            <a:extLst>
              <a:ext uri="{FF2B5EF4-FFF2-40B4-BE49-F238E27FC236}">
                <a16:creationId xmlns:a16="http://schemas.microsoft.com/office/drawing/2014/main" id="{4E13DAE3-383C-6E50-CB61-996DDACC56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2706" y="570230"/>
            <a:ext cx="5976257" cy="6063615"/>
          </a:xfrm>
          <a:prstGeom prst="rect">
            <a:avLst/>
          </a:prstGeom>
          <a:noFill/>
          <a:ln>
            <a:noFill/>
          </a:ln>
        </p:spPr>
      </p:pic>
      <p:sp>
        <p:nvSpPr>
          <p:cNvPr id="3" name="矩形 2">
            <a:extLst>
              <a:ext uri="{FF2B5EF4-FFF2-40B4-BE49-F238E27FC236}">
                <a16:creationId xmlns:a16="http://schemas.microsoft.com/office/drawing/2014/main" id="{9A308F15-66B0-0516-04BE-67A55C99F4E0}"/>
              </a:ext>
            </a:extLst>
          </p:cNvPr>
          <p:cNvSpPr/>
          <p:nvPr/>
        </p:nvSpPr>
        <p:spPr>
          <a:xfrm>
            <a:off x="5024437" y="2370478"/>
            <a:ext cx="728662" cy="41188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Tree>
    <p:extLst>
      <p:ext uri="{BB962C8B-B14F-4D97-AF65-F5344CB8AC3E}">
        <p14:creationId xmlns:p14="http://schemas.microsoft.com/office/powerpoint/2010/main" val="147537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93F52-6D2C-8E41-AB83-D125455E9438}"/>
              </a:ext>
            </a:extLst>
          </p:cNvPr>
          <p:cNvSpPr>
            <a:spLocks noGrp="1"/>
          </p:cNvSpPr>
          <p:nvPr>
            <p:ph type="ctrTitle"/>
          </p:nvPr>
        </p:nvSpPr>
        <p:spPr>
          <a:xfrm>
            <a:off x="1524000" y="1122363"/>
            <a:ext cx="9144000" cy="1321899"/>
          </a:xfrm>
        </p:spPr>
        <p:txBody>
          <a:bodyPr/>
          <a:lstStyle/>
          <a:p>
            <a:r>
              <a:rPr kumimoji="1" lang="zh-TW" altLang="en-US" b="1" dirty="0">
                <a:latin typeface="Noto Sans TC" panose="020B0500000000000000" pitchFamily="34" charset="-120"/>
                <a:ea typeface="Noto Sans TC" panose="020B0500000000000000" pitchFamily="34" charset="-120"/>
              </a:rPr>
              <a:t>集群分析</a:t>
            </a:r>
          </a:p>
        </p:txBody>
      </p:sp>
      <p:sp>
        <p:nvSpPr>
          <p:cNvPr id="3" name="副標題 2">
            <a:extLst>
              <a:ext uri="{FF2B5EF4-FFF2-40B4-BE49-F238E27FC236}">
                <a16:creationId xmlns:a16="http://schemas.microsoft.com/office/drawing/2014/main" id="{EC75C737-2260-724D-85B1-DB49F96D741F}"/>
              </a:ext>
            </a:extLst>
          </p:cNvPr>
          <p:cNvSpPr>
            <a:spLocks noGrp="1"/>
          </p:cNvSpPr>
          <p:nvPr>
            <p:ph type="subTitle" idx="1"/>
          </p:nvPr>
        </p:nvSpPr>
        <p:spPr>
          <a:xfrm>
            <a:off x="2057400" y="2927839"/>
            <a:ext cx="8765931" cy="2558562"/>
          </a:xfrm>
        </p:spPr>
        <p:txBody>
          <a:bodyPr>
            <a:noAutofit/>
          </a:bodyPr>
          <a:lstStyle/>
          <a:p>
            <a:pPr algn="l">
              <a:lnSpc>
                <a:spcPct val="100000"/>
              </a:lnSpc>
            </a:pPr>
            <a:r>
              <a:rPr lang="zh-TW" altLang="en-US" sz="4000" b="1" dirty="0">
                <a:latin typeface="Noto Sans TC" panose="020B0500000000000000" pitchFamily="34" charset="-120"/>
                <a:ea typeface="Noto Sans TC" panose="020B0500000000000000" pitchFamily="34" charset="-120"/>
              </a:rPr>
              <a:t>接近探索性研究，對找出來的資料樣式</a:t>
            </a:r>
            <a:r>
              <a:rPr lang="zh-TW" altLang="en-US" sz="5400" b="1" dirty="0">
                <a:solidFill>
                  <a:srgbClr val="FF0000"/>
                </a:solidFill>
                <a:latin typeface="Noto Sans TC" panose="020B0500000000000000" pitchFamily="34" charset="-120"/>
                <a:ea typeface="Noto Sans TC" panose="020B0500000000000000" pitchFamily="34" charset="-120"/>
              </a:rPr>
              <a:t>沒有預設立場</a:t>
            </a:r>
            <a:r>
              <a:rPr lang="zh-TW" altLang="en-US" sz="4000" b="1" dirty="0">
                <a:latin typeface="Noto Sans TC" panose="020B0500000000000000" pitchFamily="34" charset="-120"/>
                <a:ea typeface="Noto Sans TC" panose="020B0500000000000000" pitchFamily="34" charset="-120"/>
              </a:rPr>
              <a:t>，純粹根據找到的資料進行輪廓的描述</a:t>
            </a:r>
            <a:endParaRPr lang="en-US" altLang="zh-TW" sz="4000"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3792674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7562850" y="2419318"/>
            <a:ext cx="3039836" cy="2387600"/>
          </a:xfrm>
        </p:spPr>
        <p:txBody>
          <a:bodyPr>
            <a:normAutofit fontScale="90000"/>
          </a:bodyPr>
          <a:lstStyle/>
          <a:p>
            <a:pPr algn="l">
              <a:lnSpc>
                <a:spcPct val="150000"/>
              </a:lnSpc>
            </a:pPr>
            <a:r>
              <a:rPr kumimoji="1" lang="zh-TW" altLang="en-US" b="1" dirty="0">
                <a:latin typeface="Noto Sans TC" panose="020B0500000000000000" pitchFamily="34" charset="-120"/>
                <a:ea typeface="Noto Sans TC" panose="020B0500000000000000" pitchFamily="34" charset="-120"/>
              </a:rPr>
              <a:t>將資料輸出為</a:t>
            </a:r>
            <a:r>
              <a:rPr kumimoji="1" lang="en-US" altLang="zh-TW" b="1" dirty="0">
                <a:latin typeface="Noto Sans TC" panose="020B0500000000000000" pitchFamily="34" charset="-120"/>
                <a:ea typeface="Noto Sans TC" panose="020B0500000000000000" pitchFamily="34" charset="-120"/>
              </a:rPr>
              <a:t>csv</a:t>
            </a:r>
            <a:r>
              <a:rPr kumimoji="1" lang="zh-TW" altLang="en-US" b="1" dirty="0">
                <a:latin typeface="Noto Sans TC" panose="020B0500000000000000" pitchFamily="34" charset="-120"/>
                <a:ea typeface="Noto Sans TC" panose="020B0500000000000000" pitchFamily="34" charset="-120"/>
              </a:rPr>
              <a:t>檔案</a:t>
            </a:r>
          </a:p>
        </p:txBody>
      </p:sp>
      <p:pic>
        <p:nvPicPr>
          <p:cNvPr id="3" name="圖片 2">
            <a:extLst>
              <a:ext uri="{FF2B5EF4-FFF2-40B4-BE49-F238E27FC236}">
                <a16:creationId xmlns:a16="http://schemas.microsoft.com/office/drawing/2014/main" id="{22555121-B554-A73B-7562-0B40DAC3B5B9}"/>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61925" y="1348922"/>
            <a:ext cx="6953250" cy="4160156"/>
          </a:xfrm>
          <a:prstGeom prst="rect">
            <a:avLst/>
          </a:prstGeom>
          <a:noFill/>
          <a:ln>
            <a:noFill/>
          </a:ln>
        </p:spPr>
      </p:pic>
      <p:sp>
        <p:nvSpPr>
          <p:cNvPr id="4" name="矩形 3">
            <a:extLst>
              <a:ext uri="{FF2B5EF4-FFF2-40B4-BE49-F238E27FC236}">
                <a16:creationId xmlns:a16="http://schemas.microsoft.com/office/drawing/2014/main" id="{59F8C5E3-C7CC-EA65-F6CB-93AB52FC02E4}"/>
              </a:ext>
            </a:extLst>
          </p:cNvPr>
          <p:cNvSpPr/>
          <p:nvPr/>
        </p:nvSpPr>
        <p:spPr>
          <a:xfrm>
            <a:off x="2963296" y="4954135"/>
            <a:ext cx="3293268" cy="4572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
        <p:nvSpPr>
          <p:cNvPr id="5" name="矩形 4">
            <a:extLst>
              <a:ext uri="{FF2B5EF4-FFF2-40B4-BE49-F238E27FC236}">
                <a16:creationId xmlns:a16="http://schemas.microsoft.com/office/drawing/2014/main" id="{79F5F3E2-F44A-CA1B-5048-2DD3C1E560B6}"/>
              </a:ext>
            </a:extLst>
          </p:cNvPr>
          <p:cNvSpPr/>
          <p:nvPr/>
        </p:nvSpPr>
        <p:spPr>
          <a:xfrm>
            <a:off x="361950" y="4001635"/>
            <a:ext cx="2324100" cy="4572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zh-TW" altLang="en-US"/>
          </a:p>
        </p:txBody>
      </p:sp>
    </p:spTree>
    <p:extLst>
      <p:ext uri="{BB962C8B-B14F-4D97-AF65-F5344CB8AC3E}">
        <p14:creationId xmlns:p14="http://schemas.microsoft.com/office/powerpoint/2010/main" val="2066622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88661D-302C-6244-1983-0DE839296AB2}"/>
              </a:ext>
            </a:extLst>
          </p:cNvPr>
          <p:cNvSpPr>
            <a:spLocks noGrp="1"/>
          </p:cNvSpPr>
          <p:nvPr>
            <p:ph type="ctrTitle"/>
          </p:nvPr>
        </p:nvSpPr>
        <p:spPr>
          <a:xfrm>
            <a:off x="1524000" y="3429000"/>
            <a:ext cx="9144000" cy="1928747"/>
          </a:xfrm>
        </p:spPr>
        <p:txBody>
          <a:bodyPr>
            <a:normAutofit fontScale="90000"/>
          </a:bodyPr>
          <a:lstStyle/>
          <a:p>
            <a:pPr>
              <a:lnSpc>
                <a:spcPct val="150000"/>
              </a:lnSpc>
            </a:pPr>
            <a:r>
              <a:rPr lang="zh-TW" altLang="en-US" b="1" dirty="0">
                <a:solidFill>
                  <a:schemeClr val="bg1"/>
                </a:solidFill>
                <a:latin typeface="Noto Sans TC" panose="020B0500000000000000" pitchFamily="34" charset="-120"/>
                <a:ea typeface="Noto Sans TC" panose="020B0500000000000000" pitchFamily="34" charset="-120"/>
              </a:rPr>
              <a:t>開始執行</a:t>
            </a:r>
            <a:r>
              <a:rPr lang="en-US" altLang="zh-TW" b="1" dirty="0">
                <a:latin typeface="Noto Sans TC" panose="020B0500000000000000" pitchFamily="34" charset="-120"/>
                <a:ea typeface="Noto Sans TC" panose="020B0500000000000000" pitchFamily="34" charset="-120"/>
              </a:rPr>
              <a:t/>
            </a:r>
            <a:br>
              <a:rPr lang="en-US" altLang="zh-TW" b="1" dirty="0">
                <a:latin typeface="Noto Sans TC" panose="020B0500000000000000" pitchFamily="34" charset="-120"/>
                <a:ea typeface="Noto Sans TC" panose="020B0500000000000000" pitchFamily="34" charset="-120"/>
              </a:rPr>
            </a:br>
            <a:endParaRPr lang="zh-TW" altLang="en-US"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406675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1524000" y="2071932"/>
            <a:ext cx="9144000" cy="2387600"/>
          </a:xfrm>
        </p:spPr>
        <p:txBody>
          <a:bodyPr>
            <a:normAutofit fontScale="90000"/>
          </a:bodyPr>
          <a:lstStyle/>
          <a:p>
            <a:r>
              <a:rPr kumimoji="1" lang="zh-TW" altLang="en-US" b="1" dirty="0" smtClean="0">
                <a:solidFill>
                  <a:schemeClr val="bg1"/>
                </a:solidFill>
                <a:latin typeface="Noto Sans TC" panose="020B0500000000000000" pitchFamily="34" charset="-120"/>
                <a:ea typeface="Noto Sans TC" panose="020B0500000000000000" pitchFamily="34" charset="-120"/>
              </a:rPr>
              <a:t>集群分析是</a:t>
            </a:r>
            <a:r>
              <a:rPr kumimoji="1" lang="en-US" altLang="zh-TW" b="1" dirty="0" smtClean="0">
                <a:solidFill>
                  <a:schemeClr val="bg1"/>
                </a:solidFill>
                <a:latin typeface="Noto Sans TC" panose="020B0500000000000000" pitchFamily="34" charset="-120"/>
                <a:ea typeface="Noto Sans TC" panose="020B0500000000000000" pitchFamily="34" charset="-120"/>
              </a:rPr>
              <a:t/>
            </a:r>
            <a:br>
              <a:rPr kumimoji="1" lang="en-US" altLang="zh-TW" b="1" dirty="0" smtClean="0">
                <a:solidFill>
                  <a:schemeClr val="bg1"/>
                </a:solidFill>
                <a:latin typeface="Noto Sans TC" panose="020B0500000000000000" pitchFamily="34" charset="-120"/>
                <a:ea typeface="Noto Sans TC" panose="020B0500000000000000" pitchFamily="34" charset="-120"/>
              </a:rPr>
            </a:br>
            <a:r>
              <a:rPr kumimoji="1" lang="en-US" altLang="zh-TW" b="1" dirty="0" smtClean="0">
                <a:solidFill>
                  <a:schemeClr val="bg1"/>
                </a:solidFill>
                <a:latin typeface="Noto Sans TC" panose="020B0500000000000000" pitchFamily="34" charset="-120"/>
                <a:ea typeface="Noto Sans TC" panose="020B0500000000000000" pitchFamily="34" charset="-120"/>
              </a:rPr>
              <a:t>A.</a:t>
            </a:r>
            <a:r>
              <a:rPr kumimoji="1" lang="zh-TW" altLang="en-US" b="1" dirty="0" smtClean="0">
                <a:solidFill>
                  <a:schemeClr val="bg1"/>
                </a:solidFill>
                <a:latin typeface="Noto Sans TC" panose="020B0500000000000000" pitchFamily="34" charset="-120"/>
                <a:ea typeface="Noto Sans TC" panose="020B0500000000000000" pitchFamily="34" charset="-120"/>
              </a:rPr>
              <a:t>監督式學習</a:t>
            </a:r>
            <a:r>
              <a:rPr kumimoji="1" lang="en-US" altLang="zh-TW" b="1" dirty="0" smtClean="0">
                <a:solidFill>
                  <a:schemeClr val="bg1"/>
                </a:solidFill>
                <a:latin typeface="Noto Sans TC" panose="020B0500000000000000" pitchFamily="34" charset="-120"/>
                <a:ea typeface="Noto Sans TC" panose="020B0500000000000000" pitchFamily="34" charset="-120"/>
              </a:rPr>
              <a:t/>
            </a:r>
            <a:br>
              <a:rPr kumimoji="1" lang="en-US" altLang="zh-TW" b="1" dirty="0" smtClean="0">
                <a:solidFill>
                  <a:schemeClr val="bg1"/>
                </a:solidFill>
                <a:latin typeface="Noto Sans TC" panose="020B0500000000000000" pitchFamily="34" charset="-120"/>
                <a:ea typeface="Noto Sans TC" panose="020B0500000000000000" pitchFamily="34" charset="-120"/>
              </a:rPr>
            </a:br>
            <a:r>
              <a:rPr kumimoji="1" lang="en-US" altLang="zh-TW" b="1" dirty="0" smtClean="0">
                <a:solidFill>
                  <a:schemeClr val="bg1"/>
                </a:solidFill>
                <a:latin typeface="Noto Sans TC" panose="020B0500000000000000" pitchFamily="34" charset="-120"/>
                <a:ea typeface="Noto Sans TC" panose="020B0500000000000000" pitchFamily="34" charset="-120"/>
              </a:rPr>
              <a:t>B.</a:t>
            </a:r>
            <a:r>
              <a:rPr kumimoji="1" lang="zh-TW" altLang="en-US" b="1" dirty="0" smtClean="0">
                <a:solidFill>
                  <a:schemeClr val="bg1"/>
                </a:solidFill>
                <a:latin typeface="Noto Sans TC" panose="020B0500000000000000" pitchFamily="34" charset="-120"/>
                <a:ea typeface="Noto Sans TC" panose="020B0500000000000000" pitchFamily="34" charset="-120"/>
              </a:rPr>
              <a:t>非監督式學習</a:t>
            </a:r>
            <a:r>
              <a:rPr kumimoji="1" lang="en-US" altLang="zh-TW" b="1" dirty="0" smtClean="0">
                <a:solidFill>
                  <a:schemeClr val="bg1"/>
                </a:solidFill>
                <a:latin typeface="Noto Sans TC" panose="020B0500000000000000" pitchFamily="34" charset="-120"/>
                <a:ea typeface="Noto Sans TC" panose="020B0500000000000000" pitchFamily="34" charset="-120"/>
              </a:rPr>
              <a:t/>
            </a:r>
            <a:br>
              <a:rPr kumimoji="1" lang="en-US" altLang="zh-TW" b="1" dirty="0" smtClean="0">
                <a:solidFill>
                  <a:schemeClr val="bg1"/>
                </a:solidFill>
                <a:latin typeface="Noto Sans TC" panose="020B0500000000000000" pitchFamily="34" charset="-120"/>
                <a:ea typeface="Noto Sans TC" panose="020B0500000000000000" pitchFamily="34" charset="-120"/>
              </a:rPr>
            </a:br>
            <a:r>
              <a:rPr kumimoji="1" lang="en-US" altLang="zh-TW" b="1" dirty="0" smtClean="0">
                <a:solidFill>
                  <a:schemeClr val="bg1"/>
                </a:solidFill>
                <a:latin typeface="Noto Sans TC" panose="020B0500000000000000" pitchFamily="34" charset="-120"/>
                <a:ea typeface="Noto Sans TC" panose="020B0500000000000000" pitchFamily="34" charset="-120"/>
              </a:rPr>
              <a:t>C.</a:t>
            </a:r>
            <a:r>
              <a:rPr kumimoji="1" lang="zh-TW" altLang="en-US" b="1" dirty="0" smtClean="0">
                <a:solidFill>
                  <a:schemeClr val="bg1"/>
                </a:solidFill>
                <a:latin typeface="Noto Sans TC" panose="020B0500000000000000" pitchFamily="34" charset="-120"/>
                <a:ea typeface="Noto Sans TC" panose="020B0500000000000000" pitchFamily="34" charset="-120"/>
              </a:rPr>
              <a:t>因素分析學習</a:t>
            </a:r>
            <a:r>
              <a:rPr kumimoji="1" lang="en-US" altLang="zh-TW" b="1" dirty="0" smtClean="0">
                <a:solidFill>
                  <a:schemeClr val="bg1"/>
                </a:solidFill>
                <a:latin typeface="Noto Sans TC" panose="020B0500000000000000" pitchFamily="34" charset="-120"/>
                <a:ea typeface="Noto Sans TC" panose="020B0500000000000000" pitchFamily="34" charset="-120"/>
              </a:rPr>
              <a:t/>
            </a:r>
            <a:br>
              <a:rPr kumimoji="1" lang="en-US" altLang="zh-TW" b="1" dirty="0" smtClean="0">
                <a:solidFill>
                  <a:schemeClr val="bg1"/>
                </a:solidFill>
                <a:latin typeface="Noto Sans TC" panose="020B0500000000000000" pitchFamily="34" charset="-120"/>
                <a:ea typeface="Noto Sans TC" panose="020B0500000000000000" pitchFamily="34" charset="-120"/>
              </a:rPr>
            </a:br>
            <a:r>
              <a:rPr kumimoji="1" lang="en-US" altLang="zh-TW" b="1" dirty="0" smtClean="0">
                <a:solidFill>
                  <a:schemeClr val="bg1"/>
                </a:solidFill>
                <a:latin typeface="Noto Sans TC" panose="020B0500000000000000" pitchFamily="34" charset="-120"/>
                <a:ea typeface="Noto Sans TC" panose="020B0500000000000000" pitchFamily="34" charset="-120"/>
              </a:rPr>
              <a:t>D.</a:t>
            </a:r>
            <a:r>
              <a:rPr kumimoji="1" lang="zh-TW" altLang="en-US" b="1" dirty="0" smtClean="0">
                <a:solidFill>
                  <a:schemeClr val="bg1"/>
                </a:solidFill>
                <a:latin typeface="Noto Sans TC" panose="020B0500000000000000" pitchFamily="34" charset="-120"/>
                <a:ea typeface="Noto Sans TC" panose="020B0500000000000000" pitchFamily="34" charset="-120"/>
              </a:rPr>
              <a:t>以上皆非</a:t>
            </a:r>
            <a:endParaRPr kumimoji="1" lang="zh-TW" altLang="en-US" b="1" dirty="0">
              <a:solidFill>
                <a:schemeClr val="bg1"/>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113685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p:txBody>
          <a:bodyPr/>
          <a:lstStyle/>
          <a:p>
            <a:r>
              <a:rPr lang="zh-TW" altLang="en-US" b="1" dirty="0">
                <a:latin typeface="Noto Sans TC" panose="020B0500000000000000" pitchFamily="34" charset="-120"/>
                <a:ea typeface="Noto Sans TC" panose="020B0500000000000000" pitchFamily="34" charset="-120"/>
              </a:rPr>
              <a:t>客戶價值與</a:t>
            </a:r>
            <a:r>
              <a:rPr lang="en-US" altLang="zh-TW" b="1" dirty="0">
                <a:latin typeface="Noto Sans TC" panose="020B0500000000000000" pitchFamily="34" charset="-120"/>
                <a:ea typeface="Noto Sans TC" panose="020B0500000000000000" pitchFamily="34" charset="-120"/>
              </a:rPr>
              <a:t>RFM</a:t>
            </a:r>
            <a:r>
              <a:rPr lang="zh-TW" altLang="en-US" b="1" dirty="0">
                <a:latin typeface="Noto Sans TC" panose="020B0500000000000000" pitchFamily="34" charset="-120"/>
                <a:ea typeface="Noto Sans TC" panose="020B0500000000000000" pitchFamily="34" charset="-120"/>
              </a:rPr>
              <a:t>模型</a:t>
            </a:r>
            <a:endParaRPr kumimoji="1" lang="zh-TW" altLang="en-US" b="1" dirty="0">
              <a:latin typeface="Noto Sans TC" panose="020B0500000000000000" pitchFamily="34" charset="-120"/>
              <a:ea typeface="Noto Sans TC" panose="020B0500000000000000" pitchFamily="34" charset="-120"/>
            </a:endParaRPr>
          </a:p>
        </p:txBody>
      </p:sp>
      <p:sp>
        <p:nvSpPr>
          <p:cNvPr id="6" name="副標題 5">
            <a:extLst>
              <a:ext uri="{FF2B5EF4-FFF2-40B4-BE49-F238E27FC236}">
                <a16:creationId xmlns:a16="http://schemas.microsoft.com/office/drawing/2014/main" id="{7566F7D4-ADAD-94BC-32EA-90DF51CA5F2D}"/>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884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6FF58672-1BE1-8441-B52B-C4595F2FC1AF}"/>
              </a:ext>
            </a:extLst>
          </p:cNvPr>
          <p:cNvSpPr>
            <a:spLocks noGrp="1"/>
          </p:cNvSpPr>
          <p:nvPr>
            <p:ph type="subTitle" idx="1"/>
          </p:nvPr>
        </p:nvSpPr>
        <p:spPr>
          <a:xfrm>
            <a:off x="712177" y="1178169"/>
            <a:ext cx="11289323" cy="4897315"/>
          </a:xfrm>
        </p:spPr>
        <p:txBody>
          <a:bodyPr>
            <a:normAutofit lnSpcReduction="10000"/>
          </a:bodyPr>
          <a:lstStyle/>
          <a:p>
            <a:pPr algn="l">
              <a:lnSpc>
                <a:spcPct val="100000"/>
              </a:lnSpc>
            </a:pPr>
            <a:r>
              <a:rPr lang="zh-TW" altLang="zh-TW" sz="3600" b="1" dirty="0">
                <a:latin typeface="Noto Sans TC" panose="020B0500000000000000" pitchFamily="34" charset="-120"/>
                <a:ea typeface="Noto Sans TC" panose="020B0500000000000000" pitchFamily="34" charset="-120"/>
              </a:rPr>
              <a:t>超市或賣場老闆想知道來店消費的客戶群體中是否存在或發生一些可解讀的、有趣的群體</a:t>
            </a:r>
            <a:r>
              <a:rPr lang="zh-TW" altLang="zh-TW" sz="3600" b="1" dirty="0">
                <a:solidFill>
                  <a:srgbClr val="FF0000"/>
                </a:solidFill>
                <a:latin typeface="Noto Sans TC" panose="020B0500000000000000" pitchFamily="34" charset="-120"/>
                <a:ea typeface="Noto Sans TC" panose="020B0500000000000000" pitchFamily="34" charset="-120"/>
              </a:rPr>
              <a:t>消費行為</a:t>
            </a:r>
            <a:r>
              <a:rPr lang="en-US" altLang="zh-TW" sz="3600" b="1" dirty="0">
                <a:solidFill>
                  <a:srgbClr val="FF0000"/>
                </a:solidFill>
                <a:latin typeface="Noto Sans TC" panose="020B0500000000000000" pitchFamily="34" charset="-120"/>
                <a:ea typeface="Noto Sans TC" panose="020B0500000000000000" pitchFamily="34" charset="-120"/>
              </a:rPr>
              <a:t>(Consumer Behavior)</a:t>
            </a:r>
          </a:p>
          <a:p>
            <a:pPr algn="l">
              <a:lnSpc>
                <a:spcPct val="100000"/>
              </a:lnSpc>
            </a:pPr>
            <a:endParaRPr lang="en-US" altLang="zh-TW" sz="3600" b="1" dirty="0">
              <a:latin typeface="Noto Sans TC" panose="020B0500000000000000" pitchFamily="34" charset="-120"/>
              <a:ea typeface="Noto Sans TC" panose="020B0500000000000000" pitchFamily="34" charset="-120"/>
            </a:endParaRPr>
          </a:p>
          <a:p>
            <a:pPr algn="l">
              <a:lnSpc>
                <a:spcPct val="110000"/>
              </a:lnSpc>
            </a:pPr>
            <a:r>
              <a:rPr lang="zh-TW" altLang="zh-TW" sz="4000" b="1" dirty="0">
                <a:latin typeface="Noto Sans TC" panose="020B0500000000000000" pitchFamily="34" charset="-120"/>
                <a:ea typeface="Noto Sans TC" panose="020B0500000000000000" pitchFamily="34" charset="-120"/>
              </a:rPr>
              <a:t>眾多資料點的資料概念，較大量的資料會比較容易看出一些資料的趨勢或者蛛絲馬跡，所以對於超市或賣場的</a:t>
            </a:r>
            <a:r>
              <a:rPr lang="zh-TW" altLang="zh-TW" sz="4000" b="1" dirty="0">
                <a:solidFill>
                  <a:srgbClr val="FF0000"/>
                </a:solidFill>
                <a:latin typeface="Noto Sans TC" panose="020B0500000000000000" pitchFamily="34" charset="-120"/>
                <a:ea typeface="Noto Sans TC" panose="020B0500000000000000" pitchFamily="34" charset="-120"/>
              </a:rPr>
              <a:t>首要任務就是先將客戶依照消費習慣進行分組</a:t>
            </a:r>
            <a:r>
              <a:rPr lang="en-US" altLang="zh-TW" sz="4000" b="1" dirty="0">
                <a:solidFill>
                  <a:srgbClr val="FF0000"/>
                </a:solidFill>
                <a:latin typeface="Noto Sans TC" panose="020B0500000000000000" pitchFamily="34" charset="-120"/>
                <a:ea typeface="Noto Sans TC" panose="020B0500000000000000" pitchFamily="34" charset="-120"/>
              </a:rPr>
              <a:t>(Group)</a:t>
            </a:r>
          </a:p>
          <a:p>
            <a:pPr marL="800100" lvl="1" indent="-342900" algn="l">
              <a:buFont typeface="Arial" panose="020B0604020202020204" pitchFamily="34" charset="0"/>
              <a:buChar char="•"/>
            </a:pPr>
            <a:endParaRPr lang="en-US" altLang="zh-TW" sz="3200" b="1" dirty="0">
              <a:latin typeface="Noto Sans TC" panose="020B0500000000000000" pitchFamily="34" charset="-120"/>
              <a:ea typeface="Noto Sans TC" panose="020B0500000000000000" pitchFamily="34" charset="-120"/>
            </a:endParaRPr>
          </a:p>
          <a:p>
            <a:endParaRPr kumimoji="1" lang="zh-TW" altLang="en-US"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272712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D953A-1910-614B-86FD-77C92FE7CFEE}"/>
              </a:ext>
            </a:extLst>
          </p:cNvPr>
          <p:cNvSpPr>
            <a:spLocks noGrp="1"/>
          </p:cNvSpPr>
          <p:nvPr>
            <p:ph type="ctrTitle"/>
          </p:nvPr>
        </p:nvSpPr>
        <p:spPr>
          <a:xfrm>
            <a:off x="536331" y="1758462"/>
            <a:ext cx="10911254" cy="3666391"/>
          </a:xfrm>
        </p:spPr>
        <p:txBody>
          <a:bodyPr>
            <a:noAutofit/>
          </a:bodyPr>
          <a:lstStyle/>
          <a:p>
            <a:pPr algn="l">
              <a:lnSpc>
                <a:spcPct val="100000"/>
              </a:lnSpc>
            </a:pPr>
            <a:r>
              <a:rPr lang="zh-TW" altLang="zh-TW" sz="4800" b="1" dirty="0">
                <a:latin typeface="Noto Sans TC" panose="020B0500000000000000" pitchFamily="34" charset="-120"/>
                <a:ea typeface="Noto Sans TC" panose="020B0500000000000000" pitchFamily="34" charset="-120"/>
              </a:rPr>
              <a:t>較大量的資料會比較容易看出一些資料的趨勢或者蛛絲馬跡，超市或賣場的首要任務就是先將</a:t>
            </a:r>
            <a:r>
              <a:rPr lang="zh-TW" altLang="zh-TW" sz="5400" b="1" dirty="0">
                <a:solidFill>
                  <a:srgbClr val="FF0000"/>
                </a:solidFill>
                <a:latin typeface="Noto Sans TC" panose="020B0500000000000000" pitchFamily="34" charset="-120"/>
                <a:ea typeface="Noto Sans TC" panose="020B0500000000000000" pitchFamily="34" charset="-120"/>
              </a:rPr>
              <a:t>客戶依照消費習慣進行分組</a:t>
            </a:r>
            <a:r>
              <a:rPr lang="en-US" altLang="zh-TW" sz="5400" b="1" dirty="0">
                <a:solidFill>
                  <a:srgbClr val="FF0000"/>
                </a:solidFill>
                <a:latin typeface="Noto Sans TC" panose="020B0500000000000000" pitchFamily="34" charset="-120"/>
                <a:ea typeface="Noto Sans TC" panose="020B0500000000000000" pitchFamily="34" charset="-120"/>
              </a:rPr>
              <a:t>(Group)</a:t>
            </a:r>
            <a:endParaRPr kumimoji="1" lang="zh-TW" altLang="en-US" sz="5400" b="1" dirty="0">
              <a:solidFill>
                <a:srgbClr val="FF0000"/>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5523164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3172</TotalTime>
  <Words>733</Words>
  <Application>Microsoft Office PowerPoint</Application>
  <PresentationFormat>寬螢幕</PresentationFormat>
  <Paragraphs>179</Paragraphs>
  <Slides>51</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51</vt:i4>
      </vt:variant>
    </vt:vector>
  </HeadingPairs>
  <TitlesOfParts>
    <vt:vector size="60" baseType="lpstr">
      <vt:lpstr>Noto Sans TC</vt:lpstr>
      <vt:lpstr>微軟正黑體</vt:lpstr>
      <vt:lpstr>新細明體</vt:lpstr>
      <vt:lpstr>標楷體</vt:lpstr>
      <vt:lpstr>Arial</vt:lpstr>
      <vt:lpstr>Calibri</vt:lpstr>
      <vt:lpstr>Calibri Light</vt:lpstr>
      <vt:lpstr>Times New Roman</vt:lpstr>
      <vt:lpstr>Office 佈景主題</vt:lpstr>
      <vt:lpstr>分群分析</vt:lpstr>
      <vt:lpstr>集群分析-如何將客戶或產品分群</vt:lpstr>
      <vt:lpstr>集群就是：物以類聚</vt:lpstr>
      <vt:lpstr>PowerPoint 簡報</vt:lpstr>
      <vt:lpstr>集群分析</vt:lpstr>
      <vt:lpstr>集群分析是 A.監督式學習 B.非監督式學習 C.因素分析學習 D.以上皆非</vt:lpstr>
      <vt:lpstr>客戶價值與RFM模型</vt:lpstr>
      <vt:lpstr>PowerPoint 簡報</vt:lpstr>
      <vt:lpstr>較大量的資料會比較容易看出一些資料的趨勢或者蛛絲馬跡，超市或賣場的首要任務就是先將客戶依照消費習慣進行分組(Group)</vt:lpstr>
      <vt:lpstr>評估客戶價值中常見的有三項重要特徵資料，即Recency、Frequency、Monetary，分別簡稱為R、F、M，此又稱為RFM模型，可以用來衡量每一位客戶的價值</vt:lpstr>
      <vt:lpstr>PowerPoint 簡報</vt:lpstr>
      <vt:lpstr>clustering_Ex1.csv資料欄位說明</vt:lpstr>
      <vt:lpstr>PowerPoint 簡報</vt:lpstr>
      <vt:lpstr>商品項目、訂單、客戶資料之間的關係</vt:lpstr>
      <vt:lpstr>Run python</vt:lpstr>
      <vt:lpstr>下載並上傳 clustering_Ex1.csv 檔案 </vt:lpstr>
      <vt:lpstr>PowerPoint 簡報</vt:lpstr>
      <vt:lpstr>PowerPoint 簡報</vt:lpstr>
      <vt:lpstr>          開始先執行四條程式  </vt:lpstr>
      <vt:lpstr>PowerPoint 簡報</vt:lpstr>
      <vt:lpstr>PowerPoint 簡報</vt:lpstr>
      <vt:lpstr>PowerPoint 簡報</vt:lpstr>
      <vt:lpstr>開始執行  </vt:lpstr>
      <vt:lpstr>  </vt:lpstr>
      <vt:lpstr>PowerPoint 簡報</vt:lpstr>
      <vt:lpstr>開始執行  </vt:lpstr>
      <vt:lpstr>PowerPoint 簡報</vt:lpstr>
      <vt:lpstr>我們只需要R，F，M三欄位資料怎麼辦? 利用 iloc[:,:]語法</vt:lpstr>
      <vt:lpstr>PowerPoint 簡報</vt:lpstr>
      <vt:lpstr>為什麼是欄2:5</vt:lpstr>
      <vt:lpstr>開始執行  </vt:lpstr>
      <vt:lpstr>PowerPoint 簡報</vt:lpstr>
      <vt:lpstr>三組數值太大分組會出現問題，所以需要標準化</vt:lpstr>
      <vt:lpstr>標準化</vt:lpstr>
      <vt:lpstr>將array型態轉換成 Dataframe型態。給title名稱R,F,M</vt:lpstr>
      <vt:lpstr>開始執行  </vt:lpstr>
      <vt:lpstr>設定Kmean參數</vt:lpstr>
      <vt:lpstr>執行Kmean</vt:lpstr>
      <vt:lpstr>開始執行  </vt:lpstr>
      <vt:lpstr>解釋結果和整理</vt:lpstr>
      <vt:lpstr> </vt:lpstr>
      <vt:lpstr>PowerPoint 簡報</vt:lpstr>
      <vt:lpstr>開始執行  </vt:lpstr>
      <vt:lpstr>想了解四群的中心座標</vt:lpstr>
      <vt:lpstr>合併r1 和r2 資料</vt:lpstr>
      <vt:lpstr>將欄位名稱重新命名 </vt:lpstr>
      <vt:lpstr>開始執行</vt:lpstr>
      <vt:lpstr>PowerPoint 簡報</vt:lpstr>
      <vt:lpstr>將分群後編號資料填入原始資料rfm變數中</vt:lpstr>
      <vt:lpstr>將資料輸出為csv檔案</vt:lpstr>
      <vt:lpstr>開始執行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chien ming wang</dc:creator>
  <cp:lastModifiedBy>admin</cp:lastModifiedBy>
  <cp:revision>77</cp:revision>
  <dcterms:created xsi:type="dcterms:W3CDTF">2023-02-12T06:44:28Z</dcterms:created>
  <dcterms:modified xsi:type="dcterms:W3CDTF">2023-03-19T23:25:55Z</dcterms:modified>
</cp:coreProperties>
</file>