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37" r:id="rId3"/>
    <p:sldId id="620" r:id="rId4"/>
    <p:sldId id="658" r:id="rId5"/>
    <p:sldId id="298" r:id="rId6"/>
    <p:sldId id="627" r:id="rId7"/>
    <p:sldId id="266" r:id="rId8"/>
    <p:sldId id="670" r:id="rId9"/>
    <p:sldId id="629" r:id="rId10"/>
    <p:sldId id="270" r:id="rId11"/>
    <p:sldId id="631" r:id="rId12"/>
    <p:sldId id="632" r:id="rId13"/>
    <p:sldId id="299" r:id="rId14"/>
    <p:sldId id="634" r:id="rId15"/>
    <p:sldId id="635" r:id="rId16"/>
    <p:sldId id="671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A0FCC-9705-A75A-7B14-F27EF9AC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D26C4D-7938-BBAA-F905-362EC1DD6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15D0C2-B0A2-1B7A-D385-D953736C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D0B48C-D240-8F4C-7F50-B437367D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E0997-B874-C4BA-9FE1-BB5C228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6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29DA0-A294-9C48-5650-6E951D5A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C70ED-1AC3-5F05-7418-33515361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2402B9-7A44-CAC5-23FC-827BC918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0B62C-D2FC-6383-0395-036B8A73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DB0338-5D40-D8DF-DBFC-85826335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4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02F698-BB63-B98F-F07F-02297D227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BB942F-0D5D-402D-49DA-4A9FDFFD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29C61-0F75-BF22-792A-5789645B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A9DAF-2820-11A6-3BEB-16C51DE6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9F0BDD-1C01-90CF-31D7-51641A2F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06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3CC94-28F3-D89E-2EA5-51DD0D18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00622-2B7F-FA4C-E306-AF81D3A6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AF629-0FBD-5B93-0755-8388FE81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495B2-79C7-1836-984F-65AA277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9C4ED1-E543-423D-C796-511A5494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0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995B0-0F42-B8C4-A524-89742E30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3C05CC-6747-624C-EB82-2FA793CC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623D4-76C5-1711-0CBC-E143022D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42ACA-432F-78B6-6BD4-D82C0618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2CBAA2-6F35-3D75-A6CB-898066A7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93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0730A-6A64-9DCB-5B20-852FADC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077F5-E4A1-436B-EB15-BD3E25C9E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5B9B3E-7043-2DD3-16C6-74017DF4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CD0A6F-C18E-AFDB-591F-76D177B7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AE296A-5FCF-FA4F-8632-35A419A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CF3450-C429-3713-518F-F8B08214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37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809B5-B4F3-F68F-3CE6-D3053BCF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693612-F18B-8A85-6F63-1ED81698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897605-3CB5-B579-028A-E667C20E4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214829-160B-C5E3-597B-05C1C8145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ED825B-D71E-7E7B-6A6E-D4F2A1DA0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9AA87E-97C8-ACEA-6713-BA121960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2030D4-70B7-590B-D597-6B51771E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4B82C8-213F-2007-B1A8-12E15724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4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BEFF1-2D65-9BD3-FC5A-D62480AA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FEDC05-13F8-ECCD-4A52-7EB4D85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9126FB-9D54-43AB-0559-2CB7B2CC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A91133-2A00-BDD2-555D-1F10C951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53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23F738-DEFF-3423-D4A2-09345780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969DA4-7164-CCE3-A70E-1C2DB28C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3C68E7-4C99-1BF0-7909-621A204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1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F6950-AFBE-C8AC-4BF7-EF45255D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FC423-273A-45F8-B621-D1510254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310736-2FE5-DEAC-0240-992CE70C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75FC06-89EE-0467-F2A7-5C17DF15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FA9D1A-1307-294A-4329-BD704C12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BA51ED-ECAF-52AC-2F7E-0D56884C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8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E1D4B-E8FB-3125-BAAB-962A5763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BDD90C-BE9A-C17A-0889-07A23E24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7C8548-7E40-25A9-4133-2CB9FF2B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5C71B-BB0E-83B9-7946-979E0FE9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6F0CEB-78D4-97C0-35C6-7DF48663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F6581-A119-A2A5-49F5-2EC74453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1E4822-C861-F43A-36E1-42DA20DB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7CF48-A102-F836-C752-448EAD26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0E9D16-3CDC-BFE3-77CE-A099AF121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EEF6-8032-4721-A81C-7916B1ED3DF8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798149-FBD8-1565-402A-EA81CDD53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C5925-3947-0555-AB5A-397330499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EE0D-6449-40A6-975B-53031CDFF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3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8661D-302C-6244-1983-0DE839296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分群分析</a:t>
            </a: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-2</a:t>
            </a: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8EDC67-7A11-0435-0D59-04C59A4A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b="1" kern="1200" cap="all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262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D953A-1910-614B-86FD-77C92FE7C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開始執行</a:t>
            </a:r>
            <a:endParaRPr kumimoji="1" lang="zh-TW" altLang="en-US" b="1" dirty="0">
              <a:solidFill>
                <a:schemeClr val="bg1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566F7D4-ADAD-94BC-32EA-90DF51CA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520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為什麼只出現第四組的統計量，如何將四組的統計量都執行出來</a:t>
            </a:r>
          </a:p>
        </p:txBody>
      </p:sp>
    </p:spTree>
    <p:extLst>
      <p:ext uri="{BB962C8B-B14F-4D97-AF65-F5344CB8AC3E}">
        <p14:creationId xmlns:p14="http://schemas.microsoft.com/office/powerpoint/2010/main" val="5884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E2186012-78DD-5D86-79F5-B4C629A3BD96}"/>
              </a:ext>
            </a:extLst>
          </p:cNvPr>
          <p:cNvSpPr txBox="1">
            <a:spLocks/>
          </p:cNvSpPr>
          <p:nvPr/>
        </p:nvSpPr>
        <p:spPr>
          <a:xfrm>
            <a:off x="1626636" y="127279"/>
            <a:ext cx="9144000" cy="9717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每一群</a:t>
            </a:r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R,F,M</a:t>
            </a:r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的箱型圖</a:t>
            </a:r>
            <a:endParaRPr lang="en-US" altLang="zh-TW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359778-E552-1578-72C3-5397993E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0" y="1724788"/>
            <a:ext cx="4591173" cy="8764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3C300-5A69-F290-2384-0A8852A7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0" y="2916106"/>
            <a:ext cx="4591173" cy="9840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DB94818-05D1-F269-08A8-8DFEF8CA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21" y="4215017"/>
            <a:ext cx="4682113" cy="97175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EFD7D66-B5C1-CF5C-12BB-AFD266435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1" y="5574577"/>
            <a:ext cx="4613700" cy="8915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C270FE0-D303-881F-8540-662AF3F8D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113" y="1493935"/>
            <a:ext cx="2606954" cy="17791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7551F56-AEE1-5A1D-1353-C33EB561C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757" y="1493935"/>
            <a:ext cx="2687656" cy="177915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98FC728-7F3B-0CA5-AB06-C07582CEA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053" y="4215017"/>
            <a:ext cx="2606954" cy="188505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5ABC272-0B7D-ED08-FDF6-46E908202D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339" y="4315500"/>
            <a:ext cx="2662509" cy="17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AB834A6F-8AF0-65B6-5D2D-DED9EE3E7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383" y="495239"/>
            <a:ext cx="10354407" cy="1034981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希望將每一組的</a:t>
            </a:r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R</a:t>
            </a:r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值放在同一張圖比較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346246-60EB-45BF-D3D9-4A948263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02" y="3016845"/>
            <a:ext cx="5426535" cy="14348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88B6AA-8B61-1AA0-B5B5-3A94C726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20" y="2451414"/>
            <a:ext cx="4538069" cy="35503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AD7DD5-9FC4-B62E-DF46-7780A51BCEED}"/>
              </a:ext>
            </a:extLst>
          </p:cNvPr>
          <p:cNvSpPr/>
          <p:nvPr/>
        </p:nvSpPr>
        <p:spPr>
          <a:xfrm>
            <a:off x="8401715" y="5740967"/>
            <a:ext cx="437316" cy="350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B23FB3-D459-38DC-9E36-A09821E78525}"/>
              </a:ext>
            </a:extLst>
          </p:cNvPr>
          <p:cNvSpPr/>
          <p:nvPr/>
        </p:nvSpPr>
        <p:spPr>
          <a:xfrm>
            <a:off x="9441936" y="5740967"/>
            <a:ext cx="437316" cy="350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8661D-302C-6244-1983-0DE83929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206869"/>
            <a:ext cx="9144000" cy="302473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開始執行</a:t>
            </a: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909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D953A-1910-614B-86FD-77C92FE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968" y="383809"/>
            <a:ext cx="7907215" cy="1043775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F</a:t>
            </a:r>
            <a:r>
              <a:rPr lang="zh-TW" altLang="en-US" sz="6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值 </a:t>
            </a: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M</a:t>
            </a:r>
            <a:r>
              <a:rPr lang="zh-TW" altLang="en-US" sz="60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值</a:t>
            </a:r>
            <a:endParaRPr kumimoji="1"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7EE8F9-AFF9-B978-E82C-03E4FAC4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4" y="1859218"/>
            <a:ext cx="5956496" cy="17797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6FC8DF-40D3-9D85-86C2-8DB7454C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33" y="4294119"/>
            <a:ext cx="5969087" cy="17797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D880AF-C325-909E-74D7-343D13DEF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708" y="1219385"/>
            <a:ext cx="3276624" cy="25717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A0759B-7918-9C00-8BCB-C56486E2D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708" y="3999322"/>
            <a:ext cx="3343299" cy="25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9C29F7-1C7E-44B3-961A-7D20D411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1" y="1436118"/>
            <a:ext cx="7205623" cy="415291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138AD8B0-7940-483A-9D2F-BB2BC606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013" y="2428649"/>
            <a:ext cx="3750906" cy="2387600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點圖案右鍵另存圖片</a:t>
            </a:r>
            <a:endParaRPr kumimoji="1" lang="zh-TW" altLang="en-US" b="1" dirty="0">
              <a:solidFill>
                <a:srgbClr val="FF0000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052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8661D-302C-6244-1983-0DE83929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206869"/>
            <a:ext cx="9144000" cy="302473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開始執行</a:t>
            </a:r>
            <a: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03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D953A-1910-614B-86FD-77C92FE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490" y="774440"/>
            <a:ext cx="10217020" cy="485191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zh-TW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經由上面各群資料箱形圖的表現方式後，從</a:t>
            </a:r>
            <a:r>
              <a:rPr lang="zh-TW" altLang="en-US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箱型</a:t>
            </a:r>
            <a:r>
              <a:rPr lang="zh-TW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圖上看出各群</a:t>
            </a:r>
            <a: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R</a:t>
            </a:r>
            <a:r>
              <a:rPr lang="zh-TW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、</a:t>
            </a:r>
            <a: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F</a:t>
            </a:r>
            <a:r>
              <a:rPr lang="zh-TW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、</a:t>
            </a:r>
            <a: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M</a:t>
            </a:r>
            <a:r>
              <a:rPr lang="zh-TW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三個欄位的特色，可以針對各群給予不同的活動</a:t>
            </a:r>
            <a: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/>
            </a:r>
            <a:b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</a:br>
            <a:r>
              <a:rPr lang="zh-TW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分群絕不是分完就沒事，而是要在分群之後針對結果，先進一步探究背後的成因，在依照成因進行分析報告提供給決策者，而分群也未必是以</a:t>
            </a:r>
            <a:r>
              <a:rPr lang="en-US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RFM</a:t>
            </a:r>
            <a:r>
              <a:rPr lang="zh-TW" altLang="zh-TW" sz="32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分群為依歸，它可以作為一個分群的大方向，再依此大方向進行細分，藉此完成真正具管理意涵的分析行為。</a:t>
            </a:r>
            <a:endParaRPr lang="zh-TW" altLang="en-US" sz="32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39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8661D-302C-6244-1983-0DE839296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圖形分析</a:t>
            </a:r>
            <a:endParaRPr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8EDC67-7A11-0435-0D59-04C59A4A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b="1" kern="1200" cap="all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9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A11968C-ACBE-10AE-792D-0C08814F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340"/>
            <a:ext cx="9144000" cy="1251560"/>
          </a:xfrm>
        </p:spPr>
        <p:txBody>
          <a:bodyPr/>
          <a:lstStyle/>
          <a:p>
            <a:r>
              <a:rPr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3D</a:t>
            </a:r>
            <a:r>
              <a:rPr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 散佈圖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7" y="1812175"/>
            <a:ext cx="5858213" cy="43491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00" y="1485900"/>
            <a:ext cx="5394807" cy="48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5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D953A-1910-614B-86FD-77C92FE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951" y="1670180"/>
            <a:ext cx="9144000" cy="342598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tabLst>
                <a:tab pos="609600" algn="l"/>
              </a:tabLst>
            </a:pPr>
            <a:r>
              <a:rPr lang="zh-TW" altLang="en-US" b="1" kern="100" dirty="0">
                <a:solidFill>
                  <a:schemeClr val="bg1"/>
                </a:solidFill>
                <a:effectLst/>
                <a:latin typeface="Noto Sans TC" panose="020B0500000000000000" pitchFamily="34" charset="-120"/>
                <a:ea typeface="Noto Sans TC" panose="020B0500000000000000" pitchFamily="34" charset="-120"/>
              </a:rPr>
              <a:t>開始執行</a:t>
            </a:r>
            <a:r>
              <a:rPr lang="zh-TW" altLang="zh-TW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/>
            </a:r>
            <a:br>
              <a:rPr lang="zh-TW" altLang="zh-TW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zh-TW" altLang="zh-TW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 </a:t>
            </a:r>
            <a:endParaRPr kumimoji="1" lang="zh-TW" altLang="en-US" b="1" dirty="0">
              <a:solidFill>
                <a:schemeClr val="bg1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9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18EDC67-7A11-0435-0D59-04C59A4A0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254" y="2690446"/>
            <a:ext cx="11262946" cy="293663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分群數量是否合適需要利用什麼方法</a:t>
            </a:r>
            <a:r>
              <a:rPr lang="en-US" altLang="zh-TW" sz="4800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??</a:t>
            </a:r>
            <a:endParaRPr lang="zh-TW" altLang="en-US" sz="4800" b="1" dirty="0">
              <a:solidFill>
                <a:schemeClr val="bg1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64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93F52-6D2C-8E41-AB83-D125455E9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5" y="263947"/>
            <a:ext cx="9144000" cy="1321899"/>
          </a:xfrm>
        </p:spPr>
        <p:txBody>
          <a:bodyPr/>
          <a:lstStyle/>
          <a:p>
            <a:r>
              <a:rPr kumimoji="1" lang="en-US" altLang="zh-TW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SSE</a:t>
            </a:r>
            <a:r>
              <a:rPr kumimoji="1" lang="zh-TW" altLang="en-US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 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775AD0-CFA4-675A-902D-B6D9220E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46" y="2690157"/>
            <a:ext cx="4267792" cy="12193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C9F208-159A-11FD-D72A-B7DB314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46" y="4562669"/>
            <a:ext cx="4328070" cy="19034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6BDC4D-B96E-D278-09E2-B4C739378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086" y="3149076"/>
            <a:ext cx="3988355" cy="29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FF58672-1BE1-8441-B52B-C4595F2FC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79" y="571680"/>
            <a:ext cx="11289323" cy="9118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SSE</a:t>
            </a:r>
            <a:r>
              <a:rPr lang="zh-TW" altLang="en-US" sz="44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 圖形</a:t>
            </a:r>
            <a:endParaRPr lang="en-US" altLang="zh-TW" sz="44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endParaRPr kumimoji="1" lang="zh-TW" altLang="en-US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D2BB5A9-B000-F6A1-E815-5922A0966C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3568"/>
            <a:ext cx="6456784" cy="52601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4DA485F-E08D-3324-A390-64BB03697002}"/>
              </a:ext>
            </a:extLst>
          </p:cNvPr>
          <p:cNvSpPr/>
          <p:nvPr/>
        </p:nvSpPr>
        <p:spPr>
          <a:xfrm>
            <a:off x="3739564" y="5613407"/>
            <a:ext cx="323374" cy="3911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E0FD7C-A2C4-F728-76CC-4EF8202717E0}"/>
              </a:ext>
            </a:extLst>
          </p:cNvPr>
          <p:cNvSpPr/>
          <p:nvPr/>
        </p:nvSpPr>
        <p:spPr>
          <a:xfrm>
            <a:off x="2111567" y="4982547"/>
            <a:ext cx="301940" cy="49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991CC96F-7879-5139-2443-F5090542007C}"/>
              </a:ext>
            </a:extLst>
          </p:cNvPr>
          <p:cNvSpPr txBox="1">
            <a:spLocks/>
          </p:cNvSpPr>
          <p:nvPr/>
        </p:nvSpPr>
        <p:spPr>
          <a:xfrm>
            <a:off x="7184571" y="2622603"/>
            <a:ext cx="4584441" cy="911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36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手肘法 在</a:t>
            </a:r>
            <a:r>
              <a:rPr lang="en-US" altLang="zh-TW" sz="36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k=4</a:t>
            </a:r>
            <a:r>
              <a:rPr lang="zh-TW" altLang="en-US" sz="36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 有轉折</a:t>
            </a:r>
            <a:endParaRPr lang="en-US" altLang="zh-TW" sz="36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  <a:p>
            <a:endParaRPr kumimoji="1" lang="zh-TW" altLang="en-US" sz="3600" b="1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712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D953A-1910-614B-86FD-77C92FE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1932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chemeClr val="bg1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開始執行</a:t>
            </a:r>
          </a:p>
        </p:txBody>
      </p:sp>
    </p:spTree>
    <p:extLst>
      <p:ext uri="{BB962C8B-B14F-4D97-AF65-F5344CB8AC3E}">
        <p14:creationId xmlns:p14="http://schemas.microsoft.com/office/powerpoint/2010/main" val="113685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D953A-1910-614B-86FD-77C92FE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331" y="321549"/>
            <a:ext cx="10911254" cy="101273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zh-TW" altLang="en-US" sz="4800" b="1" dirty="0">
                <a:latin typeface="Noto Sans TC" panose="020B0500000000000000" pitchFamily="34" charset="-120"/>
                <a:ea typeface="Noto Sans TC" panose="020B0500000000000000" pitchFamily="34" charset="-120"/>
              </a:rPr>
              <a:t>將每一組另外儲存，為了可以個別分析</a:t>
            </a:r>
            <a:endParaRPr kumimoji="1" lang="zh-TW" altLang="en-US" sz="5400" b="1" dirty="0">
              <a:solidFill>
                <a:srgbClr val="FF0000"/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724A34B-CEFE-2294-766E-F8A81F79D415}"/>
              </a:ext>
            </a:extLst>
          </p:cNvPr>
          <p:cNvSpPr txBox="1">
            <a:spLocks/>
          </p:cNvSpPr>
          <p:nvPr/>
        </p:nvSpPr>
        <p:spPr>
          <a:xfrm>
            <a:off x="536331" y="3657599"/>
            <a:ext cx="10911254" cy="1012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kumimoji="1" lang="zh-TW" altLang="en-US" sz="4400" b="1" dirty="0">
                <a:solidFill>
                  <a:srgbClr val="FF0000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分析每一群的基本統計量描述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60237B-7EA5-0D50-3FA5-2F64DCC7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3" y="4793997"/>
            <a:ext cx="4599991" cy="1799995"/>
          </a:xfrm>
          <a:prstGeom prst="rect">
            <a:avLst/>
          </a:prstGeom>
        </p:spPr>
      </p:pic>
      <p:sp>
        <p:nvSpPr>
          <p:cNvPr id="8" name="橢圓形圖說文字 428">
            <a:extLst>
              <a:ext uri="{FF2B5EF4-FFF2-40B4-BE49-F238E27FC236}">
                <a16:creationId xmlns:a16="http://schemas.microsoft.com/office/drawing/2014/main" id="{3A96211B-8040-50B5-F319-33F642A5D42F}"/>
              </a:ext>
            </a:extLst>
          </p:cNvPr>
          <p:cNvSpPr/>
          <p:nvPr/>
        </p:nvSpPr>
        <p:spPr>
          <a:xfrm>
            <a:off x="4436307" y="5401250"/>
            <a:ext cx="1913573" cy="932180"/>
          </a:xfrm>
          <a:prstGeom prst="wedgeEllipseCallout">
            <a:avLst>
              <a:gd name="adj1" fmla="val -97944"/>
              <a:gd name="adj2" fmla="val 4316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2" tIns="45717" rIns="91432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b="1" kern="100" dirty="0">
                <a:solidFill>
                  <a:srgbClr val="3333FF"/>
                </a:solidFill>
                <a:effectLst/>
                <a:ea typeface="標楷體" panose="03000509000000000000" pitchFamily="65" charset="-120"/>
                <a:cs typeface="Arial" panose="020B0604020202020204" pitchFamily="34" charset="0"/>
              </a:rPr>
              <a:t>第四群客戶的基本統計量描述</a:t>
            </a:r>
            <a:endParaRPr lang="zh-TW" kern="100" dirty="0">
              <a:effectLst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0" y="1698491"/>
            <a:ext cx="8097293" cy="18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149</Words>
  <Application>Microsoft Office PowerPoint</Application>
  <PresentationFormat>寬螢幕</PresentationFormat>
  <Paragraphs>21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Noto Sans TC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分群分析-2</vt:lpstr>
      <vt:lpstr>圖形分析</vt:lpstr>
      <vt:lpstr>3D 散佈圖</vt:lpstr>
      <vt:lpstr>開始執行  </vt:lpstr>
      <vt:lpstr>PowerPoint 簡報</vt:lpstr>
      <vt:lpstr>SSE 值</vt:lpstr>
      <vt:lpstr>PowerPoint 簡報</vt:lpstr>
      <vt:lpstr>開始執行</vt:lpstr>
      <vt:lpstr>將每一組另外儲存，為了可以個別分析</vt:lpstr>
      <vt:lpstr>開始執行</vt:lpstr>
      <vt:lpstr>PowerPoint 簡報</vt:lpstr>
      <vt:lpstr>PowerPoint 簡報</vt:lpstr>
      <vt:lpstr>          開始執行  </vt:lpstr>
      <vt:lpstr>F值 M值</vt:lpstr>
      <vt:lpstr>點圖案右鍵另存圖片</vt:lpstr>
      <vt:lpstr>          開始執行  </vt:lpstr>
      <vt:lpstr>經由上面各群資料箱形圖的表現方式後，從箱型圖上看出各群R、F、M三個欄位的特色，可以針對各群給予不同的活動  分群絕不是分完就沒事，而是要在分群之後針對結果，先進一步探究背後的成因，在依照成因進行分析報告提供給決策者，而分群也未必是以RFM分群為依歸，它可以作為一個分群的大方向，再依此大方向進行細分，藉此完成真正具管理意涵的分析行為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chien ming wang</dc:creator>
  <cp:lastModifiedBy>admin</cp:lastModifiedBy>
  <cp:revision>91</cp:revision>
  <dcterms:created xsi:type="dcterms:W3CDTF">2023-02-12T06:44:28Z</dcterms:created>
  <dcterms:modified xsi:type="dcterms:W3CDTF">2023-10-30T00:23:46Z</dcterms:modified>
</cp:coreProperties>
</file>