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3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1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09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748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6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0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0DCAAE-88C2-4711-BA08-F240E32515AA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5CE135-A3AE-4544-B062-F148437F1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32/ece411-pdx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085430" cy="2971801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Self watering plant</a:t>
            </a:r>
            <a:br>
              <a:rPr lang="en-US" sz="6000" dirty="0" smtClean="0"/>
            </a:br>
            <a:r>
              <a:rPr lang="en-US" sz="6000" dirty="0" smtClean="0"/>
              <a:t>Group 12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Bruno Duregon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Justin Patterson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Jon </a:t>
            </a:r>
            <a:r>
              <a:rPr lang="en-US" dirty="0" err="1" smtClean="0">
                <a:solidFill>
                  <a:schemeClr val="tx1"/>
                </a:solidFill>
              </a:rPr>
              <a:t>Lampguy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Jian </a:t>
            </a:r>
            <a:r>
              <a:rPr lang="en-US" dirty="0" err="1" smtClean="0">
                <a:solidFill>
                  <a:schemeClr val="tx1"/>
                </a:solidFill>
              </a:rPr>
              <a:t>Meng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8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7587" y="120534"/>
            <a:ext cx="10058400" cy="645695"/>
          </a:xfrm>
        </p:spPr>
        <p:txBody>
          <a:bodyPr>
            <a:noAutofit/>
          </a:bodyPr>
          <a:lstStyle/>
          <a:p>
            <a:r>
              <a:rPr lang="en-US" sz="3500" dirty="0" smtClean="0"/>
              <a:t>Bill of Materials</a:t>
            </a:r>
            <a:endParaRPr lang="en-US" sz="35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35929"/>
              </p:ext>
            </p:extLst>
          </p:nvPr>
        </p:nvGraphicFramePr>
        <p:xfrm>
          <a:off x="581892" y="656049"/>
          <a:ext cx="11055925" cy="6089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475">
                  <a:extLst>
                    <a:ext uri="{9D8B030D-6E8A-4147-A177-3AD203B41FA5}">
                      <a16:colId xmlns:a16="http://schemas.microsoft.com/office/drawing/2014/main" val="2107150481"/>
                    </a:ext>
                  </a:extLst>
                </a:gridCol>
                <a:gridCol w="879718">
                  <a:extLst>
                    <a:ext uri="{9D8B030D-6E8A-4147-A177-3AD203B41FA5}">
                      <a16:colId xmlns:a16="http://schemas.microsoft.com/office/drawing/2014/main" val="1056419000"/>
                    </a:ext>
                  </a:extLst>
                </a:gridCol>
                <a:gridCol w="374475">
                  <a:extLst>
                    <a:ext uri="{9D8B030D-6E8A-4147-A177-3AD203B41FA5}">
                      <a16:colId xmlns:a16="http://schemas.microsoft.com/office/drawing/2014/main" val="3791295225"/>
                    </a:ext>
                  </a:extLst>
                </a:gridCol>
                <a:gridCol w="1283914">
                  <a:extLst>
                    <a:ext uri="{9D8B030D-6E8A-4147-A177-3AD203B41FA5}">
                      <a16:colId xmlns:a16="http://schemas.microsoft.com/office/drawing/2014/main" val="3266689937"/>
                    </a:ext>
                  </a:extLst>
                </a:gridCol>
                <a:gridCol w="1101629">
                  <a:extLst>
                    <a:ext uri="{9D8B030D-6E8A-4147-A177-3AD203B41FA5}">
                      <a16:colId xmlns:a16="http://schemas.microsoft.com/office/drawing/2014/main" val="895799026"/>
                    </a:ext>
                  </a:extLst>
                </a:gridCol>
                <a:gridCol w="4677962">
                  <a:extLst>
                    <a:ext uri="{9D8B030D-6E8A-4147-A177-3AD203B41FA5}">
                      <a16:colId xmlns:a16="http://schemas.microsoft.com/office/drawing/2014/main" val="448280772"/>
                    </a:ext>
                  </a:extLst>
                </a:gridCol>
                <a:gridCol w="422026">
                  <a:extLst>
                    <a:ext uri="{9D8B030D-6E8A-4147-A177-3AD203B41FA5}">
                      <a16:colId xmlns:a16="http://schemas.microsoft.com/office/drawing/2014/main" val="4005928042"/>
                    </a:ext>
                  </a:extLst>
                </a:gridCol>
                <a:gridCol w="1022378">
                  <a:extLst>
                    <a:ext uri="{9D8B030D-6E8A-4147-A177-3AD203B41FA5}">
                      <a16:colId xmlns:a16="http://schemas.microsoft.com/office/drawing/2014/main" val="2806383380"/>
                    </a:ext>
                  </a:extLst>
                </a:gridCol>
                <a:gridCol w="380419">
                  <a:extLst>
                    <a:ext uri="{9D8B030D-6E8A-4147-A177-3AD203B41FA5}">
                      <a16:colId xmlns:a16="http://schemas.microsoft.com/office/drawing/2014/main" val="1670088822"/>
                    </a:ext>
                  </a:extLst>
                </a:gridCol>
                <a:gridCol w="538929">
                  <a:extLst>
                    <a:ext uri="{9D8B030D-6E8A-4147-A177-3AD203B41FA5}">
                      <a16:colId xmlns:a16="http://schemas.microsoft.com/office/drawing/2014/main" val="3176299468"/>
                    </a:ext>
                  </a:extLst>
                </a:gridCol>
              </a:tblGrid>
              <a:tr h="25970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Cnt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Part References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P/DNP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Mfg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Distributor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Dist. PN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 Cost Ea.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Cost Ext.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81451466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Microcontroller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Microchip Technology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AVR AVR® ATmega Microcontroller IC 8-Bit 16MHz 32KB (16K x 16) FLASH 44-TQFP (10x10)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ATMEGA32U4-AURTR-ND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3.49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3.49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991610878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STMicroelectronics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L7805ABD2T-TR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Linear Voltage Regulator IC Positive Fixed 1 Output 5V 1.5A D2PAK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497-1170-1-ND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548327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Diodes Incorporated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u="none" strike="noStrike">
                          <a:effectLst/>
                        </a:rPr>
                        <a:t>N-Channel 30V 3.6A (Ta) 770mW (Ta) Surface Mount SOT-23</a:t>
                      </a:r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DMG3406L-7DICT-ND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290111606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A130489TR-ND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0.02397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0.04794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78032187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A130501TR-ND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95910644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CRGP0805F100R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100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A130465TR-ND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0.02397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466940044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CRGP0805F1K0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 kOhms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A130477TR-ND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80363309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TNPW08051K80BEEA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1.8 kOhms ±0.1% 0.2W, 1/5W Chip Resistor 0805 (2012 Metric) Anti-Sulfur, Automotive AEC-Q200, Moisture Resistant Thin Film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541-9859-1-ND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837522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 Connectivity Passive Product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CRGP0805F22R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 Ohms ±1% 0.333W, 1/3W Chip Resistor 0805 (2012 Metric) Pulse Withstanding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A130457TR-ND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13759145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Samsung Electro-Mechanics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CL21A106KOCLRNC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10µF ±10% 16V Ceramic Capacitor X5R 0805 (2012 Metric) 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1276-2399-2-ND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0.04428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294972833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Yageo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CC0805ZRY5V9BB104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0.1µF -20%, +80% 50V </a:t>
                      </a:r>
                      <a:r>
                        <a:rPr lang="es-ES" sz="900" u="none" strike="noStrike" dirty="0" err="1">
                          <a:effectLst/>
                        </a:rPr>
                        <a:t>Ceramic</a:t>
                      </a:r>
                      <a:r>
                        <a:rPr lang="es-ES" sz="900" u="none" strike="noStrike" dirty="0">
                          <a:effectLst/>
                        </a:rPr>
                        <a:t> Capacitor Y5V (F) 0805 (2012 </a:t>
                      </a:r>
                      <a:r>
                        <a:rPr lang="es-ES" sz="900" u="none" strike="noStrike" dirty="0" err="1">
                          <a:effectLst/>
                        </a:rPr>
                        <a:t>Metric</a:t>
                      </a:r>
                      <a:r>
                        <a:rPr lang="es-ES" sz="900" u="none" strike="noStrike" dirty="0">
                          <a:effectLst/>
                        </a:rPr>
                        <a:t>)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311-1361-1-ND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49031405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KEMET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C0805C220K5GACTU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22pF ±10% 50V Ceramic Capacitor C0G, NP0 0805 (2012 Metric)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399-8036-1-ND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106274078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Abracon LLC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ABLS-16.000MHZ-B4-T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16MHz ±30ppm Crystal 18pF 40 Ohms HC-49/US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535-10226-1-ND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62568909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JMP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Dale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CRCW08050000Z0EA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 Ohms Jumper 0.125W, 1/8W Chip Resistor 0805 (2012 Metric) Automotive AEC-Q200 Thick Film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541-0.0ACT-ND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506632134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LED(Red)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LTST-C191KRKT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Red 631nm LED Indication - Discrete 2V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160-1447-1-ND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609792350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LED(Green)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DNP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Lite-On Inc.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LTST-C190GKT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Green 569nm LED Indication - Discrete 2.1V 0603 (1608 Metric)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160-1183-6-ND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3516240495"/>
                  </a:ext>
                </a:extLst>
              </a:tr>
              <a:tr h="237502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I/O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Phoenix Contact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1985234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TERM BLOCK PCB 6POS 3.5MM GREEN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277-1626-ND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0.85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1303057410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Micro Commercial Co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MMBT3904-TP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Bipolar (BJT) Transistor NPN 40V 200mA 300MHz 350mW Surface Mount SOT-23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MMBT3904TPMSCT-ND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2681632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C&amp;K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PTS645SM43SMTR92 LFS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SWITCH TACTILE SPST-NO 0.05A 12V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CKN9112CT-ND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958146121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Vishay Beyschlag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MFU0805FF00500P100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FUSE BOARD MNT 500MA 32VDC 0805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Digikey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MFU0805.50CT-ND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0.57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1.14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4095048132"/>
                  </a:ext>
                </a:extLst>
              </a:tr>
              <a:tr h="131433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2064227847"/>
                  </a:ext>
                </a:extLst>
              </a:tr>
              <a:tr h="25970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 COST: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 $        </a:t>
                      </a:r>
                      <a:r>
                        <a:rPr lang="en-US" sz="900" b="1" u="none" strike="noStrike" dirty="0" smtClean="0">
                          <a:effectLst/>
                        </a:rPr>
                        <a:t>10.25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ans"/>
                      </a:endParaRPr>
                    </a:p>
                  </a:txBody>
                  <a:tcPr marL="3384" marR="3384" marT="3384" marB="0" anchor="b"/>
                </a:tc>
                <a:extLst>
                  <a:ext uri="{0D108BD9-81ED-4DB2-BD59-A6C34878D82A}">
                    <a16:rowId xmlns:a16="http://schemas.microsoft.com/office/drawing/2014/main" val="677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1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833421"/>
            <a:ext cx="7456212" cy="38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plan 2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532015" y="1637607"/>
            <a:ext cx="385710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PART 1: Initial Power Setup</a:t>
            </a:r>
          </a:p>
          <a:p>
            <a:r>
              <a:rPr lang="en-US" sz="750" dirty="0"/>
              <a:t>1. Before Power is provided to the board for the first time a visual inspection should be</a:t>
            </a:r>
          </a:p>
          <a:p>
            <a:r>
              <a:rPr lang="en-US" sz="750" dirty="0"/>
              <a:t>performed by a at least one person whom is not the assembler.</a:t>
            </a:r>
          </a:p>
          <a:p>
            <a:r>
              <a:rPr lang="en-US" sz="750" dirty="0"/>
              <a:t>2. Power module test:</a:t>
            </a:r>
          </a:p>
          <a:p>
            <a:r>
              <a:rPr lang="en-US" sz="750" dirty="0"/>
              <a:t>a. Power cable connection test</a:t>
            </a:r>
          </a:p>
          <a:p>
            <a:r>
              <a:rPr lang="en-US" sz="750" dirty="0"/>
              <a:t>b. Voltage regulator test</a:t>
            </a:r>
          </a:p>
          <a:p>
            <a:r>
              <a:rPr lang="en-US" sz="750" dirty="0"/>
              <a:t>3. Power up test:</a:t>
            </a:r>
          </a:p>
          <a:p>
            <a:r>
              <a:rPr lang="en-US" sz="750" dirty="0"/>
              <a:t>a. Current level test</a:t>
            </a:r>
          </a:p>
          <a:p>
            <a:r>
              <a:rPr lang="en-US" sz="750" dirty="0"/>
              <a:t>b. Voltage level check</a:t>
            </a:r>
          </a:p>
          <a:p>
            <a:r>
              <a:rPr lang="en-US" sz="750" dirty="0"/>
              <a:t>c. Leakage check: Check movement of current between two conductors that are not</a:t>
            </a:r>
          </a:p>
          <a:p>
            <a:r>
              <a:rPr lang="en-US" sz="750" dirty="0"/>
              <a:t>connected.</a:t>
            </a:r>
          </a:p>
          <a:p>
            <a:r>
              <a:rPr lang="en-US" sz="750" dirty="0"/>
              <a:t>d. Opens Test: Check to make sure there is current flow from one "node" to the next</a:t>
            </a:r>
          </a:p>
          <a:p>
            <a:r>
              <a:rPr lang="en-US" sz="750" dirty="0"/>
              <a:t>for every net on the board, again by measuring the amount of resistance of the</a:t>
            </a:r>
          </a:p>
          <a:p>
            <a:r>
              <a:rPr lang="en-US" sz="750" dirty="0"/>
              <a:t>conductor.</a:t>
            </a:r>
          </a:p>
          <a:p>
            <a:r>
              <a:rPr lang="en-US" sz="750" dirty="0"/>
              <a:t>e. Shorts Test: Check to make sure that NO current flows between separate nets by</a:t>
            </a:r>
          </a:p>
          <a:p>
            <a:r>
              <a:rPr lang="en-US" sz="750" dirty="0"/>
              <a:t>measuring the amount resistance between them.</a:t>
            </a:r>
          </a:p>
          <a:p>
            <a:r>
              <a:rPr lang="en-US" sz="750" dirty="0"/>
              <a:t>2</a:t>
            </a:r>
          </a:p>
          <a:p>
            <a:r>
              <a:rPr lang="en-US" sz="750" dirty="0"/>
              <a:t>PART 2: System test</a:t>
            </a:r>
          </a:p>
          <a:p>
            <a:r>
              <a:rPr lang="en-US" sz="750" dirty="0"/>
              <a:t>The test session of the system includes two parts:</a:t>
            </a:r>
          </a:p>
          <a:p>
            <a:r>
              <a:rPr lang="en-US" sz="750" dirty="0"/>
              <a:t>1. Single component test:</a:t>
            </a:r>
          </a:p>
          <a:p>
            <a:r>
              <a:rPr lang="en-US" sz="750" dirty="0"/>
              <a:t>a. Check the type and the specification model of the sensor and actuator</a:t>
            </a:r>
          </a:p>
          <a:p>
            <a:r>
              <a:rPr lang="en-US" sz="750" dirty="0"/>
              <a:t>b. Test the functionality of the sensor and actuator</a:t>
            </a:r>
          </a:p>
          <a:p>
            <a:r>
              <a:rPr lang="en-US" sz="750" dirty="0"/>
              <a:t>2. System test:</a:t>
            </a:r>
          </a:p>
          <a:p>
            <a:r>
              <a:rPr lang="en-US" sz="750" dirty="0"/>
              <a:t>a. Design Validation: PCB Layout validation and code verification.</a:t>
            </a:r>
          </a:p>
          <a:p>
            <a:r>
              <a:rPr lang="en-US" sz="750" dirty="0"/>
              <a:t>b. Manufacturing test: Detect the manufacturing defects.</a:t>
            </a:r>
          </a:p>
          <a:p>
            <a:r>
              <a:rPr lang="en-US" sz="750" dirty="0"/>
              <a:t>c. Function test: Follow the block diagram of the system to make sure each part of</a:t>
            </a:r>
          </a:p>
          <a:p>
            <a:r>
              <a:rPr lang="en-US" sz="750" dirty="0"/>
              <a:t>the system can work correctly.</a:t>
            </a:r>
          </a:p>
          <a:p>
            <a:r>
              <a:rPr lang="en-US" sz="750" dirty="0"/>
              <a:t>PART 2 - 1 - 1: Moisture sensor test (FINISHED)</a:t>
            </a:r>
          </a:p>
          <a:p>
            <a:r>
              <a:rPr lang="en-US" sz="750" dirty="0"/>
              <a:t>A. Structure of the sensor: Moisture sensor is testing the resistance across two probes, the</a:t>
            </a:r>
          </a:p>
          <a:p>
            <a:r>
              <a:rPr lang="en-US" sz="750" dirty="0"/>
              <a:t>moisture level of the soil is represented as the voltage value.</a:t>
            </a:r>
          </a:p>
          <a:p>
            <a:r>
              <a:rPr lang="en-US" sz="750" dirty="0"/>
              <a:t>B. Test Method: Plug the probes into the different soil samples(each soil sample got</a:t>
            </a:r>
          </a:p>
          <a:p>
            <a:r>
              <a:rPr lang="en-US" sz="750" dirty="0"/>
              <a:t>different level moisture), measure the returned voltage level.</a:t>
            </a:r>
          </a:p>
          <a:p>
            <a:r>
              <a:rPr lang="en-US" sz="750" dirty="0"/>
              <a:t>C. Results: By increasing the moisture level of the sample soil, the measured maximum</a:t>
            </a:r>
          </a:p>
          <a:p>
            <a:r>
              <a:rPr lang="en-US" sz="750" dirty="0"/>
              <a:t>voltage level is about 4.3V(Under 5V power supply voltage). The minimum voltage level</a:t>
            </a:r>
          </a:p>
          <a:p>
            <a:r>
              <a:rPr lang="en-US" sz="750" dirty="0"/>
              <a:t>is about 2V.</a:t>
            </a:r>
          </a:p>
          <a:p>
            <a:r>
              <a:rPr lang="en-US" sz="750" dirty="0"/>
              <a:t>PART 2 - 1 </a:t>
            </a:r>
            <a:r>
              <a:rPr lang="en-US" sz="750" dirty="0" smtClean="0"/>
              <a:t>-</a:t>
            </a:r>
            <a:endParaRPr lang="en-US" sz="750" dirty="0"/>
          </a:p>
        </p:txBody>
      </p:sp>
      <p:sp>
        <p:nvSpPr>
          <p:cNvPr id="5" name="TextBox 4"/>
          <p:cNvSpPr txBox="1"/>
          <p:nvPr/>
        </p:nvSpPr>
        <p:spPr>
          <a:xfrm>
            <a:off x="4389120" y="1687354"/>
            <a:ext cx="385710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/>
              <a:t>PART </a:t>
            </a:r>
            <a:r>
              <a:rPr lang="en-US" sz="750" dirty="0"/>
              <a:t>2 - 1 - 2: Actuator Test (FINISHED)</a:t>
            </a:r>
          </a:p>
          <a:p>
            <a:r>
              <a:rPr lang="en-US" sz="750" dirty="0"/>
              <a:t>The actuator of the automated watering system is a water valve. The I/O pin of the processor</a:t>
            </a:r>
          </a:p>
          <a:p>
            <a:r>
              <a:rPr lang="en-US" sz="750" dirty="0"/>
              <a:t>control the ON and OFF of the actuator. When the moisture level lower than the threshold value,</a:t>
            </a:r>
          </a:p>
          <a:p>
            <a:r>
              <a:rPr lang="en-US" sz="750" dirty="0"/>
              <a:t>3</a:t>
            </a:r>
          </a:p>
          <a:p>
            <a:r>
              <a:rPr lang="en-US" sz="750" dirty="0"/>
              <a:t>the system will turn on the valve. In other words, the goal of the test is to make sure that the</a:t>
            </a:r>
          </a:p>
          <a:p>
            <a:r>
              <a:rPr lang="en-US" sz="750" dirty="0"/>
              <a:t>actuator is capable for multiple ON/OFF in a short time period.</a:t>
            </a:r>
          </a:p>
          <a:p>
            <a:r>
              <a:rPr lang="en-US" sz="750" dirty="0"/>
              <a:t>A. Test Method: Connect the valve to the output pin of the circuit, run the “Blink” file on</a:t>
            </a:r>
          </a:p>
          <a:p>
            <a:r>
              <a:rPr lang="en-US" sz="750" dirty="0"/>
              <a:t>the circuit.</a:t>
            </a:r>
          </a:p>
          <a:p>
            <a:r>
              <a:rPr lang="en-US" sz="750" dirty="0"/>
              <a:t>B. Results: Run the program for 2 minutes, the system will keep turning ON/OFF of the</a:t>
            </a:r>
          </a:p>
          <a:p>
            <a:r>
              <a:rPr lang="en-US" sz="750" dirty="0"/>
              <a:t>valve, the valve worked correctly.</a:t>
            </a:r>
          </a:p>
          <a:p>
            <a:r>
              <a:rPr lang="en-US" sz="750" dirty="0"/>
              <a:t>PART 2 - 2 - 1: PCB Validation</a:t>
            </a:r>
          </a:p>
          <a:p>
            <a:r>
              <a:rPr lang="en-US" sz="750" dirty="0"/>
              <a:t>A. Parts completion check:</a:t>
            </a:r>
          </a:p>
          <a:p>
            <a:r>
              <a:rPr lang="en-US" sz="750" dirty="0"/>
              <a:t>a. All major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Processor</a:t>
            </a:r>
          </a:p>
          <a:p>
            <a:r>
              <a:rPr lang="en-US" sz="750" dirty="0"/>
              <a:t>ii. Power supply (Voltage regulator)</a:t>
            </a:r>
          </a:p>
          <a:p>
            <a:r>
              <a:rPr lang="en-US" sz="750" dirty="0"/>
              <a:t>iii. Moisture sensor</a:t>
            </a:r>
          </a:p>
          <a:p>
            <a:r>
              <a:rPr lang="en-US" sz="750" dirty="0"/>
              <a:t>iv. The actuator (Valve)</a:t>
            </a:r>
          </a:p>
          <a:p>
            <a:r>
              <a:rPr lang="en-US" sz="750" dirty="0"/>
              <a:t>b. All support components included?</a:t>
            </a:r>
          </a:p>
          <a:p>
            <a:r>
              <a:rPr lang="en-US" sz="750" dirty="0" err="1"/>
              <a:t>i</a:t>
            </a:r>
            <a:r>
              <a:rPr lang="en-US" sz="750" dirty="0"/>
              <a:t>. USB connection port</a:t>
            </a:r>
          </a:p>
          <a:p>
            <a:r>
              <a:rPr lang="en-US" sz="750" dirty="0"/>
              <a:t>ii. Power connection port</a:t>
            </a:r>
          </a:p>
          <a:p>
            <a:r>
              <a:rPr lang="en-US" sz="750" dirty="0"/>
              <a:t>iii. Reset switch</a:t>
            </a:r>
          </a:p>
          <a:p>
            <a:r>
              <a:rPr lang="en-US" sz="750" dirty="0"/>
              <a:t>c. All the surface mount circuit component included?</a:t>
            </a:r>
          </a:p>
          <a:p>
            <a:r>
              <a:rPr lang="en-US" sz="750" dirty="0"/>
              <a:t>B. PCB footprint check</a:t>
            </a:r>
          </a:p>
          <a:p>
            <a:r>
              <a:rPr lang="en-US" sz="750" dirty="0"/>
              <a:t>C. Parts placement test</a:t>
            </a:r>
          </a:p>
          <a:p>
            <a:r>
              <a:rPr lang="en-US" sz="750" dirty="0"/>
              <a:t>PART 2 - 2 - 2: Function Test</a:t>
            </a:r>
          </a:p>
          <a:p>
            <a:r>
              <a:rPr lang="en-US" sz="750" dirty="0"/>
              <a:t>A. Debug the code to make sure the code can successfully flash into the processor.</a:t>
            </a:r>
          </a:p>
          <a:p>
            <a:r>
              <a:rPr lang="en-US" sz="750" dirty="0"/>
              <a:t>4</a:t>
            </a:r>
          </a:p>
          <a:p>
            <a:r>
              <a:rPr lang="en-US" sz="750" dirty="0"/>
              <a:t>B. After the program is flashed to the processor via USB, a test run should be performed.</a:t>
            </a:r>
          </a:p>
          <a:p>
            <a:r>
              <a:rPr lang="en-US" sz="750" dirty="0"/>
              <a:t>PART 2 - 2 - 3: Manufacturing Test</a:t>
            </a:r>
          </a:p>
          <a:p>
            <a:r>
              <a:rPr lang="en-US" sz="750" dirty="0"/>
              <a:t>A. Follow the schematic and assemble the circuit on each board.</a:t>
            </a:r>
          </a:p>
          <a:p>
            <a:r>
              <a:rPr lang="en-US" sz="750" dirty="0"/>
              <a:t>B. Follow the test method in PART 2 - 2 - 2 to test all the prototypes.</a:t>
            </a:r>
          </a:p>
        </p:txBody>
      </p:sp>
    </p:spTree>
    <p:extLst>
      <p:ext uri="{BB962C8B-B14F-4D97-AF65-F5344CB8AC3E}">
        <p14:creationId xmlns:p14="http://schemas.microsoft.com/office/powerpoint/2010/main" val="2463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what’s left to do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Second revision of board (fix board issue)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Put it in box – waterproof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More I/O for sensors and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Keep historical data for seasonal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Add wireless communication for viewable diagnostics and statistics (phone, computer, app)</a:t>
            </a:r>
          </a:p>
        </p:txBody>
      </p:sp>
    </p:spTree>
    <p:extLst>
      <p:ext uri="{BB962C8B-B14F-4D97-AF65-F5344CB8AC3E}">
        <p14:creationId xmlns:p14="http://schemas.microsoft.com/office/powerpoint/2010/main" val="2618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825" y="1778924"/>
            <a:ext cx="11629506" cy="3399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Finalized </a:t>
            </a:r>
            <a:r>
              <a:rPr lang="en-US" sz="6000" dirty="0" err="1" smtClean="0"/>
              <a:t>gantt</a:t>
            </a:r>
            <a:r>
              <a:rPr lang="en-US" sz="6000" dirty="0" smtClean="0"/>
              <a:t> chart</a:t>
            </a:r>
            <a:endParaRPr lang="en-US" sz="6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7459"/>
              </p:ext>
            </p:extLst>
          </p:nvPr>
        </p:nvGraphicFramePr>
        <p:xfrm>
          <a:off x="534804" y="1936865"/>
          <a:ext cx="11302283" cy="290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8459383" imgH="4752882" progId="Excel.Sheet.12">
                  <p:embed/>
                </p:oleObj>
              </mc:Choice>
              <mc:Fallback>
                <p:oleObj name="Worksheet" r:id="rId3" imgW="18459383" imgH="47528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804" y="1936865"/>
                        <a:ext cx="11302283" cy="290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55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172209" cy="1558636"/>
          </a:xfrm>
        </p:spPr>
        <p:txBody>
          <a:bodyPr>
            <a:noAutofit/>
          </a:bodyPr>
          <a:lstStyle/>
          <a:p>
            <a:r>
              <a:rPr lang="en-US" sz="5600" dirty="0" smtClean="0"/>
              <a:t>Lessons learned</a:t>
            </a:r>
            <a:endParaRPr lang="en-US" sz="56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2" y="2244436"/>
            <a:ext cx="10930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Board layout took longer than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careful with discount power supplies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No lull time – always stay on top of something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Be careful soldering, we only have four 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Can have greater spacing between traces (it’s okay)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884" y="5482245"/>
            <a:ext cx="378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36A9C"/>
                </a:solidFill>
              </a:rPr>
              <a:t>Jon </a:t>
            </a:r>
            <a:r>
              <a:rPr lang="en-US" sz="1200" dirty="0" err="1" smtClean="0">
                <a:solidFill>
                  <a:srgbClr val="136A9C"/>
                </a:solidFill>
              </a:rPr>
              <a:t>lowkey</a:t>
            </a:r>
            <a:r>
              <a:rPr lang="en-US" sz="1200" dirty="0" smtClean="0">
                <a:solidFill>
                  <a:srgbClr val="136A9C"/>
                </a:solidFill>
              </a:rPr>
              <a:t> farts a lot in the lab</a:t>
            </a:r>
            <a:endParaRPr lang="en-US" sz="1200" dirty="0">
              <a:solidFill>
                <a:srgbClr val="136A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IP used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Eagle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LT Spice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Microsoft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smtClean="0">
                <a:hlinkClick r:id="rId2"/>
              </a:rPr>
              <a:t>GitHub</a:t>
            </a:r>
            <a:endParaRPr lang="en-U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Arduino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93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Design matrix</a:t>
            </a:r>
            <a:endParaRPr lang="en-US" sz="6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6892"/>
              </p:ext>
            </p:extLst>
          </p:nvPr>
        </p:nvGraphicFramePr>
        <p:xfrm>
          <a:off x="625643" y="1731169"/>
          <a:ext cx="10667998" cy="4043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240">
                  <a:extLst>
                    <a:ext uri="{9D8B030D-6E8A-4147-A177-3AD203B41FA5}">
                      <a16:colId xmlns:a16="http://schemas.microsoft.com/office/drawing/2014/main" val="2376783171"/>
                    </a:ext>
                  </a:extLst>
                </a:gridCol>
                <a:gridCol w="889792">
                  <a:extLst>
                    <a:ext uri="{9D8B030D-6E8A-4147-A177-3AD203B41FA5}">
                      <a16:colId xmlns:a16="http://schemas.microsoft.com/office/drawing/2014/main" val="1795286384"/>
                    </a:ext>
                  </a:extLst>
                </a:gridCol>
                <a:gridCol w="1598844">
                  <a:extLst>
                    <a:ext uri="{9D8B030D-6E8A-4147-A177-3AD203B41FA5}">
                      <a16:colId xmlns:a16="http://schemas.microsoft.com/office/drawing/2014/main" val="3203620858"/>
                    </a:ext>
                  </a:extLst>
                </a:gridCol>
                <a:gridCol w="1779583">
                  <a:extLst>
                    <a:ext uri="{9D8B030D-6E8A-4147-A177-3AD203B41FA5}">
                      <a16:colId xmlns:a16="http://schemas.microsoft.com/office/drawing/2014/main" val="3872188925"/>
                    </a:ext>
                  </a:extLst>
                </a:gridCol>
                <a:gridCol w="1427374">
                  <a:extLst>
                    <a:ext uri="{9D8B030D-6E8A-4147-A177-3AD203B41FA5}">
                      <a16:colId xmlns:a16="http://schemas.microsoft.com/office/drawing/2014/main" val="449998661"/>
                    </a:ext>
                  </a:extLst>
                </a:gridCol>
                <a:gridCol w="2317165">
                  <a:extLst>
                    <a:ext uri="{9D8B030D-6E8A-4147-A177-3AD203B41FA5}">
                      <a16:colId xmlns:a16="http://schemas.microsoft.com/office/drawing/2014/main" val="2239687173"/>
                    </a:ext>
                  </a:extLst>
                </a:gridCol>
              </a:tblGrid>
              <a:tr h="65724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Magnetic Gripper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Self Watering Plant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Cleaning Robot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Snack Dispening Machine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05069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Cost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068926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Feasibility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1548510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Sensor/Actuator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520397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Algorithmic Complexity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857101"/>
                  </a:ext>
                </a:extLst>
              </a:tr>
              <a:tr h="657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Programming Requirements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612929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Time Commitment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1794510"/>
                  </a:ext>
                </a:extLst>
              </a:tr>
              <a:tr h="363117">
                <a:tc>
                  <a:txBody>
                    <a:bodyPr/>
                    <a:lstStyle/>
                    <a:p>
                      <a:pPr algn="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Score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04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Overview of problem 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Making the home garden watering process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Necessity to water house plants without being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 smtClean="0"/>
              <a:t>Rethinking water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17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Solution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Self watering plant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Periodically checks moisture level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Turns on when moisture level out of bounds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Waters appropriate amount</a:t>
            </a:r>
          </a:p>
        </p:txBody>
      </p:sp>
    </p:spTree>
    <p:extLst>
      <p:ext uri="{BB962C8B-B14F-4D97-AF65-F5344CB8AC3E}">
        <p14:creationId xmlns:p14="http://schemas.microsoft.com/office/powerpoint/2010/main" val="446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0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50" y="2252497"/>
            <a:ext cx="9783349" cy="38602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37361" y="4763191"/>
            <a:ext cx="8728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 DC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55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Block diagram level 1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23" y="1733404"/>
            <a:ext cx="7317515" cy="35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92" y="0"/>
            <a:ext cx="8856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5777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layout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493406"/>
            <a:ext cx="6822302" cy="52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45695"/>
          </a:xfrm>
        </p:spPr>
        <p:txBody>
          <a:bodyPr>
            <a:noAutofit/>
          </a:bodyPr>
          <a:lstStyle/>
          <a:p>
            <a:r>
              <a:rPr lang="en-US" sz="6000" dirty="0" smtClean="0"/>
              <a:t>Firmware overview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684213" y="2085473"/>
            <a:ext cx="10930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If moisture reading is lower than set bounds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Water plant for time specified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VerificTime</a:t>
            </a:r>
            <a:r>
              <a:rPr lang="en-US" sz="2800" dirty="0" smtClean="0"/>
              <a:t> </a:t>
            </a:r>
            <a:r>
              <a:rPr lang="en-US" sz="2800" dirty="0"/>
              <a:t>specified by potentiometer (between 5 and 30 seconds)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 smtClean="0"/>
              <a:t>ation</a:t>
            </a:r>
            <a:r>
              <a:rPr lang="en-US" sz="2800" dirty="0" smtClean="0"/>
              <a:t> of hardware via </a:t>
            </a:r>
            <a:r>
              <a:rPr lang="en-US" sz="2800" dirty="0" err="1" smtClean="0"/>
              <a:t>testbench</a:t>
            </a:r>
            <a:endParaRPr lang="en-US" sz="2800" dirty="0" smtClean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Valve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Open valve, close valve, test potentiometer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Sensor functionalities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2800" dirty="0" smtClean="0"/>
              <a:t>Read sensor once, read sensor x times, read sensor and average</a:t>
            </a:r>
          </a:p>
        </p:txBody>
      </p:sp>
    </p:spTree>
    <p:extLst>
      <p:ext uri="{BB962C8B-B14F-4D97-AF65-F5344CB8AC3E}">
        <p14:creationId xmlns:p14="http://schemas.microsoft.com/office/powerpoint/2010/main" val="3577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1489</Words>
  <Application>Microsoft Office PowerPoint</Application>
  <PresentationFormat>Widescreen</PresentationFormat>
  <Paragraphs>376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Sans</vt:lpstr>
      <vt:lpstr>Wingdings 3</vt:lpstr>
      <vt:lpstr>Slice</vt:lpstr>
      <vt:lpstr>Microsoft Excel Worksheet</vt:lpstr>
      <vt:lpstr>Self watering plant Group 12</vt:lpstr>
      <vt:lpstr>Design matrix</vt:lpstr>
      <vt:lpstr>Overview of problem </vt:lpstr>
      <vt:lpstr>Solution</vt:lpstr>
      <vt:lpstr>Block Diagram level 0</vt:lpstr>
      <vt:lpstr>Block diagram level 1</vt:lpstr>
      <vt:lpstr>PowerPoint Presentation</vt:lpstr>
      <vt:lpstr>layout</vt:lpstr>
      <vt:lpstr>Firmware overview</vt:lpstr>
      <vt:lpstr>Bill of Materials</vt:lpstr>
      <vt:lpstr>Test plan 1</vt:lpstr>
      <vt:lpstr>Test plan 2</vt:lpstr>
      <vt:lpstr>what’s left to do</vt:lpstr>
      <vt:lpstr>Finalized gantt chart</vt:lpstr>
      <vt:lpstr>Lessons learned</vt:lpstr>
      <vt:lpstr>IP used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Duregon</dc:creator>
  <cp:lastModifiedBy>Bruno Duregon</cp:lastModifiedBy>
  <cp:revision>61</cp:revision>
  <dcterms:created xsi:type="dcterms:W3CDTF">2018-12-05T23:25:03Z</dcterms:created>
  <dcterms:modified xsi:type="dcterms:W3CDTF">2018-12-06T19:09:24Z</dcterms:modified>
</cp:coreProperties>
</file>