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0" r:id="rId3"/>
    <p:sldId id="261" r:id="rId4"/>
    <p:sldId id="263" r:id="rId5"/>
    <p:sldId id="265" r:id="rId6"/>
    <p:sldId id="262" r:id="rId7"/>
    <p:sldId id="266" r:id="rId8"/>
    <p:sldId id="268" r:id="rId9"/>
    <p:sldId id="285" r:id="rId10"/>
    <p:sldId id="270" r:id="rId11"/>
    <p:sldId id="286" r:id="rId12"/>
    <p:sldId id="287" r:id="rId13"/>
    <p:sldId id="291" r:id="rId14"/>
    <p:sldId id="288" r:id="rId15"/>
    <p:sldId id="289" r:id="rId16"/>
    <p:sldId id="290" r:id="rId17"/>
    <p:sldId id="292" r:id="rId18"/>
    <p:sldId id="273" r:id="rId19"/>
    <p:sldId id="293" r:id="rId20"/>
    <p:sldId id="294" r:id="rId21"/>
    <p:sldId id="295" r:id="rId22"/>
    <p:sldId id="307" r:id="rId23"/>
    <p:sldId id="296" r:id="rId24"/>
    <p:sldId id="304" r:id="rId25"/>
    <p:sldId id="300" r:id="rId26"/>
    <p:sldId id="305" r:id="rId27"/>
    <p:sldId id="301" r:id="rId28"/>
    <p:sldId id="306" r:id="rId29"/>
    <p:sldId id="302" r:id="rId30"/>
    <p:sldId id="303" r:id="rId31"/>
    <p:sldId id="278" r:id="rId32"/>
    <p:sldId id="277" r:id="rId33"/>
    <p:sldId id="282" r:id="rId34"/>
    <p:sldId id="283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6CA9DC-6183-4793-ABB9-39B4EDDE60C6}" type="doc">
      <dgm:prSet loTypeId="urn:microsoft.com/office/officeart/2005/8/layout/orgChart1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EA665BB6-7DBE-4857-BC90-4BEF83772401}">
      <dgm:prSet phldrT="[文字]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altLang="zh-TW" dirty="0" smtClean="0"/>
            <a:t>Musk Data Set</a:t>
          </a:r>
          <a:endParaRPr lang="zh-TW" altLang="en-US" dirty="0"/>
        </a:p>
      </dgm:t>
    </dgm:pt>
    <dgm:pt modelId="{04D166A1-2457-4E3C-8797-D715243FF478}" type="parTrans" cxnId="{0F92BFA1-78FE-4386-B4DA-6CDF17AB8AFE}">
      <dgm:prSet/>
      <dgm:spPr/>
      <dgm:t>
        <a:bodyPr/>
        <a:lstStyle/>
        <a:p>
          <a:endParaRPr lang="zh-TW" altLang="en-US"/>
        </a:p>
      </dgm:t>
    </dgm:pt>
    <dgm:pt modelId="{4C21EA07-0679-45F5-BE77-469300D90A1A}" type="sibTrans" cxnId="{0F92BFA1-78FE-4386-B4DA-6CDF17AB8AFE}">
      <dgm:prSet/>
      <dgm:spPr/>
      <dgm:t>
        <a:bodyPr/>
        <a:lstStyle/>
        <a:p>
          <a:endParaRPr lang="zh-TW" altLang="en-US"/>
        </a:p>
      </dgm:t>
    </dgm:pt>
    <dgm:pt modelId="{27FF0DAC-00E7-49E3-9652-1BE5EF87B3C0}">
      <dgm:prSet phldrT="[文字]" custT="1"/>
      <dgm:spPr/>
      <dgm:t>
        <a:bodyPr/>
        <a:lstStyle/>
        <a:p>
          <a:r>
            <a:rPr lang="en-US" altLang="zh-TW" sz="4000" dirty="0" smtClean="0"/>
            <a:t>Data Set A</a:t>
          </a:r>
        </a:p>
        <a:p>
          <a:r>
            <a:rPr lang="en-US" altLang="zh-TW" sz="1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n ≫ p</a:t>
          </a:r>
          <a:endParaRPr lang="zh-TW" altLang="en-US" sz="1800" dirty="0">
            <a:solidFill>
              <a:schemeClr val="tx1"/>
            </a:solidFill>
          </a:endParaRPr>
        </a:p>
      </dgm:t>
    </dgm:pt>
    <dgm:pt modelId="{DC1E6C9F-CFE1-46E0-9747-92DD54F82741}" type="parTrans" cxnId="{563375E8-6E7F-4556-B660-1980A970BA80}">
      <dgm:prSet/>
      <dgm:spPr/>
      <dgm:t>
        <a:bodyPr/>
        <a:lstStyle/>
        <a:p>
          <a:endParaRPr lang="zh-TW" altLang="en-US"/>
        </a:p>
      </dgm:t>
    </dgm:pt>
    <dgm:pt modelId="{B15CE2D3-F426-41BF-8438-0D1784F7D6A7}" type="sibTrans" cxnId="{563375E8-6E7F-4556-B660-1980A970BA80}">
      <dgm:prSet/>
      <dgm:spPr/>
      <dgm:t>
        <a:bodyPr/>
        <a:lstStyle/>
        <a:p>
          <a:endParaRPr lang="zh-TW" altLang="en-US"/>
        </a:p>
      </dgm:t>
    </dgm:pt>
    <dgm:pt modelId="{EE1A878A-7E9B-41AA-9526-8F567C4412FF}">
      <dgm:prSet phldrT="[文字]" custT="1"/>
      <dgm:spPr/>
      <dgm:t>
        <a:bodyPr/>
        <a:lstStyle/>
        <a:p>
          <a:r>
            <a:rPr lang="en-US" altLang="zh-TW" sz="3600" dirty="0" smtClean="0"/>
            <a:t>Data Set B</a:t>
          </a:r>
        </a:p>
        <a:p>
          <a:r>
            <a:rPr lang="en-US" altLang="zh-TW" sz="1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n ≈ p</a:t>
          </a:r>
          <a:endParaRPr lang="zh-TW" altLang="en-US" sz="1800" dirty="0">
            <a:solidFill>
              <a:schemeClr val="tx1"/>
            </a:solidFill>
          </a:endParaRPr>
        </a:p>
      </dgm:t>
    </dgm:pt>
    <dgm:pt modelId="{E005EC9E-1201-4F56-9D88-919EE026F45A}" type="parTrans" cxnId="{947D9C8B-E2CE-49C3-ACFB-CB478CEBD629}">
      <dgm:prSet/>
      <dgm:spPr/>
      <dgm:t>
        <a:bodyPr/>
        <a:lstStyle/>
        <a:p>
          <a:endParaRPr lang="zh-TW" altLang="en-US"/>
        </a:p>
      </dgm:t>
    </dgm:pt>
    <dgm:pt modelId="{48893D35-97B4-42D4-BD65-CAB093F99F8C}" type="sibTrans" cxnId="{947D9C8B-E2CE-49C3-ACFB-CB478CEBD629}">
      <dgm:prSet/>
      <dgm:spPr/>
      <dgm:t>
        <a:bodyPr/>
        <a:lstStyle/>
        <a:p>
          <a:endParaRPr lang="zh-TW" altLang="en-US"/>
        </a:p>
      </dgm:t>
    </dgm:pt>
    <dgm:pt modelId="{F695A84D-9266-4BDC-BB8F-1AA7903381DC}">
      <dgm:prSet phldrT="[文字]" custT="1"/>
      <dgm:spPr/>
      <dgm:t>
        <a:bodyPr/>
        <a:lstStyle/>
        <a:p>
          <a:r>
            <a:rPr lang="en-US" altLang="zh-TW" sz="4000" dirty="0" smtClean="0"/>
            <a:t>Data Set C</a:t>
          </a:r>
        </a:p>
        <a:p>
          <a:r>
            <a:rPr lang="en-US" altLang="zh-TW" sz="1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n ≪ p</a:t>
          </a:r>
          <a:endParaRPr lang="zh-TW" altLang="en-US" sz="1800" dirty="0">
            <a:solidFill>
              <a:schemeClr val="tx1"/>
            </a:solidFill>
          </a:endParaRPr>
        </a:p>
      </dgm:t>
    </dgm:pt>
    <dgm:pt modelId="{0D5F808C-13F4-43FA-AEDF-261AC55685B0}" type="parTrans" cxnId="{8E78C386-8AE4-4654-9145-175D88730FC9}">
      <dgm:prSet/>
      <dgm:spPr/>
      <dgm:t>
        <a:bodyPr/>
        <a:lstStyle/>
        <a:p>
          <a:endParaRPr lang="zh-TW" altLang="en-US"/>
        </a:p>
      </dgm:t>
    </dgm:pt>
    <dgm:pt modelId="{BB6315EE-D378-4098-8C55-36477AC8E85E}" type="sibTrans" cxnId="{8E78C386-8AE4-4654-9145-175D88730FC9}">
      <dgm:prSet/>
      <dgm:spPr/>
      <dgm:t>
        <a:bodyPr/>
        <a:lstStyle/>
        <a:p>
          <a:endParaRPr lang="zh-TW" altLang="en-US"/>
        </a:p>
      </dgm:t>
    </dgm:pt>
    <dgm:pt modelId="{40B031C0-D7E0-43DB-BE95-FD0130A67B54}" type="pres">
      <dgm:prSet presAssocID="{7F6CA9DC-6183-4793-ABB9-39B4EDDE60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4B3D27F0-B751-475F-AA97-694CF83D9545}" type="pres">
      <dgm:prSet presAssocID="{EA665BB6-7DBE-4857-BC90-4BEF83772401}" presName="hierRoot1" presStyleCnt="0">
        <dgm:presLayoutVars>
          <dgm:hierBranch val="init"/>
        </dgm:presLayoutVars>
      </dgm:prSet>
      <dgm:spPr/>
    </dgm:pt>
    <dgm:pt modelId="{139D9D9A-D8CD-4944-AAC0-3CA5B7B0402B}" type="pres">
      <dgm:prSet presAssocID="{EA665BB6-7DBE-4857-BC90-4BEF83772401}" presName="rootComposite1" presStyleCnt="0"/>
      <dgm:spPr/>
    </dgm:pt>
    <dgm:pt modelId="{5A367BC9-CBC6-41A5-9C0B-3E68434F5077}" type="pres">
      <dgm:prSet presAssocID="{EA665BB6-7DBE-4857-BC90-4BEF83772401}" presName="rootText1" presStyleLbl="node0" presStyleIdx="0" presStyleCnt="1" custScaleX="13404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71A828-C1DB-412F-9238-5DEDC3B35409}" type="pres">
      <dgm:prSet presAssocID="{EA665BB6-7DBE-4857-BC90-4BEF83772401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C942093D-AABF-4979-BDDD-2A44AEEE08BB}" type="pres">
      <dgm:prSet presAssocID="{EA665BB6-7DBE-4857-BC90-4BEF83772401}" presName="hierChild2" presStyleCnt="0"/>
      <dgm:spPr/>
    </dgm:pt>
    <dgm:pt modelId="{E2CD2AE1-DEDE-48BF-A7FC-E2F965980A39}" type="pres">
      <dgm:prSet presAssocID="{DC1E6C9F-CFE1-46E0-9747-92DD54F82741}" presName="Name37" presStyleLbl="parChTrans1D2" presStyleIdx="0" presStyleCnt="3"/>
      <dgm:spPr/>
      <dgm:t>
        <a:bodyPr/>
        <a:lstStyle/>
        <a:p>
          <a:endParaRPr lang="zh-TW" altLang="en-US"/>
        </a:p>
      </dgm:t>
    </dgm:pt>
    <dgm:pt modelId="{622C9709-C813-457C-B000-AACE8A1A28D6}" type="pres">
      <dgm:prSet presAssocID="{27FF0DAC-00E7-49E3-9652-1BE5EF87B3C0}" presName="hierRoot2" presStyleCnt="0">
        <dgm:presLayoutVars>
          <dgm:hierBranch val="init"/>
        </dgm:presLayoutVars>
      </dgm:prSet>
      <dgm:spPr/>
    </dgm:pt>
    <dgm:pt modelId="{7584A85B-AB3B-4744-AAF6-A0880B1CC025}" type="pres">
      <dgm:prSet presAssocID="{27FF0DAC-00E7-49E3-9652-1BE5EF87B3C0}" presName="rootComposite" presStyleCnt="0"/>
      <dgm:spPr/>
    </dgm:pt>
    <dgm:pt modelId="{AA6DB356-23D0-4FE0-8798-5F58993F4C93}" type="pres">
      <dgm:prSet presAssocID="{27FF0DAC-00E7-49E3-9652-1BE5EF87B3C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5AF559-C8DC-4C80-86FA-B6CC89644826}" type="pres">
      <dgm:prSet presAssocID="{27FF0DAC-00E7-49E3-9652-1BE5EF87B3C0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8A5EFA34-2503-4407-88AA-7AF15406B3B1}" type="pres">
      <dgm:prSet presAssocID="{27FF0DAC-00E7-49E3-9652-1BE5EF87B3C0}" presName="hierChild4" presStyleCnt="0"/>
      <dgm:spPr/>
    </dgm:pt>
    <dgm:pt modelId="{B494DB07-7500-4190-A49B-61E9CC0E395A}" type="pres">
      <dgm:prSet presAssocID="{27FF0DAC-00E7-49E3-9652-1BE5EF87B3C0}" presName="hierChild5" presStyleCnt="0"/>
      <dgm:spPr/>
    </dgm:pt>
    <dgm:pt modelId="{8D5BB1F6-EF68-4AE3-A4FD-DB7DD3FD0C0E}" type="pres">
      <dgm:prSet presAssocID="{E005EC9E-1201-4F56-9D88-919EE026F45A}" presName="Name37" presStyleLbl="parChTrans1D2" presStyleIdx="1" presStyleCnt="3"/>
      <dgm:spPr/>
      <dgm:t>
        <a:bodyPr/>
        <a:lstStyle/>
        <a:p>
          <a:endParaRPr lang="zh-TW" altLang="en-US"/>
        </a:p>
      </dgm:t>
    </dgm:pt>
    <dgm:pt modelId="{7E503289-9498-460A-8B83-C5502C05A724}" type="pres">
      <dgm:prSet presAssocID="{EE1A878A-7E9B-41AA-9526-8F567C4412FF}" presName="hierRoot2" presStyleCnt="0">
        <dgm:presLayoutVars>
          <dgm:hierBranch val="init"/>
        </dgm:presLayoutVars>
      </dgm:prSet>
      <dgm:spPr/>
    </dgm:pt>
    <dgm:pt modelId="{655D2B69-D0B9-436E-A93B-0590661AC9DB}" type="pres">
      <dgm:prSet presAssocID="{EE1A878A-7E9B-41AA-9526-8F567C4412FF}" presName="rootComposite" presStyleCnt="0"/>
      <dgm:spPr/>
    </dgm:pt>
    <dgm:pt modelId="{589E7A2C-C4F0-4CBE-A90B-47D1D7321C2C}" type="pres">
      <dgm:prSet presAssocID="{EE1A878A-7E9B-41AA-9526-8F567C4412F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F2AC0D6-90E1-474A-ABEC-AC3AC5E191DE}" type="pres">
      <dgm:prSet presAssocID="{EE1A878A-7E9B-41AA-9526-8F567C4412FF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5439F7B8-31DD-428C-9318-7B3870CC20D8}" type="pres">
      <dgm:prSet presAssocID="{EE1A878A-7E9B-41AA-9526-8F567C4412FF}" presName="hierChild4" presStyleCnt="0"/>
      <dgm:spPr/>
    </dgm:pt>
    <dgm:pt modelId="{2D2B92FC-8E54-426D-A18B-81F235C730FA}" type="pres">
      <dgm:prSet presAssocID="{EE1A878A-7E9B-41AA-9526-8F567C4412FF}" presName="hierChild5" presStyleCnt="0"/>
      <dgm:spPr/>
    </dgm:pt>
    <dgm:pt modelId="{CB46B2A0-70CC-41BB-BCCD-80BC931B0243}" type="pres">
      <dgm:prSet presAssocID="{0D5F808C-13F4-43FA-AEDF-261AC55685B0}" presName="Name37" presStyleLbl="parChTrans1D2" presStyleIdx="2" presStyleCnt="3"/>
      <dgm:spPr/>
      <dgm:t>
        <a:bodyPr/>
        <a:lstStyle/>
        <a:p>
          <a:endParaRPr lang="zh-TW" altLang="en-US"/>
        </a:p>
      </dgm:t>
    </dgm:pt>
    <dgm:pt modelId="{8B904E41-5F80-435B-AA37-682910BE1DE1}" type="pres">
      <dgm:prSet presAssocID="{F695A84D-9266-4BDC-BB8F-1AA7903381DC}" presName="hierRoot2" presStyleCnt="0">
        <dgm:presLayoutVars>
          <dgm:hierBranch val="init"/>
        </dgm:presLayoutVars>
      </dgm:prSet>
      <dgm:spPr/>
    </dgm:pt>
    <dgm:pt modelId="{812A039E-B306-455C-A749-459396F475B2}" type="pres">
      <dgm:prSet presAssocID="{F695A84D-9266-4BDC-BB8F-1AA7903381DC}" presName="rootComposite" presStyleCnt="0"/>
      <dgm:spPr/>
    </dgm:pt>
    <dgm:pt modelId="{AC5819D1-F491-41EC-800D-1B78B8CA6419}" type="pres">
      <dgm:prSet presAssocID="{F695A84D-9266-4BDC-BB8F-1AA7903381D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8F9F1A-4AB6-4AD0-8C9E-9A9FDEC8D43F}" type="pres">
      <dgm:prSet presAssocID="{F695A84D-9266-4BDC-BB8F-1AA7903381DC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5B7EA1B4-F3C4-4566-90DF-2A03C0D09722}" type="pres">
      <dgm:prSet presAssocID="{F695A84D-9266-4BDC-BB8F-1AA7903381DC}" presName="hierChild4" presStyleCnt="0"/>
      <dgm:spPr/>
    </dgm:pt>
    <dgm:pt modelId="{C2F56BBD-C75B-42F9-BD0B-777F6221548E}" type="pres">
      <dgm:prSet presAssocID="{F695A84D-9266-4BDC-BB8F-1AA7903381DC}" presName="hierChild5" presStyleCnt="0"/>
      <dgm:spPr/>
    </dgm:pt>
    <dgm:pt modelId="{D74EDF89-7989-4429-AB50-55664D8FADFC}" type="pres">
      <dgm:prSet presAssocID="{EA665BB6-7DBE-4857-BC90-4BEF83772401}" presName="hierChild3" presStyleCnt="0"/>
      <dgm:spPr/>
    </dgm:pt>
  </dgm:ptLst>
  <dgm:cxnLst>
    <dgm:cxn modelId="{2F3002BC-264E-473B-A051-0D9D5F759612}" type="presOf" srcId="{F695A84D-9266-4BDC-BB8F-1AA7903381DC}" destId="{158F9F1A-4AB6-4AD0-8C9E-9A9FDEC8D43F}" srcOrd="1" destOrd="0" presId="urn:microsoft.com/office/officeart/2005/8/layout/orgChart1"/>
    <dgm:cxn modelId="{8F339F37-356C-49FB-AA0D-8BAF14041062}" type="presOf" srcId="{7F6CA9DC-6183-4793-ABB9-39B4EDDE60C6}" destId="{40B031C0-D7E0-43DB-BE95-FD0130A67B54}" srcOrd="0" destOrd="0" presId="urn:microsoft.com/office/officeart/2005/8/layout/orgChart1"/>
    <dgm:cxn modelId="{B768CD28-4EC2-4C64-9C66-9FFBF54E8BB0}" type="presOf" srcId="{E005EC9E-1201-4F56-9D88-919EE026F45A}" destId="{8D5BB1F6-EF68-4AE3-A4FD-DB7DD3FD0C0E}" srcOrd="0" destOrd="0" presId="urn:microsoft.com/office/officeart/2005/8/layout/orgChart1"/>
    <dgm:cxn modelId="{3ECAF609-940C-4CB3-8BE5-2D52A7848FE0}" type="presOf" srcId="{EE1A878A-7E9B-41AA-9526-8F567C4412FF}" destId="{FF2AC0D6-90E1-474A-ABEC-AC3AC5E191DE}" srcOrd="1" destOrd="0" presId="urn:microsoft.com/office/officeart/2005/8/layout/orgChart1"/>
    <dgm:cxn modelId="{947D9C8B-E2CE-49C3-ACFB-CB478CEBD629}" srcId="{EA665BB6-7DBE-4857-BC90-4BEF83772401}" destId="{EE1A878A-7E9B-41AA-9526-8F567C4412FF}" srcOrd="1" destOrd="0" parTransId="{E005EC9E-1201-4F56-9D88-919EE026F45A}" sibTransId="{48893D35-97B4-42D4-BD65-CAB093F99F8C}"/>
    <dgm:cxn modelId="{A564AC48-21F3-4A65-99A2-5C1007DEA443}" type="presOf" srcId="{F695A84D-9266-4BDC-BB8F-1AA7903381DC}" destId="{AC5819D1-F491-41EC-800D-1B78B8CA6419}" srcOrd="0" destOrd="0" presId="urn:microsoft.com/office/officeart/2005/8/layout/orgChart1"/>
    <dgm:cxn modelId="{D7687834-803A-4927-81EA-EC4E025E2919}" type="presOf" srcId="{27FF0DAC-00E7-49E3-9652-1BE5EF87B3C0}" destId="{AA6DB356-23D0-4FE0-8798-5F58993F4C93}" srcOrd="0" destOrd="0" presId="urn:microsoft.com/office/officeart/2005/8/layout/orgChart1"/>
    <dgm:cxn modelId="{3DAFEC93-BFA9-4A15-A0A8-CA71ABFD92FB}" type="presOf" srcId="{EA665BB6-7DBE-4857-BC90-4BEF83772401}" destId="{5A367BC9-CBC6-41A5-9C0B-3E68434F5077}" srcOrd="0" destOrd="0" presId="urn:microsoft.com/office/officeart/2005/8/layout/orgChart1"/>
    <dgm:cxn modelId="{0569E203-8D9B-4C97-971F-C18C065BB96F}" type="presOf" srcId="{DC1E6C9F-CFE1-46E0-9747-92DD54F82741}" destId="{E2CD2AE1-DEDE-48BF-A7FC-E2F965980A39}" srcOrd="0" destOrd="0" presId="urn:microsoft.com/office/officeart/2005/8/layout/orgChart1"/>
    <dgm:cxn modelId="{53F6C7E7-89EC-4D4B-8362-06B0771BFA2D}" type="presOf" srcId="{0D5F808C-13F4-43FA-AEDF-261AC55685B0}" destId="{CB46B2A0-70CC-41BB-BCCD-80BC931B0243}" srcOrd="0" destOrd="0" presId="urn:microsoft.com/office/officeart/2005/8/layout/orgChart1"/>
    <dgm:cxn modelId="{44E164AD-018C-4C18-8F6E-8DF13BB1EC67}" type="presOf" srcId="{27FF0DAC-00E7-49E3-9652-1BE5EF87B3C0}" destId="{945AF559-C8DC-4C80-86FA-B6CC89644826}" srcOrd="1" destOrd="0" presId="urn:microsoft.com/office/officeart/2005/8/layout/orgChart1"/>
    <dgm:cxn modelId="{0F92BFA1-78FE-4386-B4DA-6CDF17AB8AFE}" srcId="{7F6CA9DC-6183-4793-ABB9-39B4EDDE60C6}" destId="{EA665BB6-7DBE-4857-BC90-4BEF83772401}" srcOrd="0" destOrd="0" parTransId="{04D166A1-2457-4E3C-8797-D715243FF478}" sibTransId="{4C21EA07-0679-45F5-BE77-469300D90A1A}"/>
    <dgm:cxn modelId="{563375E8-6E7F-4556-B660-1980A970BA80}" srcId="{EA665BB6-7DBE-4857-BC90-4BEF83772401}" destId="{27FF0DAC-00E7-49E3-9652-1BE5EF87B3C0}" srcOrd="0" destOrd="0" parTransId="{DC1E6C9F-CFE1-46E0-9747-92DD54F82741}" sibTransId="{B15CE2D3-F426-41BF-8438-0D1784F7D6A7}"/>
    <dgm:cxn modelId="{8E78C386-8AE4-4654-9145-175D88730FC9}" srcId="{EA665BB6-7DBE-4857-BC90-4BEF83772401}" destId="{F695A84D-9266-4BDC-BB8F-1AA7903381DC}" srcOrd="2" destOrd="0" parTransId="{0D5F808C-13F4-43FA-AEDF-261AC55685B0}" sibTransId="{BB6315EE-D378-4098-8C55-36477AC8E85E}"/>
    <dgm:cxn modelId="{BFD9A01D-BB4B-4285-AF94-EFBD7E7E5FDB}" type="presOf" srcId="{EE1A878A-7E9B-41AA-9526-8F567C4412FF}" destId="{589E7A2C-C4F0-4CBE-A90B-47D1D7321C2C}" srcOrd="0" destOrd="0" presId="urn:microsoft.com/office/officeart/2005/8/layout/orgChart1"/>
    <dgm:cxn modelId="{762960ED-EF5C-4A6F-90C6-B4140FC23F3F}" type="presOf" srcId="{EA665BB6-7DBE-4857-BC90-4BEF83772401}" destId="{4471A828-C1DB-412F-9238-5DEDC3B35409}" srcOrd="1" destOrd="0" presId="urn:microsoft.com/office/officeart/2005/8/layout/orgChart1"/>
    <dgm:cxn modelId="{CF07F8AB-AC07-4511-AE0B-4F7258921201}" type="presParOf" srcId="{40B031C0-D7E0-43DB-BE95-FD0130A67B54}" destId="{4B3D27F0-B751-475F-AA97-694CF83D9545}" srcOrd="0" destOrd="0" presId="urn:microsoft.com/office/officeart/2005/8/layout/orgChart1"/>
    <dgm:cxn modelId="{3F13DE08-82B6-4FBA-A692-000EE3CF722D}" type="presParOf" srcId="{4B3D27F0-B751-475F-AA97-694CF83D9545}" destId="{139D9D9A-D8CD-4944-AAC0-3CA5B7B0402B}" srcOrd="0" destOrd="0" presId="urn:microsoft.com/office/officeart/2005/8/layout/orgChart1"/>
    <dgm:cxn modelId="{001B8746-856A-49FD-8946-E0DB4C1FC134}" type="presParOf" srcId="{139D9D9A-D8CD-4944-AAC0-3CA5B7B0402B}" destId="{5A367BC9-CBC6-41A5-9C0B-3E68434F5077}" srcOrd="0" destOrd="0" presId="urn:microsoft.com/office/officeart/2005/8/layout/orgChart1"/>
    <dgm:cxn modelId="{D1CEBE69-CAF9-4157-9CED-4FFAF3FD0AE9}" type="presParOf" srcId="{139D9D9A-D8CD-4944-AAC0-3CA5B7B0402B}" destId="{4471A828-C1DB-412F-9238-5DEDC3B35409}" srcOrd="1" destOrd="0" presId="urn:microsoft.com/office/officeart/2005/8/layout/orgChart1"/>
    <dgm:cxn modelId="{14C453F2-CAC9-4290-8BCC-1FC276E6AEF2}" type="presParOf" srcId="{4B3D27F0-B751-475F-AA97-694CF83D9545}" destId="{C942093D-AABF-4979-BDDD-2A44AEEE08BB}" srcOrd="1" destOrd="0" presId="urn:microsoft.com/office/officeart/2005/8/layout/orgChart1"/>
    <dgm:cxn modelId="{73A90786-F330-43B4-B96B-2A31FE577A47}" type="presParOf" srcId="{C942093D-AABF-4979-BDDD-2A44AEEE08BB}" destId="{E2CD2AE1-DEDE-48BF-A7FC-E2F965980A39}" srcOrd="0" destOrd="0" presId="urn:microsoft.com/office/officeart/2005/8/layout/orgChart1"/>
    <dgm:cxn modelId="{3D2F35A8-EC76-479E-9786-1DA2CC2B5507}" type="presParOf" srcId="{C942093D-AABF-4979-BDDD-2A44AEEE08BB}" destId="{622C9709-C813-457C-B000-AACE8A1A28D6}" srcOrd="1" destOrd="0" presId="urn:microsoft.com/office/officeart/2005/8/layout/orgChart1"/>
    <dgm:cxn modelId="{1377CB81-05D5-4A64-8AA6-27AD91E23D44}" type="presParOf" srcId="{622C9709-C813-457C-B000-AACE8A1A28D6}" destId="{7584A85B-AB3B-4744-AAF6-A0880B1CC025}" srcOrd="0" destOrd="0" presId="urn:microsoft.com/office/officeart/2005/8/layout/orgChart1"/>
    <dgm:cxn modelId="{4C74E8C5-9379-4E4A-AAFC-1D561D5A065C}" type="presParOf" srcId="{7584A85B-AB3B-4744-AAF6-A0880B1CC025}" destId="{AA6DB356-23D0-4FE0-8798-5F58993F4C93}" srcOrd="0" destOrd="0" presId="urn:microsoft.com/office/officeart/2005/8/layout/orgChart1"/>
    <dgm:cxn modelId="{EFE0B7FD-E9AD-4BC6-A94C-2A3D9D54216C}" type="presParOf" srcId="{7584A85B-AB3B-4744-AAF6-A0880B1CC025}" destId="{945AF559-C8DC-4C80-86FA-B6CC89644826}" srcOrd="1" destOrd="0" presId="urn:microsoft.com/office/officeart/2005/8/layout/orgChart1"/>
    <dgm:cxn modelId="{0B73BFC9-A1A7-4300-9B18-FF1B7BD53692}" type="presParOf" srcId="{622C9709-C813-457C-B000-AACE8A1A28D6}" destId="{8A5EFA34-2503-4407-88AA-7AF15406B3B1}" srcOrd="1" destOrd="0" presId="urn:microsoft.com/office/officeart/2005/8/layout/orgChart1"/>
    <dgm:cxn modelId="{9283CE25-CC5A-4D48-B173-00B3B5EB65F7}" type="presParOf" srcId="{622C9709-C813-457C-B000-AACE8A1A28D6}" destId="{B494DB07-7500-4190-A49B-61E9CC0E395A}" srcOrd="2" destOrd="0" presId="urn:microsoft.com/office/officeart/2005/8/layout/orgChart1"/>
    <dgm:cxn modelId="{AFB6701C-89D7-414D-98AA-7AEFAC132DBF}" type="presParOf" srcId="{C942093D-AABF-4979-BDDD-2A44AEEE08BB}" destId="{8D5BB1F6-EF68-4AE3-A4FD-DB7DD3FD0C0E}" srcOrd="2" destOrd="0" presId="urn:microsoft.com/office/officeart/2005/8/layout/orgChart1"/>
    <dgm:cxn modelId="{87B92AE3-2DCB-4073-8C48-F4BFFC7F6AB6}" type="presParOf" srcId="{C942093D-AABF-4979-BDDD-2A44AEEE08BB}" destId="{7E503289-9498-460A-8B83-C5502C05A724}" srcOrd="3" destOrd="0" presId="urn:microsoft.com/office/officeart/2005/8/layout/orgChart1"/>
    <dgm:cxn modelId="{431571C5-7601-44FD-B3F4-5F5127D896CC}" type="presParOf" srcId="{7E503289-9498-460A-8B83-C5502C05A724}" destId="{655D2B69-D0B9-436E-A93B-0590661AC9DB}" srcOrd="0" destOrd="0" presId="urn:microsoft.com/office/officeart/2005/8/layout/orgChart1"/>
    <dgm:cxn modelId="{1CF48DD1-7954-4803-B230-6D80B9BA71B3}" type="presParOf" srcId="{655D2B69-D0B9-436E-A93B-0590661AC9DB}" destId="{589E7A2C-C4F0-4CBE-A90B-47D1D7321C2C}" srcOrd="0" destOrd="0" presId="urn:microsoft.com/office/officeart/2005/8/layout/orgChart1"/>
    <dgm:cxn modelId="{8FFB8F15-AEC2-4C6D-B0F6-B71B6CBC6DC6}" type="presParOf" srcId="{655D2B69-D0B9-436E-A93B-0590661AC9DB}" destId="{FF2AC0D6-90E1-474A-ABEC-AC3AC5E191DE}" srcOrd="1" destOrd="0" presId="urn:microsoft.com/office/officeart/2005/8/layout/orgChart1"/>
    <dgm:cxn modelId="{944D6C5F-FA24-4724-A0AD-B866C38DE77E}" type="presParOf" srcId="{7E503289-9498-460A-8B83-C5502C05A724}" destId="{5439F7B8-31DD-428C-9318-7B3870CC20D8}" srcOrd="1" destOrd="0" presId="urn:microsoft.com/office/officeart/2005/8/layout/orgChart1"/>
    <dgm:cxn modelId="{E9DFC181-895F-45BA-966D-B02AC4C810C9}" type="presParOf" srcId="{7E503289-9498-460A-8B83-C5502C05A724}" destId="{2D2B92FC-8E54-426D-A18B-81F235C730FA}" srcOrd="2" destOrd="0" presId="urn:microsoft.com/office/officeart/2005/8/layout/orgChart1"/>
    <dgm:cxn modelId="{332BDC0B-25E7-4757-8F4B-1BEDCDDCEFAF}" type="presParOf" srcId="{C942093D-AABF-4979-BDDD-2A44AEEE08BB}" destId="{CB46B2A0-70CC-41BB-BCCD-80BC931B0243}" srcOrd="4" destOrd="0" presId="urn:microsoft.com/office/officeart/2005/8/layout/orgChart1"/>
    <dgm:cxn modelId="{EDE98287-F248-4C8B-BD9A-B329081002E5}" type="presParOf" srcId="{C942093D-AABF-4979-BDDD-2A44AEEE08BB}" destId="{8B904E41-5F80-435B-AA37-682910BE1DE1}" srcOrd="5" destOrd="0" presId="urn:microsoft.com/office/officeart/2005/8/layout/orgChart1"/>
    <dgm:cxn modelId="{983338A9-4901-49C4-84C7-3F575D1A0F6E}" type="presParOf" srcId="{8B904E41-5F80-435B-AA37-682910BE1DE1}" destId="{812A039E-B306-455C-A749-459396F475B2}" srcOrd="0" destOrd="0" presId="urn:microsoft.com/office/officeart/2005/8/layout/orgChart1"/>
    <dgm:cxn modelId="{8B01FD01-9215-4F2F-9150-B3C3669C735D}" type="presParOf" srcId="{812A039E-B306-455C-A749-459396F475B2}" destId="{AC5819D1-F491-41EC-800D-1B78B8CA6419}" srcOrd="0" destOrd="0" presId="urn:microsoft.com/office/officeart/2005/8/layout/orgChart1"/>
    <dgm:cxn modelId="{25928E76-381E-4DE5-8248-5E470E5D1945}" type="presParOf" srcId="{812A039E-B306-455C-A749-459396F475B2}" destId="{158F9F1A-4AB6-4AD0-8C9E-9A9FDEC8D43F}" srcOrd="1" destOrd="0" presId="urn:microsoft.com/office/officeart/2005/8/layout/orgChart1"/>
    <dgm:cxn modelId="{E175B9A5-22A3-43B6-9E15-C9C2BC6A618A}" type="presParOf" srcId="{8B904E41-5F80-435B-AA37-682910BE1DE1}" destId="{5B7EA1B4-F3C4-4566-90DF-2A03C0D09722}" srcOrd="1" destOrd="0" presId="urn:microsoft.com/office/officeart/2005/8/layout/orgChart1"/>
    <dgm:cxn modelId="{0E985AF0-63CF-4FFE-BBE4-E50BE9A1AEC7}" type="presParOf" srcId="{8B904E41-5F80-435B-AA37-682910BE1DE1}" destId="{C2F56BBD-C75B-42F9-BD0B-777F6221548E}" srcOrd="2" destOrd="0" presId="urn:microsoft.com/office/officeart/2005/8/layout/orgChart1"/>
    <dgm:cxn modelId="{8203D16D-F2EF-4E7C-9311-D7653B070132}" type="presParOf" srcId="{4B3D27F0-B751-475F-AA97-694CF83D9545}" destId="{D74EDF89-7989-4429-AB50-55664D8FAD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6B2A0-70CC-41BB-BCCD-80BC931B0243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BB1F6-EF68-4AE3-A4FD-DB7DD3FD0C0E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2AE1-DEDE-48BF-A7FC-E2F965980A39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67BC9-CBC6-41A5-9C0B-3E68434F5077}">
      <dsp:nvSpPr>
        <dsp:cNvPr id="0" name=""/>
        <dsp:cNvSpPr/>
      </dsp:nvSpPr>
      <dsp:spPr>
        <a:xfrm>
          <a:off x="2471316" y="1271678"/>
          <a:ext cx="3185367" cy="1188144"/>
        </a:xfrm>
        <a:prstGeom prst="rect">
          <a:avLst/>
        </a:prstGeom>
        <a:solidFill>
          <a:schemeClr val="bg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200" kern="1200" dirty="0" smtClean="0"/>
            <a:t>Musk Data Set</a:t>
          </a:r>
          <a:endParaRPr lang="zh-TW" altLang="en-US" sz="4200" kern="1200" dirty="0"/>
        </a:p>
      </dsp:txBody>
      <dsp:txXfrm>
        <a:off x="2471316" y="1271678"/>
        <a:ext cx="3185367" cy="1188144"/>
      </dsp:txXfrm>
    </dsp:sp>
    <dsp:sp modelId="{AA6DB356-23D0-4FE0-8798-5F58993F4C93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000" kern="1200" dirty="0" smtClean="0"/>
            <a:t>Data Set A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n ≫ p</a:t>
          </a:r>
          <a:endParaRPr lang="zh-TW" altLang="en-US" sz="1800" kern="1200" dirty="0">
            <a:solidFill>
              <a:schemeClr val="tx1"/>
            </a:solidFill>
          </a:endParaRPr>
        </a:p>
      </dsp:txBody>
      <dsp:txXfrm>
        <a:off x="545" y="2958843"/>
        <a:ext cx="2376289" cy="1188144"/>
      </dsp:txXfrm>
    </dsp:sp>
    <dsp:sp modelId="{589E7A2C-C4F0-4CBE-A90B-47D1D7321C2C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Data Set B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n ≈ p</a:t>
          </a:r>
          <a:endParaRPr lang="zh-TW" altLang="en-US" sz="1800" kern="1200" dirty="0">
            <a:solidFill>
              <a:schemeClr val="tx1"/>
            </a:solidFill>
          </a:endParaRPr>
        </a:p>
      </dsp:txBody>
      <dsp:txXfrm>
        <a:off x="2875855" y="2958843"/>
        <a:ext cx="2376289" cy="1188144"/>
      </dsp:txXfrm>
    </dsp:sp>
    <dsp:sp modelId="{AC5819D1-F491-41EC-800D-1B78B8CA6419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000" kern="1200" dirty="0" smtClean="0"/>
            <a:t>Data Set C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n ≪ p</a:t>
          </a:r>
          <a:endParaRPr lang="zh-TW" altLang="en-US" sz="1800" kern="1200" dirty="0">
            <a:solidFill>
              <a:schemeClr val="tx1"/>
            </a:solidFill>
          </a:endParaRPr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BA1A0-4750-48EA-AA04-3202AF376EA1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9DA42-A4CC-4D83-B586-F3B5A63D5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668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45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9DA42-A4CC-4D83-B586-F3B5A63D592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865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19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0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0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9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899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9DA42-A4CC-4D83-B586-F3B5A63D592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64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873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9DA42-A4CC-4D83-B586-F3B5A63D592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25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144-B3B5-4661-B2E5-515741F4ED42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05E3-019E-4BAE-918D-89F34A1D4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24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144-B3B5-4661-B2E5-515741F4ED42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05E3-019E-4BAE-918D-89F34A1D4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29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144-B3B5-4661-B2E5-515741F4ED42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05E3-019E-4BAE-918D-89F34A1D4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2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144-B3B5-4661-B2E5-515741F4ED42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05E3-019E-4BAE-918D-89F34A1D4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91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144-B3B5-4661-B2E5-515741F4ED42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05E3-019E-4BAE-918D-89F34A1D4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8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144-B3B5-4661-B2E5-515741F4ED42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05E3-019E-4BAE-918D-89F34A1D4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5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144-B3B5-4661-B2E5-515741F4ED42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05E3-019E-4BAE-918D-89F34A1D4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03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144-B3B5-4661-B2E5-515741F4ED42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05E3-019E-4BAE-918D-89F34A1D4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55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144-B3B5-4661-B2E5-515741F4ED42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05E3-019E-4BAE-918D-89F34A1D4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81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144-B3B5-4661-B2E5-515741F4ED42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05E3-019E-4BAE-918D-89F34A1D4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47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144-B3B5-4661-B2E5-515741F4ED42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05E3-019E-4BAE-918D-89F34A1D4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07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E144-B3B5-4661-B2E5-515741F4ED42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B05E3-019E-4BAE-918D-89F34A1D4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35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Musk+(Version+2)" TargetMode="External"/><Relationship Id="rId2" Type="http://schemas.openxmlformats.org/officeDocument/2006/relationships/hyperlink" Target="https://www.openml.org/d/1116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hmwu.idv.tw/web/R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penml.org/d/1116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rchive.ics.uci.edu/ml/datasets/Musk+(Version+2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5" y="897880"/>
            <a:ext cx="5143500" cy="6858000"/>
          </a:xfrm>
          <a:prstGeom prst="rect">
            <a:avLst/>
          </a:prstGeom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8899301" y="5273664"/>
            <a:ext cx="3103220" cy="118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410473074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王姿文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buNone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410473014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康益豪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buNone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北大學 經濟學系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870322" y="700981"/>
            <a:ext cx="92481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5400" b="1" dirty="0"/>
              <a:t>High Dimensional Data Analysis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r>
              <a:rPr lang="en-US" altLang="zh-TW" sz="5400" dirty="0"/>
              <a:t/>
            </a:r>
            <a:br>
              <a:rPr lang="en-US" altLang="zh-TW" sz="5400" dirty="0"/>
            </a:br>
            <a:r>
              <a:rPr lang="en-US" altLang="zh-TW" sz="5400" u="sng" dirty="0"/>
              <a:t>Classification of </a:t>
            </a:r>
            <a:r>
              <a:rPr lang="en-US" altLang="zh-TW" sz="5400" u="sng" dirty="0" smtClean="0"/>
              <a:t>Musk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86291" y="331649"/>
            <a:ext cx="191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January 9, 2019</a:t>
            </a:r>
            <a:endParaRPr lang="zh-TW" altLang="en-US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10139940" y="4839937"/>
            <a:ext cx="16200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教授 吳漢銘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3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98790" y="1475431"/>
            <a:ext cx="7393210" cy="3907138"/>
          </a:xfrm>
          <a:prstGeom prst="rect">
            <a:avLst/>
          </a:prstGeom>
          <a:solidFill>
            <a:schemeClr val="tx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" name="MH_Others_1"/>
          <p:cNvSpPr txBox="1"/>
          <p:nvPr>
            <p:custDataLst>
              <p:tags r:id="rId1"/>
            </p:custDataLst>
          </p:nvPr>
        </p:nvSpPr>
        <p:spPr>
          <a:xfrm>
            <a:off x="5959452" y="3035045"/>
            <a:ext cx="5461939" cy="7879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512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04</a:t>
            </a:r>
            <a:r>
              <a:rPr lang="zh-TW" altLang="en-US" sz="512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資料處理</a:t>
            </a:r>
            <a:endParaRPr lang="zh-CN" altLang="en-US" sz="512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55" y="1322860"/>
            <a:ext cx="3284266" cy="42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5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575349" y="180672"/>
            <a:ext cx="7705427" cy="1210624"/>
            <a:chOff x="964706" y="2009070"/>
            <a:chExt cx="8126818" cy="1276830"/>
          </a:xfrm>
        </p:grpSpPr>
        <p:sp>
          <p:nvSpPr>
            <p:cNvPr id="3" name="Freeform 68"/>
            <p:cNvSpPr/>
            <p:nvPr/>
          </p:nvSpPr>
          <p:spPr>
            <a:xfrm>
              <a:off x="2385204" y="2088553"/>
              <a:ext cx="6706320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7" rIns="69987" bIns="69989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Rounded Rectangle 67"/>
            <p:cNvSpPr/>
            <p:nvPr/>
          </p:nvSpPr>
          <p:spPr>
            <a:xfrm>
              <a:off x="964706" y="2009070"/>
              <a:ext cx="1431664" cy="127683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04</a:t>
              </a:r>
              <a:endParaRPr lang="en-US" sz="1896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Text Placeholder 3"/>
          <p:cNvSpPr txBox="1">
            <a:spLocks/>
          </p:cNvSpPr>
          <p:nvPr/>
        </p:nvSpPr>
        <p:spPr>
          <a:xfrm>
            <a:off x="2081639" y="457807"/>
            <a:ext cx="5997831" cy="70032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TW" sz="4551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Continuous Variables</a:t>
            </a:r>
            <a:endParaRPr lang="zh-TW" altLang="en-US" sz="4551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4063" y="2140945"/>
            <a:ext cx="2515432" cy="40011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有任何遺失值嗎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203510" y="2140945"/>
            <a:ext cx="6976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54063" y="2973718"/>
            <a:ext cx="2515432" cy="40011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Tidy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嗎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203509" y="2973718"/>
            <a:ext cx="6976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13" name="矩形 12"/>
          <p:cNvSpPr/>
          <p:nvPr/>
        </p:nvSpPr>
        <p:spPr>
          <a:xfrm>
            <a:off x="1254063" y="3806491"/>
            <a:ext cx="2515432" cy="40011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資料需要轉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嗎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03509" y="3806491"/>
            <a:ext cx="6976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5335150" y="3906518"/>
            <a:ext cx="982639" cy="20005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403436" y="3556418"/>
            <a:ext cx="846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Why?</a:t>
            </a:r>
            <a:endParaRPr lang="zh-TW" altLang="en-US" sz="20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20089" y="3652602"/>
            <a:ext cx="3411197" cy="707886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測量單位不同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變數之間數值差距太大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620231" y="3806491"/>
            <a:ext cx="99401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11135339" y="0"/>
            <a:ext cx="1112547" cy="1087811"/>
            <a:chOff x="11103581" y="-48408"/>
            <a:chExt cx="1112547" cy="1087811"/>
          </a:xfrm>
        </p:grpSpPr>
        <p:sp>
          <p:nvSpPr>
            <p:cNvPr id="20" name="矩形 19"/>
            <p:cNvSpPr/>
            <p:nvPr/>
          </p:nvSpPr>
          <p:spPr>
            <a:xfrm rot="10800000">
              <a:off x="11103582" y="188"/>
              <a:ext cx="1088419" cy="10392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 dirty="0"/>
            </a:p>
          </p:txBody>
        </p:sp>
        <p:sp>
          <p:nvSpPr>
            <p:cNvPr id="21" name="直角三角形 20"/>
            <p:cNvSpPr/>
            <p:nvPr/>
          </p:nvSpPr>
          <p:spPr>
            <a:xfrm rot="5400000">
              <a:off x="11115949" y="-60776"/>
              <a:ext cx="1087811" cy="111254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>
                <a:solidFill>
                  <a:srgbClr val="999999"/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1148295" y="7691"/>
              <a:ext cx="649537" cy="55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34" b="1" dirty="0" smtClean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05</a:t>
              </a:r>
              <a:endParaRPr lang="zh-TW" altLang="en-US" sz="3034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11532234" y="484948"/>
            <a:ext cx="649537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34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sz="303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053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575349" y="180672"/>
            <a:ext cx="7705427" cy="1210624"/>
            <a:chOff x="964706" y="2009070"/>
            <a:chExt cx="8126818" cy="1276830"/>
          </a:xfrm>
        </p:grpSpPr>
        <p:sp>
          <p:nvSpPr>
            <p:cNvPr id="4" name="Freeform 68"/>
            <p:cNvSpPr/>
            <p:nvPr/>
          </p:nvSpPr>
          <p:spPr>
            <a:xfrm>
              <a:off x="2385204" y="2088553"/>
              <a:ext cx="6706320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7" rIns="69987" bIns="69989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Rounded Rectangle 67"/>
            <p:cNvSpPr/>
            <p:nvPr/>
          </p:nvSpPr>
          <p:spPr>
            <a:xfrm>
              <a:off x="964706" y="2009070"/>
              <a:ext cx="1431664" cy="127683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04</a:t>
              </a:r>
              <a:endParaRPr lang="en-US" sz="1896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Text Placeholder 3"/>
          <p:cNvSpPr txBox="1">
            <a:spLocks/>
          </p:cNvSpPr>
          <p:nvPr/>
        </p:nvSpPr>
        <p:spPr>
          <a:xfrm>
            <a:off x="2081639" y="457807"/>
            <a:ext cx="5997831" cy="70032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TW" sz="4551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Continuous Variables</a:t>
            </a:r>
            <a:endParaRPr lang="zh-TW" altLang="en-US" sz="4551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76" y="1593069"/>
            <a:ext cx="4312693" cy="399648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063" y="1593068"/>
            <a:ext cx="4312693" cy="399648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045724" y="5474335"/>
            <a:ext cx="1212377" cy="40011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725466" y="5474335"/>
            <a:ext cx="1019033" cy="40011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1135339" y="0"/>
            <a:ext cx="1112547" cy="1087811"/>
            <a:chOff x="11103581" y="-48408"/>
            <a:chExt cx="1112547" cy="1087811"/>
          </a:xfrm>
        </p:grpSpPr>
        <p:sp>
          <p:nvSpPr>
            <p:cNvPr id="12" name="矩形 11"/>
            <p:cNvSpPr/>
            <p:nvPr/>
          </p:nvSpPr>
          <p:spPr>
            <a:xfrm rot="10800000">
              <a:off x="11103582" y="188"/>
              <a:ext cx="1088419" cy="10392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 dirty="0"/>
            </a:p>
          </p:txBody>
        </p:sp>
        <p:sp>
          <p:nvSpPr>
            <p:cNvPr id="13" name="直角三角形 12"/>
            <p:cNvSpPr/>
            <p:nvPr/>
          </p:nvSpPr>
          <p:spPr>
            <a:xfrm rot="5400000">
              <a:off x="11115949" y="-60776"/>
              <a:ext cx="1087811" cy="111254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>
                <a:solidFill>
                  <a:srgbClr val="999999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1148295" y="7691"/>
              <a:ext cx="649537" cy="55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34" b="1" dirty="0" smtClean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06</a:t>
              </a:r>
              <a:endParaRPr lang="zh-TW" altLang="en-US" sz="3034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1532234" y="484948"/>
            <a:ext cx="649537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34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sz="303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54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678" y="1158127"/>
            <a:ext cx="5693959" cy="5387391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575349" y="180672"/>
            <a:ext cx="7705427" cy="1210624"/>
            <a:chOff x="964706" y="2009070"/>
            <a:chExt cx="8126818" cy="1276830"/>
          </a:xfrm>
        </p:grpSpPr>
        <p:sp>
          <p:nvSpPr>
            <p:cNvPr id="4" name="Freeform 68"/>
            <p:cNvSpPr/>
            <p:nvPr/>
          </p:nvSpPr>
          <p:spPr>
            <a:xfrm>
              <a:off x="2385204" y="2088553"/>
              <a:ext cx="6706320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7" rIns="69987" bIns="69989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Rounded Rectangle 67"/>
            <p:cNvSpPr/>
            <p:nvPr/>
          </p:nvSpPr>
          <p:spPr>
            <a:xfrm>
              <a:off x="964706" y="2009070"/>
              <a:ext cx="1431664" cy="127683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04</a:t>
              </a:r>
              <a:endParaRPr lang="en-US" sz="1896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Text Placeholder 3"/>
          <p:cNvSpPr txBox="1">
            <a:spLocks/>
          </p:cNvSpPr>
          <p:nvPr/>
        </p:nvSpPr>
        <p:spPr>
          <a:xfrm>
            <a:off x="2081639" y="457807"/>
            <a:ext cx="5997831" cy="70032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TW" sz="4551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Continuous Variables</a:t>
            </a:r>
            <a:endParaRPr lang="zh-TW" altLang="en-US" sz="4551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9127" y="6049363"/>
            <a:ext cx="272324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共線性問題不明顯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17270" t="28988" r="11817" b="38592"/>
          <a:stretch/>
        </p:blipFill>
        <p:spPr>
          <a:xfrm rot="16200000">
            <a:off x="7358008" y="3239719"/>
            <a:ext cx="3306412" cy="839476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11135339" y="0"/>
            <a:ext cx="1112547" cy="1087811"/>
            <a:chOff x="11103581" y="-48408"/>
            <a:chExt cx="1112547" cy="1087811"/>
          </a:xfrm>
        </p:grpSpPr>
        <p:sp>
          <p:nvSpPr>
            <p:cNvPr id="10" name="矩形 9"/>
            <p:cNvSpPr/>
            <p:nvPr/>
          </p:nvSpPr>
          <p:spPr>
            <a:xfrm rot="10800000">
              <a:off x="11103582" y="188"/>
              <a:ext cx="1088419" cy="10392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 dirty="0"/>
            </a:p>
          </p:txBody>
        </p:sp>
        <p:sp>
          <p:nvSpPr>
            <p:cNvPr id="11" name="直角三角形 10"/>
            <p:cNvSpPr/>
            <p:nvPr/>
          </p:nvSpPr>
          <p:spPr>
            <a:xfrm rot="5400000">
              <a:off x="11115949" y="-60776"/>
              <a:ext cx="1087811" cy="111254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>
                <a:solidFill>
                  <a:srgbClr val="999999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148295" y="7691"/>
              <a:ext cx="649537" cy="55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34" b="1" dirty="0" smtClean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07</a:t>
              </a:r>
              <a:endParaRPr lang="zh-TW" altLang="en-US" sz="3034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11532234" y="484948"/>
            <a:ext cx="649537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34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sz="303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85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575349" y="180672"/>
            <a:ext cx="7705427" cy="1210624"/>
            <a:chOff x="964706" y="2009070"/>
            <a:chExt cx="8126818" cy="1276830"/>
          </a:xfrm>
        </p:grpSpPr>
        <p:sp>
          <p:nvSpPr>
            <p:cNvPr id="3" name="Freeform 68"/>
            <p:cNvSpPr/>
            <p:nvPr/>
          </p:nvSpPr>
          <p:spPr>
            <a:xfrm>
              <a:off x="2385204" y="2088553"/>
              <a:ext cx="6706320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7" rIns="69987" bIns="69989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Rounded Rectangle 67"/>
            <p:cNvSpPr/>
            <p:nvPr/>
          </p:nvSpPr>
          <p:spPr>
            <a:xfrm>
              <a:off x="964706" y="2009070"/>
              <a:ext cx="1431664" cy="127683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04</a:t>
              </a:r>
              <a:endParaRPr lang="en-US" sz="1896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112356" y="385840"/>
            <a:ext cx="6168420" cy="792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5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Categorical variables </a:t>
            </a:r>
            <a:endParaRPr lang="zh-TW" altLang="en-US" sz="4550" b="1" dirty="0"/>
          </a:p>
        </p:txBody>
      </p:sp>
      <p:sp>
        <p:nvSpPr>
          <p:cNvPr id="7" name="右大括弧 6"/>
          <p:cNvSpPr/>
          <p:nvPr/>
        </p:nvSpPr>
        <p:spPr>
          <a:xfrm rot="10800000">
            <a:off x="1431485" y="1787547"/>
            <a:ext cx="315430" cy="4565580"/>
          </a:xfrm>
          <a:prstGeom prst="rightBrace">
            <a:avLst>
              <a:gd name="adj1" fmla="val 8333"/>
              <a:gd name="adj2" fmla="val 49116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27804" y="3747171"/>
            <a:ext cx="1178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102 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molecule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509" y="1787547"/>
            <a:ext cx="9012072" cy="461190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41828" y="4646717"/>
            <a:ext cx="6706320" cy="461665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欲比較不同</a:t>
            </a:r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molecule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conformation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數量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1135339" y="0"/>
            <a:ext cx="1112547" cy="1087811"/>
            <a:chOff x="11103581" y="-48408"/>
            <a:chExt cx="1112547" cy="1087811"/>
          </a:xfrm>
        </p:grpSpPr>
        <p:sp>
          <p:nvSpPr>
            <p:cNvPr id="12" name="矩形 11"/>
            <p:cNvSpPr/>
            <p:nvPr/>
          </p:nvSpPr>
          <p:spPr>
            <a:xfrm rot="10800000">
              <a:off x="11103582" y="188"/>
              <a:ext cx="1088419" cy="10392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 dirty="0"/>
            </a:p>
          </p:txBody>
        </p:sp>
        <p:sp>
          <p:nvSpPr>
            <p:cNvPr id="13" name="直角三角形 12"/>
            <p:cNvSpPr/>
            <p:nvPr/>
          </p:nvSpPr>
          <p:spPr>
            <a:xfrm rot="5400000">
              <a:off x="11115949" y="-60776"/>
              <a:ext cx="1087811" cy="111254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>
                <a:solidFill>
                  <a:srgbClr val="999999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1148295" y="7691"/>
              <a:ext cx="649537" cy="55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34" b="1" dirty="0" smtClean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08</a:t>
              </a:r>
              <a:endParaRPr lang="zh-TW" altLang="en-US" sz="3034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1532234" y="484948"/>
            <a:ext cx="649537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34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sz="303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503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575349" y="180672"/>
            <a:ext cx="7705427" cy="1210624"/>
            <a:chOff x="964706" y="2009070"/>
            <a:chExt cx="8126818" cy="1276830"/>
          </a:xfrm>
        </p:grpSpPr>
        <p:sp>
          <p:nvSpPr>
            <p:cNvPr id="3" name="Freeform 68"/>
            <p:cNvSpPr/>
            <p:nvPr/>
          </p:nvSpPr>
          <p:spPr>
            <a:xfrm>
              <a:off x="2385204" y="2088553"/>
              <a:ext cx="6706320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7" rIns="69987" bIns="69989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Rounded Rectangle 67"/>
            <p:cNvSpPr/>
            <p:nvPr/>
          </p:nvSpPr>
          <p:spPr>
            <a:xfrm>
              <a:off x="964706" y="2009070"/>
              <a:ext cx="1431664" cy="127683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04</a:t>
              </a:r>
              <a:endParaRPr lang="en-US" sz="1896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112356" y="385840"/>
            <a:ext cx="6168420" cy="792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5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Categorical variables </a:t>
            </a:r>
            <a:endParaRPr lang="zh-TW" altLang="en-US" sz="4550" b="1" dirty="0"/>
          </a:p>
        </p:txBody>
      </p:sp>
      <p:grpSp>
        <p:nvGrpSpPr>
          <p:cNvPr id="10" name="群組 9"/>
          <p:cNvGrpSpPr/>
          <p:nvPr/>
        </p:nvGrpSpPr>
        <p:grpSpPr>
          <a:xfrm>
            <a:off x="1310185" y="1760561"/>
            <a:ext cx="9409614" cy="4815346"/>
            <a:chOff x="1310185" y="1760561"/>
            <a:chExt cx="9409614" cy="4815346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0185" y="1760561"/>
              <a:ext cx="9409614" cy="4815346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2542690" y="2494360"/>
              <a:ext cx="2845237" cy="461665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前</a:t>
              </a:r>
              <a:r>
                <a:rPr lang="en-US" altLang="zh-TW" sz="2400" b="1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zh-TW" altLang="en-US" sz="2400" b="1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少的</a:t>
              </a:r>
              <a:r>
                <a:rPr lang="en-US" altLang="zh-TW" sz="2400" b="1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molecule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262002" y="1760561"/>
            <a:ext cx="9409614" cy="4815345"/>
            <a:chOff x="1262002" y="1760561"/>
            <a:chExt cx="9409614" cy="481534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2002" y="1760561"/>
              <a:ext cx="9409614" cy="481534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2542690" y="2494359"/>
              <a:ext cx="2845237" cy="461665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前</a:t>
              </a:r>
              <a:r>
                <a:rPr lang="en-US" altLang="zh-TW" sz="2400" b="1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zh-TW" altLang="en-US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多</a:t>
              </a:r>
              <a:r>
                <a:rPr lang="zh-TW" altLang="en-US" sz="2400" b="1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</a:t>
              </a:r>
              <a:r>
                <a:rPr lang="en-US" altLang="zh-TW" sz="2400" b="1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molecul</a:t>
              </a:r>
              <a:r>
                <a:rPr lang="en-US" altLang="zh-TW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11135339" y="0"/>
            <a:ext cx="1112547" cy="1087811"/>
            <a:chOff x="11103581" y="-48408"/>
            <a:chExt cx="1112547" cy="1087811"/>
          </a:xfrm>
        </p:grpSpPr>
        <p:sp>
          <p:nvSpPr>
            <p:cNvPr id="13" name="矩形 12"/>
            <p:cNvSpPr/>
            <p:nvPr/>
          </p:nvSpPr>
          <p:spPr>
            <a:xfrm rot="10800000">
              <a:off x="11103582" y="188"/>
              <a:ext cx="1088419" cy="10392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 dirty="0"/>
            </a:p>
          </p:txBody>
        </p:sp>
        <p:sp>
          <p:nvSpPr>
            <p:cNvPr id="14" name="直角三角形 13"/>
            <p:cNvSpPr/>
            <p:nvPr/>
          </p:nvSpPr>
          <p:spPr>
            <a:xfrm rot="5400000">
              <a:off x="11115949" y="-60776"/>
              <a:ext cx="1087811" cy="111254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>
                <a:solidFill>
                  <a:srgbClr val="999999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1148295" y="7691"/>
              <a:ext cx="649537" cy="55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34" b="1" dirty="0" smtClean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09</a:t>
              </a:r>
              <a:endParaRPr lang="zh-TW" altLang="en-US" sz="3034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11532234" y="484948"/>
            <a:ext cx="649537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34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sz="303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08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575349" y="180672"/>
            <a:ext cx="7705427" cy="1210624"/>
            <a:chOff x="964706" y="2009070"/>
            <a:chExt cx="8126818" cy="1276830"/>
          </a:xfrm>
        </p:grpSpPr>
        <p:sp>
          <p:nvSpPr>
            <p:cNvPr id="3" name="Freeform 68"/>
            <p:cNvSpPr/>
            <p:nvPr/>
          </p:nvSpPr>
          <p:spPr>
            <a:xfrm>
              <a:off x="2385204" y="2088553"/>
              <a:ext cx="6706320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7" rIns="69987" bIns="69989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Rounded Rectangle 67"/>
            <p:cNvSpPr/>
            <p:nvPr/>
          </p:nvSpPr>
          <p:spPr>
            <a:xfrm>
              <a:off x="964706" y="2009070"/>
              <a:ext cx="1431664" cy="127683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04</a:t>
              </a:r>
              <a:endParaRPr lang="en-US" sz="1896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053697" y="385840"/>
            <a:ext cx="1390124" cy="792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550" b="1" dirty="0" smtClean="0"/>
              <a:t>Class</a:t>
            </a:r>
            <a:endParaRPr lang="zh-TW" altLang="en-US" sz="4550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143" y="2277203"/>
            <a:ext cx="6685714" cy="345714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529798" y="38057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5581</a:t>
            </a:r>
            <a:endParaRPr lang="zh-TW" altLang="en-US" sz="20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228450" y="38057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1071</a:t>
            </a:r>
            <a:endParaRPr lang="zh-TW" altLang="en-US" sz="20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1135339" y="0"/>
            <a:ext cx="1112547" cy="1087811"/>
            <a:chOff x="11103581" y="-48408"/>
            <a:chExt cx="1112547" cy="1087811"/>
          </a:xfrm>
        </p:grpSpPr>
        <p:sp>
          <p:nvSpPr>
            <p:cNvPr id="10" name="矩形 9"/>
            <p:cNvSpPr/>
            <p:nvPr/>
          </p:nvSpPr>
          <p:spPr>
            <a:xfrm rot="10800000">
              <a:off x="11103582" y="188"/>
              <a:ext cx="1088419" cy="10392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 dirty="0"/>
            </a:p>
          </p:txBody>
        </p:sp>
        <p:sp>
          <p:nvSpPr>
            <p:cNvPr id="11" name="直角三角形 10"/>
            <p:cNvSpPr/>
            <p:nvPr/>
          </p:nvSpPr>
          <p:spPr>
            <a:xfrm rot="5400000">
              <a:off x="11115949" y="-60776"/>
              <a:ext cx="1087811" cy="111254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>
                <a:solidFill>
                  <a:srgbClr val="999999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148295" y="7691"/>
              <a:ext cx="649537" cy="55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34" b="1" dirty="0" smtClean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endParaRPr lang="zh-TW" altLang="en-US" sz="3034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11532234" y="484948"/>
            <a:ext cx="649537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34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sz="303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61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62" y="2039112"/>
            <a:ext cx="4654394" cy="2504357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575349" y="180672"/>
            <a:ext cx="7705427" cy="1210624"/>
            <a:chOff x="964706" y="2009070"/>
            <a:chExt cx="8126818" cy="1276830"/>
          </a:xfrm>
        </p:grpSpPr>
        <p:sp>
          <p:nvSpPr>
            <p:cNvPr id="5" name="Freeform 68"/>
            <p:cNvSpPr/>
            <p:nvPr/>
          </p:nvSpPr>
          <p:spPr>
            <a:xfrm>
              <a:off x="2385204" y="2088553"/>
              <a:ext cx="6706320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7" rIns="69987" bIns="69989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Rounded Rectangle 67"/>
            <p:cNvSpPr/>
            <p:nvPr/>
          </p:nvSpPr>
          <p:spPr>
            <a:xfrm>
              <a:off x="964706" y="2009070"/>
              <a:ext cx="1431664" cy="127683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04</a:t>
              </a:r>
              <a:endParaRPr lang="en-US" sz="1896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779165" y="385840"/>
            <a:ext cx="2644635" cy="792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550" b="1" dirty="0" smtClean="0"/>
              <a:t>3 Data Set</a:t>
            </a:r>
            <a:endParaRPr lang="zh-TW" altLang="en-US" sz="4550" b="1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559" y="1922917"/>
            <a:ext cx="5397298" cy="288791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908" y="4420259"/>
            <a:ext cx="4951303" cy="2649282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6687970" y="1714787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n=166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=169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167656" y="4290452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n=55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=169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53334" y="2940756"/>
            <a:ext cx="935390" cy="461665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i="1" dirty="0"/>
              <a:t>n ≫ </a:t>
            </a:r>
            <a:r>
              <a:rPr lang="en-US" altLang="zh-TW" sz="2400" i="1" dirty="0" smtClean="0"/>
              <a:t>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52580" y="5424289"/>
            <a:ext cx="935390" cy="461665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i="1" dirty="0"/>
              <a:t>n </a:t>
            </a:r>
            <a:r>
              <a:rPr lang="zh-TW" altLang="en-US" sz="2400" i="1" dirty="0"/>
              <a:t>≪ </a:t>
            </a:r>
            <a:r>
              <a:rPr lang="en-US" altLang="zh-TW" sz="2400" i="1" dirty="0" smtClean="0"/>
              <a:t>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78240" y="2940756"/>
            <a:ext cx="935390" cy="461665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i="1" dirty="0"/>
              <a:t>n </a:t>
            </a:r>
            <a:r>
              <a:rPr lang="zh-TW" altLang="en-US" sz="2400" i="1" dirty="0"/>
              <a:t>≈ </a:t>
            </a:r>
            <a:r>
              <a:rPr lang="en-US" altLang="zh-TW" sz="2400" i="1" dirty="0" smtClean="0"/>
              <a:t> 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04933" y="1714788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n=1133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p=186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11135339" y="0"/>
            <a:ext cx="1112547" cy="1087811"/>
            <a:chOff x="11103581" y="-48408"/>
            <a:chExt cx="1112547" cy="1087811"/>
          </a:xfrm>
        </p:grpSpPr>
        <p:sp>
          <p:nvSpPr>
            <p:cNvPr id="20" name="矩形 19"/>
            <p:cNvSpPr/>
            <p:nvPr/>
          </p:nvSpPr>
          <p:spPr>
            <a:xfrm rot="10800000">
              <a:off x="11103582" y="188"/>
              <a:ext cx="1088419" cy="10392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 dirty="0"/>
            </a:p>
          </p:txBody>
        </p:sp>
        <p:sp>
          <p:nvSpPr>
            <p:cNvPr id="21" name="直角三角形 20"/>
            <p:cNvSpPr/>
            <p:nvPr/>
          </p:nvSpPr>
          <p:spPr>
            <a:xfrm rot="5400000">
              <a:off x="11115949" y="-60776"/>
              <a:ext cx="1087811" cy="111254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>
                <a:solidFill>
                  <a:srgbClr val="999999"/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1148295" y="7691"/>
              <a:ext cx="649537" cy="55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34" b="1" dirty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en-US" altLang="zh-TW" sz="3034" b="1" dirty="0" smtClean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3034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11532234" y="484948"/>
            <a:ext cx="649537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34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sz="303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32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98790" y="1475431"/>
            <a:ext cx="7393210" cy="3907138"/>
          </a:xfrm>
          <a:prstGeom prst="rect">
            <a:avLst/>
          </a:prstGeom>
          <a:solidFill>
            <a:schemeClr val="tx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" name="MH_Others_1"/>
          <p:cNvSpPr txBox="1"/>
          <p:nvPr>
            <p:custDataLst>
              <p:tags r:id="rId1"/>
            </p:custDataLst>
          </p:nvPr>
        </p:nvSpPr>
        <p:spPr>
          <a:xfrm>
            <a:off x="6389249" y="3035045"/>
            <a:ext cx="4212293" cy="7879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512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05</a:t>
            </a:r>
            <a:r>
              <a:rPr lang="zh-TW" altLang="en-US" sz="512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資料分析</a:t>
            </a:r>
            <a:endParaRPr lang="zh-CN" altLang="en-US" sz="512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41" y="1475431"/>
            <a:ext cx="2940744" cy="392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27" y="3171270"/>
            <a:ext cx="3470178" cy="18567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49" y="1245354"/>
            <a:ext cx="3470365" cy="1856880"/>
          </a:xfrm>
          <a:prstGeom prst="rect">
            <a:avLst/>
          </a:prstGeom>
        </p:spPr>
      </p:pic>
      <p:grpSp>
        <p:nvGrpSpPr>
          <p:cNvPr id="2" name="群組 1"/>
          <p:cNvGrpSpPr/>
          <p:nvPr/>
        </p:nvGrpSpPr>
        <p:grpSpPr>
          <a:xfrm>
            <a:off x="575349" y="180672"/>
            <a:ext cx="7705426" cy="1210624"/>
            <a:chOff x="964706" y="2009070"/>
            <a:chExt cx="8126817" cy="1276830"/>
          </a:xfrm>
        </p:grpSpPr>
        <p:sp>
          <p:nvSpPr>
            <p:cNvPr id="3" name="Freeform 68"/>
            <p:cNvSpPr/>
            <p:nvPr/>
          </p:nvSpPr>
          <p:spPr>
            <a:xfrm>
              <a:off x="2385203" y="2088553"/>
              <a:ext cx="6706320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7" rIns="69987" bIns="69989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Rounded Rectangle 67"/>
            <p:cNvSpPr/>
            <p:nvPr/>
          </p:nvSpPr>
          <p:spPr>
            <a:xfrm>
              <a:off x="964706" y="2009070"/>
              <a:ext cx="1431664" cy="127683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05</a:t>
              </a:r>
              <a:endParaRPr lang="en-US" sz="1896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779165" y="385840"/>
            <a:ext cx="1159292" cy="792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550" b="1" dirty="0" smtClean="0"/>
              <a:t>PCA</a:t>
            </a:r>
            <a:endParaRPr lang="zh-TW" altLang="en-US" sz="4550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835" y="1245468"/>
            <a:ext cx="3470178" cy="185678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9575" y="3171270"/>
            <a:ext cx="3456944" cy="184969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825432" y="1574549"/>
            <a:ext cx="979486" cy="461665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i="1" dirty="0" smtClean="0"/>
              <a:t>47.1%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25432" y="3623355"/>
            <a:ext cx="979486" cy="461665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i="1" dirty="0" smtClean="0"/>
              <a:t>48%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85565" y="3680620"/>
            <a:ext cx="33522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均分成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大群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然而分群與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無對應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紅色綠色交疊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349" y="5020969"/>
            <a:ext cx="3366816" cy="1801474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7835" y="5027287"/>
            <a:ext cx="3470178" cy="185678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825432" y="5483766"/>
            <a:ext cx="979486" cy="461665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i="1" dirty="0" smtClean="0"/>
              <a:t>56%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968" y="1310938"/>
            <a:ext cx="3521746" cy="1858285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11135339" y="0"/>
            <a:ext cx="1112547" cy="1087811"/>
            <a:chOff x="11103581" y="-48408"/>
            <a:chExt cx="1112547" cy="1087811"/>
          </a:xfrm>
        </p:grpSpPr>
        <p:sp>
          <p:nvSpPr>
            <p:cNvPr id="19" name="矩形 18"/>
            <p:cNvSpPr/>
            <p:nvPr/>
          </p:nvSpPr>
          <p:spPr>
            <a:xfrm rot="10800000">
              <a:off x="11103582" y="188"/>
              <a:ext cx="1088419" cy="10392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 dirty="0"/>
            </a:p>
          </p:txBody>
        </p:sp>
        <p:sp>
          <p:nvSpPr>
            <p:cNvPr id="20" name="直角三角形 19"/>
            <p:cNvSpPr/>
            <p:nvPr/>
          </p:nvSpPr>
          <p:spPr>
            <a:xfrm rot="5400000">
              <a:off x="11115949" y="-60776"/>
              <a:ext cx="1087811" cy="111254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>
                <a:solidFill>
                  <a:srgbClr val="999999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1148295" y="7691"/>
              <a:ext cx="649537" cy="55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34" b="1" dirty="0" smtClean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</a:t>
              </a:r>
              <a:endParaRPr lang="zh-TW" altLang="en-US" sz="3034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11532234" y="484948"/>
            <a:ext cx="649537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34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sz="303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45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914684" y="1428562"/>
            <a:ext cx="4605156" cy="1210624"/>
            <a:chOff x="964706" y="2009070"/>
            <a:chExt cx="4857000" cy="1276830"/>
          </a:xfrm>
        </p:grpSpPr>
        <p:sp>
          <p:nvSpPr>
            <p:cNvPr id="69" name="Freeform 68"/>
            <p:cNvSpPr/>
            <p:nvPr/>
          </p:nvSpPr>
          <p:spPr>
            <a:xfrm>
              <a:off x="2385204" y="2088553"/>
              <a:ext cx="3401269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7" rIns="69987" bIns="69989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Text Placeholder 3"/>
            <p:cNvSpPr txBox="1">
              <a:spLocks/>
            </p:cNvSpPr>
            <p:nvPr/>
          </p:nvSpPr>
          <p:spPr>
            <a:xfrm>
              <a:off x="3458912" y="2198149"/>
              <a:ext cx="2362794" cy="886315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094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TW" altLang="en-US" sz="4551" b="1" dirty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動機</a:t>
              </a:r>
              <a:endParaRPr lang="en-US" sz="4551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964706" y="2009070"/>
              <a:ext cx="1431664" cy="127683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01</a:t>
              </a:r>
              <a:endParaRPr lang="en-US" sz="1896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914685" y="2779762"/>
            <a:ext cx="4797128" cy="1210621"/>
            <a:chOff x="964706" y="3434163"/>
            <a:chExt cx="5059471" cy="1276827"/>
          </a:xfrm>
        </p:grpSpPr>
        <p:sp>
          <p:nvSpPr>
            <p:cNvPr id="71" name="Freeform 70"/>
            <p:cNvSpPr/>
            <p:nvPr/>
          </p:nvSpPr>
          <p:spPr>
            <a:xfrm>
              <a:off x="2385204" y="3513643"/>
              <a:ext cx="3401269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9" rIns="69987" bIns="69987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" name="Text Placeholder 3"/>
            <p:cNvSpPr txBox="1">
              <a:spLocks/>
            </p:cNvSpPr>
            <p:nvPr/>
          </p:nvSpPr>
          <p:spPr>
            <a:xfrm>
              <a:off x="2753853" y="3625282"/>
              <a:ext cx="3270324" cy="886315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094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TW" altLang="en-US" sz="4551" b="1" dirty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資料介紹</a:t>
              </a:r>
              <a:endParaRPr lang="en-US" altLang="zh-CN" sz="4551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964706" y="3434163"/>
              <a:ext cx="1431664" cy="127682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914684" y="4130959"/>
            <a:ext cx="4919278" cy="1210621"/>
            <a:chOff x="964706" y="4859254"/>
            <a:chExt cx="5188301" cy="1276827"/>
          </a:xfrm>
        </p:grpSpPr>
        <p:sp>
          <p:nvSpPr>
            <p:cNvPr id="73" name="Freeform 72"/>
            <p:cNvSpPr/>
            <p:nvPr/>
          </p:nvSpPr>
          <p:spPr>
            <a:xfrm>
              <a:off x="2385204" y="4938733"/>
              <a:ext cx="3401269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9" rIns="69987" bIns="69987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Text Placeholder 3"/>
            <p:cNvSpPr txBox="1">
              <a:spLocks/>
            </p:cNvSpPr>
            <p:nvPr/>
          </p:nvSpPr>
          <p:spPr>
            <a:xfrm>
              <a:off x="2753854" y="5052753"/>
              <a:ext cx="3399153" cy="886315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094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TW" altLang="en-US" sz="4551" b="1" dirty="0" smtClean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資料分析</a:t>
              </a:r>
              <a:endParaRPr lang="en-US" altLang="zh-CN" sz="4551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964706" y="4859254"/>
              <a:ext cx="1431664" cy="127682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05</a:t>
              </a: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6705567" y="1428562"/>
            <a:ext cx="4571749" cy="1210624"/>
            <a:chOff x="7072278" y="2009070"/>
            <a:chExt cx="4821766" cy="1276830"/>
          </a:xfrm>
        </p:grpSpPr>
        <p:sp>
          <p:nvSpPr>
            <p:cNvPr id="46" name="Freeform 45"/>
            <p:cNvSpPr/>
            <p:nvPr/>
          </p:nvSpPr>
          <p:spPr>
            <a:xfrm flipH="1">
              <a:off x="7072278" y="2088553"/>
              <a:ext cx="3401269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7" rIns="69987" bIns="69989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" name="Text Placeholder 3"/>
            <p:cNvSpPr txBox="1">
              <a:spLocks/>
            </p:cNvSpPr>
            <p:nvPr/>
          </p:nvSpPr>
          <p:spPr>
            <a:xfrm>
              <a:off x="7365479" y="2198149"/>
              <a:ext cx="2752688" cy="886315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094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TW" altLang="en-US" sz="4551" b="1" dirty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文獻回顧</a:t>
              </a:r>
              <a:endParaRPr lang="en-US" altLang="zh-CN" sz="4551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 flipH="1">
              <a:off x="10462380" y="2009070"/>
              <a:ext cx="1431664" cy="127683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5205838" y="2779762"/>
            <a:ext cx="6071478" cy="1210621"/>
            <a:chOff x="5490532" y="3434163"/>
            <a:chExt cx="6403512" cy="1276827"/>
          </a:xfrm>
        </p:grpSpPr>
        <p:sp>
          <p:nvSpPr>
            <p:cNvPr id="63" name="Freeform 62"/>
            <p:cNvSpPr/>
            <p:nvPr/>
          </p:nvSpPr>
          <p:spPr>
            <a:xfrm flipH="1">
              <a:off x="7107510" y="3513643"/>
              <a:ext cx="3366035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9" rIns="69987" bIns="69987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Text Placeholder 3"/>
            <p:cNvSpPr txBox="1">
              <a:spLocks/>
            </p:cNvSpPr>
            <p:nvPr/>
          </p:nvSpPr>
          <p:spPr>
            <a:xfrm>
              <a:off x="5490532" y="3599492"/>
              <a:ext cx="4676339" cy="886315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094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TW" altLang="en-US" sz="4551" b="1" dirty="0" smtClean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資料處理</a:t>
              </a:r>
              <a:endParaRPr lang="en-US" altLang="zh-CN" sz="455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 flipH="1">
              <a:off x="10462380" y="3434163"/>
              <a:ext cx="1431664" cy="127682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34" name="TextBox 8"/>
          <p:cNvSpPr txBox="1"/>
          <p:nvPr/>
        </p:nvSpPr>
        <p:spPr>
          <a:xfrm>
            <a:off x="704427" y="96111"/>
            <a:ext cx="2191337" cy="81701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TW" altLang="en-US" sz="5309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目錄</a:t>
            </a:r>
            <a:endParaRPr lang="zh-CN" altLang="en-US" sz="5309" b="1" dirty="0">
              <a:solidFill>
                <a:srgbClr val="32323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6705567" y="4130955"/>
            <a:ext cx="4571749" cy="1210624"/>
            <a:chOff x="7072278" y="4859250"/>
            <a:chExt cx="4821766" cy="1276830"/>
          </a:xfrm>
        </p:grpSpPr>
        <p:sp>
          <p:nvSpPr>
            <p:cNvPr id="32" name="Freeform 45"/>
            <p:cNvSpPr/>
            <p:nvPr/>
          </p:nvSpPr>
          <p:spPr>
            <a:xfrm flipH="1">
              <a:off x="7072278" y="4938732"/>
              <a:ext cx="3401269" cy="1109676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7" rIns="69987" bIns="69989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Text Placeholder 3"/>
            <p:cNvSpPr txBox="1">
              <a:spLocks/>
            </p:cNvSpPr>
            <p:nvPr/>
          </p:nvSpPr>
          <p:spPr>
            <a:xfrm>
              <a:off x="7556910" y="5050414"/>
              <a:ext cx="2614354" cy="886315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094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TW" altLang="en-US" sz="4551" b="1" dirty="0" smtClean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群集分析</a:t>
              </a:r>
              <a:endParaRPr lang="en-US" altLang="zh-CN" sz="4551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Rounded Rectangle 44"/>
            <p:cNvSpPr/>
            <p:nvPr/>
          </p:nvSpPr>
          <p:spPr>
            <a:xfrm flipH="1">
              <a:off x="10462380" y="4859250"/>
              <a:ext cx="1431664" cy="127683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</a:t>
              </a:r>
              <a:r>
                <a:rPr lang="en-US" altLang="zh-TW" sz="2655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6</a:t>
              </a:r>
              <a:endParaRPr lang="en-US" sz="2655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090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575349" y="180672"/>
            <a:ext cx="7705426" cy="1210624"/>
            <a:chOff x="964706" y="2009070"/>
            <a:chExt cx="8126817" cy="1276830"/>
          </a:xfrm>
        </p:grpSpPr>
        <p:sp>
          <p:nvSpPr>
            <p:cNvPr id="3" name="Freeform 68"/>
            <p:cNvSpPr/>
            <p:nvPr/>
          </p:nvSpPr>
          <p:spPr>
            <a:xfrm>
              <a:off x="2385203" y="2088553"/>
              <a:ext cx="6706320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7" rIns="69987" bIns="69989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Rounded Rectangle 67"/>
            <p:cNvSpPr/>
            <p:nvPr/>
          </p:nvSpPr>
          <p:spPr>
            <a:xfrm>
              <a:off x="964706" y="2009070"/>
              <a:ext cx="1431664" cy="127683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05</a:t>
              </a:r>
              <a:endParaRPr lang="en-US" sz="1896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863571" y="385840"/>
            <a:ext cx="2185214" cy="792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550" b="1" dirty="0" smtClean="0"/>
              <a:t>ISOMAP</a:t>
            </a:r>
            <a:endParaRPr lang="zh-TW" altLang="en-US" sz="4550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436" y="4946344"/>
            <a:ext cx="1905734" cy="174291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782" y="4787376"/>
            <a:ext cx="3176696" cy="207062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782" y="2875720"/>
            <a:ext cx="3176696" cy="207062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436" y="3184338"/>
            <a:ext cx="1851003" cy="160303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262128" y="5586968"/>
            <a:ext cx="979486" cy="461665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i="1" dirty="0" smtClean="0"/>
              <a:t>K=4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07397" y="3755024"/>
            <a:ext cx="979486" cy="461665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i="1" dirty="0" smtClean="0"/>
              <a:t>K=5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2392" y="1503138"/>
            <a:ext cx="1961047" cy="15807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207397" y="2015422"/>
            <a:ext cx="979486" cy="461665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i="1" dirty="0" smtClean="0"/>
              <a:t>K=10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1782" y="1383534"/>
            <a:ext cx="3176696" cy="1650673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11135339" y="0"/>
            <a:ext cx="1112547" cy="1087811"/>
            <a:chOff x="11103581" y="-48408"/>
            <a:chExt cx="1112547" cy="1087811"/>
          </a:xfrm>
        </p:grpSpPr>
        <p:sp>
          <p:nvSpPr>
            <p:cNvPr id="18" name="矩形 17"/>
            <p:cNvSpPr/>
            <p:nvPr/>
          </p:nvSpPr>
          <p:spPr>
            <a:xfrm rot="10800000">
              <a:off x="11103582" y="188"/>
              <a:ext cx="1088419" cy="10392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 dirty="0"/>
            </a:p>
          </p:txBody>
        </p:sp>
        <p:sp>
          <p:nvSpPr>
            <p:cNvPr id="19" name="直角三角形 18"/>
            <p:cNvSpPr/>
            <p:nvPr/>
          </p:nvSpPr>
          <p:spPr>
            <a:xfrm rot="5400000">
              <a:off x="11115949" y="-60776"/>
              <a:ext cx="1087811" cy="111254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>
                <a:solidFill>
                  <a:srgbClr val="999999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1148295" y="7691"/>
              <a:ext cx="649537" cy="55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34" b="1" dirty="0" smtClean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13</a:t>
              </a:r>
              <a:endParaRPr lang="zh-TW" altLang="en-US" sz="3034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11532234" y="484948"/>
            <a:ext cx="649537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34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sz="303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55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575349" y="180672"/>
            <a:ext cx="7705426" cy="1210624"/>
            <a:chOff x="964706" y="2009070"/>
            <a:chExt cx="8126817" cy="1276830"/>
          </a:xfrm>
        </p:grpSpPr>
        <p:sp>
          <p:nvSpPr>
            <p:cNvPr id="3" name="Freeform 68"/>
            <p:cNvSpPr/>
            <p:nvPr/>
          </p:nvSpPr>
          <p:spPr>
            <a:xfrm>
              <a:off x="2385203" y="2088553"/>
              <a:ext cx="6706320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7" rIns="69987" bIns="69989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Rounded Rectangle 67"/>
            <p:cNvSpPr/>
            <p:nvPr/>
          </p:nvSpPr>
          <p:spPr>
            <a:xfrm>
              <a:off x="964706" y="2009070"/>
              <a:ext cx="1431664" cy="127683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05</a:t>
              </a:r>
              <a:endParaRPr lang="en-US" sz="1896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863571" y="385840"/>
            <a:ext cx="1552926" cy="792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550" b="1" dirty="0" smtClean="0"/>
              <a:t>LCMC</a:t>
            </a:r>
            <a:endParaRPr lang="zh-TW" altLang="en-US" sz="4550" b="1" dirty="0"/>
          </a:p>
        </p:txBody>
      </p:sp>
      <p:sp>
        <p:nvSpPr>
          <p:cNvPr id="6" name="矩形 5"/>
          <p:cNvSpPr/>
          <p:nvPr/>
        </p:nvSpPr>
        <p:spPr>
          <a:xfrm>
            <a:off x="408318" y="1608683"/>
            <a:ext cx="688009" cy="40011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PCA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8318" y="4149443"/>
            <a:ext cx="1189749" cy="40011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ISOMAP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649" y="3983195"/>
            <a:ext cx="3522288" cy="24651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068" y="1641045"/>
            <a:ext cx="3391516" cy="220823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67" y="4149442"/>
            <a:ext cx="3391516" cy="187645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583" y="1708004"/>
            <a:ext cx="3160420" cy="220823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2190" y="1708004"/>
            <a:ext cx="3434319" cy="222017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6051" y="4145002"/>
            <a:ext cx="3430458" cy="188089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224607" y="2998061"/>
            <a:ext cx="979486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i="1" dirty="0" smtClean="0"/>
              <a:t>Better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91325" y="2998060"/>
            <a:ext cx="979486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i="1" dirty="0" smtClean="0"/>
              <a:t>Better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87176" y="5605682"/>
            <a:ext cx="979486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i="1" dirty="0" smtClean="0"/>
              <a:t>Better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55784" y="6025895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PCA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較不適用</a:t>
            </a:r>
            <a:r>
              <a:rPr lang="en-US" altLang="zh-TW" sz="2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sz="2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≪ </a:t>
            </a:r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11135339" y="0"/>
            <a:ext cx="1112547" cy="1087811"/>
            <a:chOff x="11103581" y="-48408"/>
            <a:chExt cx="1112547" cy="1087811"/>
          </a:xfrm>
        </p:grpSpPr>
        <p:sp>
          <p:nvSpPr>
            <p:cNvPr id="19" name="矩形 18"/>
            <p:cNvSpPr/>
            <p:nvPr/>
          </p:nvSpPr>
          <p:spPr>
            <a:xfrm rot="10800000">
              <a:off x="11103582" y="188"/>
              <a:ext cx="1088419" cy="10392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 dirty="0"/>
            </a:p>
          </p:txBody>
        </p:sp>
        <p:sp>
          <p:nvSpPr>
            <p:cNvPr id="20" name="直角三角形 19"/>
            <p:cNvSpPr/>
            <p:nvPr/>
          </p:nvSpPr>
          <p:spPr>
            <a:xfrm rot="5400000">
              <a:off x="11115949" y="-60776"/>
              <a:ext cx="1087811" cy="111254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>
                <a:solidFill>
                  <a:srgbClr val="999999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1148295" y="7691"/>
              <a:ext cx="649537" cy="55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34" b="1" dirty="0" smtClean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14</a:t>
              </a:r>
              <a:endParaRPr lang="zh-TW" altLang="en-US" sz="3034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11532234" y="484948"/>
            <a:ext cx="649537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34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sz="303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04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98790" y="1475431"/>
            <a:ext cx="7393210" cy="3907138"/>
          </a:xfrm>
          <a:prstGeom prst="rect">
            <a:avLst/>
          </a:prstGeom>
          <a:solidFill>
            <a:schemeClr val="tx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" name="MH_Others_1"/>
          <p:cNvSpPr txBox="1"/>
          <p:nvPr>
            <p:custDataLst>
              <p:tags r:id="rId1"/>
            </p:custDataLst>
          </p:nvPr>
        </p:nvSpPr>
        <p:spPr>
          <a:xfrm>
            <a:off x="6620077" y="3035045"/>
            <a:ext cx="3756491" cy="7879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512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06</a:t>
            </a:r>
            <a:r>
              <a:rPr lang="zh-TW" altLang="en-US" sz="512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群集分析</a:t>
            </a:r>
            <a:endParaRPr lang="zh-CN" altLang="en-US" sz="512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2" y="1475431"/>
            <a:ext cx="4253477" cy="377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t="4600" b="3949"/>
          <a:stretch/>
        </p:blipFill>
        <p:spPr>
          <a:xfrm>
            <a:off x="6580439" y="1915886"/>
            <a:ext cx="4479831" cy="2192090"/>
          </a:xfrm>
          <a:prstGeom prst="rect">
            <a:avLst/>
          </a:prstGeom>
        </p:spPr>
      </p:pic>
      <p:grpSp>
        <p:nvGrpSpPr>
          <p:cNvPr id="2" name="群組 1"/>
          <p:cNvGrpSpPr/>
          <p:nvPr/>
        </p:nvGrpSpPr>
        <p:grpSpPr>
          <a:xfrm>
            <a:off x="575349" y="180672"/>
            <a:ext cx="7705426" cy="1210624"/>
            <a:chOff x="964706" y="2009070"/>
            <a:chExt cx="8126817" cy="1276830"/>
          </a:xfrm>
        </p:grpSpPr>
        <p:sp>
          <p:nvSpPr>
            <p:cNvPr id="3" name="Freeform 68"/>
            <p:cNvSpPr/>
            <p:nvPr/>
          </p:nvSpPr>
          <p:spPr>
            <a:xfrm>
              <a:off x="2385203" y="2088553"/>
              <a:ext cx="6706320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7" rIns="69987" bIns="69989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Rounded Rectangle 67"/>
            <p:cNvSpPr/>
            <p:nvPr/>
          </p:nvSpPr>
          <p:spPr>
            <a:xfrm>
              <a:off x="964706" y="2009070"/>
              <a:ext cx="1431664" cy="127683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05</a:t>
              </a:r>
              <a:endParaRPr lang="en-US" sz="1896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779165" y="385840"/>
            <a:ext cx="2282997" cy="792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550" b="1" dirty="0" smtClean="0"/>
              <a:t>K-means</a:t>
            </a:r>
            <a:endParaRPr lang="zh-TW" altLang="en-US" sz="4550" b="1" dirty="0"/>
          </a:p>
        </p:txBody>
      </p:sp>
      <p:sp>
        <p:nvSpPr>
          <p:cNvPr id="12" name="矩形 11"/>
          <p:cNvSpPr/>
          <p:nvPr/>
        </p:nvSpPr>
        <p:spPr>
          <a:xfrm>
            <a:off x="8269025" y="5017067"/>
            <a:ext cx="19062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均分成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大群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/>
          <a:srcRect t="6321" b="4303"/>
          <a:stretch/>
        </p:blipFill>
        <p:spPr>
          <a:xfrm>
            <a:off x="3445296" y="4262846"/>
            <a:ext cx="4891968" cy="2339441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11135339" y="0"/>
            <a:ext cx="1112547" cy="1087811"/>
            <a:chOff x="11103581" y="-48408"/>
            <a:chExt cx="1112547" cy="1087811"/>
          </a:xfrm>
        </p:grpSpPr>
        <p:sp>
          <p:nvSpPr>
            <p:cNvPr id="14" name="矩形 13"/>
            <p:cNvSpPr/>
            <p:nvPr/>
          </p:nvSpPr>
          <p:spPr>
            <a:xfrm rot="10800000">
              <a:off x="11103582" y="188"/>
              <a:ext cx="1088419" cy="10392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 dirty="0"/>
            </a:p>
          </p:txBody>
        </p:sp>
        <p:sp>
          <p:nvSpPr>
            <p:cNvPr id="15" name="直角三角形 14"/>
            <p:cNvSpPr/>
            <p:nvPr/>
          </p:nvSpPr>
          <p:spPr>
            <a:xfrm rot="5400000">
              <a:off x="11115949" y="-60776"/>
              <a:ext cx="1087811" cy="111254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>
                <a:solidFill>
                  <a:srgbClr val="999999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1148295" y="7691"/>
              <a:ext cx="649537" cy="55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34" b="1" dirty="0" smtClean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15</a:t>
              </a:r>
              <a:endParaRPr lang="zh-TW" altLang="en-US" sz="3034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1532234" y="484948"/>
            <a:ext cx="649537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34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sz="303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65" y="1915886"/>
            <a:ext cx="4479830" cy="239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04269" y="1466658"/>
            <a:ext cx="11987731" cy="4860617"/>
            <a:chOff x="-1929331" y="1308171"/>
            <a:chExt cx="14121331" cy="544068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929331" y="1437978"/>
              <a:ext cx="7051999" cy="5296841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2668" y="1308171"/>
              <a:ext cx="7069332" cy="5440680"/>
            </a:xfrm>
            <a:prstGeom prst="rect">
              <a:avLst/>
            </a:prstGeom>
          </p:spPr>
        </p:pic>
      </p:grpSp>
      <p:grpSp>
        <p:nvGrpSpPr>
          <p:cNvPr id="4" name="群組 3"/>
          <p:cNvGrpSpPr/>
          <p:nvPr/>
        </p:nvGrpSpPr>
        <p:grpSpPr>
          <a:xfrm>
            <a:off x="575349" y="180672"/>
            <a:ext cx="7705426" cy="1210624"/>
            <a:chOff x="964706" y="2009070"/>
            <a:chExt cx="8126817" cy="1276830"/>
          </a:xfrm>
        </p:grpSpPr>
        <p:sp>
          <p:nvSpPr>
            <p:cNvPr id="5" name="Freeform 68"/>
            <p:cNvSpPr/>
            <p:nvPr/>
          </p:nvSpPr>
          <p:spPr>
            <a:xfrm>
              <a:off x="2385203" y="2088553"/>
              <a:ext cx="6706320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7" rIns="69987" bIns="69989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Rounded Rectangle 67"/>
            <p:cNvSpPr/>
            <p:nvPr/>
          </p:nvSpPr>
          <p:spPr>
            <a:xfrm>
              <a:off x="964706" y="2009070"/>
              <a:ext cx="1431664" cy="127683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05</a:t>
              </a:r>
              <a:endParaRPr lang="en-US" sz="1896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41683" y="385840"/>
            <a:ext cx="5289012" cy="792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550" b="1" dirty="0" err="1" smtClean="0"/>
              <a:t>Heatmap</a:t>
            </a:r>
            <a:r>
              <a:rPr lang="en-US" altLang="zh-TW" sz="4550" b="1" dirty="0"/>
              <a:t>-</a:t>
            </a:r>
            <a:r>
              <a:rPr lang="en-US" altLang="zh-TW" sz="4550" b="1" dirty="0" smtClean="0"/>
              <a:t>Data Set A</a:t>
            </a:r>
            <a:endParaRPr lang="zh-TW" altLang="en-US" sz="4550" b="1" dirty="0"/>
          </a:p>
        </p:txBody>
      </p:sp>
      <p:sp>
        <p:nvSpPr>
          <p:cNvPr id="9" name="矩形 8"/>
          <p:cNvSpPr/>
          <p:nvPr/>
        </p:nvSpPr>
        <p:spPr>
          <a:xfrm>
            <a:off x="2572993" y="6127220"/>
            <a:ext cx="1249060" cy="40011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K-means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9149" y="6127220"/>
            <a:ext cx="1604478" cy="40011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Hierarchical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1135339" y="0"/>
            <a:ext cx="1112547" cy="1087811"/>
            <a:chOff x="11103581" y="-48408"/>
            <a:chExt cx="1112547" cy="1087811"/>
          </a:xfrm>
        </p:grpSpPr>
        <p:sp>
          <p:nvSpPr>
            <p:cNvPr id="12" name="矩形 11"/>
            <p:cNvSpPr/>
            <p:nvPr/>
          </p:nvSpPr>
          <p:spPr>
            <a:xfrm rot="10800000">
              <a:off x="11103582" y="188"/>
              <a:ext cx="1088419" cy="10392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 dirty="0"/>
            </a:p>
          </p:txBody>
        </p:sp>
        <p:sp>
          <p:nvSpPr>
            <p:cNvPr id="13" name="直角三角形 12"/>
            <p:cNvSpPr/>
            <p:nvPr/>
          </p:nvSpPr>
          <p:spPr>
            <a:xfrm rot="5400000">
              <a:off x="11115949" y="-60776"/>
              <a:ext cx="1087811" cy="111254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>
                <a:solidFill>
                  <a:srgbClr val="999999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1148295" y="7691"/>
              <a:ext cx="649537" cy="55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34" b="1" dirty="0" smtClean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16</a:t>
              </a:r>
              <a:endParaRPr lang="zh-TW" altLang="en-US" sz="3034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1532234" y="484948"/>
            <a:ext cx="649537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34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sz="303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97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28585" y="2066167"/>
            <a:ext cx="5760946" cy="1723308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575349" y="180672"/>
            <a:ext cx="7705426" cy="1210624"/>
            <a:chOff x="964706" y="2009070"/>
            <a:chExt cx="8126817" cy="1276830"/>
          </a:xfrm>
        </p:grpSpPr>
        <p:sp>
          <p:nvSpPr>
            <p:cNvPr id="7" name="Freeform 68"/>
            <p:cNvSpPr/>
            <p:nvPr/>
          </p:nvSpPr>
          <p:spPr>
            <a:xfrm>
              <a:off x="2385203" y="2088553"/>
              <a:ext cx="6706320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7" rIns="69987" bIns="69989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Rounded Rectangle 67"/>
            <p:cNvSpPr/>
            <p:nvPr/>
          </p:nvSpPr>
          <p:spPr>
            <a:xfrm>
              <a:off x="964706" y="2009070"/>
              <a:ext cx="1431664" cy="127683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05</a:t>
              </a:r>
              <a:endParaRPr lang="en-US" sz="1896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228585" y="385840"/>
            <a:ext cx="5711820" cy="792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55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群集驗證</a:t>
            </a:r>
            <a:r>
              <a:rPr lang="en-US" altLang="zh-TW" sz="455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-Data Set A</a:t>
            </a:r>
            <a:endParaRPr lang="zh-TW" altLang="en-US" sz="45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1135339" y="0"/>
            <a:ext cx="1112547" cy="1087811"/>
            <a:chOff x="11103581" y="-48408"/>
            <a:chExt cx="1112547" cy="1087811"/>
          </a:xfrm>
        </p:grpSpPr>
        <p:sp>
          <p:nvSpPr>
            <p:cNvPr id="11" name="矩形 10"/>
            <p:cNvSpPr/>
            <p:nvPr/>
          </p:nvSpPr>
          <p:spPr>
            <a:xfrm rot="10800000">
              <a:off x="11103582" y="188"/>
              <a:ext cx="1088419" cy="10392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 dirty="0"/>
            </a:p>
          </p:txBody>
        </p:sp>
        <p:sp>
          <p:nvSpPr>
            <p:cNvPr id="12" name="直角三角形 11"/>
            <p:cNvSpPr/>
            <p:nvPr/>
          </p:nvSpPr>
          <p:spPr>
            <a:xfrm rot="5400000">
              <a:off x="11115949" y="-60776"/>
              <a:ext cx="1087811" cy="111254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>
                <a:solidFill>
                  <a:srgbClr val="999999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1148295" y="7691"/>
              <a:ext cx="649537" cy="55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34" b="1" dirty="0" smtClean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17</a:t>
              </a:r>
              <a:endParaRPr lang="zh-TW" altLang="en-US" sz="3034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11532234" y="484948"/>
            <a:ext cx="649537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34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sz="303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585" y="3919282"/>
            <a:ext cx="5950506" cy="1867369"/>
          </a:xfrm>
          <a:prstGeom prst="rect">
            <a:avLst/>
          </a:prstGeom>
        </p:spPr>
      </p:pic>
      <p:grpSp>
        <p:nvGrpSpPr>
          <p:cNvPr id="31" name="群組 30"/>
          <p:cNvGrpSpPr/>
          <p:nvPr/>
        </p:nvGrpSpPr>
        <p:grpSpPr>
          <a:xfrm>
            <a:off x="336677" y="2551399"/>
            <a:ext cx="1809690" cy="461665"/>
            <a:chOff x="251122" y="3165145"/>
            <a:chExt cx="1809690" cy="461665"/>
          </a:xfrm>
        </p:grpSpPr>
        <p:sp>
          <p:nvSpPr>
            <p:cNvPr id="4" name="文字方塊 3"/>
            <p:cNvSpPr txBox="1"/>
            <p:nvPr/>
          </p:nvSpPr>
          <p:spPr>
            <a:xfrm>
              <a:off x="251122" y="3165145"/>
              <a:ext cx="1335687" cy="46166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Internal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7" name="直線接點 16"/>
            <p:cNvCxnSpPr>
              <a:stCxn id="4" idx="3"/>
            </p:cNvCxnSpPr>
            <p:nvPr/>
          </p:nvCxnSpPr>
          <p:spPr>
            <a:xfrm flipV="1">
              <a:off x="1586809" y="3395976"/>
              <a:ext cx="474003" cy="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/>
          <p:cNvGrpSpPr/>
          <p:nvPr/>
        </p:nvGrpSpPr>
        <p:grpSpPr>
          <a:xfrm>
            <a:off x="336677" y="4487122"/>
            <a:ext cx="1809690" cy="461665"/>
            <a:chOff x="251122" y="4146905"/>
            <a:chExt cx="1809690" cy="461665"/>
          </a:xfrm>
        </p:grpSpPr>
        <p:sp>
          <p:nvSpPr>
            <p:cNvPr id="15" name="文字方塊 14"/>
            <p:cNvSpPr txBox="1"/>
            <p:nvPr/>
          </p:nvSpPr>
          <p:spPr>
            <a:xfrm>
              <a:off x="251122" y="4146905"/>
              <a:ext cx="1384290" cy="461665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Stability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1" name="直線接點 20"/>
            <p:cNvCxnSpPr/>
            <p:nvPr/>
          </p:nvCxnSpPr>
          <p:spPr>
            <a:xfrm flipH="1">
              <a:off x="1635412" y="4339988"/>
              <a:ext cx="425400" cy="1045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46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178190" y="1327473"/>
            <a:ext cx="12013810" cy="5199857"/>
            <a:chOff x="-3238579" y="1692117"/>
            <a:chExt cx="15637372" cy="5557489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238579" y="1692117"/>
              <a:ext cx="7709412" cy="5557489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9505" y="1692117"/>
              <a:ext cx="8019288" cy="5517939"/>
            </a:xfrm>
            <a:prstGeom prst="rect">
              <a:avLst/>
            </a:prstGeom>
          </p:spPr>
        </p:pic>
      </p:grpSp>
      <p:grpSp>
        <p:nvGrpSpPr>
          <p:cNvPr id="4" name="群組 3"/>
          <p:cNvGrpSpPr/>
          <p:nvPr/>
        </p:nvGrpSpPr>
        <p:grpSpPr>
          <a:xfrm>
            <a:off x="575349" y="180672"/>
            <a:ext cx="7705426" cy="1210624"/>
            <a:chOff x="964706" y="2009070"/>
            <a:chExt cx="8126817" cy="1276830"/>
          </a:xfrm>
        </p:grpSpPr>
        <p:sp>
          <p:nvSpPr>
            <p:cNvPr id="5" name="Freeform 68"/>
            <p:cNvSpPr/>
            <p:nvPr/>
          </p:nvSpPr>
          <p:spPr>
            <a:xfrm>
              <a:off x="2385203" y="2088553"/>
              <a:ext cx="6706320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7" rIns="69987" bIns="69989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Rounded Rectangle 67"/>
            <p:cNvSpPr/>
            <p:nvPr/>
          </p:nvSpPr>
          <p:spPr>
            <a:xfrm>
              <a:off x="964706" y="2009070"/>
              <a:ext cx="1431664" cy="127683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05</a:t>
              </a:r>
              <a:endParaRPr lang="en-US" sz="1896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41683" y="385840"/>
            <a:ext cx="5077416" cy="792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550" b="1" dirty="0" err="1" smtClean="0"/>
              <a:t>Heatmap</a:t>
            </a:r>
            <a:r>
              <a:rPr lang="en-US" altLang="zh-TW" sz="4550" b="1" dirty="0"/>
              <a:t>-</a:t>
            </a:r>
            <a:r>
              <a:rPr lang="en-US" altLang="zh-TW" sz="4550" b="1" dirty="0" smtClean="0"/>
              <a:t>Data Set B</a:t>
            </a:r>
            <a:endParaRPr lang="zh-TW" altLang="en-US" sz="4550" b="1" dirty="0"/>
          </a:p>
        </p:txBody>
      </p:sp>
      <p:sp>
        <p:nvSpPr>
          <p:cNvPr id="8" name="矩形 7"/>
          <p:cNvSpPr/>
          <p:nvPr/>
        </p:nvSpPr>
        <p:spPr>
          <a:xfrm>
            <a:off x="2572993" y="6127220"/>
            <a:ext cx="1249060" cy="40011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K-means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9149" y="6127220"/>
            <a:ext cx="1604478" cy="40011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Hierarchical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1135339" y="0"/>
            <a:ext cx="1112547" cy="1087811"/>
            <a:chOff x="11103581" y="-48408"/>
            <a:chExt cx="1112547" cy="1087811"/>
          </a:xfrm>
        </p:grpSpPr>
        <p:sp>
          <p:nvSpPr>
            <p:cNvPr id="12" name="矩形 11"/>
            <p:cNvSpPr/>
            <p:nvPr/>
          </p:nvSpPr>
          <p:spPr>
            <a:xfrm rot="10800000">
              <a:off x="11103582" y="188"/>
              <a:ext cx="1088419" cy="10392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 dirty="0"/>
            </a:p>
          </p:txBody>
        </p:sp>
        <p:sp>
          <p:nvSpPr>
            <p:cNvPr id="13" name="直角三角形 12"/>
            <p:cNvSpPr/>
            <p:nvPr/>
          </p:nvSpPr>
          <p:spPr>
            <a:xfrm rot="5400000">
              <a:off x="11115949" y="-60776"/>
              <a:ext cx="1087811" cy="111254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>
                <a:solidFill>
                  <a:srgbClr val="999999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1148295" y="7691"/>
              <a:ext cx="649537" cy="55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34" b="1" dirty="0" smtClean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18</a:t>
              </a:r>
              <a:endParaRPr lang="zh-TW" altLang="en-US" sz="3034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1532234" y="484948"/>
            <a:ext cx="649537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34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sz="303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99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27300"/>
          <a:stretch/>
        </p:blipFill>
        <p:spPr>
          <a:xfrm>
            <a:off x="2338794" y="4268731"/>
            <a:ext cx="5804092" cy="162290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31270"/>
          <a:stretch/>
        </p:blipFill>
        <p:spPr>
          <a:xfrm>
            <a:off x="1932777" y="2072479"/>
            <a:ext cx="6988903" cy="1626063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575349" y="180672"/>
            <a:ext cx="7705426" cy="1210624"/>
            <a:chOff x="964706" y="2009070"/>
            <a:chExt cx="8126817" cy="1276830"/>
          </a:xfrm>
        </p:grpSpPr>
        <p:sp>
          <p:nvSpPr>
            <p:cNvPr id="7" name="Freeform 68"/>
            <p:cNvSpPr/>
            <p:nvPr/>
          </p:nvSpPr>
          <p:spPr>
            <a:xfrm>
              <a:off x="2385203" y="2088553"/>
              <a:ext cx="6706320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7" rIns="69987" bIns="69989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Rounded Rectangle 67"/>
            <p:cNvSpPr/>
            <p:nvPr/>
          </p:nvSpPr>
          <p:spPr>
            <a:xfrm>
              <a:off x="964706" y="2009070"/>
              <a:ext cx="1431664" cy="127683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05</a:t>
              </a:r>
              <a:endParaRPr lang="en-US" sz="1896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228585" y="385840"/>
            <a:ext cx="5668539" cy="792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55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群集驗證</a:t>
            </a:r>
            <a:r>
              <a:rPr lang="en-US" altLang="zh-TW" sz="455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-Data Set B</a:t>
            </a:r>
            <a:endParaRPr lang="zh-TW" altLang="en-US" sz="45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1135339" y="0"/>
            <a:ext cx="1112547" cy="1087811"/>
            <a:chOff x="11103581" y="-48408"/>
            <a:chExt cx="1112547" cy="1087811"/>
          </a:xfrm>
        </p:grpSpPr>
        <p:sp>
          <p:nvSpPr>
            <p:cNvPr id="12" name="矩形 11"/>
            <p:cNvSpPr/>
            <p:nvPr/>
          </p:nvSpPr>
          <p:spPr>
            <a:xfrm rot="10800000">
              <a:off x="11103582" y="188"/>
              <a:ext cx="1088419" cy="10392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 dirty="0"/>
            </a:p>
          </p:txBody>
        </p:sp>
        <p:sp>
          <p:nvSpPr>
            <p:cNvPr id="13" name="直角三角形 12"/>
            <p:cNvSpPr/>
            <p:nvPr/>
          </p:nvSpPr>
          <p:spPr>
            <a:xfrm rot="5400000">
              <a:off x="11115949" y="-60776"/>
              <a:ext cx="1087811" cy="111254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>
                <a:solidFill>
                  <a:srgbClr val="999999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1148295" y="7691"/>
              <a:ext cx="649537" cy="55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34" b="1" dirty="0" smtClean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19</a:t>
              </a:r>
              <a:endParaRPr lang="zh-TW" altLang="en-US" sz="3034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1532234" y="484948"/>
            <a:ext cx="649537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34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sz="303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234828" y="2247219"/>
            <a:ext cx="1486139" cy="461665"/>
            <a:chOff x="114643" y="1704835"/>
            <a:chExt cx="1486139" cy="461665"/>
          </a:xfrm>
        </p:grpSpPr>
        <p:sp>
          <p:nvSpPr>
            <p:cNvPr id="17" name="文字方塊 16"/>
            <p:cNvSpPr txBox="1"/>
            <p:nvPr/>
          </p:nvSpPr>
          <p:spPr>
            <a:xfrm>
              <a:off x="114643" y="1704835"/>
              <a:ext cx="1335687" cy="46166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Internal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8" name="直線接點 17"/>
            <p:cNvCxnSpPr>
              <a:stCxn id="17" idx="3"/>
            </p:cNvCxnSpPr>
            <p:nvPr/>
          </p:nvCxnSpPr>
          <p:spPr>
            <a:xfrm flipV="1">
              <a:off x="1450330" y="1935666"/>
              <a:ext cx="150452" cy="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/>
          <p:cNvGrpSpPr/>
          <p:nvPr/>
        </p:nvGrpSpPr>
        <p:grpSpPr>
          <a:xfrm>
            <a:off x="261451" y="4228994"/>
            <a:ext cx="1848490" cy="461665"/>
            <a:chOff x="175896" y="3888777"/>
            <a:chExt cx="1848490" cy="461665"/>
          </a:xfrm>
        </p:grpSpPr>
        <p:sp>
          <p:nvSpPr>
            <p:cNvPr id="23" name="文字方塊 22"/>
            <p:cNvSpPr txBox="1"/>
            <p:nvPr/>
          </p:nvSpPr>
          <p:spPr>
            <a:xfrm>
              <a:off x="175896" y="3888777"/>
              <a:ext cx="1384290" cy="461665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Stability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4" name="直線接點 23"/>
            <p:cNvCxnSpPr/>
            <p:nvPr/>
          </p:nvCxnSpPr>
          <p:spPr>
            <a:xfrm flipH="1">
              <a:off x="1598986" y="4119609"/>
              <a:ext cx="425400" cy="1045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62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0" y="1710566"/>
            <a:ext cx="6130274" cy="441665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169" y="1710566"/>
            <a:ext cx="6130275" cy="4416654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575349" y="180672"/>
            <a:ext cx="7705426" cy="1210624"/>
            <a:chOff x="964706" y="2009070"/>
            <a:chExt cx="8126817" cy="1276830"/>
          </a:xfrm>
        </p:grpSpPr>
        <p:sp>
          <p:nvSpPr>
            <p:cNvPr id="5" name="Freeform 68"/>
            <p:cNvSpPr/>
            <p:nvPr/>
          </p:nvSpPr>
          <p:spPr>
            <a:xfrm>
              <a:off x="2385203" y="2088553"/>
              <a:ext cx="6706320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7" rIns="69987" bIns="69989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Rounded Rectangle 67"/>
            <p:cNvSpPr/>
            <p:nvPr/>
          </p:nvSpPr>
          <p:spPr>
            <a:xfrm>
              <a:off x="964706" y="2009070"/>
              <a:ext cx="1431664" cy="127683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05</a:t>
              </a:r>
              <a:endParaRPr lang="en-US" sz="1896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41683" y="385840"/>
            <a:ext cx="5059783" cy="792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550" b="1" dirty="0" err="1" smtClean="0"/>
              <a:t>Heatmap</a:t>
            </a:r>
            <a:r>
              <a:rPr lang="en-US" altLang="zh-TW" sz="4550" b="1" dirty="0"/>
              <a:t>-</a:t>
            </a:r>
            <a:r>
              <a:rPr lang="en-US" altLang="zh-TW" sz="4550" b="1" dirty="0" smtClean="0"/>
              <a:t>Data Set C</a:t>
            </a:r>
            <a:endParaRPr lang="zh-TW" altLang="en-US" sz="4550" b="1" dirty="0"/>
          </a:p>
        </p:txBody>
      </p:sp>
      <p:sp>
        <p:nvSpPr>
          <p:cNvPr id="8" name="矩形 7"/>
          <p:cNvSpPr/>
          <p:nvPr/>
        </p:nvSpPr>
        <p:spPr>
          <a:xfrm>
            <a:off x="2572993" y="6127220"/>
            <a:ext cx="1249060" cy="40011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K-means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9149" y="6127220"/>
            <a:ext cx="1604478" cy="40011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Hierarchical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1135339" y="0"/>
            <a:ext cx="1112547" cy="1087811"/>
            <a:chOff x="11103581" y="-48408"/>
            <a:chExt cx="1112547" cy="1087811"/>
          </a:xfrm>
        </p:grpSpPr>
        <p:sp>
          <p:nvSpPr>
            <p:cNvPr id="11" name="矩形 10"/>
            <p:cNvSpPr/>
            <p:nvPr/>
          </p:nvSpPr>
          <p:spPr>
            <a:xfrm rot="10800000">
              <a:off x="11103582" y="188"/>
              <a:ext cx="1088419" cy="10392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 dirty="0"/>
            </a:p>
          </p:txBody>
        </p:sp>
        <p:sp>
          <p:nvSpPr>
            <p:cNvPr id="12" name="直角三角形 11"/>
            <p:cNvSpPr/>
            <p:nvPr/>
          </p:nvSpPr>
          <p:spPr>
            <a:xfrm rot="5400000">
              <a:off x="11115949" y="-60776"/>
              <a:ext cx="1087811" cy="111254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>
                <a:solidFill>
                  <a:srgbClr val="999999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1148295" y="7691"/>
              <a:ext cx="649537" cy="55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34" b="1" dirty="0" smtClean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</a:t>
              </a:r>
              <a:endParaRPr lang="zh-TW" altLang="en-US" sz="3034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11532234" y="484948"/>
            <a:ext cx="649537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34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sz="303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20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28273"/>
          <a:stretch/>
        </p:blipFill>
        <p:spPr>
          <a:xfrm>
            <a:off x="2654850" y="4345363"/>
            <a:ext cx="5625925" cy="1627075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575349" y="180672"/>
            <a:ext cx="7705426" cy="1210624"/>
            <a:chOff x="964706" y="2009070"/>
            <a:chExt cx="8126817" cy="1276830"/>
          </a:xfrm>
        </p:grpSpPr>
        <p:sp>
          <p:nvSpPr>
            <p:cNvPr id="7" name="Freeform 68"/>
            <p:cNvSpPr/>
            <p:nvPr/>
          </p:nvSpPr>
          <p:spPr>
            <a:xfrm>
              <a:off x="2385203" y="2088553"/>
              <a:ext cx="6706320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7" rIns="69987" bIns="69989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Rounded Rectangle 67"/>
            <p:cNvSpPr/>
            <p:nvPr/>
          </p:nvSpPr>
          <p:spPr>
            <a:xfrm>
              <a:off x="964706" y="2009070"/>
              <a:ext cx="1431664" cy="127683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05</a:t>
              </a:r>
              <a:endParaRPr lang="en-US" sz="1896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228585" y="385840"/>
            <a:ext cx="5682966" cy="792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55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群集驗證</a:t>
            </a:r>
            <a:r>
              <a:rPr lang="en-US" altLang="zh-TW" sz="455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-Data Set C</a:t>
            </a:r>
            <a:endParaRPr lang="zh-TW" altLang="en-US" sz="45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33878"/>
          <a:stretch/>
        </p:blipFill>
        <p:spPr>
          <a:xfrm>
            <a:off x="2135253" y="2074512"/>
            <a:ext cx="6711342" cy="1646269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11135339" y="0"/>
            <a:ext cx="1112547" cy="1087811"/>
            <a:chOff x="11103581" y="-48408"/>
            <a:chExt cx="1112547" cy="1087811"/>
          </a:xfrm>
        </p:grpSpPr>
        <p:sp>
          <p:nvSpPr>
            <p:cNvPr id="12" name="矩形 11"/>
            <p:cNvSpPr/>
            <p:nvPr/>
          </p:nvSpPr>
          <p:spPr>
            <a:xfrm rot="10800000">
              <a:off x="11103582" y="188"/>
              <a:ext cx="1088419" cy="10392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 dirty="0"/>
            </a:p>
          </p:txBody>
        </p:sp>
        <p:sp>
          <p:nvSpPr>
            <p:cNvPr id="13" name="直角三角形 12"/>
            <p:cNvSpPr/>
            <p:nvPr/>
          </p:nvSpPr>
          <p:spPr>
            <a:xfrm rot="5400000">
              <a:off x="11115949" y="-60776"/>
              <a:ext cx="1087811" cy="111254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>
                <a:solidFill>
                  <a:srgbClr val="999999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1148295" y="7691"/>
              <a:ext cx="649537" cy="55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34" b="1" dirty="0" smtClean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21</a:t>
              </a:r>
              <a:endParaRPr lang="zh-TW" altLang="en-US" sz="3034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1532234" y="484948"/>
            <a:ext cx="649537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34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sz="303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436052" y="2246711"/>
            <a:ext cx="1486139" cy="461665"/>
            <a:chOff x="114643" y="1704835"/>
            <a:chExt cx="1486139" cy="461665"/>
          </a:xfrm>
        </p:grpSpPr>
        <p:sp>
          <p:nvSpPr>
            <p:cNvPr id="17" name="文字方塊 16"/>
            <p:cNvSpPr txBox="1"/>
            <p:nvPr/>
          </p:nvSpPr>
          <p:spPr>
            <a:xfrm>
              <a:off x="114643" y="1704835"/>
              <a:ext cx="1335687" cy="46166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Internal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8" name="直線接點 17"/>
            <p:cNvCxnSpPr>
              <a:stCxn id="17" idx="3"/>
            </p:cNvCxnSpPr>
            <p:nvPr/>
          </p:nvCxnSpPr>
          <p:spPr>
            <a:xfrm flipV="1">
              <a:off x="1450330" y="1935666"/>
              <a:ext cx="150452" cy="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/>
          <p:cNvGrpSpPr/>
          <p:nvPr/>
        </p:nvGrpSpPr>
        <p:grpSpPr>
          <a:xfrm>
            <a:off x="436052" y="4345363"/>
            <a:ext cx="1809690" cy="461665"/>
            <a:chOff x="251122" y="4146905"/>
            <a:chExt cx="1809690" cy="461665"/>
          </a:xfrm>
        </p:grpSpPr>
        <p:sp>
          <p:nvSpPr>
            <p:cNvPr id="23" name="文字方塊 22"/>
            <p:cNvSpPr txBox="1"/>
            <p:nvPr/>
          </p:nvSpPr>
          <p:spPr>
            <a:xfrm>
              <a:off x="251122" y="4146905"/>
              <a:ext cx="1384290" cy="461665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Stability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4" name="直線接點 23"/>
            <p:cNvCxnSpPr/>
            <p:nvPr/>
          </p:nvCxnSpPr>
          <p:spPr>
            <a:xfrm flipH="1">
              <a:off x="1635412" y="4339988"/>
              <a:ext cx="425400" cy="1045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82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98790" y="1475431"/>
            <a:ext cx="7393210" cy="3907138"/>
          </a:xfrm>
          <a:prstGeom prst="rect">
            <a:avLst/>
          </a:prstGeom>
          <a:solidFill>
            <a:schemeClr val="tx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7186981" y="3035045"/>
            <a:ext cx="2590917" cy="7879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512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01</a:t>
            </a:r>
            <a:r>
              <a:rPr lang="zh-TW" altLang="en-US" sz="512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動機</a:t>
            </a:r>
            <a:endParaRPr lang="zh-CN" altLang="en-US" sz="512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55" y="1322860"/>
            <a:ext cx="3284266" cy="42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7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740" y="2092675"/>
            <a:ext cx="2076450" cy="8572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682" y="3656400"/>
            <a:ext cx="2076450" cy="7810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7682" y="5131072"/>
            <a:ext cx="2228850" cy="78105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6766130" y="2092675"/>
            <a:ext cx="218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Model-</a:t>
            </a:r>
            <a:r>
              <a:rPr lang="en-US" altLang="zh-TW" dirty="0" err="1" smtClean="0">
                <a:solidFill>
                  <a:srgbClr val="C00000"/>
                </a:solidFill>
              </a:rPr>
              <a:t>DatasetA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575349" y="180672"/>
            <a:ext cx="7705426" cy="1210624"/>
            <a:chOff x="964706" y="2009070"/>
            <a:chExt cx="8126817" cy="1276830"/>
          </a:xfrm>
        </p:grpSpPr>
        <p:sp>
          <p:nvSpPr>
            <p:cNvPr id="21" name="Freeform 68"/>
            <p:cNvSpPr/>
            <p:nvPr/>
          </p:nvSpPr>
          <p:spPr>
            <a:xfrm>
              <a:off x="2385203" y="2088553"/>
              <a:ext cx="6706320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7" rIns="69987" bIns="69989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ounded Rectangle 67"/>
            <p:cNvSpPr/>
            <p:nvPr/>
          </p:nvSpPr>
          <p:spPr>
            <a:xfrm>
              <a:off x="964706" y="2009070"/>
              <a:ext cx="1431664" cy="127683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05</a:t>
              </a:r>
              <a:endParaRPr lang="en-US" sz="1896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2879211" y="385840"/>
            <a:ext cx="4656724" cy="792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550" b="1" dirty="0" smtClean="0"/>
              <a:t>SVM-Classification</a:t>
            </a:r>
            <a:endParaRPr lang="zh-TW" altLang="en-US" sz="4550" b="1" dirty="0"/>
          </a:p>
        </p:txBody>
      </p:sp>
      <p:grpSp>
        <p:nvGrpSpPr>
          <p:cNvPr id="25" name="群組 24"/>
          <p:cNvGrpSpPr/>
          <p:nvPr/>
        </p:nvGrpSpPr>
        <p:grpSpPr>
          <a:xfrm>
            <a:off x="575349" y="1521102"/>
            <a:ext cx="6267450" cy="4143375"/>
            <a:chOff x="1316355" y="1242441"/>
            <a:chExt cx="6267450" cy="4143375"/>
          </a:xfrm>
        </p:grpSpPr>
        <p:grpSp>
          <p:nvGrpSpPr>
            <p:cNvPr id="6" name="群組 5"/>
            <p:cNvGrpSpPr/>
            <p:nvPr/>
          </p:nvGrpSpPr>
          <p:grpSpPr>
            <a:xfrm>
              <a:off x="1316355" y="1242441"/>
              <a:ext cx="6267450" cy="4143375"/>
              <a:chOff x="2934843" y="909256"/>
              <a:chExt cx="6267450" cy="4143375"/>
            </a:xfrm>
          </p:grpSpPr>
          <p:pic>
            <p:nvPicPr>
              <p:cNvPr id="2" name="圖片 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34843" y="909256"/>
                <a:ext cx="6267450" cy="4143375"/>
              </a:xfrm>
              <a:prstGeom prst="rect">
                <a:avLst/>
              </a:prstGeom>
            </p:spPr>
          </p:pic>
          <p:grpSp>
            <p:nvGrpSpPr>
              <p:cNvPr id="5" name="群組 4"/>
              <p:cNvGrpSpPr/>
              <p:nvPr/>
            </p:nvGrpSpPr>
            <p:grpSpPr>
              <a:xfrm>
                <a:off x="4540901" y="3254031"/>
                <a:ext cx="3480299" cy="400110"/>
                <a:chOff x="4540901" y="3254031"/>
                <a:chExt cx="3480299" cy="400110"/>
              </a:xfrm>
            </p:grpSpPr>
            <p:sp>
              <p:nvSpPr>
                <p:cNvPr id="3" name="文字方塊 2"/>
                <p:cNvSpPr txBox="1"/>
                <p:nvPr/>
              </p:nvSpPr>
              <p:spPr>
                <a:xfrm>
                  <a:off x="4540901" y="3254031"/>
                  <a:ext cx="7938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b="1" i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1695</a:t>
                  </a:r>
                  <a:endParaRPr lang="zh-TW" altLang="en-US" sz="2000" b="1" i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" name="文字方塊 3"/>
                <p:cNvSpPr txBox="1"/>
                <p:nvPr/>
              </p:nvSpPr>
              <p:spPr>
                <a:xfrm>
                  <a:off x="7379678" y="3254031"/>
                  <a:ext cx="6415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b="1" i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285</a:t>
                  </a:r>
                  <a:endParaRPr lang="zh-TW" altLang="en-US" sz="2000" b="1" i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15971" y="2164142"/>
              <a:ext cx="1490765" cy="764998"/>
            </a:xfrm>
            <a:prstGeom prst="rect">
              <a:avLst/>
            </a:prstGeom>
          </p:spPr>
        </p:pic>
      </p:grpSp>
      <p:sp>
        <p:nvSpPr>
          <p:cNvPr id="26" name="矩形 25"/>
          <p:cNvSpPr/>
          <p:nvPr/>
        </p:nvSpPr>
        <p:spPr>
          <a:xfrm>
            <a:off x="8500740" y="2951928"/>
            <a:ext cx="2401619" cy="400110"/>
          </a:xfrm>
          <a:prstGeom prst="rect">
            <a:avLst/>
          </a:prstGeom>
          <a:solidFill>
            <a:schemeClr val="bg2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Accuracy=95.45%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500739" y="4451495"/>
            <a:ext cx="2401619" cy="400110"/>
          </a:xfrm>
          <a:prstGeom prst="rect">
            <a:avLst/>
          </a:prstGeom>
          <a:solidFill>
            <a:schemeClr val="bg2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Accuracy=91.56%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500739" y="6104206"/>
            <a:ext cx="2401619" cy="400110"/>
          </a:xfrm>
          <a:prstGeom prst="rect">
            <a:avLst/>
          </a:prstGeom>
          <a:solidFill>
            <a:schemeClr val="bg2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Accuracy=88.03%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305021" y="1473521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Classification model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6759743" y="3627988"/>
            <a:ext cx="218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Model-</a:t>
            </a:r>
            <a:r>
              <a:rPr lang="en-US" altLang="zh-TW" dirty="0" err="1" smtClean="0">
                <a:solidFill>
                  <a:srgbClr val="C00000"/>
                </a:solidFill>
              </a:rPr>
              <a:t>DatasetB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759743" y="5096777"/>
            <a:ext cx="218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Model-</a:t>
            </a:r>
            <a:r>
              <a:rPr lang="en-US" altLang="zh-TW" dirty="0" err="1" smtClean="0">
                <a:solidFill>
                  <a:srgbClr val="C00000"/>
                </a:solidFill>
              </a:rPr>
              <a:t>DatasetC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11135339" y="0"/>
            <a:ext cx="1112547" cy="1087811"/>
            <a:chOff x="11103581" y="-48408"/>
            <a:chExt cx="1112547" cy="1087811"/>
          </a:xfrm>
        </p:grpSpPr>
        <p:sp>
          <p:nvSpPr>
            <p:cNvPr id="32" name="矩形 31"/>
            <p:cNvSpPr/>
            <p:nvPr/>
          </p:nvSpPr>
          <p:spPr>
            <a:xfrm rot="10800000">
              <a:off x="11103582" y="188"/>
              <a:ext cx="1088419" cy="10392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 dirty="0"/>
            </a:p>
          </p:txBody>
        </p:sp>
        <p:sp>
          <p:nvSpPr>
            <p:cNvPr id="33" name="直角三角形 32"/>
            <p:cNvSpPr/>
            <p:nvPr/>
          </p:nvSpPr>
          <p:spPr>
            <a:xfrm rot="5400000">
              <a:off x="11115949" y="-60776"/>
              <a:ext cx="1087811" cy="111254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>
                <a:solidFill>
                  <a:srgbClr val="999999"/>
                </a:solidFill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1148295" y="7691"/>
              <a:ext cx="649537" cy="55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34" b="1" dirty="0" smtClean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22</a:t>
              </a:r>
              <a:endParaRPr lang="zh-TW" altLang="en-US" sz="3034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11532234" y="484948"/>
            <a:ext cx="649537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34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sz="303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575349" y="180672"/>
            <a:ext cx="7705427" cy="1210624"/>
            <a:chOff x="964706" y="2009070"/>
            <a:chExt cx="8126818" cy="1276830"/>
          </a:xfrm>
        </p:grpSpPr>
        <p:sp>
          <p:nvSpPr>
            <p:cNvPr id="5" name="Freeform 68"/>
            <p:cNvSpPr/>
            <p:nvPr/>
          </p:nvSpPr>
          <p:spPr>
            <a:xfrm>
              <a:off x="2385204" y="2088553"/>
              <a:ext cx="6706320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7" rIns="69987" bIns="69989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Rounded Rectangle 67"/>
            <p:cNvSpPr/>
            <p:nvPr/>
          </p:nvSpPr>
          <p:spPr>
            <a:xfrm>
              <a:off x="964706" y="2009070"/>
              <a:ext cx="1431664" cy="127683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06</a:t>
              </a:r>
              <a:endParaRPr lang="en-US" sz="1896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" name="Text Placeholder 3"/>
          <p:cNvSpPr txBox="1">
            <a:spLocks/>
          </p:cNvSpPr>
          <p:nvPr/>
        </p:nvSpPr>
        <p:spPr>
          <a:xfrm>
            <a:off x="2409191" y="457807"/>
            <a:ext cx="5312816" cy="70032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zh-TW" altLang="en-US" sz="4551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grpSp>
        <p:nvGrpSpPr>
          <p:cNvPr id="9" name="Group 155"/>
          <p:cNvGrpSpPr/>
          <p:nvPr/>
        </p:nvGrpSpPr>
        <p:grpSpPr>
          <a:xfrm>
            <a:off x="575349" y="2169320"/>
            <a:ext cx="277617" cy="27678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10" name="Oval 15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5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60"/>
          <p:cNvGrpSpPr/>
          <p:nvPr/>
        </p:nvGrpSpPr>
        <p:grpSpPr>
          <a:xfrm>
            <a:off x="575349" y="4092364"/>
            <a:ext cx="277617" cy="276789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13" name="Oval 161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162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154443" y="2030487"/>
            <a:ext cx="963725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34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建議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2409190" y="2030487"/>
            <a:ext cx="8679158" cy="909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55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Musk</a:t>
            </a:r>
            <a:r>
              <a:rPr lang="zh-TW" altLang="en-US" sz="2655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en-US" altLang="zh-TW" sz="2655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Non-Musk</a:t>
            </a:r>
            <a:r>
              <a:rPr lang="zh-TW" altLang="en-US" sz="2655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比例相差懸殊，因此在分群過程中，</a:t>
            </a:r>
            <a:r>
              <a:rPr lang="en-US" altLang="zh-TW" sz="2655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Musk</a:t>
            </a:r>
            <a:r>
              <a:rPr lang="zh-TW" altLang="en-US" sz="2655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zh-TW" altLang="en-US" sz="2655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特徵可能較難被萃取出來</a:t>
            </a:r>
            <a:endParaRPr lang="zh-TW" altLang="en-US" sz="1707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154442" y="3953531"/>
            <a:ext cx="963725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34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2409190" y="3931704"/>
            <a:ext cx="8679158" cy="1580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55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Cluster</a:t>
            </a:r>
            <a:r>
              <a:rPr lang="zh-TW" altLang="en-US" sz="2655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是依距離作為根據分類，而分子研究也許是根據化學其他特徵來分類</a:t>
            </a:r>
            <a:r>
              <a:rPr lang="en-US" altLang="zh-TW" sz="2655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Musk</a:t>
            </a:r>
            <a:r>
              <a:rPr lang="zh-TW" altLang="en-US" sz="2655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en-US" altLang="zh-TW" sz="2655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Non-Musk</a:t>
            </a:r>
            <a:r>
              <a:rPr lang="zh-TW" altLang="en-US" sz="2655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en-US" sz="2655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要如何使用別的統計方法更加正確地萃取</a:t>
            </a:r>
            <a:r>
              <a:rPr lang="en-US" altLang="zh-TW" sz="2655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Musk</a:t>
            </a:r>
            <a:r>
              <a:rPr lang="zh-TW" altLang="en-US" sz="2655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en-US" altLang="zh-TW" sz="2655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Non-Musk</a:t>
            </a:r>
            <a:r>
              <a:rPr lang="zh-TW" altLang="en-US" sz="2655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特徵呢？</a:t>
            </a:r>
            <a:endParaRPr lang="zh-TW" altLang="zh-TW" sz="2655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ongti TC"/>
            </a:endParaRPr>
          </a:p>
          <a:p>
            <a:endParaRPr lang="zh-TW" altLang="en-US" sz="1707" dirty="0"/>
          </a:p>
        </p:txBody>
      </p:sp>
      <p:grpSp>
        <p:nvGrpSpPr>
          <p:cNvPr id="24" name="群組 23"/>
          <p:cNvGrpSpPr/>
          <p:nvPr/>
        </p:nvGrpSpPr>
        <p:grpSpPr>
          <a:xfrm>
            <a:off x="11135339" y="0"/>
            <a:ext cx="1112547" cy="1087811"/>
            <a:chOff x="11103581" y="-48408"/>
            <a:chExt cx="1112547" cy="1087811"/>
          </a:xfrm>
        </p:grpSpPr>
        <p:sp>
          <p:nvSpPr>
            <p:cNvPr id="25" name="矩形 24"/>
            <p:cNvSpPr/>
            <p:nvPr/>
          </p:nvSpPr>
          <p:spPr>
            <a:xfrm rot="10800000">
              <a:off x="11103582" y="188"/>
              <a:ext cx="1088419" cy="10392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 dirty="0"/>
            </a:p>
          </p:txBody>
        </p:sp>
        <p:sp>
          <p:nvSpPr>
            <p:cNvPr id="26" name="直角三角形 25"/>
            <p:cNvSpPr/>
            <p:nvPr/>
          </p:nvSpPr>
          <p:spPr>
            <a:xfrm rot="5400000">
              <a:off x="11115949" y="-60776"/>
              <a:ext cx="1087811" cy="111254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>
                <a:solidFill>
                  <a:srgbClr val="999999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1148295" y="7691"/>
              <a:ext cx="649537" cy="55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34" b="1" smtClean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23</a:t>
              </a:r>
              <a:endParaRPr lang="zh-TW" altLang="en-US" sz="3034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11532234" y="484948"/>
            <a:ext cx="649537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34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sz="303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65785" y="2773952"/>
            <a:ext cx="11626215" cy="172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3471" indent="-433471">
              <a:buFont typeface="Arial" panose="020B0604020202020204" pitchFamily="34" charset="0"/>
              <a:buChar char="•"/>
            </a:pPr>
            <a:r>
              <a:rPr lang="zh-TW" altLang="en-US" sz="2655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感謝</a:t>
            </a:r>
            <a:r>
              <a:rPr lang="en-US" altLang="zh-TW" sz="2655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OpenML</a:t>
            </a:r>
            <a:r>
              <a:rPr lang="zh-TW" altLang="en-US" sz="2655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公開資料庫，</a:t>
            </a:r>
            <a:r>
              <a:rPr lang="zh-TW" altLang="en-US" sz="265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讓我們有較完整乾淨的資料可以分析</a:t>
            </a:r>
            <a:endParaRPr lang="en-US" altLang="zh-TW" sz="2655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33471" indent="-433471">
              <a:buFont typeface="Arial" panose="020B0604020202020204" pitchFamily="34" charset="0"/>
              <a:buChar char="•"/>
            </a:pPr>
            <a:endParaRPr lang="en-US" altLang="zh-TW" sz="2655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33471" indent="-433471">
              <a:buFont typeface="Arial" panose="020B0604020202020204" pitchFamily="34" charset="0"/>
              <a:buChar char="•"/>
            </a:pPr>
            <a:r>
              <a:rPr lang="zh-TW" altLang="en-US" sz="265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感謝吳漢銘</a:t>
            </a:r>
            <a:r>
              <a:rPr lang="zh-TW" altLang="en-US" sz="2655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教授</a:t>
            </a:r>
            <a:r>
              <a:rPr lang="zh-TW" altLang="en-US" sz="265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zh-TW" altLang="en-US" sz="2655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課堂中傾囊相</a:t>
            </a:r>
            <a:r>
              <a:rPr lang="zh-TW" altLang="en-US" sz="265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</a:t>
            </a:r>
            <a:r>
              <a:rPr lang="zh-TW" altLang="en-US" sz="2655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，授予的高維度知識為我們</a:t>
            </a:r>
            <a:r>
              <a:rPr lang="zh-TW" altLang="en-US" sz="265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</a:t>
            </a:r>
            <a:r>
              <a:rPr lang="zh-TW" altLang="en-US" sz="2655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次報告的</a:t>
            </a:r>
            <a:r>
              <a:rPr lang="zh-TW" altLang="en-US" sz="265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最大助</a:t>
            </a:r>
            <a:r>
              <a:rPr lang="zh-TW" altLang="en-US" sz="2655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力</a:t>
            </a:r>
            <a:endParaRPr lang="en-US" altLang="zh-TW" sz="2655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Freeform 70"/>
          <p:cNvSpPr/>
          <p:nvPr/>
        </p:nvSpPr>
        <p:spPr>
          <a:xfrm>
            <a:off x="0" y="424933"/>
            <a:ext cx="5754629" cy="1502034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8609" tIns="69989" rIns="69987" bIns="69987" numCol="1" spcCol="1270" anchor="ctr" anchorCtr="0">
            <a:noAutofit/>
          </a:bodyPr>
          <a:lstStyle/>
          <a:p>
            <a:pPr marL="304773" lvl="1" indent="-304773" defTabSz="1303754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758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04773" lvl="1" indent="-304773" defTabSz="1303754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758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60223" y="631014"/>
            <a:ext cx="1643399" cy="967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689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致謝</a:t>
            </a:r>
          </a:p>
        </p:txBody>
      </p:sp>
      <p:cxnSp>
        <p:nvCxnSpPr>
          <p:cNvPr id="9" name="直接连接符 6"/>
          <p:cNvCxnSpPr/>
          <p:nvPr/>
        </p:nvCxnSpPr>
        <p:spPr>
          <a:xfrm>
            <a:off x="104775" y="618520"/>
            <a:ext cx="5481532" cy="24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7"/>
          <p:cNvCxnSpPr/>
          <p:nvPr/>
        </p:nvCxnSpPr>
        <p:spPr>
          <a:xfrm flipV="1">
            <a:off x="136548" y="1596830"/>
            <a:ext cx="5481532" cy="3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41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204" y="1179796"/>
            <a:ext cx="10132098" cy="3673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96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Data</a:t>
            </a:r>
            <a:r>
              <a:rPr lang="zh-TW" altLang="zh-TW" sz="1896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：</a:t>
            </a:r>
            <a:r>
              <a:rPr lang="en-US" altLang="zh-TW" sz="1896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/>
            </a:r>
            <a:br>
              <a:rPr lang="en-US" altLang="zh-TW" sz="1896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</a:b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https://www.openml.org/d/1116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https://archive.ics.uci.edu/ml/datasets/Musk+(Version+2)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96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/>
            </a:r>
            <a:br>
              <a:rPr lang="en-US" altLang="zh-TW" sz="1896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</a:br>
            <a:endParaRPr lang="en-US" altLang="zh-TW" sz="1896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細明體" panose="02020509000000000000" pitchFamily="49" charset="-120"/>
            </a:endParaRPr>
          </a:p>
          <a:p>
            <a:r>
              <a:rPr lang="zh-TW" altLang="en-US" sz="1896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資料處理、資料分析</a:t>
            </a:r>
            <a:r>
              <a:rPr lang="zh-TW" altLang="zh-TW" sz="1896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：</a:t>
            </a:r>
            <a:r>
              <a:rPr lang="en-US" altLang="zh-TW" sz="1896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/>
            </a:r>
            <a:br>
              <a:rPr lang="en-US" altLang="zh-TW" sz="1896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</a:br>
            <a:r>
              <a:rPr lang="en-US" altLang="zh-TW" sz="1896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  <a:hlinkClick r:id="rId4"/>
              </a:rPr>
              <a:t>http://www.hmwu.idv.tw/web/R</a:t>
            </a:r>
            <a:r>
              <a:rPr lang="en-US" altLang="zh-TW" sz="1896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  <a:hlinkClick r:id="rId4"/>
              </a:rPr>
              <a:t>/</a:t>
            </a:r>
            <a:r>
              <a:rPr lang="zh-TW" altLang="en-US" sz="1896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 </a:t>
            </a:r>
            <a:endParaRPr lang="en-US" altLang="zh-TW" sz="1896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細明體" panose="02020509000000000000" pitchFamily="49" charset="-120"/>
            </a:endParaRPr>
          </a:p>
          <a:p>
            <a:endParaRPr lang="en-US" altLang="zh-TW" sz="1896" kern="100" dirty="0">
              <a:latin typeface="微軟正黑體" panose="020B0604030504040204" pitchFamily="34" charset="-120"/>
              <a:ea typeface="微軟正黑體" panose="020B0604030504040204" pitchFamily="34" charset="-120"/>
              <a:cs typeface="細明體" panose="02020509000000000000" pitchFamily="49" charset="-120"/>
            </a:endParaRPr>
          </a:p>
          <a:p>
            <a:r>
              <a:rPr lang="en-US" altLang="zh-TW" sz="1896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Cluster</a:t>
            </a:r>
            <a:r>
              <a:rPr lang="zh-TW" altLang="en-US" sz="1896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、</a:t>
            </a:r>
            <a:r>
              <a:rPr lang="en-US" altLang="zh-TW" sz="1896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Classification</a:t>
            </a:r>
            <a:r>
              <a:rPr lang="zh-TW" altLang="en-US" sz="1896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：</a:t>
            </a:r>
            <a:endParaRPr lang="en-US" altLang="zh-TW" sz="1896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細明體" panose="02020509000000000000" pitchFamily="49" charset="-120"/>
            </a:endParaRPr>
          </a:p>
          <a:p>
            <a:r>
              <a:rPr lang="en-US" altLang="zh-TW" sz="2000" dirty="0"/>
              <a:t>Tan, Steinbach, </a:t>
            </a:r>
            <a:r>
              <a:rPr lang="en-US" altLang="zh-TW" sz="2000" dirty="0" smtClean="0"/>
              <a:t>Kumar.</a:t>
            </a:r>
            <a:r>
              <a:rPr lang="en-US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 </a:t>
            </a:r>
            <a:r>
              <a:rPr lang="en-US" altLang="zh-TW" sz="20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2004.</a:t>
            </a:r>
            <a:r>
              <a:rPr lang="en-US" altLang="zh-TW" sz="1896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“</a:t>
            </a:r>
            <a:r>
              <a:rPr lang="en-US" altLang="zh-TW" sz="2000" dirty="0"/>
              <a:t>Cluster Analysis: Basic Concepts </a:t>
            </a:r>
            <a:r>
              <a:rPr lang="en-US" altLang="zh-TW" sz="2000" dirty="0" smtClean="0"/>
              <a:t>and Algorithms</a:t>
            </a:r>
            <a:r>
              <a:rPr lang="en-US" altLang="zh-TW" sz="1896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r>
              <a:rPr lang="en-US" altLang="zh-TW" sz="2000" dirty="0"/>
              <a:t>Tan, Steinbach, Kumar.</a:t>
            </a:r>
            <a:r>
              <a:rPr lang="en-US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 2004.</a:t>
            </a:r>
            <a:r>
              <a:rPr lang="en-US" altLang="zh-TW" sz="1896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“ </a:t>
            </a:r>
            <a:r>
              <a:rPr lang="en-US" altLang="zh-TW" sz="2000" dirty="0" smtClean="0"/>
              <a:t>Classification</a:t>
            </a:r>
            <a:r>
              <a:rPr lang="en-US" altLang="zh-TW" sz="2000" dirty="0"/>
              <a:t>: Basic Concepts, Decision Trees, and </a:t>
            </a:r>
            <a:r>
              <a:rPr lang="en-US" altLang="zh-TW" sz="2000" dirty="0" smtClean="0"/>
              <a:t>Model Evaluation”</a:t>
            </a:r>
            <a:r>
              <a:rPr lang="en-US" altLang="zh-TW" sz="1896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/>
            </a:r>
            <a:br>
              <a:rPr lang="en-US" altLang="zh-TW" sz="1896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</a:br>
            <a:endParaRPr lang="en-US" altLang="zh-TW" sz="1896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細明體" panose="0202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8204" y="347225"/>
            <a:ext cx="2045753" cy="61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413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參考書</a:t>
            </a:r>
            <a:r>
              <a:rPr lang="zh-TW" altLang="en-US" sz="3413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r>
              <a:rPr lang="en-US" altLang="zh-TW" sz="3413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3413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76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88204" y="347225"/>
            <a:ext cx="1170513" cy="61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413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附錄</a:t>
            </a:r>
            <a:r>
              <a:rPr lang="en-US" altLang="zh-TW" sz="3413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3413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88204" y="964766"/>
            <a:ext cx="115949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本報告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套件及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pheatmap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{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pheatmap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outlier {outliers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decostand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{vegan}, boxplot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{graphics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barplot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{graphics}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legend {graphics}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image {graphics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ggplot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{ggplot2},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prcomp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{stats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};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princomp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{stats}, PCA{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FactoMineR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eigenvalue {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factoextra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fviz_eig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{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factoextra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 ,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coranking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{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coRanking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LCMC {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coRanking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isomap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{vegan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{stats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clValid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{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clValid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{e1071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 {stats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open3d{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rgl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plot3d {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rgl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{fields},{MASS}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分配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王姿文：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Code,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PowerPoint</a:t>
            </a: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康益豪：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工作比例平均分配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本學期希望得到的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王姿文：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80</a:t>
            </a: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康益豪：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80</a:t>
            </a:r>
          </a:p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做完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本主題的心得 </a:t>
            </a:r>
            <a:endParaRPr lang="en-US" altLang="zh-TW" sz="2400" b="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王姿文：在</a:t>
            </a:r>
            <a:r>
              <a:rPr lang="en-US" altLang="zh-TW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上面最難的部分是在</a:t>
            </a:r>
            <a:r>
              <a:rPr lang="en-US" altLang="zh-TW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出現時，必須去了解原因，因為資料從頭便是由我們來處理，因此會出現之前考試或練習時未出現的狀況，而在了解各個</a:t>
            </a:r>
            <a:r>
              <a:rPr lang="en-US" altLang="zh-TW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rror</a:t>
            </a:r>
            <a:r>
              <a:rPr lang="zh-TW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的原因後會對資料更為了解，也能同時知道之前的處理是否有差錯。而在分析結果部分，會出現令我們困惑的結果，這也可能是因為我們的資料背景知識並非這麼充足。做完整個報告後，對於</a:t>
            </a:r>
            <a:r>
              <a:rPr lang="en-US" altLang="zh-TW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的掌握提升許多，此外也深刻了解到「認識資料」的重要性。</a:t>
            </a:r>
            <a:endParaRPr lang="en-US" altLang="zh-TW" sz="16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康益豪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542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23690" y="6011493"/>
            <a:ext cx="6706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欲比較三種</a:t>
            </a:r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r>
              <a:rPr lang="zh-TW" altLang="en-US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應用於不同分析方法的差異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06813" y="190354"/>
            <a:ext cx="8126818" cy="1276830"/>
            <a:chOff x="964706" y="2009070"/>
            <a:chExt cx="8126818" cy="1276830"/>
          </a:xfrm>
        </p:grpSpPr>
        <p:sp>
          <p:nvSpPr>
            <p:cNvPr id="5" name="Freeform 68"/>
            <p:cNvSpPr/>
            <p:nvPr/>
          </p:nvSpPr>
          <p:spPr>
            <a:xfrm>
              <a:off x="2385204" y="2088553"/>
              <a:ext cx="6706320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017" tIns="73814" rIns="73814" bIns="73816" numCol="1" spcCol="1270" anchor="ctr" anchorCtr="0">
              <a:noAutofit/>
            </a:bodyPr>
            <a:lstStyle/>
            <a:p>
              <a:pPr marL="321457" lvl="1" indent="-321457" defTabSz="1375123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21457" lvl="1" indent="-321457" defTabSz="1375123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Rounded Rectangle 67"/>
            <p:cNvSpPr/>
            <p:nvPr/>
          </p:nvSpPr>
          <p:spPr>
            <a:xfrm>
              <a:off x="964706" y="2009070"/>
              <a:ext cx="1431664" cy="127683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437629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01</a:t>
              </a:r>
              <a:endPara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" name="Text Placeholder 3"/>
          <p:cNvSpPr txBox="1">
            <a:spLocks/>
          </p:cNvSpPr>
          <p:nvPr/>
        </p:nvSpPr>
        <p:spPr>
          <a:xfrm>
            <a:off x="2540943" y="482645"/>
            <a:ext cx="5603361" cy="73866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比較三種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1334664779"/>
              </p:ext>
            </p:extLst>
          </p:nvPr>
        </p:nvGraphicFramePr>
        <p:xfrm>
          <a:off x="2212850" y="98617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8895457" y="2262593"/>
            <a:ext cx="2455853" cy="955274"/>
            <a:chOff x="9816238" y="3027918"/>
            <a:chExt cx="2160240" cy="1487564"/>
          </a:xfrm>
        </p:grpSpPr>
        <p:sp>
          <p:nvSpPr>
            <p:cNvPr id="11" name="直線圖說文字 1 10"/>
            <p:cNvSpPr/>
            <p:nvPr/>
          </p:nvSpPr>
          <p:spPr>
            <a:xfrm>
              <a:off x="9816238" y="3027918"/>
              <a:ext cx="2160240" cy="1487564"/>
            </a:xfrm>
            <a:prstGeom prst="borderCallout1">
              <a:avLst>
                <a:gd name="adj1" fmla="val 52170"/>
                <a:gd name="adj2" fmla="val -3104"/>
                <a:gd name="adj3" fmla="val 52025"/>
                <a:gd name="adj4" fmla="val -37651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9885759" y="3083082"/>
              <a:ext cx="1900745" cy="1416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0920" indent="-270920">
                <a:buFont typeface="Arial" panose="020B0604020202020204" pitchFamily="34" charset="0"/>
                <a:buChar char="•"/>
              </a:pPr>
              <a:r>
                <a:rPr lang="en-US" altLang="zh-TW" sz="2655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Musk</a:t>
              </a:r>
              <a:endParaRPr lang="en-US" altLang="zh-TW" sz="2655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70920" indent="-270920">
                <a:buFont typeface="Arial" panose="020B0604020202020204" pitchFamily="34" charset="0"/>
                <a:buChar char="•"/>
              </a:pPr>
              <a:r>
                <a:rPr lang="en-US" altLang="zh-TW" sz="2655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Non-musk</a:t>
              </a:r>
              <a:endParaRPr lang="zh-TW" altLang="en-US" sz="2655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11135339" y="0"/>
            <a:ext cx="1112547" cy="1087811"/>
            <a:chOff x="11103581" y="-48408"/>
            <a:chExt cx="1112547" cy="1087811"/>
          </a:xfrm>
        </p:grpSpPr>
        <p:sp>
          <p:nvSpPr>
            <p:cNvPr id="14" name="矩形 13"/>
            <p:cNvSpPr/>
            <p:nvPr/>
          </p:nvSpPr>
          <p:spPr>
            <a:xfrm rot="10800000">
              <a:off x="11103582" y="188"/>
              <a:ext cx="1088419" cy="10392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 dirty="0"/>
            </a:p>
          </p:txBody>
        </p:sp>
        <p:sp>
          <p:nvSpPr>
            <p:cNvPr id="15" name="直角三角形 14"/>
            <p:cNvSpPr/>
            <p:nvPr/>
          </p:nvSpPr>
          <p:spPr>
            <a:xfrm rot="5400000">
              <a:off x="11115949" y="-60776"/>
              <a:ext cx="1087811" cy="111254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>
                <a:solidFill>
                  <a:srgbClr val="999999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1148295" y="7691"/>
              <a:ext cx="649537" cy="55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34" b="1" dirty="0" smtClean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01</a:t>
              </a:r>
              <a:endParaRPr lang="zh-TW" altLang="en-US" sz="3034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1532234" y="484948"/>
            <a:ext cx="649537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34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sz="303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942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4475905" y="3442179"/>
            <a:ext cx="3891632" cy="124339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34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維度縮減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4475905" y="1467184"/>
            <a:ext cx="3891632" cy="124339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034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Tidy data</a:t>
            </a:r>
            <a:endParaRPr lang="zh-TW" altLang="en-US" sz="303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475905" y="5417175"/>
            <a:ext cx="3891632" cy="124339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34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群集分析</a:t>
            </a:r>
            <a:endParaRPr lang="zh-TW" altLang="en-US" sz="303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向右箭號圖說文字 11"/>
          <p:cNvSpPr/>
          <p:nvPr/>
        </p:nvSpPr>
        <p:spPr>
          <a:xfrm>
            <a:off x="634060" y="1532979"/>
            <a:ext cx="3277164" cy="111179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6573"/>
            </a:avLst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探索性資料分析</a:t>
            </a:r>
          </a:p>
        </p:txBody>
      </p:sp>
      <p:grpSp>
        <p:nvGrpSpPr>
          <p:cNvPr id="22" name="群組 21"/>
          <p:cNvGrpSpPr/>
          <p:nvPr/>
        </p:nvGrpSpPr>
        <p:grpSpPr>
          <a:xfrm>
            <a:off x="9304890" y="3584998"/>
            <a:ext cx="2455853" cy="955274"/>
            <a:chOff x="9816238" y="3027918"/>
            <a:chExt cx="2160240" cy="1487564"/>
          </a:xfrm>
        </p:grpSpPr>
        <p:sp>
          <p:nvSpPr>
            <p:cNvPr id="18" name="直線圖說文字 1 17"/>
            <p:cNvSpPr/>
            <p:nvPr/>
          </p:nvSpPr>
          <p:spPr>
            <a:xfrm>
              <a:off x="9816238" y="3027918"/>
              <a:ext cx="2160240" cy="1487564"/>
            </a:xfrm>
            <a:prstGeom prst="borderCallout1">
              <a:avLst>
                <a:gd name="adj1" fmla="val 52170"/>
                <a:gd name="adj2" fmla="val -3104"/>
                <a:gd name="adj3" fmla="val 52025"/>
                <a:gd name="adj4" fmla="val -37651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885759" y="3083082"/>
              <a:ext cx="1579254" cy="959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0920" indent="-270920">
                <a:buFont typeface="Arial" panose="020B0604020202020204" pitchFamily="34" charset="0"/>
                <a:buChar char="•"/>
              </a:pPr>
              <a:r>
                <a:rPr lang="en-US" altLang="zh-TW" sz="2655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PCA</a:t>
              </a:r>
            </a:p>
            <a:p>
              <a:pPr marL="270920" indent="-270920">
                <a:buFont typeface="Arial" panose="020B0604020202020204" pitchFamily="34" charset="0"/>
                <a:buChar char="•"/>
              </a:pPr>
              <a:r>
                <a:rPr lang="en-US" altLang="zh-TW" sz="2655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ISOMAP</a:t>
              </a:r>
              <a:endParaRPr lang="zh-TW" altLang="en-US" sz="2655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0" name="向右箭號圖說文字 19"/>
          <p:cNvSpPr/>
          <p:nvPr/>
        </p:nvSpPr>
        <p:spPr>
          <a:xfrm>
            <a:off x="634060" y="3506736"/>
            <a:ext cx="3277164" cy="111179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6573"/>
            </a:avLst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55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LCMC</a:t>
            </a:r>
            <a:endParaRPr lang="zh-TW" altLang="en-US" sz="2655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向右箭號圖說文字 20"/>
          <p:cNvSpPr/>
          <p:nvPr/>
        </p:nvSpPr>
        <p:spPr>
          <a:xfrm>
            <a:off x="634060" y="5480492"/>
            <a:ext cx="3277164" cy="111179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6573"/>
            </a:avLst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55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 Validation</a:t>
            </a:r>
            <a:endParaRPr lang="zh-TW" altLang="en-US" sz="2655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向下箭號 22"/>
          <p:cNvSpPr/>
          <p:nvPr/>
        </p:nvSpPr>
        <p:spPr>
          <a:xfrm>
            <a:off x="6148624" y="2888848"/>
            <a:ext cx="546194" cy="45193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sp>
        <p:nvSpPr>
          <p:cNvPr id="24" name="向下箭號 23"/>
          <p:cNvSpPr/>
          <p:nvPr/>
        </p:nvSpPr>
        <p:spPr>
          <a:xfrm>
            <a:off x="6148624" y="4825404"/>
            <a:ext cx="546194" cy="45193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grpSp>
        <p:nvGrpSpPr>
          <p:cNvPr id="13" name="群組 12"/>
          <p:cNvGrpSpPr/>
          <p:nvPr/>
        </p:nvGrpSpPr>
        <p:grpSpPr>
          <a:xfrm>
            <a:off x="9304890" y="5212467"/>
            <a:ext cx="2887110" cy="1056304"/>
            <a:chOff x="9816238" y="3027918"/>
            <a:chExt cx="2539586" cy="1487564"/>
          </a:xfrm>
        </p:grpSpPr>
        <p:sp>
          <p:nvSpPr>
            <p:cNvPr id="14" name="直線圖說文字 1 13"/>
            <p:cNvSpPr/>
            <p:nvPr/>
          </p:nvSpPr>
          <p:spPr>
            <a:xfrm>
              <a:off x="9816238" y="3027918"/>
              <a:ext cx="2160240" cy="1487564"/>
            </a:xfrm>
            <a:prstGeom prst="borderCallout1">
              <a:avLst>
                <a:gd name="adj1" fmla="val 52170"/>
                <a:gd name="adj2" fmla="val -3104"/>
                <a:gd name="adj3" fmla="val 52025"/>
                <a:gd name="adj4" fmla="val -37651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9885759" y="3083082"/>
              <a:ext cx="2470065" cy="959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0920" indent="-270920">
                <a:buFont typeface="Arial" panose="020B0604020202020204" pitchFamily="34" charset="0"/>
                <a:buChar char="•"/>
              </a:pPr>
              <a:r>
                <a:rPr lang="en-US" altLang="zh-TW" sz="2655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K-Means</a:t>
              </a:r>
            </a:p>
            <a:p>
              <a:pPr marL="270920" indent="-270920">
                <a:buFont typeface="Arial" panose="020B0604020202020204" pitchFamily="34" charset="0"/>
                <a:buChar char="•"/>
              </a:pPr>
              <a:r>
                <a:rPr lang="en-US" altLang="zh-TW" sz="2655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Hierarchical</a:t>
              </a:r>
              <a:endParaRPr lang="zh-TW" altLang="en-US" sz="2655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606813" y="190354"/>
            <a:ext cx="8126818" cy="1276830"/>
            <a:chOff x="964706" y="2009070"/>
            <a:chExt cx="8126818" cy="1276830"/>
          </a:xfrm>
        </p:grpSpPr>
        <p:sp>
          <p:nvSpPr>
            <p:cNvPr id="27" name="Freeform 68"/>
            <p:cNvSpPr/>
            <p:nvPr/>
          </p:nvSpPr>
          <p:spPr>
            <a:xfrm>
              <a:off x="2385204" y="2088553"/>
              <a:ext cx="6706320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017" tIns="73814" rIns="73814" bIns="73816" numCol="1" spcCol="1270" anchor="ctr" anchorCtr="0">
              <a:noAutofit/>
            </a:bodyPr>
            <a:lstStyle/>
            <a:p>
              <a:pPr marL="321457" lvl="1" indent="-321457" defTabSz="1375123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21457" lvl="1" indent="-321457" defTabSz="1375123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Rounded Rectangle 67"/>
            <p:cNvSpPr/>
            <p:nvPr/>
          </p:nvSpPr>
          <p:spPr>
            <a:xfrm>
              <a:off x="964706" y="2009070"/>
              <a:ext cx="1431664" cy="127683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437629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01</a:t>
              </a:r>
              <a:endPara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Text Placeholder 3"/>
          <p:cNvSpPr txBox="1">
            <a:spLocks/>
          </p:cNvSpPr>
          <p:nvPr/>
        </p:nvSpPr>
        <p:spPr>
          <a:xfrm>
            <a:off x="2540943" y="482645"/>
            <a:ext cx="5603361" cy="73866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比較三種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3" name="群組 32"/>
          <p:cNvGrpSpPr/>
          <p:nvPr/>
        </p:nvGrpSpPr>
        <p:grpSpPr>
          <a:xfrm>
            <a:off x="11135339" y="0"/>
            <a:ext cx="1112547" cy="1087811"/>
            <a:chOff x="11103581" y="-48408"/>
            <a:chExt cx="1112547" cy="1087811"/>
          </a:xfrm>
        </p:grpSpPr>
        <p:sp>
          <p:nvSpPr>
            <p:cNvPr id="34" name="矩形 33"/>
            <p:cNvSpPr/>
            <p:nvPr/>
          </p:nvSpPr>
          <p:spPr>
            <a:xfrm rot="10800000">
              <a:off x="11103582" y="188"/>
              <a:ext cx="1088419" cy="10392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 dirty="0"/>
            </a:p>
          </p:txBody>
        </p:sp>
        <p:sp>
          <p:nvSpPr>
            <p:cNvPr id="35" name="直角三角形 34"/>
            <p:cNvSpPr/>
            <p:nvPr/>
          </p:nvSpPr>
          <p:spPr>
            <a:xfrm rot="5400000">
              <a:off x="11115949" y="-60776"/>
              <a:ext cx="1087811" cy="111254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>
                <a:solidFill>
                  <a:srgbClr val="999999"/>
                </a:solidFill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1148295" y="7691"/>
              <a:ext cx="649537" cy="55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34" b="1" dirty="0" smtClean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02</a:t>
              </a:r>
              <a:endParaRPr lang="zh-TW" altLang="en-US" sz="3034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7" name="文字方塊 36"/>
          <p:cNvSpPr txBox="1"/>
          <p:nvPr/>
        </p:nvSpPr>
        <p:spPr>
          <a:xfrm>
            <a:off x="11532234" y="484948"/>
            <a:ext cx="649537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34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sz="303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035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98790" y="1475431"/>
            <a:ext cx="7393210" cy="3907138"/>
          </a:xfrm>
          <a:prstGeom prst="rect">
            <a:avLst/>
          </a:prstGeom>
          <a:solidFill>
            <a:schemeClr val="tx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" name="MH_Others_1"/>
          <p:cNvSpPr txBox="1"/>
          <p:nvPr>
            <p:custDataLst>
              <p:tags r:id="rId1"/>
            </p:custDataLst>
          </p:nvPr>
        </p:nvSpPr>
        <p:spPr>
          <a:xfrm>
            <a:off x="6620077" y="3035045"/>
            <a:ext cx="3756491" cy="7879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512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02</a:t>
            </a:r>
            <a:r>
              <a:rPr lang="zh-TW" altLang="en-US" sz="512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文獻回顧</a:t>
            </a:r>
            <a:endParaRPr lang="zh-CN" altLang="en-US" sz="512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41" y="1475431"/>
            <a:ext cx="2940744" cy="392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9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575349" y="180672"/>
            <a:ext cx="7705427" cy="1210624"/>
            <a:chOff x="964706" y="2009070"/>
            <a:chExt cx="8126818" cy="1276830"/>
          </a:xfrm>
        </p:grpSpPr>
        <p:sp>
          <p:nvSpPr>
            <p:cNvPr id="3" name="Freeform 68"/>
            <p:cNvSpPr/>
            <p:nvPr/>
          </p:nvSpPr>
          <p:spPr>
            <a:xfrm>
              <a:off x="2385204" y="2088553"/>
              <a:ext cx="6706320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7" rIns="69987" bIns="69989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Rounded Rectangle 67"/>
            <p:cNvSpPr/>
            <p:nvPr/>
          </p:nvSpPr>
          <p:spPr>
            <a:xfrm>
              <a:off x="964706" y="2009070"/>
              <a:ext cx="1431664" cy="127683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02</a:t>
              </a:r>
              <a:endParaRPr lang="en-US" sz="1896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Text Placeholder 3"/>
          <p:cNvSpPr txBox="1">
            <a:spLocks/>
          </p:cNvSpPr>
          <p:nvPr/>
        </p:nvSpPr>
        <p:spPr>
          <a:xfrm>
            <a:off x="2409191" y="457807"/>
            <a:ext cx="5312816" cy="70032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zh-TW" altLang="en-US" sz="4551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文獻回顧</a:t>
            </a:r>
          </a:p>
        </p:txBody>
      </p:sp>
      <p:grpSp>
        <p:nvGrpSpPr>
          <p:cNvPr id="6" name="Group 3"/>
          <p:cNvGrpSpPr/>
          <p:nvPr/>
        </p:nvGrpSpPr>
        <p:grpSpPr>
          <a:xfrm>
            <a:off x="4939590" y="2024582"/>
            <a:ext cx="2312823" cy="4176947"/>
            <a:chOff x="4665731" y="1530069"/>
            <a:chExt cx="2860538" cy="5166121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766273" y="3343781"/>
              <a:ext cx="1694440" cy="1760483"/>
            </a:xfrm>
            <a:custGeom>
              <a:avLst/>
              <a:gdLst>
                <a:gd name="T0" fmla="*/ 727 w 727"/>
                <a:gd name="T1" fmla="*/ 559 h 755"/>
                <a:gd name="T2" fmla="*/ 553 w 727"/>
                <a:gd name="T3" fmla="*/ 525 h 755"/>
                <a:gd name="T4" fmla="*/ 326 w 727"/>
                <a:gd name="T5" fmla="*/ 313 h 755"/>
                <a:gd name="T6" fmla="*/ 403 w 727"/>
                <a:gd name="T7" fmla="*/ 310 h 755"/>
                <a:gd name="T8" fmla="*/ 413 w 727"/>
                <a:gd name="T9" fmla="*/ 274 h 755"/>
                <a:gd name="T10" fmla="*/ 245 w 727"/>
                <a:gd name="T11" fmla="*/ 26 h 755"/>
                <a:gd name="T12" fmla="*/ 203 w 727"/>
                <a:gd name="T13" fmla="*/ 26 h 755"/>
                <a:gd name="T14" fmla="*/ 15 w 727"/>
                <a:gd name="T15" fmla="*/ 280 h 755"/>
                <a:gd name="T16" fmla="*/ 24 w 727"/>
                <a:gd name="T17" fmla="*/ 310 h 755"/>
                <a:gd name="T18" fmla="*/ 114 w 727"/>
                <a:gd name="T19" fmla="*/ 315 h 755"/>
                <a:gd name="T20" fmla="*/ 567 w 727"/>
                <a:gd name="T21" fmla="*/ 747 h 755"/>
                <a:gd name="T22" fmla="*/ 727 w 727"/>
                <a:gd name="T23" fmla="*/ 55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7" h="755">
                  <a:moveTo>
                    <a:pt x="727" y="559"/>
                  </a:moveTo>
                  <a:cubicBezTo>
                    <a:pt x="715" y="515"/>
                    <a:pt x="651" y="517"/>
                    <a:pt x="553" y="525"/>
                  </a:cubicBezTo>
                  <a:cubicBezTo>
                    <a:pt x="479" y="533"/>
                    <a:pt x="309" y="547"/>
                    <a:pt x="326" y="313"/>
                  </a:cubicBezTo>
                  <a:cubicBezTo>
                    <a:pt x="403" y="310"/>
                    <a:pt x="403" y="310"/>
                    <a:pt x="403" y="310"/>
                  </a:cubicBezTo>
                  <a:cubicBezTo>
                    <a:pt x="429" y="310"/>
                    <a:pt x="428" y="295"/>
                    <a:pt x="413" y="274"/>
                  </a:cubicBezTo>
                  <a:cubicBezTo>
                    <a:pt x="413" y="274"/>
                    <a:pt x="297" y="101"/>
                    <a:pt x="245" y="26"/>
                  </a:cubicBezTo>
                  <a:cubicBezTo>
                    <a:pt x="231" y="6"/>
                    <a:pt x="220" y="0"/>
                    <a:pt x="203" y="26"/>
                  </a:cubicBezTo>
                  <a:cubicBezTo>
                    <a:pt x="144" y="97"/>
                    <a:pt x="55" y="225"/>
                    <a:pt x="15" y="280"/>
                  </a:cubicBezTo>
                  <a:cubicBezTo>
                    <a:pt x="12" y="284"/>
                    <a:pt x="0" y="307"/>
                    <a:pt x="24" y="310"/>
                  </a:cubicBezTo>
                  <a:cubicBezTo>
                    <a:pt x="52" y="313"/>
                    <a:pt x="114" y="315"/>
                    <a:pt x="114" y="315"/>
                  </a:cubicBezTo>
                  <a:cubicBezTo>
                    <a:pt x="93" y="749"/>
                    <a:pt x="350" y="749"/>
                    <a:pt x="567" y="747"/>
                  </a:cubicBezTo>
                  <a:cubicBezTo>
                    <a:pt x="606" y="755"/>
                    <a:pt x="723" y="704"/>
                    <a:pt x="727" y="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831829" y="2495082"/>
              <a:ext cx="1694440" cy="1762454"/>
            </a:xfrm>
            <a:custGeom>
              <a:avLst/>
              <a:gdLst>
                <a:gd name="T0" fmla="*/ 0 w 727"/>
                <a:gd name="T1" fmla="*/ 559 h 756"/>
                <a:gd name="T2" fmla="*/ 173 w 727"/>
                <a:gd name="T3" fmla="*/ 526 h 756"/>
                <a:gd name="T4" fmla="*/ 401 w 727"/>
                <a:gd name="T5" fmla="*/ 314 h 756"/>
                <a:gd name="T6" fmla="*/ 324 w 727"/>
                <a:gd name="T7" fmla="*/ 311 h 756"/>
                <a:gd name="T8" fmla="*/ 314 w 727"/>
                <a:gd name="T9" fmla="*/ 275 h 756"/>
                <a:gd name="T10" fmla="*/ 482 w 727"/>
                <a:gd name="T11" fmla="*/ 27 h 756"/>
                <a:gd name="T12" fmla="*/ 524 w 727"/>
                <a:gd name="T13" fmla="*/ 27 h 756"/>
                <a:gd name="T14" fmla="*/ 712 w 727"/>
                <a:gd name="T15" fmla="*/ 280 h 756"/>
                <a:gd name="T16" fmla="*/ 703 w 727"/>
                <a:gd name="T17" fmla="*/ 311 h 756"/>
                <a:gd name="T18" fmla="*/ 613 w 727"/>
                <a:gd name="T19" fmla="*/ 316 h 756"/>
                <a:gd name="T20" fmla="*/ 160 w 727"/>
                <a:gd name="T21" fmla="*/ 748 h 756"/>
                <a:gd name="T22" fmla="*/ 0 w 727"/>
                <a:gd name="T23" fmla="*/ 559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7" h="756">
                  <a:moveTo>
                    <a:pt x="0" y="559"/>
                  </a:moveTo>
                  <a:cubicBezTo>
                    <a:pt x="11" y="516"/>
                    <a:pt x="76" y="518"/>
                    <a:pt x="173" y="526"/>
                  </a:cubicBezTo>
                  <a:cubicBezTo>
                    <a:pt x="248" y="534"/>
                    <a:pt x="418" y="548"/>
                    <a:pt x="401" y="314"/>
                  </a:cubicBezTo>
                  <a:cubicBezTo>
                    <a:pt x="324" y="311"/>
                    <a:pt x="324" y="311"/>
                    <a:pt x="324" y="311"/>
                  </a:cubicBezTo>
                  <a:cubicBezTo>
                    <a:pt x="297" y="311"/>
                    <a:pt x="298" y="296"/>
                    <a:pt x="314" y="275"/>
                  </a:cubicBezTo>
                  <a:cubicBezTo>
                    <a:pt x="314" y="275"/>
                    <a:pt x="429" y="102"/>
                    <a:pt x="482" y="27"/>
                  </a:cubicBezTo>
                  <a:cubicBezTo>
                    <a:pt x="496" y="7"/>
                    <a:pt x="507" y="0"/>
                    <a:pt x="524" y="27"/>
                  </a:cubicBezTo>
                  <a:cubicBezTo>
                    <a:pt x="583" y="98"/>
                    <a:pt x="672" y="225"/>
                    <a:pt x="712" y="280"/>
                  </a:cubicBezTo>
                  <a:cubicBezTo>
                    <a:pt x="714" y="285"/>
                    <a:pt x="727" y="308"/>
                    <a:pt x="703" y="311"/>
                  </a:cubicBezTo>
                  <a:cubicBezTo>
                    <a:pt x="675" y="314"/>
                    <a:pt x="613" y="316"/>
                    <a:pt x="613" y="316"/>
                  </a:cubicBezTo>
                  <a:cubicBezTo>
                    <a:pt x="634" y="750"/>
                    <a:pt x="376" y="750"/>
                    <a:pt x="160" y="748"/>
                  </a:cubicBezTo>
                  <a:cubicBezTo>
                    <a:pt x="121" y="756"/>
                    <a:pt x="4" y="705"/>
                    <a:pt x="0" y="55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665731" y="1530069"/>
              <a:ext cx="1695426" cy="1762454"/>
            </a:xfrm>
            <a:custGeom>
              <a:avLst/>
              <a:gdLst>
                <a:gd name="T0" fmla="*/ 727 w 727"/>
                <a:gd name="T1" fmla="*/ 559 h 756"/>
                <a:gd name="T2" fmla="*/ 554 w 727"/>
                <a:gd name="T3" fmla="*/ 526 h 756"/>
                <a:gd name="T4" fmla="*/ 326 w 727"/>
                <a:gd name="T5" fmla="*/ 314 h 756"/>
                <a:gd name="T6" fmla="*/ 403 w 727"/>
                <a:gd name="T7" fmla="*/ 311 h 756"/>
                <a:gd name="T8" fmla="*/ 413 w 727"/>
                <a:gd name="T9" fmla="*/ 275 h 756"/>
                <a:gd name="T10" fmla="*/ 245 w 727"/>
                <a:gd name="T11" fmla="*/ 27 h 756"/>
                <a:gd name="T12" fmla="*/ 203 w 727"/>
                <a:gd name="T13" fmla="*/ 27 h 756"/>
                <a:gd name="T14" fmla="*/ 15 w 727"/>
                <a:gd name="T15" fmla="*/ 280 h 756"/>
                <a:gd name="T16" fmla="*/ 24 w 727"/>
                <a:gd name="T17" fmla="*/ 311 h 756"/>
                <a:gd name="T18" fmla="*/ 114 w 727"/>
                <a:gd name="T19" fmla="*/ 316 h 756"/>
                <a:gd name="T20" fmla="*/ 567 w 727"/>
                <a:gd name="T21" fmla="*/ 748 h 756"/>
                <a:gd name="T22" fmla="*/ 727 w 727"/>
                <a:gd name="T23" fmla="*/ 559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7" h="756">
                  <a:moveTo>
                    <a:pt x="727" y="559"/>
                  </a:moveTo>
                  <a:cubicBezTo>
                    <a:pt x="716" y="516"/>
                    <a:pt x="651" y="518"/>
                    <a:pt x="554" y="526"/>
                  </a:cubicBezTo>
                  <a:cubicBezTo>
                    <a:pt x="479" y="534"/>
                    <a:pt x="309" y="548"/>
                    <a:pt x="326" y="314"/>
                  </a:cubicBezTo>
                  <a:cubicBezTo>
                    <a:pt x="403" y="311"/>
                    <a:pt x="403" y="311"/>
                    <a:pt x="403" y="311"/>
                  </a:cubicBezTo>
                  <a:cubicBezTo>
                    <a:pt x="430" y="311"/>
                    <a:pt x="429" y="296"/>
                    <a:pt x="413" y="275"/>
                  </a:cubicBezTo>
                  <a:cubicBezTo>
                    <a:pt x="413" y="275"/>
                    <a:pt x="298" y="102"/>
                    <a:pt x="245" y="27"/>
                  </a:cubicBezTo>
                  <a:cubicBezTo>
                    <a:pt x="231" y="7"/>
                    <a:pt x="220" y="0"/>
                    <a:pt x="203" y="27"/>
                  </a:cubicBezTo>
                  <a:cubicBezTo>
                    <a:pt x="144" y="98"/>
                    <a:pt x="55" y="226"/>
                    <a:pt x="15" y="280"/>
                  </a:cubicBezTo>
                  <a:cubicBezTo>
                    <a:pt x="13" y="285"/>
                    <a:pt x="0" y="308"/>
                    <a:pt x="24" y="311"/>
                  </a:cubicBezTo>
                  <a:cubicBezTo>
                    <a:pt x="52" y="314"/>
                    <a:pt x="114" y="316"/>
                    <a:pt x="114" y="316"/>
                  </a:cubicBezTo>
                  <a:cubicBezTo>
                    <a:pt x="93" y="750"/>
                    <a:pt x="351" y="750"/>
                    <a:pt x="567" y="748"/>
                  </a:cubicBezTo>
                  <a:cubicBezTo>
                    <a:pt x="606" y="756"/>
                    <a:pt x="723" y="705"/>
                    <a:pt x="727" y="55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5927443" y="1632584"/>
              <a:ext cx="104486" cy="4464293"/>
            </a:xfrm>
            <a:custGeom>
              <a:avLst/>
              <a:gdLst>
                <a:gd name="T0" fmla="*/ 94 w 106"/>
                <a:gd name="T1" fmla="*/ 4529 h 4529"/>
                <a:gd name="T2" fmla="*/ 0 w 106"/>
                <a:gd name="T3" fmla="*/ 4484 h 4529"/>
                <a:gd name="T4" fmla="*/ 12 w 106"/>
                <a:gd name="T5" fmla="*/ 0 h 4529"/>
                <a:gd name="T6" fmla="*/ 106 w 106"/>
                <a:gd name="T7" fmla="*/ 0 h 4529"/>
                <a:gd name="T8" fmla="*/ 94 w 106"/>
                <a:gd name="T9" fmla="*/ 4529 h 4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4529">
                  <a:moveTo>
                    <a:pt x="94" y="4529"/>
                  </a:moveTo>
                  <a:lnTo>
                    <a:pt x="0" y="4484"/>
                  </a:lnTo>
                  <a:lnTo>
                    <a:pt x="12" y="0"/>
                  </a:lnTo>
                  <a:lnTo>
                    <a:pt x="106" y="0"/>
                  </a:lnTo>
                  <a:lnTo>
                    <a:pt x="94" y="4529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181757" y="1632584"/>
              <a:ext cx="102514" cy="4467250"/>
            </a:xfrm>
            <a:custGeom>
              <a:avLst/>
              <a:gdLst>
                <a:gd name="T0" fmla="*/ 87 w 104"/>
                <a:gd name="T1" fmla="*/ 4498 h 4532"/>
                <a:gd name="T2" fmla="*/ 0 w 104"/>
                <a:gd name="T3" fmla="*/ 4532 h 4532"/>
                <a:gd name="T4" fmla="*/ 11 w 104"/>
                <a:gd name="T5" fmla="*/ 0 h 4532"/>
                <a:gd name="T6" fmla="*/ 104 w 104"/>
                <a:gd name="T7" fmla="*/ 3 h 4532"/>
                <a:gd name="T8" fmla="*/ 87 w 104"/>
                <a:gd name="T9" fmla="*/ 4498 h 4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532">
                  <a:moveTo>
                    <a:pt x="87" y="4498"/>
                  </a:moveTo>
                  <a:lnTo>
                    <a:pt x="0" y="4532"/>
                  </a:lnTo>
                  <a:lnTo>
                    <a:pt x="11" y="0"/>
                  </a:lnTo>
                  <a:lnTo>
                    <a:pt x="104" y="3"/>
                  </a:lnTo>
                  <a:lnTo>
                    <a:pt x="87" y="4498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16157" y="1632584"/>
              <a:ext cx="181371" cy="4467250"/>
            </a:xfrm>
            <a:custGeom>
              <a:avLst/>
              <a:gdLst>
                <a:gd name="T0" fmla="*/ 172 w 184"/>
                <a:gd name="T1" fmla="*/ 4532 h 4532"/>
                <a:gd name="T2" fmla="*/ 0 w 184"/>
                <a:gd name="T3" fmla="*/ 4529 h 4532"/>
                <a:gd name="T4" fmla="*/ 11 w 184"/>
                <a:gd name="T5" fmla="*/ 0 h 4532"/>
                <a:gd name="T6" fmla="*/ 184 w 184"/>
                <a:gd name="T7" fmla="*/ 0 h 4532"/>
                <a:gd name="T8" fmla="*/ 172 w 184"/>
                <a:gd name="T9" fmla="*/ 4532 h 4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4532">
                  <a:moveTo>
                    <a:pt x="172" y="4532"/>
                  </a:moveTo>
                  <a:lnTo>
                    <a:pt x="0" y="4529"/>
                  </a:lnTo>
                  <a:lnTo>
                    <a:pt x="11" y="0"/>
                  </a:lnTo>
                  <a:lnTo>
                    <a:pt x="184" y="0"/>
                  </a:lnTo>
                  <a:lnTo>
                    <a:pt x="172" y="453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927443" y="5975634"/>
              <a:ext cx="344999" cy="720556"/>
            </a:xfrm>
            <a:custGeom>
              <a:avLst/>
              <a:gdLst>
                <a:gd name="T0" fmla="*/ 38 w 148"/>
                <a:gd name="T1" fmla="*/ 52 h 309"/>
                <a:gd name="T2" fmla="*/ 70 w 148"/>
                <a:gd name="T3" fmla="*/ 17 h 309"/>
                <a:gd name="T4" fmla="*/ 107 w 148"/>
                <a:gd name="T5" fmla="*/ 45 h 309"/>
                <a:gd name="T6" fmla="*/ 134 w 148"/>
                <a:gd name="T7" fmla="*/ 18 h 309"/>
                <a:gd name="T8" fmla="*/ 148 w 148"/>
                <a:gd name="T9" fmla="*/ 34 h 309"/>
                <a:gd name="T10" fmla="*/ 78 w 148"/>
                <a:gd name="T11" fmla="*/ 309 h 309"/>
                <a:gd name="T12" fmla="*/ 0 w 148"/>
                <a:gd name="T13" fmla="*/ 33 h 309"/>
                <a:gd name="T14" fmla="*/ 38 w 148"/>
                <a:gd name="T15" fmla="*/ 5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309">
                  <a:moveTo>
                    <a:pt x="38" y="52"/>
                  </a:moveTo>
                  <a:cubicBezTo>
                    <a:pt x="38" y="52"/>
                    <a:pt x="57" y="13"/>
                    <a:pt x="70" y="17"/>
                  </a:cubicBezTo>
                  <a:cubicBezTo>
                    <a:pt x="84" y="21"/>
                    <a:pt x="103" y="15"/>
                    <a:pt x="107" y="45"/>
                  </a:cubicBezTo>
                  <a:cubicBezTo>
                    <a:pt x="111" y="42"/>
                    <a:pt x="122" y="19"/>
                    <a:pt x="134" y="18"/>
                  </a:cubicBezTo>
                  <a:cubicBezTo>
                    <a:pt x="145" y="18"/>
                    <a:pt x="148" y="34"/>
                    <a:pt x="148" y="34"/>
                  </a:cubicBezTo>
                  <a:cubicBezTo>
                    <a:pt x="78" y="309"/>
                    <a:pt x="78" y="309"/>
                    <a:pt x="78" y="30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24" y="0"/>
                    <a:pt x="38" y="52"/>
                  </a:cubicBezTo>
                  <a:close/>
                </a:path>
              </a:pathLst>
            </a:custGeom>
            <a:solidFill>
              <a:srgbClr val="F3E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6043757" y="6409348"/>
              <a:ext cx="126171" cy="286842"/>
            </a:xfrm>
            <a:custGeom>
              <a:avLst/>
              <a:gdLst>
                <a:gd name="T0" fmla="*/ 0 w 54"/>
                <a:gd name="T1" fmla="*/ 23 h 123"/>
                <a:gd name="T2" fmla="*/ 28 w 54"/>
                <a:gd name="T3" fmla="*/ 123 h 123"/>
                <a:gd name="T4" fmla="*/ 54 w 54"/>
                <a:gd name="T5" fmla="*/ 23 h 123"/>
                <a:gd name="T6" fmla="*/ 0 w 54"/>
                <a:gd name="T7" fmla="*/ 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3">
                  <a:moveTo>
                    <a:pt x="0" y="23"/>
                  </a:moveTo>
                  <a:cubicBezTo>
                    <a:pt x="28" y="123"/>
                    <a:pt x="28" y="123"/>
                    <a:pt x="28" y="1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27" y="0"/>
                    <a:pt x="0" y="2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939271" y="1632584"/>
              <a:ext cx="348942" cy="3144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927443" y="2833182"/>
              <a:ext cx="437656" cy="3266652"/>
            </a:xfrm>
            <a:custGeom>
              <a:avLst/>
              <a:gdLst>
                <a:gd name="T0" fmla="*/ 38 w 188"/>
                <a:gd name="T1" fmla="*/ 1401 h 1401"/>
                <a:gd name="T2" fmla="*/ 40 w 188"/>
                <a:gd name="T3" fmla="*/ 246 h 1401"/>
                <a:gd name="T4" fmla="*/ 188 w 188"/>
                <a:gd name="T5" fmla="*/ 187 h 1401"/>
                <a:gd name="T6" fmla="*/ 186 w 188"/>
                <a:gd name="T7" fmla="*/ 0 h 1401"/>
                <a:gd name="T8" fmla="*/ 3 w 188"/>
                <a:gd name="T9" fmla="*/ 226 h 1401"/>
                <a:gd name="T10" fmla="*/ 0 w 188"/>
                <a:gd name="T11" fmla="*/ 1381 h 1401"/>
                <a:gd name="T12" fmla="*/ 38 w 188"/>
                <a:gd name="T13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1401">
                  <a:moveTo>
                    <a:pt x="38" y="1401"/>
                  </a:moveTo>
                  <a:cubicBezTo>
                    <a:pt x="40" y="246"/>
                    <a:pt x="40" y="246"/>
                    <a:pt x="40" y="246"/>
                  </a:cubicBezTo>
                  <a:cubicBezTo>
                    <a:pt x="131" y="218"/>
                    <a:pt x="182" y="213"/>
                    <a:pt x="188" y="187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1" y="93"/>
                    <a:pt x="3" y="184"/>
                    <a:pt x="3" y="226"/>
                  </a:cubicBezTo>
                  <a:cubicBezTo>
                    <a:pt x="0" y="1381"/>
                    <a:pt x="0" y="1381"/>
                    <a:pt x="0" y="1381"/>
                  </a:cubicBezTo>
                  <a:cubicBezTo>
                    <a:pt x="14" y="1364"/>
                    <a:pt x="30" y="1368"/>
                    <a:pt x="38" y="14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826900" y="3798195"/>
              <a:ext cx="447513" cy="2294739"/>
            </a:xfrm>
            <a:custGeom>
              <a:avLst/>
              <a:gdLst>
                <a:gd name="T0" fmla="*/ 151 w 192"/>
                <a:gd name="T1" fmla="*/ 984 h 984"/>
                <a:gd name="T2" fmla="*/ 154 w 192"/>
                <a:gd name="T3" fmla="*/ 256 h 984"/>
                <a:gd name="T4" fmla="*/ 0 w 192"/>
                <a:gd name="T5" fmla="*/ 195 h 984"/>
                <a:gd name="T6" fmla="*/ 2 w 192"/>
                <a:gd name="T7" fmla="*/ 0 h 984"/>
                <a:gd name="T8" fmla="*/ 192 w 192"/>
                <a:gd name="T9" fmla="*/ 235 h 984"/>
                <a:gd name="T10" fmla="*/ 191 w 192"/>
                <a:gd name="T11" fmla="*/ 968 h 984"/>
                <a:gd name="T12" fmla="*/ 151 w 192"/>
                <a:gd name="T13" fmla="*/ 98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984">
                  <a:moveTo>
                    <a:pt x="151" y="984"/>
                  </a:moveTo>
                  <a:cubicBezTo>
                    <a:pt x="154" y="256"/>
                    <a:pt x="154" y="256"/>
                    <a:pt x="154" y="256"/>
                  </a:cubicBezTo>
                  <a:cubicBezTo>
                    <a:pt x="59" y="227"/>
                    <a:pt x="6" y="221"/>
                    <a:pt x="0" y="19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8" y="97"/>
                    <a:pt x="192" y="192"/>
                    <a:pt x="192" y="235"/>
                  </a:cubicBezTo>
                  <a:cubicBezTo>
                    <a:pt x="191" y="968"/>
                    <a:pt x="191" y="968"/>
                    <a:pt x="191" y="968"/>
                  </a:cubicBezTo>
                  <a:cubicBezTo>
                    <a:pt x="186" y="945"/>
                    <a:pt x="164" y="947"/>
                    <a:pt x="151" y="9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6013200" y="4646893"/>
              <a:ext cx="452442" cy="1449983"/>
            </a:xfrm>
            <a:custGeom>
              <a:avLst/>
              <a:gdLst>
                <a:gd name="T0" fmla="*/ 71 w 194"/>
                <a:gd name="T1" fmla="*/ 620 h 622"/>
                <a:gd name="T2" fmla="*/ 74 w 194"/>
                <a:gd name="T3" fmla="*/ 246 h 622"/>
                <a:gd name="T4" fmla="*/ 194 w 194"/>
                <a:gd name="T5" fmla="*/ 194 h 622"/>
                <a:gd name="T6" fmla="*/ 192 w 194"/>
                <a:gd name="T7" fmla="*/ 0 h 622"/>
                <a:gd name="T8" fmla="*/ 0 w 194"/>
                <a:gd name="T9" fmla="*/ 234 h 622"/>
                <a:gd name="T10" fmla="*/ 1 w 194"/>
                <a:gd name="T11" fmla="*/ 622 h 622"/>
                <a:gd name="T12" fmla="*/ 71 w 194"/>
                <a:gd name="T13" fmla="*/ 62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622">
                  <a:moveTo>
                    <a:pt x="71" y="620"/>
                  </a:moveTo>
                  <a:cubicBezTo>
                    <a:pt x="74" y="246"/>
                    <a:pt x="74" y="246"/>
                    <a:pt x="74" y="246"/>
                  </a:cubicBezTo>
                  <a:cubicBezTo>
                    <a:pt x="169" y="217"/>
                    <a:pt x="188" y="221"/>
                    <a:pt x="194" y="194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76" y="96"/>
                    <a:pt x="0" y="191"/>
                    <a:pt x="0" y="234"/>
                  </a:cubicBezTo>
                  <a:cubicBezTo>
                    <a:pt x="1" y="622"/>
                    <a:pt x="1" y="622"/>
                    <a:pt x="1" y="622"/>
                  </a:cubicBezTo>
                  <a:cubicBezTo>
                    <a:pt x="21" y="582"/>
                    <a:pt x="59" y="583"/>
                    <a:pt x="71" y="6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56"/>
            <p:cNvSpPr>
              <a:spLocks/>
            </p:cNvSpPr>
            <p:nvPr/>
          </p:nvSpPr>
          <p:spPr bwMode="auto">
            <a:xfrm>
              <a:off x="6071357" y="2754325"/>
              <a:ext cx="91671" cy="60128"/>
            </a:xfrm>
            <a:custGeom>
              <a:avLst/>
              <a:gdLst>
                <a:gd name="T0" fmla="*/ 10 w 39"/>
                <a:gd name="T1" fmla="*/ 6 h 26"/>
                <a:gd name="T2" fmla="*/ 3 w 39"/>
                <a:gd name="T3" fmla="*/ 14 h 26"/>
                <a:gd name="T4" fmla="*/ 9 w 39"/>
                <a:gd name="T5" fmla="*/ 21 h 26"/>
                <a:gd name="T6" fmla="*/ 27 w 39"/>
                <a:gd name="T7" fmla="*/ 0 h 26"/>
                <a:gd name="T8" fmla="*/ 39 w 39"/>
                <a:gd name="T9" fmla="*/ 13 h 26"/>
                <a:gd name="T10" fmla="*/ 29 w 39"/>
                <a:gd name="T11" fmla="*/ 26 h 26"/>
                <a:gd name="T12" fmla="*/ 27 w 39"/>
                <a:gd name="T13" fmla="*/ 23 h 26"/>
                <a:gd name="T14" fmla="*/ 35 w 39"/>
                <a:gd name="T15" fmla="*/ 13 h 26"/>
                <a:gd name="T16" fmla="*/ 28 w 39"/>
                <a:gd name="T17" fmla="*/ 4 h 26"/>
                <a:gd name="T18" fmla="*/ 10 w 39"/>
                <a:gd name="T19" fmla="*/ 26 h 26"/>
                <a:gd name="T20" fmla="*/ 0 w 39"/>
                <a:gd name="T21" fmla="*/ 14 h 26"/>
                <a:gd name="T22" fmla="*/ 9 w 39"/>
                <a:gd name="T23" fmla="*/ 2 h 26"/>
                <a:gd name="T24" fmla="*/ 10 w 39"/>
                <a:gd name="T2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26">
                  <a:moveTo>
                    <a:pt x="10" y="6"/>
                  </a:moveTo>
                  <a:cubicBezTo>
                    <a:pt x="6" y="7"/>
                    <a:pt x="3" y="10"/>
                    <a:pt x="3" y="14"/>
                  </a:cubicBezTo>
                  <a:cubicBezTo>
                    <a:pt x="3" y="19"/>
                    <a:pt x="5" y="21"/>
                    <a:pt x="9" y="21"/>
                  </a:cubicBezTo>
                  <a:cubicBezTo>
                    <a:pt x="17" y="22"/>
                    <a:pt x="15" y="0"/>
                    <a:pt x="27" y="0"/>
                  </a:cubicBezTo>
                  <a:cubicBezTo>
                    <a:pt x="33" y="0"/>
                    <a:pt x="39" y="3"/>
                    <a:pt x="39" y="13"/>
                  </a:cubicBezTo>
                  <a:cubicBezTo>
                    <a:pt x="39" y="21"/>
                    <a:pt x="33" y="24"/>
                    <a:pt x="29" y="26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31" y="21"/>
                    <a:pt x="35" y="18"/>
                    <a:pt x="35" y="13"/>
                  </a:cubicBezTo>
                  <a:cubicBezTo>
                    <a:pt x="35" y="7"/>
                    <a:pt x="32" y="4"/>
                    <a:pt x="28" y="4"/>
                  </a:cubicBezTo>
                  <a:cubicBezTo>
                    <a:pt x="19" y="4"/>
                    <a:pt x="21" y="26"/>
                    <a:pt x="10" y="26"/>
                  </a:cubicBezTo>
                  <a:cubicBezTo>
                    <a:pt x="4" y="26"/>
                    <a:pt x="0" y="21"/>
                    <a:pt x="0" y="14"/>
                  </a:cubicBezTo>
                  <a:cubicBezTo>
                    <a:pt x="0" y="8"/>
                    <a:pt x="3" y="4"/>
                    <a:pt x="9" y="2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57"/>
            <p:cNvSpPr>
              <a:spLocks noEditPoints="1"/>
            </p:cNvSpPr>
            <p:nvPr/>
          </p:nvSpPr>
          <p:spPr bwMode="auto">
            <a:xfrm>
              <a:off x="6071357" y="2674482"/>
              <a:ext cx="88714" cy="69986"/>
            </a:xfrm>
            <a:custGeom>
              <a:avLst/>
              <a:gdLst>
                <a:gd name="T0" fmla="*/ 90 w 90"/>
                <a:gd name="T1" fmla="*/ 71 h 71"/>
                <a:gd name="T2" fmla="*/ 0 w 90"/>
                <a:gd name="T3" fmla="*/ 43 h 71"/>
                <a:gd name="T4" fmla="*/ 0 w 90"/>
                <a:gd name="T5" fmla="*/ 29 h 71"/>
                <a:gd name="T6" fmla="*/ 90 w 90"/>
                <a:gd name="T7" fmla="*/ 0 h 71"/>
                <a:gd name="T8" fmla="*/ 90 w 90"/>
                <a:gd name="T9" fmla="*/ 12 h 71"/>
                <a:gd name="T10" fmla="*/ 62 w 90"/>
                <a:gd name="T11" fmla="*/ 19 h 71"/>
                <a:gd name="T12" fmla="*/ 62 w 90"/>
                <a:gd name="T13" fmla="*/ 52 h 71"/>
                <a:gd name="T14" fmla="*/ 90 w 90"/>
                <a:gd name="T15" fmla="*/ 59 h 71"/>
                <a:gd name="T16" fmla="*/ 90 w 90"/>
                <a:gd name="T17" fmla="*/ 71 h 71"/>
                <a:gd name="T18" fmla="*/ 55 w 90"/>
                <a:gd name="T19" fmla="*/ 50 h 71"/>
                <a:gd name="T20" fmla="*/ 55 w 90"/>
                <a:gd name="T21" fmla="*/ 22 h 71"/>
                <a:gd name="T22" fmla="*/ 7 w 90"/>
                <a:gd name="T23" fmla="*/ 36 h 71"/>
                <a:gd name="T24" fmla="*/ 7 w 90"/>
                <a:gd name="T25" fmla="*/ 36 h 71"/>
                <a:gd name="T26" fmla="*/ 55 w 90"/>
                <a:gd name="T27" fmla="*/ 5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71">
                  <a:moveTo>
                    <a:pt x="90" y="71"/>
                  </a:moveTo>
                  <a:lnTo>
                    <a:pt x="0" y="43"/>
                  </a:lnTo>
                  <a:lnTo>
                    <a:pt x="0" y="29"/>
                  </a:lnTo>
                  <a:lnTo>
                    <a:pt x="90" y="0"/>
                  </a:lnTo>
                  <a:lnTo>
                    <a:pt x="90" y="12"/>
                  </a:lnTo>
                  <a:lnTo>
                    <a:pt x="62" y="19"/>
                  </a:lnTo>
                  <a:lnTo>
                    <a:pt x="62" y="52"/>
                  </a:lnTo>
                  <a:lnTo>
                    <a:pt x="90" y="59"/>
                  </a:lnTo>
                  <a:lnTo>
                    <a:pt x="90" y="71"/>
                  </a:lnTo>
                  <a:close/>
                  <a:moveTo>
                    <a:pt x="55" y="50"/>
                  </a:moveTo>
                  <a:lnTo>
                    <a:pt x="55" y="22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55" y="5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58"/>
            <p:cNvSpPr>
              <a:spLocks/>
            </p:cNvSpPr>
            <p:nvPr/>
          </p:nvSpPr>
          <p:spPr bwMode="auto">
            <a:xfrm>
              <a:off x="6071357" y="2583796"/>
              <a:ext cx="88714" cy="74914"/>
            </a:xfrm>
            <a:custGeom>
              <a:avLst/>
              <a:gdLst>
                <a:gd name="T0" fmla="*/ 90 w 90"/>
                <a:gd name="T1" fmla="*/ 10 h 76"/>
                <a:gd name="T2" fmla="*/ 10 w 90"/>
                <a:gd name="T3" fmla="*/ 10 h 76"/>
                <a:gd name="T4" fmla="*/ 10 w 90"/>
                <a:gd name="T5" fmla="*/ 10 h 76"/>
                <a:gd name="T6" fmla="*/ 90 w 90"/>
                <a:gd name="T7" fmla="*/ 36 h 76"/>
                <a:gd name="T8" fmla="*/ 90 w 90"/>
                <a:gd name="T9" fmla="*/ 43 h 76"/>
                <a:gd name="T10" fmla="*/ 10 w 90"/>
                <a:gd name="T11" fmla="*/ 69 h 76"/>
                <a:gd name="T12" fmla="*/ 10 w 90"/>
                <a:gd name="T13" fmla="*/ 69 h 76"/>
                <a:gd name="T14" fmla="*/ 90 w 90"/>
                <a:gd name="T15" fmla="*/ 69 h 76"/>
                <a:gd name="T16" fmla="*/ 90 w 90"/>
                <a:gd name="T17" fmla="*/ 76 h 76"/>
                <a:gd name="T18" fmla="*/ 0 w 90"/>
                <a:gd name="T19" fmla="*/ 76 h 76"/>
                <a:gd name="T20" fmla="*/ 0 w 90"/>
                <a:gd name="T21" fmla="*/ 62 h 76"/>
                <a:gd name="T22" fmla="*/ 74 w 90"/>
                <a:gd name="T23" fmla="*/ 38 h 76"/>
                <a:gd name="T24" fmla="*/ 74 w 90"/>
                <a:gd name="T25" fmla="*/ 38 h 76"/>
                <a:gd name="T26" fmla="*/ 0 w 90"/>
                <a:gd name="T27" fmla="*/ 17 h 76"/>
                <a:gd name="T28" fmla="*/ 0 w 90"/>
                <a:gd name="T29" fmla="*/ 0 h 76"/>
                <a:gd name="T30" fmla="*/ 90 w 90"/>
                <a:gd name="T31" fmla="*/ 0 h 76"/>
                <a:gd name="T32" fmla="*/ 90 w 90"/>
                <a:gd name="T33" fmla="*/ 1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76">
                  <a:moveTo>
                    <a:pt x="90" y="10"/>
                  </a:moveTo>
                  <a:lnTo>
                    <a:pt x="10" y="10"/>
                  </a:lnTo>
                  <a:lnTo>
                    <a:pt x="10" y="10"/>
                  </a:lnTo>
                  <a:lnTo>
                    <a:pt x="90" y="36"/>
                  </a:lnTo>
                  <a:lnTo>
                    <a:pt x="90" y="43"/>
                  </a:lnTo>
                  <a:lnTo>
                    <a:pt x="10" y="69"/>
                  </a:lnTo>
                  <a:lnTo>
                    <a:pt x="10" y="69"/>
                  </a:lnTo>
                  <a:lnTo>
                    <a:pt x="90" y="69"/>
                  </a:lnTo>
                  <a:lnTo>
                    <a:pt x="90" y="76"/>
                  </a:lnTo>
                  <a:lnTo>
                    <a:pt x="0" y="76"/>
                  </a:lnTo>
                  <a:lnTo>
                    <a:pt x="0" y="62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1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59"/>
            <p:cNvSpPr>
              <a:spLocks noEditPoints="1"/>
            </p:cNvSpPr>
            <p:nvPr/>
          </p:nvSpPr>
          <p:spPr bwMode="auto">
            <a:xfrm>
              <a:off x="6071357" y="2501982"/>
              <a:ext cx="88714" cy="56186"/>
            </a:xfrm>
            <a:custGeom>
              <a:avLst/>
              <a:gdLst>
                <a:gd name="T0" fmla="*/ 38 w 38"/>
                <a:gd name="T1" fmla="*/ 24 h 24"/>
                <a:gd name="T2" fmla="*/ 0 w 38"/>
                <a:gd name="T3" fmla="*/ 24 h 24"/>
                <a:gd name="T4" fmla="*/ 0 w 38"/>
                <a:gd name="T5" fmla="*/ 11 h 24"/>
                <a:gd name="T6" fmla="*/ 11 w 38"/>
                <a:gd name="T7" fmla="*/ 0 h 24"/>
                <a:gd name="T8" fmla="*/ 21 w 38"/>
                <a:gd name="T9" fmla="*/ 13 h 24"/>
                <a:gd name="T10" fmla="*/ 21 w 38"/>
                <a:gd name="T11" fmla="*/ 20 h 24"/>
                <a:gd name="T12" fmla="*/ 38 w 38"/>
                <a:gd name="T13" fmla="*/ 20 h 24"/>
                <a:gd name="T14" fmla="*/ 38 w 38"/>
                <a:gd name="T15" fmla="*/ 24 h 24"/>
                <a:gd name="T16" fmla="*/ 18 w 38"/>
                <a:gd name="T17" fmla="*/ 20 h 24"/>
                <a:gd name="T18" fmla="*/ 18 w 38"/>
                <a:gd name="T19" fmla="*/ 13 h 24"/>
                <a:gd name="T20" fmla="*/ 11 w 38"/>
                <a:gd name="T21" fmla="*/ 4 h 24"/>
                <a:gd name="T22" fmla="*/ 4 w 38"/>
                <a:gd name="T23" fmla="*/ 12 h 24"/>
                <a:gd name="T24" fmla="*/ 4 w 38"/>
                <a:gd name="T25" fmla="*/ 20 h 24"/>
                <a:gd name="T26" fmla="*/ 18 w 38"/>
                <a:gd name="T2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24">
                  <a:moveTo>
                    <a:pt x="38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1" y="4"/>
                    <a:pt x="21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38" y="20"/>
                    <a:pt x="38" y="20"/>
                    <a:pt x="38" y="20"/>
                  </a:cubicBezTo>
                  <a:lnTo>
                    <a:pt x="38" y="24"/>
                  </a:lnTo>
                  <a:close/>
                  <a:moveTo>
                    <a:pt x="18" y="2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6"/>
                    <a:pt x="15" y="4"/>
                    <a:pt x="11" y="4"/>
                  </a:cubicBezTo>
                  <a:cubicBezTo>
                    <a:pt x="6" y="4"/>
                    <a:pt x="4" y="6"/>
                    <a:pt x="4" y="12"/>
                  </a:cubicBezTo>
                  <a:cubicBezTo>
                    <a:pt x="4" y="20"/>
                    <a:pt x="4" y="20"/>
                    <a:pt x="4" y="20"/>
                  </a:cubicBezTo>
                  <a:lnTo>
                    <a:pt x="18" y="2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60"/>
            <p:cNvSpPr>
              <a:spLocks/>
            </p:cNvSpPr>
            <p:nvPr/>
          </p:nvSpPr>
          <p:spPr bwMode="auto">
            <a:xfrm>
              <a:off x="6071357" y="2431997"/>
              <a:ext cx="88714" cy="51257"/>
            </a:xfrm>
            <a:custGeom>
              <a:avLst/>
              <a:gdLst>
                <a:gd name="T0" fmla="*/ 90 w 90"/>
                <a:gd name="T1" fmla="*/ 52 h 52"/>
                <a:gd name="T2" fmla="*/ 0 w 90"/>
                <a:gd name="T3" fmla="*/ 52 h 52"/>
                <a:gd name="T4" fmla="*/ 0 w 90"/>
                <a:gd name="T5" fmla="*/ 43 h 52"/>
                <a:gd name="T6" fmla="*/ 81 w 90"/>
                <a:gd name="T7" fmla="*/ 43 h 52"/>
                <a:gd name="T8" fmla="*/ 81 w 90"/>
                <a:gd name="T9" fmla="*/ 0 h 52"/>
                <a:gd name="T10" fmla="*/ 90 w 90"/>
                <a:gd name="T11" fmla="*/ 0 h 52"/>
                <a:gd name="T12" fmla="*/ 90 w 90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52">
                  <a:moveTo>
                    <a:pt x="90" y="52"/>
                  </a:moveTo>
                  <a:lnTo>
                    <a:pt x="0" y="52"/>
                  </a:lnTo>
                  <a:lnTo>
                    <a:pt x="0" y="43"/>
                  </a:lnTo>
                  <a:lnTo>
                    <a:pt x="81" y="43"/>
                  </a:lnTo>
                  <a:lnTo>
                    <a:pt x="81" y="0"/>
                  </a:lnTo>
                  <a:lnTo>
                    <a:pt x="90" y="0"/>
                  </a:lnTo>
                  <a:lnTo>
                    <a:pt x="90" y="5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61"/>
            <p:cNvSpPr>
              <a:spLocks/>
            </p:cNvSpPr>
            <p:nvPr/>
          </p:nvSpPr>
          <p:spPr bwMode="auto">
            <a:xfrm>
              <a:off x="6071357" y="2360040"/>
              <a:ext cx="88714" cy="56186"/>
            </a:xfrm>
            <a:custGeom>
              <a:avLst/>
              <a:gdLst>
                <a:gd name="T0" fmla="*/ 0 w 90"/>
                <a:gd name="T1" fmla="*/ 2 h 57"/>
                <a:gd name="T2" fmla="*/ 10 w 90"/>
                <a:gd name="T3" fmla="*/ 2 h 57"/>
                <a:gd name="T4" fmla="*/ 10 w 90"/>
                <a:gd name="T5" fmla="*/ 47 h 57"/>
                <a:gd name="T6" fmla="*/ 41 w 90"/>
                <a:gd name="T7" fmla="*/ 47 h 57"/>
                <a:gd name="T8" fmla="*/ 41 w 90"/>
                <a:gd name="T9" fmla="*/ 17 h 57"/>
                <a:gd name="T10" fmla="*/ 48 w 90"/>
                <a:gd name="T11" fmla="*/ 17 h 57"/>
                <a:gd name="T12" fmla="*/ 48 w 90"/>
                <a:gd name="T13" fmla="*/ 47 h 57"/>
                <a:gd name="T14" fmla="*/ 81 w 90"/>
                <a:gd name="T15" fmla="*/ 47 h 57"/>
                <a:gd name="T16" fmla="*/ 81 w 90"/>
                <a:gd name="T17" fmla="*/ 0 h 57"/>
                <a:gd name="T18" fmla="*/ 90 w 90"/>
                <a:gd name="T19" fmla="*/ 0 h 57"/>
                <a:gd name="T20" fmla="*/ 90 w 90"/>
                <a:gd name="T21" fmla="*/ 57 h 57"/>
                <a:gd name="T22" fmla="*/ 0 w 90"/>
                <a:gd name="T23" fmla="*/ 57 h 57"/>
                <a:gd name="T24" fmla="*/ 0 w 90"/>
                <a:gd name="T25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57">
                  <a:moveTo>
                    <a:pt x="0" y="2"/>
                  </a:moveTo>
                  <a:lnTo>
                    <a:pt x="10" y="2"/>
                  </a:lnTo>
                  <a:lnTo>
                    <a:pt x="10" y="47"/>
                  </a:lnTo>
                  <a:lnTo>
                    <a:pt x="41" y="47"/>
                  </a:lnTo>
                  <a:lnTo>
                    <a:pt x="41" y="17"/>
                  </a:lnTo>
                  <a:lnTo>
                    <a:pt x="48" y="17"/>
                  </a:lnTo>
                  <a:lnTo>
                    <a:pt x="48" y="47"/>
                  </a:lnTo>
                  <a:lnTo>
                    <a:pt x="81" y="47"/>
                  </a:lnTo>
                  <a:lnTo>
                    <a:pt x="81" y="0"/>
                  </a:lnTo>
                  <a:lnTo>
                    <a:pt x="90" y="0"/>
                  </a:lnTo>
                  <a:lnTo>
                    <a:pt x="90" y="57"/>
                  </a:lnTo>
                  <a:lnTo>
                    <a:pt x="0" y="5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62"/>
            <p:cNvSpPr>
              <a:spLocks/>
            </p:cNvSpPr>
            <p:nvPr/>
          </p:nvSpPr>
          <p:spPr bwMode="auto">
            <a:xfrm>
              <a:off x="6071357" y="2252597"/>
              <a:ext cx="88714" cy="61114"/>
            </a:xfrm>
            <a:custGeom>
              <a:avLst/>
              <a:gdLst>
                <a:gd name="T0" fmla="*/ 10 w 90"/>
                <a:gd name="T1" fmla="*/ 26 h 62"/>
                <a:gd name="T2" fmla="*/ 90 w 90"/>
                <a:gd name="T3" fmla="*/ 26 h 62"/>
                <a:gd name="T4" fmla="*/ 90 w 90"/>
                <a:gd name="T5" fmla="*/ 36 h 62"/>
                <a:gd name="T6" fmla="*/ 10 w 90"/>
                <a:gd name="T7" fmla="*/ 36 h 62"/>
                <a:gd name="T8" fmla="*/ 10 w 90"/>
                <a:gd name="T9" fmla="*/ 62 h 62"/>
                <a:gd name="T10" fmla="*/ 0 w 90"/>
                <a:gd name="T11" fmla="*/ 62 h 62"/>
                <a:gd name="T12" fmla="*/ 0 w 90"/>
                <a:gd name="T13" fmla="*/ 0 h 62"/>
                <a:gd name="T14" fmla="*/ 10 w 90"/>
                <a:gd name="T15" fmla="*/ 0 h 62"/>
                <a:gd name="T16" fmla="*/ 10 w 90"/>
                <a:gd name="T17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62">
                  <a:moveTo>
                    <a:pt x="10" y="26"/>
                  </a:moveTo>
                  <a:lnTo>
                    <a:pt x="90" y="26"/>
                  </a:lnTo>
                  <a:lnTo>
                    <a:pt x="90" y="36"/>
                  </a:lnTo>
                  <a:lnTo>
                    <a:pt x="10" y="36"/>
                  </a:lnTo>
                  <a:lnTo>
                    <a:pt x="10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63"/>
            <p:cNvSpPr>
              <a:spLocks/>
            </p:cNvSpPr>
            <p:nvPr/>
          </p:nvSpPr>
          <p:spPr bwMode="auto">
            <a:xfrm>
              <a:off x="6071357" y="2180640"/>
              <a:ext cx="88714" cy="56186"/>
            </a:xfrm>
            <a:custGeom>
              <a:avLst/>
              <a:gdLst>
                <a:gd name="T0" fmla="*/ 0 w 90"/>
                <a:gd name="T1" fmla="*/ 2 h 57"/>
                <a:gd name="T2" fmla="*/ 10 w 90"/>
                <a:gd name="T3" fmla="*/ 2 h 57"/>
                <a:gd name="T4" fmla="*/ 10 w 90"/>
                <a:gd name="T5" fmla="*/ 47 h 57"/>
                <a:gd name="T6" fmla="*/ 41 w 90"/>
                <a:gd name="T7" fmla="*/ 47 h 57"/>
                <a:gd name="T8" fmla="*/ 41 w 90"/>
                <a:gd name="T9" fmla="*/ 17 h 57"/>
                <a:gd name="T10" fmla="*/ 48 w 90"/>
                <a:gd name="T11" fmla="*/ 17 h 57"/>
                <a:gd name="T12" fmla="*/ 48 w 90"/>
                <a:gd name="T13" fmla="*/ 47 h 57"/>
                <a:gd name="T14" fmla="*/ 81 w 90"/>
                <a:gd name="T15" fmla="*/ 47 h 57"/>
                <a:gd name="T16" fmla="*/ 81 w 90"/>
                <a:gd name="T17" fmla="*/ 0 h 57"/>
                <a:gd name="T18" fmla="*/ 90 w 90"/>
                <a:gd name="T19" fmla="*/ 0 h 57"/>
                <a:gd name="T20" fmla="*/ 90 w 90"/>
                <a:gd name="T21" fmla="*/ 57 h 57"/>
                <a:gd name="T22" fmla="*/ 0 w 90"/>
                <a:gd name="T23" fmla="*/ 57 h 57"/>
                <a:gd name="T24" fmla="*/ 0 w 90"/>
                <a:gd name="T25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57">
                  <a:moveTo>
                    <a:pt x="0" y="2"/>
                  </a:moveTo>
                  <a:lnTo>
                    <a:pt x="10" y="2"/>
                  </a:lnTo>
                  <a:lnTo>
                    <a:pt x="10" y="47"/>
                  </a:lnTo>
                  <a:lnTo>
                    <a:pt x="41" y="47"/>
                  </a:lnTo>
                  <a:lnTo>
                    <a:pt x="41" y="17"/>
                  </a:lnTo>
                  <a:lnTo>
                    <a:pt x="48" y="17"/>
                  </a:lnTo>
                  <a:lnTo>
                    <a:pt x="48" y="47"/>
                  </a:lnTo>
                  <a:lnTo>
                    <a:pt x="81" y="47"/>
                  </a:lnTo>
                  <a:lnTo>
                    <a:pt x="81" y="0"/>
                  </a:lnTo>
                  <a:lnTo>
                    <a:pt x="90" y="0"/>
                  </a:lnTo>
                  <a:lnTo>
                    <a:pt x="90" y="57"/>
                  </a:lnTo>
                  <a:lnTo>
                    <a:pt x="0" y="5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64"/>
            <p:cNvSpPr>
              <a:spLocks/>
            </p:cNvSpPr>
            <p:nvPr/>
          </p:nvSpPr>
          <p:spPr bwMode="auto">
            <a:xfrm>
              <a:off x="6071357" y="2108683"/>
              <a:ext cx="88714" cy="65057"/>
            </a:xfrm>
            <a:custGeom>
              <a:avLst/>
              <a:gdLst>
                <a:gd name="T0" fmla="*/ 90 w 90"/>
                <a:gd name="T1" fmla="*/ 54 h 66"/>
                <a:gd name="T2" fmla="*/ 90 w 90"/>
                <a:gd name="T3" fmla="*/ 66 h 66"/>
                <a:gd name="T4" fmla="*/ 43 w 90"/>
                <a:gd name="T5" fmla="*/ 40 h 66"/>
                <a:gd name="T6" fmla="*/ 0 w 90"/>
                <a:gd name="T7" fmla="*/ 64 h 66"/>
                <a:gd name="T8" fmla="*/ 0 w 90"/>
                <a:gd name="T9" fmla="*/ 52 h 66"/>
                <a:gd name="T10" fmla="*/ 33 w 90"/>
                <a:gd name="T11" fmla="*/ 33 h 66"/>
                <a:gd name="T12" fmla="*/ 0 w 90"/>
                <a:gd name="T13" fmla="*/ 14 h 66"/>
                <a:gd name="T14" fmla="*/ 0 w 90"/>
                <a:gd name="T15" fmla="*/ 4 h 66"/>
                <a:gd name="T16" fmla="*/ 43 w 90"/>
                <a:gd name="T17" fmla="*/ 28 h 66"/>
                <a:gd name="T18" fmla="*/ 90 w 90"/>
                <a:gd name="T19" fmla="*/ 0 h 66"/>
                <a:gd name="T20" fmla="*/ 90 w 90"/>
                <a:gd name="T21" fmla="*/ 11 h 66"/>
                <a:gd name="T22" fmla="*/ 52 w 90"/>
                <a:gd name="T23" fmla="*/ 33 h 66"/>
                <a:gd name="T24" fmla="*/ 90 w 90"/>
                <a:gd name="T25" fmla="*/ 5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66">
                  <a:moveTo>
                    <a:pt x="90" y="54"/>
                  </a:moveTo>
                  <a:lnTo>
                    <a:pt x="90" y="66"/>
                  </a:lnTo>
                  <a:lnTo>
                    <a:pt x="43" y="40"/>
                  </a:lnTo>
                  <a:lnTo>
                    <a:pt x="0" y="64"/>
                  </a:lnTo>
                  <a:lnTo>
                    <a:pt x="0" y="52"/>
                  </a:lnTo>
                  <a:lnTo>
                    <a:pt x="33" y="33"/>
                  </a:lnTo>
                  <a:lnTo>
                    <a:pt x="0" y="14"/>
                  </a:lnTo>
                  <a:lnTo>
                    <a:pt x="0" y="4"/>
                  </a:lnTo>
                  <a:lnTo>
                    <a:pt x="43" y="28"/>
                  </a:lnTo>
                  <a:lnTo>
                    <a:pt x="90" y="0"/>
                  </a:lnTo>
                  <a:lnTo>
                    <a:pt x="90" y="11"/>
                  </a:lnTo>
                  <a:lnTo>
                    <a:pt x="52" y="33"/>
                  </a:lnTo>
                  <a:lnTo>
                    <a:pt x="90" y="5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65"/>
            <p:cNvSpPr>
              <a:spLocks/>
            </p:cNvSpPr>
            <p:nvPr/>
          </p:nvSpPr>
          <p:spPr bwMode="auto">
            <a:xfrm>
              <a:off x="6071357" y="2042640"/>
              <a:ext cx="88714" cy="61114"/>
            </a:xfrm>
            <a:custGeom>
              <a:avLst/>
              <a:gdLst>
                <a:gd name="T0" fmla="*/ 10 w 90"/>
                <a:gd name="T1" fmla="*/ 26 h 62"/>
                <a:gd name="T2" fmla="*/ 90 w 90"/>
                <a:gd name="T3" fmla="*/ 26 h 62"/>
                <a:gd name="T4" fmla="*/ 90 w 90"/>
                <a:gd name="T5" fmla="*/ 36 h 62"/>
                <a:gd name="T6" fmla="*/ 10 w 90"/>
                <a:gd name="T7" fmla="*/ 36 h 62"/>
                <a:gd name="T8" fmla="*/ 10 w 90"/>
                <a:gd name="T9" fmla="*/ 62 h 62"/>
                <a:gd name="T10" fmla="*/ 0 w 90"/>
                <a:gd name="T11" fmla="*/ 62 h 62"/>
                <a:gd name="T12" fmla="*/ 0 w 90"/>
                <a:gd name="T13" fmla="*/ 0 h 62"/>
                <a:gd name="T14" fmla="*/ 10 w 90"/>
                <a:gd name="T15" fmla="*/ 0 h 62"/>
                <a:gd name="T16" fmla="*/ 10 w 90"/>
                <a:gd name="T17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62">
                  <a:moveTo>
                    <a:pt x="10" y="26"/>
                  </a:moveTo>
                  <a:lnTo>
                    <a:pt x="90" y="26"/>
                  </a:lnTo>
                  <a:lnTo>
                    <a:pt x="90" y="36"/>
                  </a:lnTo>
                  <a:lnTo>
                    <a:pt x="10" y="36"/>
                  </a:lnTo>
                  <a:lnTo>
                    <a:pt x="10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2556" y="2430449"/>
            <a:ext cx="466231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Trine Julie Abrahamsen </a:t>
            </a:r>
            <a:r>
              <a:rPr lang="en-US" altLang="zh-TW" sz="1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,Lars </a:t>
            </a:r>
            <a:r>
              <a:rPr lang="en-US" altLang="zh-TW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Kai Hansen</a:t>
            </a:r>
            <a:r>
              <a:rPr lang="en-US" altLang="zh-TW" sz="1900" dirty="0" smtClean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2011. “</a:t>
            </a:r>
            <a:r>
              <a:rPr lang="en-US" altLang="zh-TW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Cure for Variance Inflation in High Dimensional Kernel Principal Component Analysis</a:t>
            </a:r>
            <a:r>
              <a:rPr lang="en-US" altLang="zh-TW" sz="1900" dirty="0" smtClean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sz="1900" dirty="0">
              <a:solidFill>
                <a:srgbClr val="32323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48428" y="4058182"/>
            <a:ext cx="465088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Lorenzo </a:t>
            </a:r>
            <a:r>
              <a:rPr lang="en-US" altLang="zh-TW" sz="19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Rosasco</a:t>
            </a:r>
            <a:r>
              <a:rPr lang="en-US" altLang="zh-TW" sz="19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2017. “</a:t>
            </a:r>
            <a:r>
              <a:rPr lang="en-US" altLang="zh-TW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Trine Julie Abrahamsen TJAB@IMM.DTU.DK Lars Kai Hansen</a:t>
            </a:r>
            <a:r>
              <a:rPr lang="en-US" altLang="zh-TW" sz="19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”.</a:t>
            </a:r>
            <a:endParaRPr lang="zh-TW" altLang="en-US" sz="1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1532234" y="484948"/>
            <a:ext cx="649537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34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endParaRPr lang="zh-TW" altLang="en-US" sz="303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1287739" y="152400"/>
            <a:ext cx="1112547" cy="1087811"/>
            <a:chOff x="11103581" y="-48408"/>
            <a:chExt cx="1112547" cy="1087811"/>
          </a:xfrm>
        </p:grpSpPr>
        <p:sp>
          <p:nvSpPr>
            <p:cNvPr id="33" name="矩形 32"/>
            <p:cNvSpPr/>
            <p:nvPr/>
          </p:nvSpPr>
          <p:spPr>
            <a:xfrm rot="10800000">
              <a:off x="11103582" y="188"/>
              <a:ext cx="1088419" cy="10392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 dirty="0"/>
            </a:p>
          </p:txBody>
        </p:sp>
        <p:sp>
          <p:nvSpPr>
            <p:cNvPr id="34" name="直角三角形 33"/>
            <p:cNvSpPr/>
            <p:nvPr/>
          </p:nvSpPr>
          <p:spPr>
            <a:xfrm rot="5400000">
              <a:off x="11115949" y="-60776"/>
              <a:ext cx="1087811" cy="111254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>
                <a:solidFill>
                  <a:srgbClr val="999999"/>
                </a:solidFill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1148295" y="7691"/>
              <a:ext cx="649537" cy="55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34" b="1" dirty="0" smtClean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</a:t>
              </a:r>
              <a:endParaRPr lang="zh-TW" altLang="en-US" sz="3034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11684634" y="637348"/>
            <a:ext cx="649537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34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sz="303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955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98790" y="1475431"/>
            <a:ext cx="7393210" cy="3907138"/>
          </a:xfrm>
          <a:prstGeom prst="rect">
            <a:avLst/>
          </a:prstGeom>
          <a:solidFill>
            <a:schemeClr val="tx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" name="MH_Others_1"/>
          <p:cNvSpPr txBox="1"/>
          <p:nvPr>
            <p:custDataLst>
              <p:tags r:id="rId1"/>
            </p:custDataLst>
          </p:nvPr>
        </p:nvSpPr>
        <p:spPr>
          <a:xfrm>
            <a:off x="6620077" y="3035045"/>
            <a:ext cx="3756491" cy="7879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512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0</a:t>
            </a:r>
            <a:r>
              <a:rPr lang="en-US" altLang="zh-TW" sz="512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3</a:t>
            </a:r>
            <a:r>
              <a:rPr lang="zh-TW" altLang="en-US" sz="512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資料介紹</a:t>
            </a:r>
            <a:endParaRPr lang="zh-CN" altLang="en-US" sz="512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2" y="1475431"/>
            <a:ext cx="4253477" cy="377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1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575349" y="180672"/>
            <a:ext cx="7705427" cy="1210624"/>
            <a:chOff x="964706" y="2009070"/>
            <a:chExt cx="8126818" cy="1276830"/>
          </a:xfrm>
        </p:grpSpPr>
        <p:sp>
          <p:nvSpPr>
            <p:cNvPr id="3" name="Freeform 68"/>
            <p:cNvSpPr/>
            <p:nvPr/>
          </p:nvSpPr>
          <p:spPr>
            <a:xfrm>
              <a:off x="2385204" y="2088553"/>
              <a:ext cx="6706320" cy="1109677"/>
            </a:xfrm>
            <a:custGeom>
              <a:avLst/>
              <a:gdLst>
                <a:gd name="connsiteX0" fmla="*/ 131527 w 789146"/>
                <a:gd name="connsiteY0" fmla="*/ 0 h 2110763"/>
                <a:gd name="connsiteX1" fmla="*/ 657619 w 789146"/>
                <a:gd name="connsiteY1" fmla="*/ 0 h 2110763"/>
                <a:gd name="connsiteX2" fmla="*/ 750623 w 789146"/>
                <a:gd name="connsiteY2" fmla="*/ 38524 h 2110763"/>
                <a:gd name="connsiteX3" fmla="*/ 789146 w 789146"/>
                <a:gd name="connsiteY3" fmla="*/ 131528 h 2110763"/>
                <a:gd name="connsiteX4" fmla="*/ 789146 w 789146"/>
                <a:gd name="connsiteY4" fmla="*/ 2110763 h 2110763"/>
                <a:gd name="connsiteX5" fmla="*/ 789146 w 789146"/>
                <a:gd name="connsiteY5" fmla="*/ 2110763 h 2110763"/>
                <a:gd name="connsiteX6" fmla="*/ 789146 w 789146"/>
                <a:gd name="connsiteY6" fmla="*/ 2110763 h 2110763"/>
                <a:gd name="connsiteX7" fmla="*/ 0 w 789146"/>
                <a:gd name="connsiteY7" fmla="*/ 2110763 h 2110763"/>
                <a:gd name="connsiteX8" fmla="*/ 0 w 789146"/>
                <a:gd name="connsiteY8" fmla="*/ 2110763 h 2110763"/>
                <a:gd name="connsiteX9" fmla="*/ 0 w 789146"/>
                <a:gd name="connsiteY9" fmla="*/ 2110763 h 2110763"/>
                <a:gd name="connsiteX10" fmla="*/ 0 w 789146"/>
                <a:gd name="connsiteY10" fmla="*/ 131527 h 2110763"/>
                <a:gd name="connsiteX11" fmla="*/ 38524 w 789146"/>
                <a:gd name="connsiteY11" fmla="*/ 38523 h 2110763"/>
                <a:gd name="connsiteX12" fmla="*/ 131528 w 789146"/>
                <a:gd name="connsiteY12" fmla="*/ 0 h 2110763"/>
                <a:gd name="connsiteX13" fmla="*/ 131527 w 789146"/>
                <a:gd name="connsiteY13" fmla="*/ 0 h 21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9146" h="2110763">
                  <a:moveTo>
                    <a:pt x="789146" y="351802"/>
                  </a:moveTo>
                  <a:lnTo>
                    <a:pt x="789146" y="1758961"/>
                  </a:lnTo>
                  <a:cubicBezTo>
                    <a:pt x="789146" y="1852264"/>
                    <a:pt x="783965" y="1941748"/>
                    <a:pt x="774743" y="2007723"/>
                  </a:cubicBezTo>
                  <a:cubicBezTo>
                    <a:pt x="765521" y="2073698"/>
                    <a:pt x="753013" y="2110762"/>
                    <a:pt x="739972" y="2110762"/>
                  </a:cubicBezTo>
                  <a:lnTo>
                    <a:pt x="0" y="2110762"/>
                  </a:lnTo>
                  <a:lnTo>
                    <a:pt x="0" y="2110762"/>
                  </a:lnTo>
                  <a:lnTo>
                    <a:pt x="0" y="211076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39972" y="1"/>
                  </a:lnTo>
                  <a:cubicBezTo>
                    <a:pt x="753014" y="1"/>
                    <a:pt x="765522" y="37065"/>
                    <a:pt x="774743" y="103043"/>
                  </a:cubicBezTo>
                  <a:cubicBezTo>
                    <a:pt x="783965" y="169018"/>
                    <a:pt x="789146" y="258502"/>
                    <a:pt x="789146" y="351805"/>
                  </a:cubicBezTo>
                  <a:lnTo>
                    <a:pt x="789146" y="351802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609" tIns="69987" rIns="69987" bIns="69989" numCol="1" spcCol="1270" anchor="ctr" anchorCtr="0">
              <a:noAutofit/>
            </a:bodyPr>
            <a:lstStyle/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04773" lvl="1" indent="-304773" defTabSz="1303754">
                <a:lnSpc>
                  <a:spcPct val="120000"/>
                </a:lnSpc>
                <a:spcAft>
                  <a:spcPct val="15000"/>
                </a:spcAft>
                <a:buChar char="••"/>
              </a:pPr>
              <a:endParaRPr lang="en-US" sz="75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Rounded Rectangle 67"/>
            <p:cNvSpPr/>
            <p:nvPr/>
          </p:nvSpPr>
          <p:spPr>
            <a:xfrm>
              <a:off x="964706" y="2009070"/>
              <a:ext cx="1431664" cy="127683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>
                <a:lnSpc>
                  <a:spcPct val="120000"/>
                </a:lnSpc>
                <a:spcAft>
                  <a:spcPct val="35000"/>
                </a:spcAft>
              </a:pPr>
              <a:r>
                <a:rPr lang="en-US" sz="2655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03</a:t>
              </a:r>
              <a:endParaRPr lang="en-US" sz="1896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Text Placeholder 3"/>
          <p:cNvSpPr txBox="1">
            <a:spLocks/>
          </p:cNvSpPr>
          <p:nvPr/>
        </p:nvSpPr>
        <p:spPr>
          <a:xfrm>
            <a:off x="2409191" y="457807"/>
            <a:ext cx="5312816" cy="70032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TW" sz="4551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Musk Data Set</a:t>
            </a:r>
            <a:endParaRPr lang="zh-TW" altLang="en-US" sz="4551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7071" y="1575955"/>
            <a:ext cx="3362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OpenML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://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www.openml.org/d/1116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986" y="2173980"/>
            <a:ext cx="5187177" cy="1750060"/>
          </a:xfrm>
          <a:prstGeom prst="rect">
            <a:avLst/>
          </a:prstGeom>
        </p:spPr>
      </p:pic>
      <p:sp>
        <p:nvSpPr>
          <p:cNvPr id="8" name="右大括弧 7"/>
          <p:cNvSpPr/>
          <p:nvPr/>
        </p:nvSpPr>
        <p:spPr>
          <a:xfrm>
            <a:off x="6954249" y="2238223"/>
            <a:ext cx="45719" cy="168581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右大括弧 8"/>
          <p:cNvSpPr/>
          <p:nvPr/>
        </p:nvSpPr>
        <p:spPr>
          <a:xfrm rot="5400000">
            <a:off x="4254748" y="1621023"/>
            <a:ext cx="211824" cy="5187177"/>
          </a:xfrm>
          <a:prstGeom prst="rightBrace">
            <a:avLst>
              <a:gd name="adj1" fmla="val 8333"/>
              <a:gd name="adj2" fmla="val 49116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039426" y="6416363"/>
            <a:ext cx="40206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https://archive.ics.uci.edu/ml/datasets/Musk+(Version+2</a:t>
            </a: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)</a:t>
            </a: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622372" y="2727188"/>
            <a:ext cx="2604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6598 conformations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(n=6598)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7071" y="4706724"/>
            <a:ext cx="732001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Categorical variables :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molecule_name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conformation_name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Continuous variables : f1~f166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label : class (1=musk, 0=non-musk) 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(p=168)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11135339" y="0"/>
            <a:ext cx="1112547" cy="1087811"/>
            <a:chOff x="11103581" y="-48408"/>
            <a:chExt cx="1112547" cy="1087811"/>
          </a:xfrm>
        </p:grpSpPr>
        <p:sp>
          <p:nvSpPr>
            <p:cNvPr id="14" name="矩形 13"/>
            <p:cNvSpPr/>
            <p:nvPr/>
          </p:nvSpPr>
          <p:spPr>
            <a:xfrm rot="10800000">
              <a:off x="11103582" y="188"/>
              <a:ext cx="1088419" cy="10392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 dirty="0"/>
            </a:p>
          </p:txBody>
        </p:sp>
        <p:sp>
          <p:nvSpPr>
            <p:cNvPr id="15" name="直角三角形 14"/>
            <p:cNvSpPr/>
            <p:nvPr/>
          </p:nvSpPr>
          <p:spPr>
            <a:xfrm rot="5400000">
              <a:off x="11115949" y="-60776"/>
              <a:ext cx="1087811" cy="111254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07">
                <a:solidFill>
                  <a:srgbClr val="999999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1148295" y="7691"/>
              <a:ext cx="649537" cy="559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34" b="1" dirty="0" smtClean="0">
                  <a:solidFill>
                    <a:srgbClr val="3232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04</a:t>
              </a:r>
              <a:endParaRPr lang="zh-TW" altLang="en-US" sz="3034" b="1" dirty="0">
                <a:solidFill>
                  <a:srgbClr val="3232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1532234" y="484948"/>
            <a:ext cx="649537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34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sz="303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74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873</Words>
  <Application>Microsoft Office PowerPoint</Application>
  <PresentationFormat>寬螢幕</PresentationFormat>
  <Paragraphs>254</Paragraphs>
  <Slides>34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5" baseType="lpstr">
      <vt:lpstr>Microsoft YaHei</vt:lpstr>
      <vt:lpstr>SimSun</vt:lpstr>
      <vt:lpstr>Songti TC</vt:lpstr>
      <vt:lpstr>細明體</vt:lpstr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姿文 王</dc:creator>
  <cp:lastModifiedBy>姿文 王</cp:lastModifiedBy>
  <cp:revision>103</cp:revision>
  <dcterms:created xsi:type="dcterms:W3CDTF">2019-01-03T08:00:30Z</dcterms:created>
  <dcterms:modified xsi:type="dcterms:W3CDTF">2019-01-08T08:01:28Z</dcterms:modified>
</cp:coreProperties>
</file>