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Play"/>
      <p:regular r:id="rId25"/>
      <p:bold r:id="rId26"/>
    </p:embeddedFont>
    <p:embeddedFont>
      <p:font typeface="Inter"/>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ilsUfp7zawz0lrTZ/hUlRAQRS3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2404B-31BE-4203-835E-F64DE463B851}">
  <a:tblStyle styleId="{B532404B-31BE-4203-835E-F64DE463B851}" styleName="Table_0">
    <a:wholeTbl>
      <a:tcTxStyle b="off" i="off">
        <a:font>
          <a:latin typeface="Walbaum Display"/>
          <a:ea typeface="Walbaum Display"/>
          <a:cs typeface="Walbaum Display"/>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D983D8B7-AC0E-48A7-844A-89F0BB691771}" styleName="Table_1">
    <a:wholeTbl>
      <a:tcTxStyle b="off" i="off">
        <a:font>
          <a:latin typeface="Walbaum Display"/>
          <a:ea typeface="Walbaum Display"/>
          <a:cs typeface="Walbaum Display"/>
        </a:font>
        <a:schemeClr val="lt1"/>
      </a:tcTxStyle>
      <a:tcStyle>
        <a:tcBdr>
          <a:left>
            <a:ln cap="flat" cmpd="sng" w="9525">
              <a:solidFill>
                <a:srgbClr val="BBC1CF"/>
              </a:solidFill>
              <a:prstDash val="solid"/>
              <a:round/>
              <a:headEnd len="sm" w="sm" type="none"/>
              <a:tailEnd len="sm" w="sm" type="none"/>
            </a:ln>
          </a:left>
          <a:right>
            <a:ln cap="flat" cmpd="sng" w="9525">
              <a:solidFill>
                <a:srgbClr val="BBC1CF"/>
              </a:solidFill>
              <a:prstDash val="solid"/>
              <a:round/>
              <a:headEnd len="sm" w="sm" type="none"/>
              <a:tailEnd len="sm" w="sm" type="none"/>
            </a:ln>
          </a:right>
          <a:top>
            <a:ln cap="flat" cmpd="sng" w="9525">
              <a:solidFill>
                <a:srgbClr val="BBC1CF"/>
              </a:solidFill>
              <a:prstDash val="solid"/>
              <a:round/>
              <a:headEnd len="sm" w="sm" type="none"/>
              <a:tailEnd len="sm" w="sm" type="none"/>
            </a:ln>
          </a:top>
          <a:bottom>
            <a:ln cap="flat" cmpd="sng" w="9525">
              <a:solidFill>
                <a:srgbClr val="BBC1CF"/>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lt1">
              <a:alpha val="20000"/>
            </a:schemeClr>
          </a:solidFill>
        </a:fill>
      </a:tcStyle>
    </a:band1H>
    <a:band2H>
      <a:tcTxStyle/>
    </a:band2H>
    <a:band1V>
      <a:tcTxStyle/>
      <a:tcStyle>
        <a:fill>
          <a:solidFill>
            <a:schemeClr val="lt1">
              <a:alpha val="20000"/>
            </a:schemeClr>
          </a:solidFill>
        </a:fill>
      </a:tcStyle>
    </a:band1V>
    <a:band2V>
      <a:tcTxStyle/>
    </a:band2V>
    <a:lastCol>
      <a:tcTxStyle b="on" i="off"/>
      <a:tcStyle>
        <a:tcBdr>
          <a:left>
            <a:ln cap="flat" cmpd="sng" w="9525">
              <a:solidFill>
                <a:schemeClr val="lt1"/>
              </a:solidFill>
              <a:prstDash val="solid"/>
              <a:round/>
              <a:headEnd len="sm" w="sm" type="none"/>
              <a:tailEnd len="sm" w="sm" type="none"/>
            </a:ln>
          </a:left>
        </a:tcBdr>
      </a:tcStyle>
    </a:lastCol>
    <a:firstCol>
      <a:tcTxStyle b="on" i="off"/>
      <a:tcStyle>
        <a:tcBdr>
          <a:right>
            <a:ln cap="flat" cmpd="sng" w="9525">
              <a:solidFill>
                <a:schemeClr val="lt1"/>
              </a:solidFill>
              <a:prstDash val="solid"/>
              <a:round/>
              <a:headEnd len="sm" w="sm" type="none"/>
              <a:tailEnd len="sm" w="sm" type="none"/>
            </a:ln>
          </a:right>
        </a:tcBdr>
      </a:tcStyle>
    </a:firstCol>
    <a:lastRow>
      <a:tcTxStyle b="on" i="off"/>
      <a:tcStyle>
        <a:tcBdr>
          <a:top>
            <a:ln cap="flat" cmpd="sng" w="9525">
              <a:solidFill>
                <a:schemeClr val="lt1"/>
              </a:solidFill>
              <a:prstDash val="solid"/>
              <a:round/>
              <a:headEnd len="sm" w="sm" type="none"/>
              <a:tailEnd len="sm" w="sm" type="none"/>
            </a:ln>
          </a:top>
        </a:tcBdr>
        <a:fill>
          <a:solidFill>
            <a:srgbClr val="FFFFFF">
              <a:alpha val="0"/>
            </a:srgbClr>
          </a:solidFill>
        </a:fill>
      </a:tcStyle>
    </a:lastRow>
    <a:seCell>
      <a:tcTxStyle/>
      <a:tcStyle>
        <a:tcBdr>
          <a:left>
            <a:ln cap="flat" cmpd="sng" w="9525">
              <a:solidFill>
                <a:srgbClr val="000000">
                  <a:alpha val="0"/>
                </a:srgbClr>
              </a:solidFill>
              <a:prstDash val="solid"/>
              <a:round/>
              <a:headEnd len="sm" w="sm" type="none"/>
              <a:tailEnd len="sm" w="sm" type="none"/>
            </a:ln>
          </a:left>
          <a:top>
            <a:ln cap="flat" cmpd="sng" w="9525">
              <a:solidFill>
                <a:srgbClr val="000000">
                  <a:alpha val="0"/>
                </a:srgbClr>
              </a:solidFill>
              <a:prstDash val="solid"/>
              <a:round/>
              <a:headEnd len="sm" w="sm" type="none"/>
              <a:tailEnd len="sm" w="sm" type="none"/>
            </a:ln>
          </a:top>
        </a:tcBdr>
      </a:tcStyle>
    </a:seCell>
    <a:swCell>
      <a:tcTxStyle/>
      <a:tcStyle>
        <a:tcBdr>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tcBdr>
      </a:tcStyle>
    </a:swCell>
    <a:firstRow>
      <a:tcTxStyle b="on" i="off"/>
      <a:tcStyle>
        <a:tcBdr>
          <a:bottom>
            <a:ln cap="flat" cmpd="sng" w="9525">
              <a:solidFill>
                <a:schemeClr val="lt1"/>
              </a:solidFill>
              <a:prstDash val="solid"/>
              <a:round/>
              <a:headEnd len="sm" w="sm" type="none"/>
              <a:tailEnd len="sm" w="sm" type="none"/>
            </a:ln>
          </a:bottom>
        </a:tcBdr>
        <a:fill>
          <a:solidFill>
            <a:srgbClr val="FFFFFF">
              <a:alpha val="0"/>
            </a:srgbClr>
          </a:solidFill>
        </a:fill>
      </a:tcStyle>
    </a:firstRow>
    <a:neCell>
      <a:tcTxStyle/>
      <a:tcStyle>
        <a:tcBdr>
          <a:bottom>
            <a:ln cap="flat" cmpd="sng" w="9525">
              <a:solidFill>
                <a:srgbClr val="000000">
                  <a:alpha val="0"/>
                </a:srgbClr>
              </a:solidFill>
              <a:prstDash val="solid"/>
              <a:round/>
              <a:headEnd len="sm" w="sm" type="none"/>
              <a:tailEnd len="sm" w="sm" type="none"/>
            </a:ln>
          </a:bottom>
        </a:tcBdr>
      </a:tc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bold.fntdata"/><Relationship Id="rId25" Type="http://schemas.openxmlformats.org/officeDocument/2006/relationships/font" Target="fonts/Play-regular.fntdata"/><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Good Evening everyone. My name is urmi Patel. Me and my team member jay Patel , we are from team 2. today we are going to present our final project for ds 8015 which is bank marketing using machine learning approach.  </a:t>
            </a:r>
            <a:endParaRPr/>
          </a:p>
        </p:txBody>
      </p:sp>
      <p:sp>
        <p:nvSpPr>
          <p:cNvPr id="92" name="Google Shape;9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next third model is, multi layer perceptron. First, we used PCA method that we learned in a class; This method used to reduce the number of features. We set number of component 0.95. </a:t>
            </a:r>
            <a:endParaRPr/>
          </a:p>
          <a:p>
            <a:pPr indent="0" lvl="0" marL="0" rtl="0" algn="l">
              <a:spcBef>
                <a:spcPts val="0"/>
              </a:spcBef>
              <a:spcAft>
                <a:spcPts val="0"/>
              </a:spcAft>
              <a:buNone/>
            </a:pPr>
            <a:r>
              <a:rPr lang="en-US"/>
              <a:t>MLP uses backpropagation method which is a supervised learning method. As a parameter we select maximum iterations 250, activation function is relu, solver is adam, initial learning rate 0.001 and random state is 1.</a:t>
            </a:r>
            <a:endParaRPr/>
          </a:p>
          <a:p>
            <a:pPr indent="0" lvl="0" marL="0" rtl="0" algn="l">
              <a:spcBef>
                <a:spcPts val="0"/>
              </a:spcBef>
              <a:spcAft>
                <a:spcPts val="0"/>
              </a:spcAft>
              <a:buNone/>
            </a:pPr>
            <a:r>
              <a:rPr lang="en-US"/>
              <a:t>The reason behind using relu as a activation function is it </a:t>
            </a:r>
            <a:r>
              <a:rPr b="1" i="0" lang="en-US" sz="1200">
                <a:solidFill>
                  <a:schemeClr val="dk1"/>
                </a:solidFill>
                <a:latin typeface="Calibri"/>
                <a:ea typeface="Calibri"/>
                <a:cs typeface="Calibri"/>
                <a:sym typeface="Calibri"/>
              </a:rPr>
              <a:t>allows models to learn faster while training process compared to other functions like </a:t>
            </a:r>
            <a:r>
              <a:rPr b="0" i="0" lang="en-US" sz="1200">
                <a:solidFill>
                  <a:schemeClr val="dk1"/>
                </a:solidFill>
                <a:latin typeface="Calibri"/>
                <a:ea typeface="Calibri"/>
                <a:cs typeface="Calibri"/>
                <a:sym typeface="Calibri"/>
              </a:rPr>
              <a:t>sigmoid and tanh</a:t>
            </a:r>
            <a:r>
              <a:rPr b="1"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a:t>For this model we got accuracy 87.15% comparatively higher than previous two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jay will continue with the next models.</a:t>
            </a:r>
            <a:endParaRPr/>
          </a:p>
        </p:txBody>
      </p:sp>
      <p:sp>
        <p:nvSpPr>
          <p:cNvPr id="225" name="Google Shape;22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example, there are two classes in the dataset: category A and category B. In our dataset it is yes or no. Later, whenever there is new instance, then that instance is categorized with nearest category.. In python, we tried from k=1 to k=50 and we got the highest accuracy with k=40 values. Therefore, we use k=40 to build a KNN model for our dataset.</a:t>
            </a:r>
            <a:endParaRPr/>
          </a:p>
        </p:txBody>
      </p:sp>
      <p:sp>
        <p:nvSpPr>
          <p:cNvPr id="236" name="Google Shape;23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strength of this algorithm is satisfied therefore, this algorithm is tested on the dataset.</a:t>
            </a:r>
            <a:endParaRPr/>
          </a:p>
          <a:p>
            <a:pPr indent="0" lvl="0" marL="0" rtl="0" algn="l">
              <a:spcBef>
                <a:spcPts val="0"/>
              </a:spcBef>
              <a:spcAft>
                <a:spcPts val="0"/>
              </a:spcAft>
              <a:buNone/>
            </a:pPr>
            <a:r>
              <a:rPr lang="en-US"/>
              <a:t>After performing logistic regression, this is the accuracy and confusion matrix for out dataset.</a:t>
            </a:r>
            <a:endParaRPr/>
          </a:p>
        </p:txBody>
      </p:sp>
      <p:sp>
        <p:nvSpPr>
          <p:cNvPr id="256" name="Google Shape;25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There are two parameter for ROC curve. One is </a:t>
            </a:r>
            <a:r>
              <a:rPr b="1" lang="en-US"/>
              <a:t>False positive rate </a:t>
            </a:r>
            <a:r>
              <a:rPr lang="en-US"/>
              <a:t>and other one </a:t>
            </a:r>
            <a:r>
              <a:rPr b="1" lang="en-US"/>
              <a:t>is True positive rate</a:t>
            </a:r>
            <a:r>
              <a:rPr lang="en-US"/>
              <a:t>. </a:t>
            </a:r>
            <a:endParaRPr/>
          </a:p>
          <a:p>
            <a:pPr indent="0" lvl="0" marL="0" marR="0" rtl="0" algn="l">
              <a:lnSpc>
                <a:spcPct val="100000"/>
              </a:lnSpc>
              <a:spcBef>
                <a:spcPts val="0"/>
              </a:spcBef>
              <a:spcAft>
                <a:spcPts val="0"/>
              </a:spcAft>
              <a:buClr>
                <a:schemeClr val="dk1"/>
              </a:buClr>
              <a:buSzPts val="1200"/>
              <a:buFont typeface="Calibri"/>
              <a:buNone/>
            </a:pPr>
            <a:r>
              <a:rPr lang="en-US"/>
              <a:t>By comparing models as per their ROC curves, we can visually decide that logistic regression and Gaussian NB covering more area compare to other two model. AUC score of both models are 0.78 and 0.77 respectively. AUC score closer to 1 consider as excellent model. On the other side. Auc score closer to 0.5 or lower consider as weak model.</a:t>
            </a:r>
            <a:endParaRPr/>
          </a:p>
          <a:p>
            <a:pPr indent="0" lvl="0" marL="0" rtl="0" algn="l">
              <a:spcBef>
                <a:spcPts val="0"/>
              </a:spcBef>
              <a:spcAft>
                <a:spcPts val="0"/>
              </a:spcAft>
              <a:buNone/>
            </a:pPr>
            <a:r>
              <a:t/>
            </a:r>
            <a:endParaRPr/>
          </a:p>
        </p:txBody>
      </p:sp>
      <p:sp>
        <p:nvSpPr>
          <p:cNvPr id="266" name="Google Shape;26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p:txBody>
      </p:sp>
      <p:sp>
        <p:nvSpPr>
          <p:cNvPr id="280" name="Google Shape;28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latin typeface="Calibri"/>
                <a:ea typeface="Calibri"/>
                <a:cs typeface="Calibri"/>
                <a:sym typeface="Calibri"/>
              </a:rPr>
              <a:t>False Positive means model categorized the customers into yes category but, in reality they did not subscribe the term deposit. As per our opinion, model with smaller number of false positive is more useful in our problem. Therefore, by comparing all models, we can say that logistic regression model performed better with only 71 false positive.</a:t>
            </a:r>
            <a:endParaRPr>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rPr lang="en-US" sz="1800">
                <a:solidFill>
                  <a:srgbClr val="000000"/>
                </a:solidFill>
                <a:latin typeface="Calibri"/>
                <a:ea typeface="Calibri"/>
                <a:cs typeface="Calibri"/>
                <a:sym typeface="Calibri"/>
              </a:rPr>
              <a:t>Precision:</a:t>
            </a:r>
            <a:r>
              <a:rPr b="0" i="1" lang="en-US" sz="1800">
                <a:solidFill>
                  <a:srgbClr val="000000"/>
                </a:solidFill>
                <a:latin typeface="Inter"/>
                <a:ea typeface="Inter"/>
                <a:cs typeface="Inter"/>
                <a:sym typeface="Inter"/>
              </a:rPr>
              <a:t>Precision</a:t>
            </a:r>
            <a:endParaRPr/>
          </a:p>
          <a:p>
            <a:pPr indent="0" lvl="0" marL="0" rtl="0" algn="l">
              <a:spcBef>
                <a:spcPts val="0"/>
              </a:spcBef>
              <a:spcAft>
                <a:spcPts val="0"/>
              </a:spcAft>
              <a:buNone/>
            </a:pPr>
            <a:r>
              <a:rPr b="0" i="0" lang="en-US" sz="1800">
                <a:solidFill>
                  <a:srgbClr val="000000"/>
                </a:solidFill>
                <a:latin typeface="Inter"/>
                <a:ea typeface="Inter"/>
                <a:cs typeface="Inter"/>
                <a:sym typeface="Inter"/>
              </a:rPr>
              <a:t>For all NEGATIVE(0) OR POSITIVE(1)  </a:t>
            </a:r>
            <a:r>
              <a:rPr b="1" i="0" lang="en-US" sz="1800">
                <a:solidFill>
                  <a:srgbClr val="000000"/>
                </a:solidFill>
                <a:latin typeface="Inter"/>
                <a:ea typeface="Inter"/>
                <a:cs typeface="Inter"/>
                <a:sym typeface="Inter"/>
              </a:rPr>
              <a:t>PREDICTIONS</a:t>
            </a:r>
            <a:r>
              <a:rPr b="0" i="0" lang="en-US" sz="1800">
                <a:solidFill>
                  <a:srgbClr val="000000"/>
                </a:solidFill>
                <a:latin typeface="Inter"/>
                <a:ea typeface="Inter"/>
                <a:cs typeface="Inter"/>
                <a:sym typeface="Inter"/>
              </a:rPr>
              <a:t> by our model, how much we predict correct ?</a:t>
            </a:r>
            <a:endParaRPr/>
          </a:p>
          <a:p>
            <a:pPr indent="0" lvl="0" marL="0" rtl="0" algn="l">
              <a:spcBef>
                <a:spcPts val="0"/>
              </a:spcBef>
              <a:spcAft>
                <a:spcPts val="0"/>
              </a:spcAft>
              <a:buNone/>
            </a:pPr>
            <a:r>
              <a:rPr lang="en-US" sz="1800">
                <a:solidFill>
                  <a:srgbClr val="000000"/>
                </a:solidFill>
                <a:latin typeface="Calibri"/>
                <a:ea typeface="Calibri"/>
                <a:cs typeface="Calibri"/>
                <a:sym typeface="Calibri"/>
              </a:rPr>
              <a:t>Recall:</a:t>
            </a:r>
            <a:endParaRPr/>
          </a:p>
          <a:p>
            <a:pPr indent="0" lvl="0" marL="0" rtl="0" algn="l">
              <a:spcBef>
                <a:spcPts val="0"/>
              </a:spcBef>
              <a:spcAft>
                <a:spcPts val="0"/>
              </a:spcAft>
              <a:buNone/>
            </a:pPr>
            <a:r>
              <a:rPr b="0" i="0" lang="en-US" sz="1800">
                <a:solidFill>
                  <a:srgbClr val="000000"/>
                </a:solidFill>
                <a:latin typeface="Inter"/>
                <a:ea typeface="Inter"/>
                <a:cs typeface="Inter"/>
                <a:sym typeface="Inter"/>
              </a:rPr>
              <a:t>For all NEGATIVE(0) OR POSITIVE(1) </a:t>
            </a:r>
            <a:r>
              <a:rPr b="1" i="0" lang="en-US" sz="1800">
                <a:solidFill>
                  <a:srgbClr val="000000"/>
                </a:solidFill>
                <a:latin typeface="Inter"/>
                <a:ea typeface="Inter"/>
                <a:cs typeface="Inter"/>
                <a:sym typeface="Inter"/>
              </a:rPr>
              <a:t>REAL</a:t>
            </a:r>
            <a:r>
              <a:rPr b="0" i="0" lang="en-US" sz="1800">
                <a:solidFill>
                  <a:srgbClr val="000000"/>
                </a:solidFill>
                <a:latin typeface="Inter"/>
                <a:ea typeface="Inter"/>
                <a:cs typeface="Inter"/>
                <a:sym typeface="Inter"/>
              </a:rPr>
              <a:t> VALUES how much we predict correct ?</a:t>
            </a:r>
            <a:endParaRPr/>
          </a:p>
          <a:p>
            <a:pPr indent="0" lvl="0" marL="0" rtl="0" algn="l">
              <a:spcBef>
                <a:spcPts val="0"/>
              </a:spcBef>
              <a:spcAft>
                <a:spcPts val="0"/>
              </a:spcAft>
              <a:buNone/>
            </a:pPr>
            <a:r>
              <a:rPr lang="en-US" sz="1800">
                <a:solidFill>
                  <a:srgbClr val="000000"/>
                </a:solidFill>
                <a:latin typeface="Calibri"/>
                <a:ea typeface="Calibri"/>
                <a:cs typeface="Calibri"/>
                <a:sym typeface="Calibri"/>
              </a:rPr>
              <a:t>F1 – score:</a:t>
            </a:r>
            <a:endParaRPr/>
          </a:p>
          <a:p>
            <a:pPr indent="0" lvl="0" marL="0" marR="0" rtl="0" algn="l">
              <a:spcBef>
                <a:spcPts val="0"/>
              </a:spcBef>
              <a:spcAft>
                <a:spcPts val="0"/>
              </a:spcAft>
              <a:buNone/>
            </a:pPr>
            <a:r>
              <a:rPr b="0" i="0" lang="en-US" sz="1800">
                <a:solidFill>
                  <a:srgbClr val="000000"/>
                </a:solidFill>
                <a:latin typeface="Inter"/>
                <a:ea typeface="Inter"/>
                <a:cs typeface="Inter"/>
                <a:sym typeface="Inter"/>
              </a:rPr>
              <a:t>F1-Score is a "median" of Recall and Precision.</a:t>
            </a:r>
            <a:endParaRPr/>
          </a:p>
          <a:p>
            <a:pPr indent="0" lvl="0" marL="0" rtl="0" algn="l">
              <a:spcBef>
                <a:spcPts val="0"/>
              </a:spcBef>
              <a:spcAft>
                <a:spcPts val="0"/>
              </a:spcAft>
              <a:buNone/>
            </a:pPr>
            <a:r>
              <a:t/>
            </a:r>
            <a:endParaRPr/>
          </a:p>
        </p:txBody>
      </p:sp>
      <p:sp>
        <p:nvSpPr>
          <p:cNvPr id="290" name="Google Shape;29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Problem definition for the project is , we need to predict whether the client will subscribe for a term deposit or not?</a:t>
            </a:r>
            <a:endParaRPr/>
          </a:p>
          <a:p>
            <a:pPr indent="0" lvl="0" marL="0" rtl="0" algn="l">
              <a:spcBef>
                <a:spcPts val="0"/>
              </a:spcBef>
              <a:spcAft>
                <a:spcPts val="0"/>
              </a:spcAft>
              <a:buNone/>
            </a:pPr>
            <a:r>
              <a:rPr lang="en-US"/>
              <a:t>This prediction will be helpful to the financial institutes as improve the quality of production, cost effective and time saving.</a:t>
            </a:r>
            <a:endParaRPr/>
          </a:p>
          <a:p>
            <a:pPr indent="0" lvl="0" marL="0" rtl="0" algn="l">
              <a:spcBef>
                <a:spcPts val="0"/>
              </a:spcBef>
              <a:spcAft>
                <a:spcPts val="0"/>
              </a:spcAft>
              <a:buNone/>
            </a:pPr>
            <a:r>
              <a:rPr lang="en-US"/>
              <a:t>In simple term we can say financial institute can decide doing proactive marketing instead of mass marketing.</a:t>
            </a:r>
            <a:endParaRPr/>
          </a:p>
        </p:txBody>
      </p:sp>
      <p:sp>
        <p:nvSpPr>
          <p:cNvPr id="105" name="Google Shape;10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you can see the project life cycle. First the understanding of dataset, find problem definition and related solution. Then performing data pre processing part by doing data cleaning and converting.</a:t>
            </a:r>
            <a:endParaRPr/>
          </a:p>
          <a:p>
            <a:pPr indent="0" lvl="0" marL="0" rtl="0" algn="l">
              <a:spcBef>
                <a:spcPts val="0"/>
              </a:spcBef>
              <a:spcAft>
                <a:spcPts val="0"/>
              </a:spcAft>
              <a:buNone/>
            </a:pPr>
            <a:r>
              <a:rPr lang="en-US"/>
              <a:t>We applied total 5 models on the dataset. And the last one is evaluation of the models.</a:t>
            </a:r>
            <a:endParaRPr/>
          </a:p>
        </p:txBody>
      </p:sp>
      <p:sp>
        <p:nvSpPr>
          <p:cNvPr id="131" name="Google Shape;13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worked as a team, some of the part we did together,  and some are split in an equal part and then review each other work.</a:t>
            </a:r>
            <a:endParaRPr/>
          </a:p>
        </p:txBody>
      </p:sp>
      <p:sp>
        <p:nvSpPr>
          <p:cNvPr id="161" name="Google Shape;16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Next, the dataset was downloaded from the UCI website . We used bank additional full.csv file. Dataset contains information about Portuguese banking institute. </a:t>
            </a:r>
            <a:endParaRPr/>
          </a:p>
          <a:p>
            <a:pPr indent="0" lvl="0" marL="0" rtl="0" algn="l">
              <a:spcBef>
                <a:spcPts val="0"/>
              </a:spcBef>
              <a:spcAft>
                <a:spcPts val="0"/>
              </a:spcAft>
              <a:buNone/>
            </a:pPr>
            <a:r>
              <a:rPr lang="en-US"/>
              <a:t>Our dataset has 21 attributes and forty-one thousand one hundred and eighty-eight instances. </a:t>
            </a:r>
            <a:endParaRPr/>
          </a:p>
          <a:p>
            <a:pPr indent="0" lvl="0" marL="0" rtl="0" algn="l">
              <a:spcBef>
                <a:spcPts val="0"/>
              </a:spcBef>
              <a:spcAft>
                <a:spcPts val="0"/>
              </a:spcAft>
              <a:buNone/>
            </a:pPr>
            <a:r>
              <a:rPr lang="en-US"/>
              <a:t>Data set contains 20 descriptive explanations about the clients like client’s age, education n all. And 1 observation for bank term deposit like yes or no.</a:t>
            </a:r>
            <a:endParaRPr/>
          </a:p>
        </p:txBody>
      </p:sp>
      <p:sp>
        <p:nvSpPr>
          <p:cNvPr id="172" name="Google Shape;1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a cleaning phase we check for a missing value, and we found there is no missing values , check for duplicate values and found 12 , so removed 12 rows from the dataset.</a:t>
            </a:r>
            <a:endParaRPr/>
          </a:p>
          <a:p>
            <a:pPr indent="0" lvl="0" marL="0" rtl="0" algn="l">
              <a:spcBef>
                <a:spcPts val="0"/>
              </a:spcBef>
              <a:spcAft>
                <a:spcPts val="0"/>
              </a:spcAft>
              <a:buNone/>
            </a:pPr>
            <a:r>
              <a:rPr lang="en-US"/>
              <a:t>Removed unnecessary columns from the dataset so now we continue with 16 columns.</a:t>
            </a:r>
            <a:endParaRPr/>
          </a:p>
          <a:p>
            <a:pPr indent="0" lvl="0" marL="0" rtl="0" algn="l">
              <a:spcBef>
                <a:spcPts val="0"/>
              </a:spcBef>
              <a:spcAft>
                <a:spcPts val="0"/>
              </a:spcAft>
              <a:buNone/>
            </a:pPr>
            <a:r>
              <a:rPr lang="en-US"/>
              <a:t>Performed label encoding and dummy encoding.</a:t>
            </a:r>
            <a:endParaRPr/>
          </a:p>
          <a:p>
            <a:pPr indent="0" lvl="0" marL="0" rtl="0" algn="l">
              <a:spcBef>
                <a:spcPts val="0"/>
              </a:spcBef>
              <a:spcAft>
                <a:spcPts val="0"/>
              </a:spcAft>
              <a:buNone/>
            </a:pPr>
            <a:r>
              <a:rPr lang="en-US"/>
              <a:t>Next, we split our dataset into 80:20 ratio. At the time of splitting, we took random state 101 to shuffle the applied data.</a:t>
            </a:r>
            <a:endParaRPr/>
          </a:p>
          <a:p>
            <a:pPr indent="0" lvl="0" marL="0" rtl="0" algn="l">
              <a:spcBef>
                <a:spcPts val="0"/>
              </a:spcBef>
              <a:spcAft>
                <a:spcPts val="0"/>
              </a:spcAft>
              <a:buNone/>
            </a:pPr>
            <a:r>
              <a:t/>
            </a:r>
            <a:endParaRPr/>
          </a:p>
        </p:txBody>
      </p:sp>
      <p:sp>
        <p:nvSpPr>
          <p:cNvPr id="180" name="Google Shape;18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used google colab for the python coding part and for  all models used sklearn library.</a:t>
            </a:r>
            <a:endParaRPr/>
          </a:p>
        </p:txBody>
      </p:sp>
      <p:sp>
        <p:nvSpPr>
          <p:cNvPr id="192" name="Google Shape;19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first model is decision tree, it is a flowchart like structure where node present a test on an attribute, branch represent outcome of the test attribute and leaf node represent a class label. In parameter We used criterion gini and maximum depth we leave it as a default.</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Here Gini Impurity is used </a:t>
            </a:r>
            <a:r>
              <a:rPr b="1" i="0" lang="en-US" sz="1200">
                <a:solidFill>
                  <a:schemeClr val="dk1"/>
                </a:solidFill>
                <a:latin typeface="Calibri"/>
                <a:ea typeface="Calibri"/>
                <a:cs typeface="Calibri"/>
                <a:sym typeface="Calibri"/>
              </a:rPr>
              <a:t>in building Decision Trees,  to check how the features of a dataset should split nodes to make the tree structure</a:t>
            </a:r>
            <a:r>
              <a:rPr b="0" i="0" lang="en-US" sz="1200">
                <a:solidFill>
                  <a:schemeClr val="dk1"/>
                </a:solidFill>
                <a:latin typeface="Calibri"/>
                <a:ea typeface="Calibri"/>
                <a:cs typeface="Calibri"/>
                <a:sym typeface="Calibri"/>
              </a:rPr>
              <a:t>.</a:t>
            </a:r>
            <a:endParaRPr/>
          </a:p>
          <a:p>
            <a:pPr indent="0" lvl="0" marL="0" rtl="0" algn="l">
              <a:spcBef>
                <a:spcPts val="0"/>
              </a:spcBef>
              <a:spcAft>
                <a:spcPts val="0"/>
              </a:spcAft>
              <a:buNone/>
            </a:pPr>
            <a:r>
              <a:rPr lang="en-US"/>
              <a:t>We got 84% accuracy and here is the confusion matrix.</a:t>
            </a:r>
            <a:endParaRPr/>
          </a:p>
        </p:txBody>
      </p:sp>
      <p:sp>
        <p:nvSpPr>
          <p:cNvPr id="207" name="Google Shape;20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second model is gaussian naïve bayes which a variant of naïve bayes and it uses gaussian normal distribution, this model used because it take less time for training and also performs well with large datasets. We choose all the parameters  default for this model.</a:t>
            </a:r>
            <a:endParaRPr/>
          </a:p>
          <a:p>
            <a:pPr indent="0" lvl="0" marL="0" rtl="0" algn="l">
              <a:spcBef>
                <a:spcPts val="0"/>
              </a:spcBef>
              <a:spcAft>
                <a:spcPts val="0"/>
              </a:spcAft>
              <a:buNone/>
            </a:pPr>
            <a:r>
              <a:rPr lang="en-US"/>
              <a:t>we got </a:t>
            </a:r>
            <a:r>
              <a:rPr lang="en-US" u="none"/>
              <a:t>83% accuracy and here is the confusion matrix.</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1"/>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20" name="Google Shape;20;p21"/>
          <p:cNvSpPr txBox="1"/>
          <p:nvPr>
            <p:ph type="ctrTitle"/>
          </p:nvPr>
        </p:nvSpPr>
        <p:spPr>
          <a:xfrm>
            <a:off x="1143000" y="1181098"/>
            <a:ext cx="8986580" cy="283240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1"/>
          <p:cNvSpPr txBox="1"/>
          <p:nvPr>
            <p:ph idx="1" type="subTitle"/>
          </p:nvPr>
        </p:nvSpPr>
        <p:spPr>
          <a:xfrm>
            <a:off x="1143000" y="5463522"/>
            <a:ext cx="8986580" cy="650311"/>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2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5" name="Google Shape;25;p21"/>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30"/>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0"/>
          <p:cNvSpPr txBox="1"/>
          <p:nvPr>
            <p:ph idx="1" type="body"/>
          </p:nvPr>
        </p:nvSpPr>
        <p:spPr>
          <a:xfrm rot="5400000">
            <a:off x="4312441" y="-837415"/>
            <a:ext cx="3567118" cy="99059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0" name="Google Shape;80;p3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31"/>
          <p:cNvSpPr txBox="1"/>
          <p:nvPr>
            <p:ph type="title"/>
          </p:nvPr>
        </p:nvSpPr>
        <p:spPr>
          <a:xfrm rot="5400000">
            <a:off x="7296149" y="2146976"/>
            <a:ext cx="5029201" cy="2476499"/>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31"/>
          <p:cNvSpPr txBox="1"/>
          <p:nvPr>
            <p:ph idx="1" type="body"/>
          </p:nvPr>
        </p:nvSpPr>
        <p:spPr>
          <a:xfrm rot="5400000">
            <a:off x="2290864" y="-277238"/>
            <a:ext cx="5029201" cy="732492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6" name="Google Shape;86;p31"/>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2"/>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p22"/>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2"/>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1143000" y="1709738"/>
            <a:ext cx="8520952"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3"/>
          <p:cNvSpPr txBox="1"/>
          <p:nvPr>
            <p:ph idx="1" type="body"/>
          </p:nvPr>
        </p:nvSpPr>
        <p:spPr>
          <a:xfrm>
            <a:off x="1143000" y="4589466"/>
            <a:ext cx="8520952" cy="81326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800"/>
              <a:buNone/>
              <a:defRPr sz="1800">
                <a:solidFill>
                  <a:schemeClr val="lt1"/>
                </a:solidFill>
              </a:defRPr>
            </a:lvl1pPr>
            <a:lvl2pPr indent="-228600" lvl="1" marL="914400" algn="l">
              <a:lnSpc>
                <a:spcPct val="120000"/>
              </a:lnSpc>
              <a:spcBef>
                <a:spcPts val="500"/>
              </a:spcBef>
              <a:spcAft>
                <a:spcPts val="0"/>
              </a:spcAft>
              <a:buClr>
                <a:schemeClr val="lt1"/>
              </a:buClr>
              <a:buSzPts val="2000"/>
              <a:buFont typeface="Play"/>
              <a:buNone/>
              <a:defRPr sz="2000">
                <a:solidFill>
                  <a:schemeClr val="lt1"/>
                </a:solidFill>
              </a:defRPr>
            </a:lvl2pPr>
            <a:lvl3pPr indent="-228600" lvl="2" marL="1371600" algn="l">
              <a:lnSpc>
                <a:spcPct val="120000"/>
              </a:lnSpc>
              <a:spcBef>
                <a:spcPts val="500"/>
              </a:spcBef>
              <a:spcAft>
                <a:spcPts val="0"/>
              </a:spcAft>
              <a:buClr>
                <a:schemeClr val="lt1"/>
              </a:buClr>
              <a:buSzPts val="1800"/>
              <a:buNone/>
              <a:defRPr sz="1800">
                <a:solidFill>
                  <a:schemeClr val="lt1"/>
                </a:solidFill>
              </a:defRPr>
            </a:lvl3pPr>
            <a:lvl4pPr indent="-228600" lvl="3" marL="1828800" algn="l">
              <a:lnSpc>
                <a:spcPct val="120000"/>
              </a:lnSpc>
              <a:spcBef>
                <a:spcPts val="500"/>
              </a:spcBef>
              <a:spcAft>
                <a:spcPts val="0"/>
              </a:spcAft>
              <a:buClr>
                <a:schemeClr val="lt1"/>
              </a:buClr>
              <a:buSzPts val="1600"/>
              <a:buFont typeface="Play"/>
              <a:buNone/>
              <a:defRPr sz="1600">
                <a:solidFill>
                  <a:schemeClr val="lt1"/>
                </a:solidFill>
              </a:defRPr>
            </a:lvl4pPr>
            <a:lvl5pPr indent="-228600" lvl="4" marL="2286000" algn="l">
              <a:lnSpc>
                <a:spcPct val="12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23"/>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3"/>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4"/>
          <p:cNvSpPr txBox="1"/>
          <p:nvPr>
            <p:ph idx="1" type="body"/>
          </p:nvPr>
        </p:nvSpPr>
        <p:spPr>
          <a:xfrm>
            <a:off x="1143000" y="2339501"/>
            <a:ext cx="4798979"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1" name="Google Shape;41;p24"/>
          <p:cNvSpPr txBox="1"/>
          <p:nvPr>
            <p:ph idx="2" type="body"/>
          </p:nvPr>
        </p:nvSpPr>
        <p:spPr>
          <a:xfrm>
            <a:off x="6250020" y="2339501"/>
            <a:ext cx="4798980" cy="355059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2" name="Google Shape;42;p24"/>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1143000" y="1133272"/>
            <a:ext cx="9905999" cy="846307"/>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 type="body"/>
          </p:nvPr>
        </p:nvSpPr>
        <p:spPr>
          <a:xfrm>
            <a:off x="1142999" y="2067127"/>
            <a:ext cx="4798980"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8" name="Google Shape;48;p25"/>
          <p:cNvSpPr txBox="1"/>
          <p:nvPr>
            <p:ph idx="2" type="body"/>
          </p:nvPr>
        </p:nvSpPr>
        <p:spPr>
          <a:xfrm>
            <a:off x="1143001" y="2864795"/>
            <a:ext cx="4798978"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5"/>
          <p:cNvSpPr txBox="1"/>
          <p:nvPr>
            <p:ph idx="3" type="body"/>
          </p:nvPr>
        </p:nvSpPr>
        <p:spPr>
          <a:xfrm>
            <a:off x="6250018" y="2067127"/>
            <a:ext cx="4798981" cy="710119"/>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b="0" sz="2000" cap="none"/>
            </a:lvl1pPr>
            <a:lvl2pPr indent="-228600" lvl="1" marL="914400" algn="l">
              <a:lnSpc>
                <a:spcPct val="120000"/>
              </a:lnSpc>
              <a:spcBef>
                <a:spcPts val="500"/>
              </a:spcBef>
              <a:spcAft>
                <a:spcPts val="0"/>
              </a:spcAft>
              <a:buClr>
                <a:schemeClr val="lt1"/>
              </a:buClr>
              <a:buSzPts val="2000"/>
              <a:buFont typeface="Play"/>
              <a:buNone/>
              <a:defRPr b="1" sz="2000"/>
            </a:lvl2pPr>
            <a:lvl3pPr indent="-228600" lvl="2" marL="1371600" algn="l">
              <a:lnSpc>
                <a:spcPct val="120000"/>
              </a:lnSpc>
              <a:spcBef>
                <a:spcPts val="500"/>
              </a:spcBef>
              <a:spcAft>
                <a:spcPts val="0"/>
              </a:spcAft>
              <a:buClr>
                <a:schemeClr val="lt1"/>
              </a:buClr>
              <a:buSzPts val="1800"/>
              <a:buNone/>
              <a:defRPr b="1" sz="1800"/>
            </a:lvl3pPr>
            <a:lvl4pPr indent="-228600" lvl="3" marL="1828800" algn="l">
              <a:lnSpc>
                <a:spcPct val="120000"/>
              </a:lnSpc>
              <a:spcBef>
                <a:spcPts val="500"/>
              </a:spcBef>
              <a:spcAft>
                <a:spcPts val="0"/>
              </a:spcAft>
              <a:buClr>
                <a:schemeClr val="lt1"/>
              </a:buClr>
              <a:buSzPts val="1600"/>
              <a:buFont typeface="Play"/>
              <a:buNone/>
              <a:defRPr b="1" sz="1600"/>
            </a:lvl4pPr>
            <a:lvl5pPr indent="-228600" lvl="4" marL="2286000" algn="l">
              <a:lnSpc>
                <a:spcPct val="12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0" name="Google Shape;50;p25"/>
          <p:cNvSpPr txBox="1"/>
          <p:nvPr>
            <p:ph idx="4" type="body"/>
          </p:nvPr>
        </p:nvSpPr>
        <p:spPr>
          <a:xfrm>
            <a:off x="6250019" y="2864795"/>
            <a:ext cx="4798982" cy="302530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lt1"/>
              </a:buClr>
              <a:buSzPts val="1800"/>
              <a:buChar char="•"/>
              <a:defRPr/>
            </a:lvl1pPr>
            <a:lvl2pPr indent="-228600" lvl="1" marL="914400" algn="l">
              <a:lnSpc>
                <a:spcPct val="120000"/>
              </a:lnSpc>
              <a:spcBef>
                <a:spcPts val="500"/>
              </a:spcBef>
              <a:spcAft>
                <a:spcPts val="0"/>
              </a:spcAft>
              <a:buClr>
                <a:schemeClr val="lt1"/>
              </a:buClr>
              <a:buSzPts val="1800"/>
              <a:buNone/>
              <a:defRPr/>
            </a:lvl2pPr>
            <a:lvl3pPr indent="-342900" lvl="2" marL="1371600" algn="l">
              <a:lnSpc>
                <a:spcPct val="120000"/>
              </a:lnSpc>
              <a:spcBef>
                <a:spcPts val="500"/>
              </a:spcBef>
              <a:spcAft>
                <a:spcPts val="0"/>
              </a:spcAft>
              <a:buClr>
                <a:schemeClr val="lt1"/>
              </a:buClr>
              <a:buSzPts val="1800"/>
              <a:buChar char="•"/>
              <a:defRPr/>
            </a:lvl3pPr>
            <a:lvl4pPr indent="-228600" lvl="3" marL="1828800" algn="l">
              <a:lnSpc>
                <a:spcPct val="120000"/>
              </a:lnSpc>
              <a:spcBef>
                <a:spcPts val="500"/>
              </a:spcBef>
              <a:spcAft>
                <a:spcPts val="0"/>
              </a:spcAft>
              <a:buClr>
                <a:schemeClr val="lt1"/>
              </a:buClr>
              <a:buSzPts val="1800"/>
              <a:buNone/>
              <a:defRPr/>
            </a:lvl4pPr>
            <a:lvl5pPr indent="-342900" lvl="4" marL="2286000" algn="l">
              <a:lnSpc>
                <a:spcPct val="12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25"/>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2019300" y="1322615"/>
            <a:ext cx="8175171" cy="421277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lt1"/>
              </a:buClr>
              <a:buSzPts val="40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7"/>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7"/>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1143000" y="1600200"/>
            <a:ext cx="3932237" cy="1964986"/>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8"/>
          <p:cNvSpPr txBox="1"/>
          <p:nvPr>
            <p:ph idx="1" type="body"/>
          </p:nvPr>
        </p:nvSpPr>
        <p:spPr>
          <a:xfrm>
            <a:off x="5627451" y="987425"/>
            <a:ext cx="5421548"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lt1"/>
              </a:buClr>
              <a:buSzPts val="3200"/>
              <a:buChar char="•"/>
              <a:defRPr sz="3200"/>
            </a:lvl1pPr>
            <a:lvl2pPr indent="-228600" lvl="1" marL="914400" algn="l">
              <a:lnSpc>
                <a:spcPct val="120000"/>
              </a:lnSpc>
              <a:spcBef>
                <a:spcPts val="500"/>
              </a:spcBef>
              <a:spcAft>
                <a:spcPts val="0"/>
              </a:spcAft>
              <a:buClr>
                <a:schemeClr val="lt1"/>
              </a:buClr>
              <a:buSzPts val="2800"/>
              <a:buFont typeface="Play"/>
              <a:buNone/>
              <a:defRPr sz="2800"/>
            </a:lvl2pPr>
            <a:lvl3pPr indent="-381000" lvl="2" marL="1371600" algn="l">
              <a:lnSpc>
                <a:spcPct val="120000"/>
              </a:lnSpc>
              <a:spcBef>
                <a:spcPts val="500"/>
              </a:spcBef>
              <a:spcAft>
                <a:spcPts val="0"/>
              </a:spcAft>
              <a:buClr>
                <a:schemeClr val="lt1"/>
              </a:buClr>
              <a:buSzPts val="2400"/>
              <a:buChar char="•"/>
              <a:defRPr sz="2400"/>
            </a:lvl3pPr>
            <a:lvl4pPr indent="-228600" lvl="3" marL="1828800" algn="l">
              <a:lnSpc>
                <a:spcPct val="120000"/>
              </a:lnSpc>
              <a:spcBef>
                <a:spcPts val="500"/>
              </a:spcBef>
              <a:spcAft>
                <a:spcPts val="0"/>
              </a:spcAft>
              <a:buClr>
                <a:schemeClr val="lt1"/>
              </a:buClr>
              <a:buSzPts val="2000"/>
              <a:buFont typeface="Play"/>
              <a:buNone/>
              <a:defRPr sz="2000"/>
            </a:lvl4pPr>
            <a:lvl5pPr indent="-355600" lvl="4" marL="2286000" algn="l">
              <a:lnSpc>
                <a:spcPct val="12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6" name="Google Shape;66;p28"/>
          <p:cNvSpPr txBox="1"/>
          <p:nvPr>
            <p:ph idx="2" type="body"/>
          </p:nvPr>
        </p:nvSpPr>
        <p:spPr>
          <a:xfrm>
            <a:off x="1143000" y="3662464"/>
            <a:ext cx="3932237" cy="220652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7" name="Google Shape;67;p28"/>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29"/>
          <p:cNvSpPr/>
          <p:nvPr>
            <p:ph idx="2" type="pic"/>
          </p:nvPr>
        </p:nvSpPr>
        <p:spPr>
          <a:xfrm>
            <a:off x="5513614" y="987425"/>
            <a:ext cx="5535386" cy="4873625"/>
          </a:xfrm>
          <a:prstGeom prst="rect">
            <a:avLst/>
          </a:prstGeom>
          <a:noFill/>
          <a:ln>
            <a:noFill/>
          </a:ln>
        </p:spPr>
      </p:sp>
      <p:sp>
        <p:nvSpPr>
          <p:cNvPr id="72" name="Google Shape;72;p29"/>
          <p:cNvSpPr txBox="1"/>
          <p:nvPr>
            <p:ph idx="1" type="body"/>
          </p:nvPr>
        </p:nvSpPr>
        <p:spPr>
          <a:xfrm>
            <a:off x="1143000" y="3657601"/>
            <a:ext cx="3932236" cy="22113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i="1" sz="1600"/>
            </a:lvl1pPr>
            <a:lvl2pPr indent="-228600" lvl="1" marL="914400" algn="l">
              <a:lnSpc>
                <a:spcPct val="120000"/>
              </a:lnSpc>
              <a:spcBef>
                <a:spcPts val="500"/>
              </a:spcBef>
              <a:spcAft>
                <a:spcPts val="0"/>
              </a:spcAft>
              <a:buClr>
                <a:schemeClr val="lt1"/>
              </a:buClr>
              <a:buSzPts val="1400"/>
              <a:buFont typeface="Play"/>
              <a:buNone/>
              <a:defRPr sz="1400"/>
            </a:lvl2pPr>
            <a:lvl3pPr indent="-228600" lvl="2" marL="1371600" algn="l">
              <a:lnSpc>
                <a:spcPct val="120000"/>
              </a:lnSpc>
              <a:spcBef>
                <a:spcPts val="500"/>
              </a:spcBef>
              <a:spcAft>
                <a:spcPts val="0"/>
              </a:spcAft>
              <a:buClr>
                <a:schemeClr val="lt1"/>
              </a:buClr>
              <a:buSzPts val="1200"/>
              <a:buNone/>
              <a:defRPr sz="1200"/>
            </a:lvl3pPr>
            <a:lvl4pPr indent="-228600" lvl="3" marL="1828800" algn="l">
              <a:lnSpc>
                <a:spcPct val="120000"/>
              </a:lnSpc>
              <a:spcBef>
                <a:spcPts val="500"/>
              </a:spcBef>
              <a:spcAft>
                <a:spcPts val="0"/>
              </a:spcAft>
              <a:buClr>
                <a:schemeClr val="lt1"/>
              </a:buClr>
              <a:buSzPts val="1000"/>
              <a:buFont typeface="Play"/>
              <a:buNone/>
              <a:defRPr sz="1000"/>
            </a:lvl4pPr>
            <a:lvl5pPr indent="-228600" lvl="4" marL="2286000" algn="l">
              <a:lnSpc>
                <a:spcPct val="12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3" name="Google Shape;73;p29"/>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9"/>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29"/>
          <p:cNvSpPr txBox="1"/>
          <p:nvPr>
            <p:ph type="title"/>
          </p:nvPr>
        </p:nvSpPr>
        <p:spPr>
          <a:xfrm>
            <a:off x="1143000" y="1600201"/>
            <a:ext cx="3932236" cy="1959428"/>
          </a:xfrm>
          <a:prstGeom prst="rect">
            <a:avLst/>
          </a:prstGeom>
          <a:noFill/>
          <a:ln>
            <a:noFill/>
          </a:ln>
        </p:spPr>
        <p:txBody>
          <a:bodyPr anchorCtr="0" anchor="b" bIns="45700" lIns="91425" spcFirstLastPara="1" rIns="91425" wrap="square" tIns="45700">
            <a:normAutofit/>
          </a:bodyPr>
          <a:lstStyle>
            <a:lvl1pPr lvl="0" algn="l">
              <a:lnSpc>
                <a:spcPct val="110000"/>
              </a:lnSpc>
              <a:spcBef>
                <a:spcPts val="0"/>
              </a:spcBef>
              <a:spcAft>
                <a:spcPts val="0"/>
              </a:spcAft>
              <a:buClr>
                <a:schemeClr val="lt1"/>
              </a:buClr>
              <a:buSzPts val="2400"/>
              <a:buFont typeface="Play"/>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0"/>
          <p:cNvSpPr/>
          <p:nvPr/>
        </p:nvSpPr>
        <p:spPr>
          <a:xfrm>
            <a:off x="9749268" y="4070878"/>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1" name="Google Shape;11;p20"/>
          <p:cNvSpPr/>
          <p:nvPr/>
        </p:nvSpPr>
        <p:spPr>
          <a:xfrm rot="10800000">
            <a:off x="0" y="0"/>
            <a:ext cx="2442733" cy="2787123"/>
          </a:xfrm>
          <a:custGeom>
            <a:rect b="b" l="l" r="r" t="t"/>
            <a:pathLst>
              <a:path extrusionOk="0" h="2787123" w="2442733">
                <a:moveTo>
                  <a:pt x="2442733" y="0"/>
                </a:moveTo>
                <a:lnTo>
                  <a:pt x="2442733" y="2787123"/>
                </a:lnTo>
                <a:lnTo>
                  <a:pt x="0" y="2787123"/>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cxnSp>
        <p:nvCxnSpPr>
          <p:cNvPr id="12" name="Google Shape;12;p20"/>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13" name="Google Shape;13;p20"/>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lt1"/>
              </a:buClr>
              <a:buSzPts val="4000"/>
              <a:buFont typeface="Play"/>
              <a:buNone/>
              <a:defRPr b="0" i="0" sz="40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0"/>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lt1"/>
              </a:buClr>
              <a:buSzPts val="2000"/>
              <a:buFont typeface="Arial"/>
              <a:buChar char="•"/>
              <a:defRPr b="0" i="0" sz="2000" u="none" cap="none" strike="noStrike">
                <a:solidFill>
                  <a:schemeClr val="lt1"/>
                </a:solidFill>
                <a:latin typeface="Play"/>
                <a:ea typeface="Play"/>
                <a:cs typeface="Play"/>
                <a:sym typeface="Play"/>
              </a:defRPr>
            </a:lvl1pPr>
            <a:lvl2pPr indent="-228600" lvl="1" marL="914400" marR="0" rtl="0" algn="l">
              <a:lnSpc>
                <a:spcPct val="120000"/>
              </a:lnSpc>
              <a:spcBef>
                <a:spcPts val="500"/>
              </a:spcBef>
              <a:spcAft>
                <a:spcPts val="0"/>
              </a:spcAft>
              <a:buClr>
                <a:schemeClr val="lt1"/>
              </a:buClr>
              <a:buSzPts val="1800"/>
              <a:buFont typeface="Play"/>
              <a:buNone/>
              <a:defRPr b="0" i="1" sz="1800" u="none" cap="none" strike="noStrike">
                <a:solidFill>
                  <a:schemeClr val="lt1"/>
                </a:solidFill>
                <a:latin typeface="Play"/>
                <a:ea typeface="Play"/>
                <a:cs typeface="Play"/>
                <a:sym typeface="Play"/>
              </a:defRPr>
            </a:lvl2pPr>
            <a:lvl3pPr indent="-330200" lvl="2" marL="1371600" marR="0" rtl="0" algn="l">
              <a:lnSpc>
                <a:spcPct val="120000"/>
              </a:lnSpc>
              <a:spcBef>
                <a:spcPts val="500"/>
              </a:spcBef>
              <a:spcAft>
                <a:spcPts val="0"/>
              </a:spcAft>
              <a:buClr>
                <a:schemeClr val="lt1"/>
              </a:buClr>
              <a:buSzPts val="1600"/>
              <a:buFont typeface="Arial"/>
              <a:buChar char="•"/>
              <a:defRPr b="0" i="0" sz="1600" u="none" cap="none" strike="noStrike">
                <a:solidFill>
                  <a:schemeClr val="lt1"/>
                </a:solidFill>
                <a:latin typeface="Play"/>
                <a:ea typeface="Play"/>
                <a:cs typeface="Play"/>
                <a:sym typeface="Play"/>
              </a:defRPr>
            </a:lvl3pPr>
            <a:lvl4pPr indent="-228600" lvl="3" marL="1828800" marR="0" rtl="0" algn="l">
              <a:lnSpc>
                <a:spcPct val="120000"/>
              </a:lnSpc>
              <a:spcBef>
                <a:spcPts val="500"/>
              </a:spcBef>
              <a:spcAft>
                <a:spcPts val="0"/>
              </a:spcAft>
              <a:buClr>
                <a:schemeClr val="lt1"/>
              </a:buClr>
              <a:buSzPts val="1400"/>
              <a:buFont typeface="Play"/>
              <a:buNone/>
              <a:defRPr b="0" i="1" sz="1400" u="none" cap="none" strike="noStrike">
                <a:solidFill>
                  <a:schemeClr val="lt1"/>
                </a:solidFill>
                <a:latin typeface="Play"/>
                <a:ea typeface="Play"/>
                <a:cs typeface="Play"/>
                <a:sym typeface="Play"/>
              </a:defRPr>
            </a:lvl4pPr>
            <a:lvl5pPr indent="-317500" lvl="4" marL="2286000" marR="0" rtl="0" algn="l">
              <a:lnSpc>
                <a:spcPct val="120000"/>
              </a:lnSpc>
              <a:spcBef>
                <a:spcPts val="500"/>
              </a:spcBef>
              <a:spcAft>
                <a:spcPts val="0"/>
              </a:spcAft>
              <a:buClr>
                <a:schemeClr val="lt1"/>
              </a:buClr>
              <a:buSzPts val="1400"/>
              <a:buFont typeface="Arial"/>
              <a:buChar char="•"/>
              <a:defRPr b="0" i="0" sz="1400" u="none" cap="none" strike="noStrike">
                <a:solidFill>
                  <a:schemeClr val="lt1"/>
                </a:solidFill>
                <a:latin typeface="Play"/>
                <a:ea typeface="Play"/>
                <a:cs typeface="Play"/>
                <a:sym typeface="Play"/>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Play"/>
                <a:ea typeface="Play"/>
                <a:cs typeface="Play"/>
                <a:sym typeface="Play"/>
              </a:defRPr>
            </a:lvl9pPr>
          </a:lstStyle>
          <a:p/>
        </p:txBody>
      </p:sp>
      <p:sp>
        <p:nvSpPr>
          <p:cNvPr id="15" name="Google Shape;15;p20"/>
          <p:cNvSpPr txBox="1"/>
          <p:nvPr>
            <p:ph idx="10" type="dt"/>
          </p:nvPr>
        </p:nvSpPr>
        <p:spPr>
          <a:xfrm>
            <a:off x="7388157" y="6356350"/>
            <a:ext cx="3093395"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6" name="Google Shape;16;p20"/>
          <p:cNvSpPr txBox="1"/>
          <p:nvPr>
            <p:ph idx="11" type="ftr"/>
          </p:nvPr>
        </p:nvSpPr>
        <p:spPr>
          <a:xfrm>
            <a:off x="1143000" y="6356350"/>
            <a:ext cx="395915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Play"/>
                <a:ea typeface="Play"/>
                <a:cs typeface="Play"/>
                <a:sym typeface="Play"/>
              </a:defRPr>
            </a:lvl1pPr>
            <a:lvl2pPr lvl="1" marR="0" rtl="0" algn="l">
              <a:spcBef>
                <a:spcPts val="0"/>
              </a:spcBef>
              <a:spcAft>
                <a:spcPts val="0"/>
              </a:spcAft>
              <a:buSzPts val="1400"/>
              <a:buNone/>
              <a:defRPr b="0" i="0" sz="1800" u="none" cap="none" strike="noStrike">
                <a:solidFill>
                  <a:schemeClr val="lt1"/>
                </a:solidFill>
                <a:latin typeface="Play"/>
                <a:ea typeface="Play"/>
                <a:cs typeface="Play"/>
                <a:sym typeface="Play"/>
              </a:defRPr>
            </a:lvl2pPr>
            <a:lvl3pPr lvl="2" marR="0" rtl="0" algn="l">
              <a:spcBef>
                <a:spcPts val="0"/>
              </a:spcBef>
              <a:spcAft>
                <a:spcPts val="0"/>
              </a:spcAft>
              <a:buSzPts val="1400"/>
              <a:buNone/>
              <a:defRPr b="0" i="0" sz="1800" u="none" cap="none" strike="noStrike">
                <a:solidFill>
                  <a:schemeClr val="lt1"/>
                </a:solidFill>
                <a:latin typeface="Play"/>
                <a:ea typeface="Play"/>
                <a:cs typeface="Play"/>
                <a:sym typeface="Play"/>
              </a:defRPr>
            </a:lvl3pPr>
            <a:lvl4pPr lvl="3" marR="0" rtl="0" algn="l">
              <a:spcBef>
                <a:spcPts val="0"/>
              </a:spcBef>
              <a:spcAft>
                <a:spcPts val="0"/>
              </a:spcAft>
              <a:buSzPts val="1400"/>
              <a:buNone/>
              <a:defRPr b="0" i="0" sz="1800" u="none" cap="none" strike="noStrike">
                <a:solidFill>
                  <a:schemeClr val="lt1"/>
                </a:solidFill>
                <a:latin typeface="Play"/>
                <a:ea typeface="Play"/>
                <a:cs typeface="Play"/>
                <a:sym typeface="Play"/>
              </a:defRPr>
            </a:lvl4pPr>
            <a:lvl5pPr lvl="4" marR="0" rtl="0" algn="l">
              <a:spcBef>
                <a:spcPts val="0"/>
              </a:spcBef>
              <a:spcAft>
                <a:spcPts val="0"/>
              </a:spcAft>
              <a:buSzPts val="1400"/>
              <a:buNone/>
              <a:defRPr b="0" i="0" sz="1800" u="none" cap="none" strike="noStrike">
                <a:solidFill>
                  <a:schemeClr val="lt1"/>
                </a:solidFill>
                <a:latin typeface="Play"/>
                <a:ea typeface="Play"/>
                <a:cs typeface="Play"/>
                <a:sym typeface="Play"/>
              </a:defRPr>
            </a:lvl5pPr>
            <a:lvl6pPr lvl="5" marR="0" rtl="0" algn="l">
              <a:spcBef>
                <a:spcPts val="0"/>
              </a:spcBef>
              <a:spcAft>
                <a:spcPts val="0"/>
              </a:spcAft>
              <a:buSzPts val="1400"/>
              <a:buNone/>
              <a:defRPr b="0" i="0" sz="1800" u="none" cap="none" strike="noStrike">
                <a:solidFill>
                  <a:schemeClr val="lt1"/>
                </a:solidFill>
                <a:latin typeface="Play"/>
                <a:ea typeface="Play"/>
                <a:cs typeface="Play"/>
                <a:sym typeface="Play"/>
              </a:defRPr>
            </a:lvl6pPr>
            <a:lvl7pPr lvl="6" marR="0" rtl="0" algn="l">
              <a:spcBef>
                <a:spcPts val="0"/>
              </a:spcBef>
              <a:spcAft>
                <a:spcPts val="0"/>
              </a:spcAft>
              <a:buSzPts val="1400"/>
              <a:buNone/>
              <a:defRPr b="0" i="0" sz="1800" u="none" cap="none" strike="noStrike">
                <a:solidFill>
                  <a:schemeClr val="lt1"/>
                </a:solidFill>
                <a:latin typeface="Play"/>
                <a:ea typeface="Play"/>
                <a:cs typeface="Play"/>
                <a:sym typeface="Play"/>
              </a:defRPr>
            </a:lvl7pPr>
            <a:lvl8pPr lvl="7" marR="0" rtl="0" algn="l">
              <a:spcBef>
                <a:spcPts val="0"/>
              </a:spcBef>
              <a:spcAft>
                <a:spcPts val="0"/>
              </a:spcAft>
              <a:buSzPts val="1400"/>
              <a:buNone/>
              <a:defRPr b="0" i="0" sz="1800" u="none" cap="none" strike="noStrike">
                <a:solidFill>
                  <a:schemeClr val="lt1"/>
                </a:solidFill>
                <a:latin typeface="Play"/>
                <a:ea typeface="Play"/>
                <a:cs typeface="Play"/>
                <a:sym typeface="Play"/>
              </a:defRPr>
            </a:lvl8pPr>
            <a:lvl9pPr lvl="8" marR="0" rtl="0" algn="l">
              <a:spcBef>
                <a:spcPts val="0"/>
              </a:spcBef>
              <a:spcAft>
                <a:spcPts val="0"/>
              </a:spcAft>
              <a:buSzPts val="1400"/>
              <a:buNone/>
              <a:defRPr b="0" i="0" sz="1800" u="none" cap="none" strike="noStrike">
                <a:solidFill>
                  <a:schemeClr val="lt1"/>
                </a:solidFill>
                <a:latin typeface="Play"/>
                <a:ea typeface="Play"/>
                <a:cs typeface="Play"/>
                <a:sym typeface="Play"/>
              </a:defRPr>
            </a:lvl9pPr>
          </a:lstStyle>
          <a:p/>
        </p:txBody>
      </p:sp>
      <p:sp>
        <p:nvSpPr>
          <p:cNvPr id="17" name="Google Shape;17;p2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chemeClr val="lt1"/>
                </a:solidFill>
                <a:latin typeface="Play"/>
                <a:ea typeface="Play"/>
                <a:cs typeface="Play"/>
                <a:sym typeface="Play"/>
              </a:defRPr>
            </a:lvl1pPr>
            <a:lvl2pPr indent="0" lvl="1" marL="0" marR="0" rtl="0" algn="r">
              <a:spcBef>
                <a:spcPts val="0"/>
              </a:spcBef>
              <a:buNone/>
              <a:defRPr b="0" i="0" sz="1050" u="none" cap="none" strike="noStrike">
                <a:solidFill>
                  <a:schemeClr val="lt1"/>
                </a:solidFill>
                <a:latin typeface="Play"/>
                <a:ea typeface="Play"/>
                <a:cs typeface="Play"/>
                <a:sym typeface="Play"/>
              </a:defRPr>
            </a:lvl2pPr>
            <a:lvl3pPr indent="0" lvl="2" marL="0" marR="0" rtl="0" algn="r">
              <a:spcBef>
                <a:spcPts val="0"/>
              </a:spcBef>
              <a:buNone/>
              <a:defRPr b="0" i="0" sz="1050" u="none" cap="none" strike="noStrike">
                <a:solidFill>
                  <a:schemeClr val="lt1"/>
                </a:solidFill>
                <a:latin typeface="Play"/>
                <a:ea typeface="Play"/>
                <a:cs typeface="Play"/>
                <a:sym typeface="Play"/>
              </a:defRPr>
            </a:lvl3pPr>
            <a:lvl4pPr indent="0" lvl="3" marL="0" marR="0" rtl="0" algn="r">
              <a:spcBef>
                <a:spcPts val="0"/>
              </a:spcBef>
              <a:buNone/>
              <a:defRPr b="0" i="0" sz="1050" u="none" cap="none" strike="noStrike">
                <a:solidFill>
                  <a:schemeClr val="lt1"/>
                </a:solidFill>
                <a:latin typeface="Play"/>
                <a:ea typeface="Play"/>
                <a:cs typeface="Play"/>
                <a:sym typeface="Play"/>
              </a:defRPr>
            </a:lvl4pPr>
            <a:lvl5pPr indent="0" lvl="4" marL="0" marR="0" rtl="0" algn="r">
              <a:spcBef>
                <a:spcPts val="0"/>
              </a:spcBef>
              <a:buNone/>
              <a:defRPr b="0" i="0" sz="1050" u="none" cap="none" strike="noStrike">
                <a:solidFill>
                  <a:schemeClr val="lt1"/>
                </a:solidFill>
                <a:latin typeface="Play"/>
                <a:ea typeface="Play"/>
                <a:cs typeface="Play"/>
                <a:sym typeface="Play"/>
              </a:defRPr>
            </a:lvl5pPr>
            <a:lvl6pPr indent="0" lvl="5" marL="0" marR="0" rtl="0" algn="r">
              <a:spcBef>
                <a:spcPts val="0"/>
              </a:spcBef>
              <a:buNone/>
              <a:defRPr b="0" i="0" sz="1050" u="none" cap="none" strike="noStrike">
                <a:solidFill>
                  <a:schemeClr val="lt1"/>
                </a:solidFill>
                <a:latin typeface="Play"/>
                <a:ea typeface="Play"/>
                <a:cs typeface="Play"/>
                <a:sym typeface="Play"/>
              </a:defRPr>
            </a:lvl6pPr>
            <a:lvl7pPr indent="0" lvl="6" marL="0" marR="0" rtl="0" algn="r">
              <a:spcBef>
                <a:spcPts val="0"/>
              </a:spcBef>
              <a:buNone/>
              <a:defRPr b="0" i="0" sz="1050" u="none" cap="none" strike="noStrike">
                <a:solidFill>
                  <a:schemeClr val="lt1"/>
                </a:solidFill>
                <a:latin typeface="Play"/>
                <a:ea typeface="Play"/>
                <a:cs typeface="Play"/>
                <a:sym typeface="Play"/>
              </a:defRPr>
            </a:lvl7pPr>
            <a:lvl8pPr indent="0" lvl="7" marL="0" marR="0" rtl="0" algn="r">
              <a:spcBef>
                <a:spcPts val="0"/>
              </a:spcBef>
              <a:buNone/>
              <a:defRPr b="0" i="0" sz="1050" u="none" cap="none" strike="noStrike">
                <a:solidFill>
                  <a:schemeClr val="lt1"/>
                </a:solidFill>
                <a:latin typeface="Play"/>
                <a:ea typeface="Play"/>
                <a:cs typeface="Play"/>
                <a:sym typeface="Play"/>
              </a:defRPr>
            </a:lvl8pPr>
            <a:lvl9pPr indent="0" lvl="8" marL="0" marR="0" rtl="0" algn="r">
              <a:spcBef>
                <a:spcPts val="0"/>
              </a:spcBef>
              <a:buNone/>
              <a:defRPr b="0" i="0" sz="1050" u="none" cap="none" strike="noStrike">
                <a:solidFill>
                  <a:schemeClr val="lt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5" name="Google Shape;95;p1"/>
          <p:cNvSpPr/>
          <p:nvPr/>
        </p:nvSpPr>
        <p:spPr>
          <a:xfrm rot="10800000">
            <a:off x="0" y="0"/>
            <a:ext cx="9113106" cy="6858000"/>
          </a:xfrm>
          <a:custGeom>
            <a:rect b="b" l="l" r="r" t="t"/>
            <a:pathLst>
              <a:path extrusionOk="0" h="6858000" w="9113106">
                <a:moveTo>
                  <a:pt x="9113106" y="6857999"/>
                </a:moveTo>
                <a:lnTo>
                  <a:pt x="0" y="6858000"/>
                </a:lnTo>
                <a:lnTo>
                  <a:pt x="6010592" y="0"/>
                </a:lnTo>
                <a:lnTo>
                  <a:pt x="9113106" y="0"/>
                </a:lnTo>
                <a:lnTo>
                  <a:pt x="9113106" y="6857999"/>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96" name="Google Shape;96;p1"/>
          <p:cNvSpPr txBox="1"/>
          <p:nvPr>
            <p:ph type="ctrTitle"/>
          </p:nvPr>
        </p:nvSpPr>
        <p:spPr>
          <a:xfrm>
            <a:off x="797011" y="719435"/>
            <a:ext cx="6357551" cy="11711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b="1" lang="en-US" sz="4000">
                <a:latin typeface="Calibri"/>
                <a:ea typeface="Calibri"/>
                <a:cs typeface="Calibri"/>
                <a:sym typeface="Calibri"/>
              </a:rPr>
              <a:t>BANK MARKETING</a:t>
            </a:r>
            <a:br>
              <a:rPr b="1" lang="en-US" sz="4000">
                <a:latin typeface="Calibri"/>
                <a:ea typeface="Calibri"/>
                <a:cs typeface="Calibri"/>
                <a:sym typeface="Calibri"/>
              </a:rPr>
            </a:br>
            <a:r>
              <a:rPr b="1" lang="en-US" sz="4000">
                <a:latin typeface="Calibri"/>
                <a:ea typeface="Calibri"/>
                <a:cs typeface="Calibri"/>
                <a:sym typeface="Calibri"/>
              </a:rPr>
              <a:t>USING ML APPROACH</a:t>
            </a:r>
            <a:endParaRPr/>
          </a:p>
        </p:txBody>
      </p:sp>
      <p:sp>
        <p:nvSpPr>
          <p:cNvPr id="97" name="Google Shape;97;p1"/>
          <p:cNvSpPr txBox="1"/>
          <p:nvPr>
            <p:ph idx="1" type="subTitle"/>
          </p:nvPr>
        </p:nvSpPr>
        <p:spPr>
          <a:xfrm>
            <a:off x="658168" y="5043044"/>
            <a:ext cx="2597190" cy="181494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BFBFBF"/>
              </a:buClr>
              <a:buSzPts val="1800"/>
              <a:buNone/>
            </a:pPr>
            <a:r>
              <a:rPr lang="en-US">
                <a:solidFill>
                  <a:srgbClr val="BFBFBF"/>
                </a:solidFill>
                <a:latin typeface="Calibri"/>
                <a:ea typeface="Calibri"/>
                <a:cs typeface="Calibri"/>
                <a:sym typeface="Calibri"/>
              </a:rPr>
              <a:t>Presenters,</a:t>
            </a:r>
            <a:endParaRPr/>
          </a:p>
          <a:p>
            <a:pPr indent="0" lvl="0" marL="0" rtl="0" algn="l">
              <a:lnSpc>
                <a:spcPct val="100000"/>
              </a:lnSpc>
              <a:spcBef>
                <a:spcPts val="1000"/>
              </a:spcBef>
              <a:spcAft>
                <a:spcPts val="0"/>
              </a:spcAft>
              <a:buClr>
                <a:srgbClr val="BFBFBF"/>
              </a:buClr>
              <a:buSzPts val="1800"/>
              <a:buNone/>
            </a:pPr>
            <a:r>
              <a:rPr lang="en-US">
                <a:solidFill>
                  <a:srgbClr val="BFBFBF"/>
                </a:solidFill>
                <a:latin typeface="Calibri"/>
                <a:ea typeface="Calibri"/>
                <a:cs typeface="Calibri"/>
                <a:sym typeface="Calibri"/>
              </a:rPr>
              <a:t>Jay Patel</a:t>
            </a:r>
            <a:endParaRPr/>
          </a:p>
          <a:p>
            <a:pPr indent="0" lvl="0" marL="0" rtl="0" algn="l">
              <a:lnSpc>
                <a:spcPct val="100000"/>
              </a:lnSpc>
              <a:spcBef>
                <a:spcPts val="1000"/>
              </a:spcBef>
              <a:spcAft>
                <a:spcPts val="0"/>
              </a:spcAft>
              <a:buClr>
                <a:schemeClr val="lt1"/>
              </a:buClr>
              <a:buSzPts val="1800"/>
              <a:buNone/>
            </a:pPr>
            <a:r>
              <a:t/>
            </a:r>
            <a:endParaRPr/>
          </a:p>
        </p:txBody>
      </p:sp>
      <p:pic>
        <p:nvPicPr>
          <p:cNvPr descr="A picture containing toy, LEGO&#10;&#10;Description automatically generated" id="98" name="Google Shape;98;p1"/>
          <p:cNvPicPr preferRelativeResize="0"/>
          <p:nvPr/>
        </p:nvPicPr>
        <p:blipFill rotWithShape="1">
          <a:blip r:embed="rId3">
            <a:alphaModFix/>
          </a:blip>
          <a:srcRect b="-1" l="20686" r="2030" t="0"/>
          <a:stretch/>
        </p:blipFill>
        <p:spPr>
          <a:xfrm>
            <a:off x="3093268" y="10"/>
            <a:ext cx="9098732" cy="6857990"/>
          </a:xfrm>
          <a:custGeom>
            <a:rect b="b" l="l" r="r" t="t"/>
            <a:pathLst>
              <a:path extrusionOk="0" h="6858000" w="9098732">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99" name="Google Shape;99;p1"/>
          <p:cNvSpPr/>
          <p:nvPr/>
        </p:nvSpPr>
        <p:spPr>
          <a:xfrm>
            <a:off x="5306675" y="0"/>
            <a:ext cx="6885325" cy="6858000"/>
          </a:xfrm>
          <a:custGeom>
            <a:rect b="b" l="l" r="r" t="t"/>
            <a:pathLst>
              <a:path extrusionOk="0" h="6858000" w="6885325">
                <a:moveTo>
                  <a:pt x="6885325" y="6857999"/>
                </a:moveTo>
                <a:lnTo>
                  <a:pt x="0" y="6858000"/>
                </a:lnTo>
                <a:lnTo>
                  <a:pt x="6010592" y="0"/>
                </a:lnTo>
                <a:lnTo>
                  <a:pt x="6885325" y="0"/>
                </a:lnTo>
                <a:lnTo>
                  <a:pt x="6885325" y="6857999"/>
                </a:lnTo>
                <a:close/>
              </a:path>
            </a:pathLst>
          </a:custGeom>
          <a:solidFill>
            <a:srgbClr val="000000">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00" name="Google Shape;100;p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
        <p:nvSpPr>
          <p:cNvPr id="101" name="Google Shape;101;p1"/>
          <p:cNvSpPr txBox="1"/>
          <p:nvPr/>
        </p:nvSpPr>
        <p:spPr>
          <a:xfrm>
            <a:off x="797011" y="1948043"/>
            <a:ext cx="254338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lt1"/>
                </a:solidFill>
                <a:latin typeface="Calibri"/>
                <a:ea typeface="Calibri"/>
                <a:cs typeface="Calibri"/>
                <a:sym typeface="Calibri"/>
              </a:rPr>
              <a:t>Final Project (DS 8015)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0"/>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3 – MLP</a:t>
            </a:r>
            <a:endParaRPr/>
          </a:p>
        </p:txBody>
      </p:sp>
      <p:sp>
        <p:nvSpPr>
          <p:cNvPr id="228" name="Google Shape;228;p10"/>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screenshot of a computer&#10;&#10;Description automatically generated with medium confidence" id="229" name="Google Shape;229;p10"/>
          <p:cNvPicPr preferRelativeResize="0"/>
          <p:nvPr/>
        </p:nvPicPr>
        <p:blipFill rotWithShape="1">
          <a:blip r:embed="rId3">
            <a:alphaModFix/>
          </a:blip>
          <a:srcRect b="0" l="0" r="0" t="0"/>
          <a:stretch/>
        </p:blipFill>
        <p:spPr>
          <a:xfrm>
            <a:off x="1260806" y="2206038"/>
            <a:ext cx="2622081" cy="1043168"/>
          </a:xfrm>
          <a:prstGeom prst="rect">
            <a:avLst/>
          </a:prstGeom>
          <a:noFill/>
          <a:ln>
            <a:noFill/>
          </a:ln>
        </p:spPr>
      </p:pic>
      <p:pic>
        <p:nvPicPr>
          <p:cNvPr descr="Graphical user interface, text, application&#10;&#10;Description automatically generated" id="230" name="Google Shape;230;p10"/>
          <p:cNvPicPr preferRelativeResize="0"/>
          <p:nvPr/>
        </p:nvPicPr>
        <p:blipFill rotWithShape="1">
          <a:blip r:embed="rId4">
            <a:alphaModFix/>
          </a:blip>
          <a:srcRect b="35891" l="0" r="0" t="0"/>
          <a:stretch/>
        </p:blipFill>
        <p:spPr>
          <a:xfrm>
            <a:off x="1260806" y="3533032"/>
            <a:ext cx="6450560" cy="2181967"/>
          </a:xfrm>
          <a:prstGeom prst="rect">
            <a:avLst/>
          </a:prstGeom>
          <a:noFill/>
          <a:ln>
            <a:noFill/>
          </a:ln>
        </p:spPr>
      </p:pic>
      <p:sp>
        <p:nvSpPr>
          <p:cNvPr id="231" name="Google Shape;231;p10"/>
          <p:cNvSpPr txBox="1"/>
          <p:nvPr/>
        </p:nvSpPr>
        <p:spPr>
          <a:xfrm>
            <a:off x="4098235" y="2086757"/>
            <a:ext cx="6950764"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Dimensionality-reduction method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PCA can reduce the number of features to get a better analysis result</a:t>
            </a:r>
            <a:endParaRPr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Parameter:</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n_components = 0.95 </a:t>
            </a:r>
            <a:endParaRPr b="0" i="0" sz="1800" u="none" cap="none" strike="noStrike">
              <a:solidFill>
                <a:schemeClr val="lt1"/>
              </a:solidFill>
              <a:latin typeface="Calibri"/>
              <a:ea typeface="Calibri"/>
              <a:cs typeface="Calibri"/>
              <a:sym typeface="Calibri"/>
            </a:endParaRPr>
          </a:p>
        </p:txBody>
      </p:sp>
      <p:sp>
        <p:nvSpPr>
          <p:cNvPr id="232" name="Google Shape;232;p10"/>
          <p:cNvSpPr txBox="1"/>
          <p:nvPr/>
        </p:nvSpPr>
        <p:spPr>
          <a:xfrm>
            <a:off x="7716076" y="3447655"/>
            <a:ext cx="3790124" cy="273921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Model uses supervised learning technique named backpropagation for the training purpose.  </a:t>
            </a:r>
            <a:endParaRPr/>
          </a:p>
          <a:p>
            <a:pPr indent="-285750" lvl="0" marL="285750" marR="0" rtl="0" algn="l">
              <a:spcBef>
                <a:spcPts val="120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Parameters:</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Maximum iterations: 250</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Activation function = relu</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Solver = adam</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Learning_rate_init = 0.001 </a:t>
            </a:r>
            <a:endParaRPr/>
          </a:p>
          <a:p>
            <a:pPr indent="0" lvl="1" marL="45720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Random state = 1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1"/>
          <p:cNvSpPr txBox="1"/>
          <p:nvPr>
            <p:ph type="title"/>
          </p:nvPr>
        </p:nvSpPr>
        <p:spPr>
          <a:xfrm>
            <a:off x="1550633" y="600742"/>
            <a:ext cx="8045605" cy="124153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4 – KNN (k nearest Neighbor)</a:t>
            </a:r>
            <a:endParaRPr/>
          </a:p>
        </p:txBody>
      </p:sp>
      <p:sp>
        <p:nvSpPr>
          <p:cNvPr id="239" name="Google Shape;239;p11"/>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id="240" name="Google Shape;240;p11"/>
          <p:cNvPicPr preferRelativeResize="0"/>
          <p:nvPr/>
        </p:nvPicPr>
        <p:blipFill rotWithShape="1">
          <a:blip r:embed="rId3">
            <a:alphaModFix/>
          </a:blip>
          <a:srcRect b="4431" l="8538" r="8638" t="3935"/>
          <a:stretch/>
        </p:blipFill>
        <p:spPr>
          <a:xfrm>
            <a:off x="930776" y="1880356"/>
            <a:ext cx="5174731" cy="2376000"/>
          </a:xfrm>
          <a:prstGeom prst="rect">
            <a:avLst/>
          </a:prstGeom>
          <a:noFill/>
          <a:ln>
            <a:noFill/>
          </a:ln>
        </p:spPr>
      </p:pic>
      <p:pic>
        <p:nvPicPr>
          <p:cNvPr id="241" name="Google Shape;241;p11"/>
          <p:cNvPicPr preferRelativeResize="0"/>
          <p:nvPr/>
        </p:nvPicPr>
        <p:blipFill rotWithShape="1">
          <a:blip r:embed="rId4">
            <a:alphaModFix/>
          </a:blip>
          <a:srcRect b="0" l="0" r="0" t="0"/>
          <a:stretch/>
        </p:blipFill>
        <p:spPr>
          <a:xfrm>
            <a:off x="6296006" y="1857027"/>
            <a:ext cx="5642068" cy="3374533"/>
          </a:xfrm>
          <a:prstGeom prst="rect">
            <a:avLst/>
          </a:prstGeom>
          <a:noFill/>
          <a:ln>
            <a:noFill/>
          </a:ln>
        </p:spPr>
      </p:pic>
      <p:sp>
        <p:nvSpPr>
          <p:cNvPr id="242" name="Google Shape;242;p11"/>
          <p:cNvSpPr txBox="1"/>
          <p:nvPr/>
        </p:nvSpPr>
        <p:spPr>
          <a:xfrm>
            <a:off x="775503" y="4585229"/>
            <a:ext cx="5330004" cy="646331"/>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Rote-learning is implemented by this algorithm as training instances are being remembered.</a:t>
            </a:r>
            <a:endParaRPr/>
          </a:p>
        </p:txBody>
      </p:sp>
      <p:sp>
        <p:nvSpPr>
          <p:cNvPr id="243" name="Google Shape;243;p11"/>
          <p:cNvSpPr txBox="1"/>
          <p:nvPr/>
        </p:nvSpPr>
        <p:spPr>
          <a:xfrm>
            <a:off x="1452351" y="4256356"/>
            <a:ext cx="4131579" cy="2539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050"/>
              <a:buFont typeface="Calibri"/>
              <a:buNone/>
            </a:pPr>
            <a:r>
              <a:rPr lang="en-US" sz="1050">
                <a:solidFill>
                  <a:schemeClr val="lt1"/>
                </a:solidFill>
                <a:latin typeface="Calibri"/>
                <a:ea typeface="Calibri"/>
                <a:cs typeface="Calibri"/>
                <a:sym typeface="Calibri"/>
              </a:rPr>
              <a:t>Source: https://medium.com/swlh/k-nearest-neighbor-ca2593d7a3c4</a:t>
            </a:r>
            <a:endParaRPr/>
          </a:p>
        </p:txBody>
      </p:sp>
      <p:sp>
        <p:nvSpPr>
          <p:cNvPr id="244" name="Google Shape;244;p11"/>
          <p:cNvSpPr txBox="1"/>
          <p:nvPr/>
        </p:nvSpPr>
        <p:spPr>
          <a:xfrm>
            <a:off x="775503" y="5381146"/>
            <a:ext cx="10246964"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After that, when there is new instance to classify, algorithm searches the training set for the one that is most like the new instance. Then, it classifies that new instance accordingly.</a:t>
            </a:r>
            <a:endParaRPr/>
          </a:p>
          <a:p>
            <a:pPr indent="0" lvl="0" marL="0" marR="0" rtl="0" algn="l">
              <a:spcBef>
                <a:spcPts val="0"/>
              </a:spcBef>
              <a:spcAft>
                <a:spcPts val="0"/>
              </a:spcAft>
              <a:buNone/>
            </a:pPr>
            <a:r>
              <a:t/>
            </a:r>
            <a:endParaRPr sz="1800">
              <a:solidFill>
                <a:schemeClr val="lt1"/>
              </a:solidFill>
              <a:latin typeface="Play"/>
              <a:ea typeface="Play"/>
              <a:cs typeface="Play"/>
              <a:sym typeface="Pl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ph type="title"/>
          </p:nvPr>
        </p:nvSpPr>
        <p:spPr>
          <a:xfrm>
            <a:off x="-1045504" y="568460"/>
            <a:ext cx="9905999" cy="136089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4 – KNN (Cont.)</a:t>
            </a:r>
            <a:endParaRPr/>
          </a:p>
        </p:txBody>
      </p:sp>
      <p:sp>
        <p:nvSpPr>
          <p:cNvPr id="250" name="Google Shape;250;p1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descr="Graphical user interface, text, application, email&#10;&#10;Description automatically generated" id="251" name="Google Shape;251;p12"/>
          <p:cNvPicPr preferRelativeResize="0"/>
          <p:nvPr/>
        </p:nvPicPr>
        <p:blipFill rotWithShape="1">
          <a:blip r:embed="rId3">
            <a:alphaModFix/>
          </a:blip>
          <a:srcRect b="0" l="0" r="0" t="0"/>
          <a:stretch/>
        </p:blipFill>
        <p:spPr>
          <a:xfrm>
            <a:off x="1583397" y="1767794"/>
            <a:ext cx="9905999" cy="2890121"/>
          </a:xfrm>
          <a:prstGeom prst="rect">
            <a:avLst/>
          </a:prstGeom>
          <a:noFill/>
          <a:ln>
            <a:noFill/>
          </a:ln>
        </p:spPr>
      </p:pic>
      <p:sp>
        <p:nvSpPr>
          <p:cNvPr id="252" name="Google Shape;252;p12"/>
          <p:cNvSpPr txBox="1"/>
          <p:nvPr/>
        </p:nvSpPr>
        <p:spPr>
          <a:xfrm>
            <a:off x="1583397" y="4928642"/>
            <a:ext cx="7515519" cy="36933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Parameters: Best k  (n_neighbors) value: 40, Weights and leaf size = Default</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5 – Logistic Regression</a:t>
            </a:r>
            <a:endParaRPr/>
          </a:p>
        </p:txBody>
      </p:sp>
      <p:sp>
        <p:nvSpPr>
          <p:cNvPr id="259" name="Google Shape;259;p1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Calibri"/>
                <a:ea typeface="Calibri"/>
                <a:cs typeface="Calibri"/>
                <a:sym typeface="Calibri"/>
              </a:rPr>
              <a:t>‹#›</a:t>
            </a:fld>
            <a:endParaRPr>
              <a:latin typeface="Calibri"/>
              <a:ea typeface="Calibri"/>
              <a:cs typeface="Calibri"/>
              <a:sym typeface="Calibri"/>
            </a:endParaRPr>
          </a:p>
        </p:txBody>
      </p:sp>
      <p:pic>
        <p:nvPicPr>
          <p:cNvPr descr="Graphical user interface, text, application&#10;&#10;Description automatically generated" id="260" name="Google Shape;260;p13"/>
          <p:cNvPicPr preferRelativeResize="0"/>
          <p:nvPr/>
        </p:nvPicPr>
        <p:blipFill rotWithShape="1">
          <a:blip r:embed="rId3">
            <a:alphaModFix/>
          </a:blip>
          <a:srcRect b="0" l="0" r="0" t="0"/>
          <a:stretch/>
        </p:blipFill>
        <p:spPr>
          <a:xfrm>
            <a:off x="1265870" y="1948070"/>
            <a:ext cx="9604175" cy="2160104"/>
          </a:xfrm>
          <a:prstGeom prst="rect">
            <a:avLst/>
          </a:prstGeom>
          <a:noFill/>
          <a:ln>
            <a:noFill/>
          </a:ln>
        </p:spPr>
      </p:pic>
      <p:sp>
        <p:nvSpPr>
          <p:cNvPr id="261" name="Google Shape;261;p13"/>
          <p:cNvSpPr txBox="1"/>
          <p:nvPr/>
        </p:nvSpPr>
        <p:spPr>
          <a:xfrm>
            <a:off x="1524723" y="5640256"/>
            <a:ext cx="526118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Parameters: solver = lbfgs, Maximum iterations = 100, C = 1.0</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
        <p:nvSpPr>
          <p:cNvPr id="262" name="Google Shape;262;p13"/>
          <p:cNvSpPr txBox="1"/>
          <p:nvPr/>
        </p:nvSpPr>
        <p:spPr>
          <a:xfrm>
            <a:off x="1265870" y="4320208"/>
            <a:ext cx="9604175" cy="132343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Model learns a linear relationship from the dataset and then introduces a non-linearity in the form of the Sigmoid function.</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Model calculates the probability of each classification and function called “log-likelihood” is used by the algorithm. It performs better when the independent variables are categorical and a dependent variable is binary </a:t>
            </a:r>
            <a:endParaRPr sz="16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14"/>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cxnSp>
        <p:nvCxnSpPr>
          <p:cNvPr id="269" name="Google Shape;269;p14"/>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270" name="Google Shape;270;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271" name="Google Shape;271;p14"/>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272" name="Google Shape;272;p14"/>
          <p:cNvSpPr/>
          <p:nvPr/>
        </p:nvSpPr>
        <p:spPr>
          <a:xfrm>
            <a:off x="2234482" y="-2"/>
            <a:ext cx="9957519" cy="6858002"/>
          </a:xfrm>
          <a:custGeom>
            <a:rect b="b" l="l" r="r" t="t"/>
            <a:pathLst>
              <a:path extrusionOk="0" h="6858000" w="9957519">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273" name="Google Shape;273;p14"/>
          <p:cNvSpPr txBox="1"/>
          <p:nvPr>
            <p:ph type="title"/>
          </p:nvPr>
        </p:nvSpPr>
        <p:spPr>
          <a:xfrm>
            <a:off x="661673" y="328458"/>
            <a:ext cx="6604100" cy="7712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400"/>
              <a:buFont typeface="Calibri"/>
              <a:buNone/>
            </a:pPr>
            <a:r>
              <a:rPr lang="en-US" sz="4400">
                <a:latin typeface="Calibri"/>
                <a:ea typeface="Calibri"/>
                <a:cs typeface="Calibri"/>
                <a:sym typeface="Calibri"/>
              </a:rPr>
              <a:t>ROC curve for models</a:t>
            </a:r>
            <a:endParaRPr sz="4400">
              <a:latin typeface="Calibri"/>
              <a:ea typeface="Calibri"/>
              <a:cs typeface="Calibri"/>
              <a:sym typeface="Calibri"/>
            </a:endParaRPr>
          </a:p>
        </p:txBody>
      </p:sp>
      <p:pic>
        <p:nvPicPr>
          <p:cNvPr id="274" name="Google Shape;274;p14"/>
          <p:cNvPicPr preferRelativeResize="0"/>
          <p:nvPr/>
        </p:nvPicPr>
        <p:blipFill rotWithShape="1">
          <a:blip r:embed="rId3">
            <a:alphaModFix/>
          </a:blip>
          <a:srcRect b="3148" l="2223" r="3789" t="0"/>
          <a:stretch/>
        </p:blipFill>
        <p:spPr>
          <a:xfrm>
            <a:off x="806318" y="1305441"/>
            <a:ext cx="3988927" cy="2918439"/>
          </a:xfrm>
          <a:prstGeom prst="rect">
            <a:avLst/>
          </a:prstGeom>
          <a:noFill/>
          <a:ln>
            <a:noFill/>
          </a:ln>
        </p:spPr>
      </p:pic>
      <p:pic>
        <p:nvPicPr>
          <p:cNvPr id="275" name="Google Shape;275;p14"/>
          <p:cNvPicPr preferRelativeResize="0"/>
          <p:nvPr/>
        </p:nvPicPr>
        <p:blipFill rotWithShape="1">
          <a:blip r:embed="rId4">
            <a:alphaModFix/>
          </a:blip>
          <a:srcRect b="0" l="0" r="0" t="0"/>
          <a:stretch/>
        </p:blipFill>
        <p:spPr>
          <a:xfrm>
            <a:off x="6368054" y="2977978"/>
            <a:ext cx="5543860" cy="3378371"/>
          </a:xfrm>
          <a:prstGeom prst="rect">
            <a:avLst/>
          </a:prstGeom>
          <a:noFill/>
          <a:ln>
            <a:noFill/>
          </a:ln>
        </p:spPr>
      </p:pic>
      <p:sp>
        <p:nvSpPr>
          <p:cNvPr id="276" name="Google Shape;276;p1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5"/>
          <p:cNvSpPr txBox="1"/>
          <p:nvPr>
            <p:ph type="title"/>
          </p:nvPr>
        </p:nvSpPr>
        <p:spPr>
          <a:xfrm>
            <a:off x="1298713" y="646781"/>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Comparison of models</a:t>
            </a:r>
            <a:endParaRPr/>
          </a:p>
        </p:txBody>
      </p:sp>
      <p:sp>
        <p:nvSpPr>
          <p:cNvPr id="283" name="Google Shape;283;p1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4" name="Google Shape;284;p15"/>
          <p:cNvGraphicFramePr/>
          <p:nvPr/>
        </p:nvGraphicFramePr>
        <p:xfrm>
          <a:off x="1397654" y="1865627"/>
          <a:ext cx="3000000" cy="3000000"/>
        </p:xfrm>
        <a:graphic>
          <a:graphicData uri="http://schemas.openxmlformats.org/drawingml/2006/table">
            <a:tbl>
              <a:tblPr bandRow="1" firstCol="1" firstRow="1">
                <a:gradFill>
                  <a:gsLst>
                    <a:gs pos="0">
                      <a:srgbClr val="496A99"/>
                    </a:gs>
                    <a:gs pos="50000">
                      <a:srgbClr val="115591"/>
                    </a:gs>
                    <a:gs pos="100000">
                      <a:srgbClr val="094B85"/>
                    </a:gs>
                  </a:gsLst>
                  <a:lin ang="5400000" scaled="0"/>
                </a:gradFill>
                <a:tableStyleId>{D983D8B7-AC0E-48A7-844A-89F0BB691771}</a:tableStyleId>
              </a:tblPr>
              <a:tblGrid>
                <a:gridCol w="1757450"/>
                <a:gridCol w="1449575"/>
              </a:tblGrid>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Model Name</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Accuracy</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Logistic Regression</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90.0 %</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Gaussian NB</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83.0 %</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KNN</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89.72 %</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Decision Tree</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84.0 %</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73025">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MLP</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50000"/>
                        </a:lnSpc>
                        <a:spcBef>
                          <a:spcPts val="0"/>
                        </a:spcBef>
                        <a:spcAft>
                          <a:spcPts val="0"/>
                        </a:spcAft>
                        <a:buNone/>
                      </a:pPr>
                      <a:r>
                        <a:rPr lang="en-US" sz="1200" u="none" cap="none" strike="noStrike">
                          <a:solidFill>
                            <a:schemeClr val="dk1"/>
                          </a:solidFill>
                          <a:latin typeface="Calibri"/>
                          <a:ea typeface="Calibri"/>
                          <a:cs typeface="Calibri"/>
                          <a:sym typeface="Calibri"/>
                        </a:rPr>
                        <a:t>87.15 %</a:t>
                      </a:r>
                      <a:endParaRPr sz="1200" u="none" cap="none" strike="noStrike">
                        <a:solidFill>
                          <a:schemeClr val="dk1"/>
                        </a:solidFill>
                        <a:latin typeface="Calibri"/>
                        <a:ea typeface="Calibri"/>
                        <a:cs typeface="Calibri"/>
                        <a:sym typeface="Calibri"/>
                      </a:endParaRPr>
                    </a:p>
                  </a:txBody>
                  <a:tcPr marT="0" marB="0" marR="68575" marL="685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85" name="Google Shape;285;p15"/>
          <p:cNvSpPr txBox="1"/>
          <p:nvPr/>
        </p:nvSpPr>
        <p:spPr>
          <a:xfrm>
            <a:off x="1193909" y="4179894"/>
            <a:ext cx="9781760"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The highest accuracy we got for the logistic regression model. </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KNN model gave result comparatively very close to the logistic regression which is 89.72%.</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Overall, the lowest accuracy result we got from the naïve bayes model which is somewhat low, just 83%. However, Gaussian NB gave the highest F1–score for yes(1) class.</a:t>
            </a:r>
            <a:endParaRPr/>
          </a:p>
          <a:p>
            <a:pPr indent="-285750" lvl="0" marL="285750" marR="0" rtl="0" algn="l">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But comparatively, Logistic regression model performed better when we considered accuracy, AUC And overall f1 – score. </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pic>
        <p:nvPicPr>
          <p:cNvPr id="286" name="Google Shape;286;p15"/>
          <p:cNvPicPr preferRelativeResize="0"/>
          <p:nvPr/>
        </p:nvPicPr>
        <p:blipFill rotWithShape="1">
          <a:blip r:embed="rId3">
            <a:alphaModFix/>
          </a:blip>
          <a:srcRect b="0" l="0" r="0" t="0"/>
          <a:stretch/>
        </p:blipFill>
        <p:spPr>
          <a:xfrm>
            <a:off x="4751614" y="1865627"/>
            <a:ext cx="6848859" cy="2238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6"/>
          <p:cNvSpPr txBox="1"/>
          <p:nvPr>
            <p:ph type="title"/>
          </p:nvPr>
        </p:nvSpPr>
        <p:spPr>
          <a:xfrm>
            <a:off x="-2421464" y="762809"/>
            <a:ext cx="9905999" cy="1360898"/>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Predictions</a:t>
            </a:r>
            <a:endParaRPr/>
          </a:p>
        </p:txBody>
      </p:sp>
      <p:sp>
        <p:nvSpPr>
          <p:cNvPr id="293" name="Google Shape;293;p1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4" name="Google Shape;294;p16"/>
          <p:cNvPicPr preferRelativeResize="0"/>
          <p:nvPr/>
        </p:nvPicPr>
        <p:blipFill rotWithShape="1">
          <a:blip r:embed="rId3">
            <a:alphaModFix/>
          </a:blip>
          <a:srcRect b="0" l="0" r="0" t="0"/>
          <a:stretch/>
        </p:blipFill>
        <p:spPr>
          <a:xfrm>
            <a:off x="7957776" y="1881267"/>
            <a:ext cx="2778315" cy="1082922"/>
          </a:xfrm>
          <a:prstGeom prst="rect">
            <a:avLst/>
          </a:prstGeom>
          <a:noFill/>
          <a:ln>
            <a:noFill/>
          </a:ln>
        </p:spPr>
      </p:pic>
      <p:pic>
        <p:nvPicPr>
          <p:cNvPr descr="Table&#10;&#10;Description automatically generated" id="295" name="Google Shape;295;p16"/>
          <p:cNvPicPr preferRelativeResize="0"/>
          <p:nvPr/>
        </p:nvPicPr>
        <p:blipFill rotWithShape="1">
          <a:blip r:embed="rId4">
            <a:alphaModFix/>
          </a:blip>
          <a:srcRect b="0" l="0" r="0" t="0"/>
          <a:stretch/>
        </p:blipFill>
        <p:spPr>
          <a:xfrm>
            <a:off x="7957777" y="3164704"/>
            <a:ext cx="2778315" cy="1082922"/>
          </a:xfrm>
          <a:prstGeom prst="rect">
            <a:avLst/>
          </a:prstGeom>
          <a:noFill/>
          <a:ln>
            <a:noFill/>
          </a:ln>
        </p:spPr>
      </p:pic>
      <p:sp>
        <p:nvSpPr>
          <p:cNvPr id="296" name="Google Shape;296;p16"/>
          <p:cNvSpPr txBox="1"/>
          <p:nvPr/>
        </p:nvSpPr>
        <p:spPr>
          <a:xfrm>
            <a:off x="1430854" y="4481967"/>
            <a:ext cx="9465571"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For No Class (people who didn't subscribe to bank deposit), Logistic Regression and KNN models performed better than other models with the highest F1 score (0.94). </a:t>
            </a:r>
            <a:endParaRPr/>
          </a:p>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For Yes Class (people who subscribed to bank deposit), Gaussian NB model performed with the highest F1-score.</a:t>
            </a:r>
            <a:endParaRPr/>
          </a:p>
          <a:p>
            <a:pPr indent="-285750" lvl="0" marL="285750" marR="0" rtl="0" algn="just">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Logistic regression model gave the </a:t>
            </a:r>
            <a:r>
              <a:rPr b="1" lang="en-US" sz="1800">
                <a:solidFill>
                  <a:schemeClr val="lt1"/>
                </a:solidFill>
                <a:latin typeface="Calibri"/>
                <a:ea typeface="Calibri"/>
                <a:cs typeface="Calibri"/>
                <a:sym typeface="Calibri"/>
              </a:rPr>
              <a:t>lowest number of false positive.</a:t>
            </a:r>
            <a:endParaRPr/>
          </a:p>
        </p:txBody>
      </p:sp>
      <p:pic>
        <p:nvPicPr>
          <p:cNvPr id="297" name="Google Shape;297;p16"/>
          <p:cNvPicPr preferRelativeResize="0"/>
          <p:nvPr/>
        </p:nvPicPr>
        <p:blipFill rotWithShape="1">
          <a:blip r:embed="rId5">
            <a:alphaModFix/>
          </a:blip>
          <a:srcRect b="0" l="0" r="0" t="0"/>
          <a:stretch/>
        </p:blipFill>
        <p:spPr>
          <a:xfrm>
            <a:off x="1430854" y="1881267"/>
            <a:ext cx="6053681" cy="24001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sp>
        <p:nvSpPr>
          <p:cNvPr id="302" name="Google Shape;302;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303" name="Google Shape;303;p17"/>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304" name="Google Shape;304;p17"/>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Summary</a:t>
            </a:r>
            <a:endParaRPr/>
          </a:p>
        </p:txBody>
      </p:sp>
      <p:sp>
        <p:nvSpPr>
          <p:cNvPr id="305" name="Google Shape;305;p17"/>
          <p:cNvSpPr txBox="1"/>
          <p:nvPr>
            <p:ph idx="1" type="body"/>
          </p:nvPr>
        </p:nvSpPr>
        <p:spPr>
          <a:xfrm>
            <a:off x="1143001" y="2332026"/>
            <a:ext cx="6934766" cy="356711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a:latin typeface="Calibri"/>
                <a:ea typeface="Calibri"/>
                <a:cs typeface="Calibri"/>
                <a:sym typeface="Calibri"/>
              </a:rPr>
              <a:t>After this project we can categorize or identify a group of customers who are most likely to give positive response on similar campaign offers, and this result will help the bank for future work and marketing strategies.</a:t>
            </a:r>
            <a:br>
              <a:rPr lang="en-US">
                <a:latin typeface="Calibri"/>
                <a:ea typeface="Calibri"/>
                <a:cs typeface="Calibri"/>
                <a:sym typeface="Calibri"/>
              </a:rPr>
            </a:br>
            <a:endParaRPr>
              <a:latin typeface="Calibri"/>
              <a:ea typeface="Calibri"/>
              <a:cs typeface="Calibri"/>
              <a:sym typeface="Calibri"/>
            </a:endParaRPr>
          </a:p>
          <a:p>
            <a:pPr indent="-101600" lvl="0" marL="228600" rtl="0" algn="l">
              <a:lnSpc>
                <a:spcPct val="120000"/>
              </a:lnSpc>
              <a:spcBef>
                <a:spcPts val="1000"/>
              </a:spcBef>
              <a:spcAft>
                <a:spcPts val="0"/>
              </a:spcAft>
              <a:buClr>
                <a:schemeClr val="lt1"/>
              </a:buClr>
              <a:buSzPts val="2000"/>
              <a:buNone/>
            </a:pPr>
            <a:r>
              <a:t/>
            </a:r>
            <a:endParaRPr>
              <a:latin typeface="Calibri"/>
              <a:ea typeface="Calibri"/>
              <a:cs typeface="Calibri"/>
              <a:sym typeface="Calibri"/>
            </a:endParaRPr>
          </a:p>
        </p:txBody>
      </p:sp>
      <p:pic>
        <p:nvPicPr>
          <p:cNvPr descr="Target Audience" id="306" name="Google Shape;306;p17"/>
          <p:cNvPicPr preferRelativeResize="0"/>
          <p:nvPr/>
        </p:nvPicPr>
        <p:blipFill rotWithShape="1">
          <a:blip r:embed="rId3">
            <a:alphaModFix/>
          </a:blip>
          <a:srcRect b="0" l="0" r="0" t="0"/>
          <a:stretch/>
        </p:blipFill>
        <p:spPr>
          <a:xfrm>
            <a:off x="8077768" y="3118968"/>
            <a:ext cx="2916707" cy="2916707"/>
          </a:xfrm>
          <a:prstGeom prst="rect">
            <a:avLst/>
          </a:prstGeom>
          <a:noFill/>
          <a:ln>
            <a:noFill/>
          </a:ln>
        </p:spPr>
      </p:pic>
      <p:cxnSp>
        <p:nvCxnSpPr>
          <p:cNvPr id="307" name="Google Shape;307;p17"/>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308" name="Google Shape;308;p1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18"/>
          <p:cNvSpPr txBox="1"/>
          <p:nvPr/>
        </p:nvSpPr>
        <p:spPr>
          <a:xfrm>
            <a:off x="896616" y="832969"/>
            <a:ext cx="6998466" cy="83809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4400"/>
              <a:buFont typeface="Calibri"/>
              <a:buNone/>
            </a:pPr>
            <a:r>
              <a:rPr b="1" lang="en-US" sz="4400">
                <a:solidFill>
                  <a:schemeClr val="lt1"/>
                </a:solidFill>
                <a:latin typeface="Calibri"/>
                <a:ea typeface="Calibri"/>
                <a:cs typeface="Calibri"/>
                <a:sym typeface="Calibri"/>
              </a:rPr>
              <a:t>Future Work</a:t>
            </a:r>
            <a:endParaRPr/>
          </a:p>
        </p:txBody>
      </p:sp>
      <p:grpSp>
        <p:nvGrpSpPr>
          <p:cNvPr id="315" name="Google Shape;315;p18"/>
          <p:cNvGrpSpPr/>
          <p:nvPr/>
        </p:nvGrpSpPr>
        <p:grpSpPr>
          <a:xfrm>
            <a:off x="1203791" y="3053579"/>
            <a:ext cx="10029229" cy="1327746"/>
            <a:chOff x="196509" y="1382514"/>
            <a:chExt cx="10029229" cy="1327746"/>
          </a:xfrm>
        </p:grpSpPr>
        <p:sp>
          <p:nvSpPr>
            <p:cNvPr id="316" name="Google Shape;316;p18"/>
            <p:cNvSpPr/>
            <p:nvPr/>
          </p:nvSpPr>
          <p:spPr>
            <a:xfrm>
              <a:off x="196509" y="1382514"/>
              <a:ext cx="1327746" cy="1327746"/>
            </a:xfrm>
            <a:prstGeom prst="ellipse">
              <a:avLst/>
            </a:prstGeom>
            <a:solidFill>
              <a:srgbClr val="E6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475336" y="1661340"/>
              <a:ext cx="770093" cy="770093"/>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1808773" y="1382514"/>
              <a:ext cx="3129688" cy="13277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txBox="1"/>
            <p:nvPr/>
          </p:nvSpPr>
          <p:spPr>
            <a:xfrm>
              <a:off x="1808773" y="1382514"/>
              <a:ext cx="3129688" cy="132774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Perform data analysis using outliers' techniques</a:t>
              </a:r>
              <a:endParaRPr/>
            </a:p>
            <a:p>
              <a:pPr indent="0" lvl="0" marL="0" marR="0" rtl="0" algn="l">
                <a:lnSpc>
                  <a:spcPct val="100000"/>
                </a:lnSpc>
                <a:spcBef>
                  <a:spcPts val="56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Perform more complex algorithms to get better accuracy result using detailed hyper parameter tunning</a:t>
              </a:r>
              <a:endParaRPr/>
            </a:p>
          </p:txBody>
        </p:sp>
        <p:sp>
          <p:nvSpPr>
            <p:cNvPr id="320" name="Google Shape;320;p18"/>
            <p:cNvSpPr/>
            <p:nvPr/>
          </p:nvSpPr>
          <p:spPr>
            <a:xfrm>
              <a:off x="5483786" y="1382514"/>
              <a:ext cx="1327746" cy="1327746"/>
            </a:xfrm>
            <a:prstGeom prst="ellipse">
              <a:avLst/>
            </a:prstGeom>
            <a:solidFill>
              <a:srgbClr val="E6C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5762613" y="1661340"/>
              <a:ext cx="770093" cy="770093"/>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8"/>
            <p:cNvSpPr/>
            <p:nvPr/>
          </p:nvSpPr>
          <p:spPr>
            <a:xfrm>
              <a:off x="7096050" y="1382514"/>
              <a:ext cx="3129688" cy="132774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8"/>
            <p:cNvSpPr txBox="1"/>
            <p:nvPr/>
          </p:nvSpPr>
          <p:spPr>
            <a:xfrm>
              <a:off x="7096050" y="1382514"/>
              <a:ext cx="3129688" cy="1327746"/>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600"/>
                <a:buFont typeface="Calibri"/>
                <a:buNone/>
              </a:pPr>
              <a:r>
                <a:rPr lang="en-US" sz="1600">
                  <a:solidFill>
                    <a:schemeClr val="lt1"/>
                  </a:solidFill>
                  <a:latin typeface="Calibri"/>
                  <a:ea typeface="Calibri"/>
                  <a:cs typeface="Calibri"/>
                  <a:sym typeface="Calibri"/>
                </a:rPr>
                <a:t>If time permits, visualization dashboard for bank marketing dataset will be also created.</a:t>
              </a:r>
              <a:endParaRPr sz="1600">
                <a:solidFill>
                  <a:schemeClr val="lt1"/>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1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pic>
        <p:nvPicPr>
          <p:cNvPr descr="Text, whiteboard&#10;&#10;Description automatically generated" id="329" name="Google Shape;329;p19"/>
          <p:cNvPicPr preferRelativeResize="0"/>
          <p:nvPr/>
        </p:nvPicPr>
        <p:blipFill rotWithShape="1">
          <a:blip r:embed="rId3">
            <a:alphaModFix/>
          </a:blip>
          <a:srcRect b="18326" l="0" r="0" t="0"/>
          <a:stretch/>
        </p:blipFill>
        <p:spPr>
          <a:xfrm>
            <a:off x="3090283" y="0"/>
            <a:ext cx="9101717" cy="6858000"/>
          </a:xfrm>
          <a:custGeom>
            <a:rect b="b" l="l" r="r" t="t"/>
            <a:pathLst>
              <a:path extrusionOk="0" h="6858000" w="9098732">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330" name="Google Shape;330;p19"/>
          <p:cNvSpPr/>
          <p:nvPr/>
        </p:nvSpPr>
        <p:spPr>
          <a:xfrm>
            <a:off x="3090295" y="-2"/>
            <a:ext cx="8239927" cy="6858000"/>
          </a:xfrm>
          <a:custGeom>
            <a:rect b="b" l="l" r="r" t="t"/>
            <a:pathLst>
              <a:path extrusionOk="0" h="6858000" w="8239927">
                <a:moveTo>
                  <a:pt x="6010593" y="0"/>
                </a:moveTo>
                <a:lnTo>
                  <a:pt x="8239927" y="0"/>
                </a:lnTo>
                <a:lnTo>
                  <a:pt x="2229335" y="6858000"/>
                </a:lnTo>
                <a:lnTo>
                  <a:pt x="0" y="6858000"/>
                </a:lnTo>
                <a:close/>
              </a:path>
            </a:pathLst>
          </a:custGeom>
          <a:solidFill>
            <a:schemeClr val="dk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Play"/>
              <a:ea typeface="Play"/>
              <a:cs typeface="Play"/>
              <a:sym typeface="Play"/>
            </a:endParaRPr>
          </a:p>
        </p:txBody>
      </p:sp>
      <p:sp>
        <p:nvSpPr>
          <p:cNvPr id="331" name="Google Shape;331;p19"/>
          <p:cNvSpPr txBox="1"/>
          <p:nvPr>
            <p:ph idx="1" type="body"/>
          </p:nvPr>
        </p:nvSpPr>
        <p:spPr>
          <a:xfrm>
            <a:off x="1143002" y="2332029"/>
            <a:ext cx="4118906" cy="3840171"/>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lt1"/>
              </a:buClr>
              <a:buSzPts val="6600"/>
              <a:buNone/>
            </a:pPr>
            <a:r>
              <a:rPr lang="en-US" sz="6600">
                <a:latin typeface="Calibri"/>
                <a:ea typeface="Calibri"/>
                <a:cs typeface="Calibri"/>
                <a:sym typeface="Calibri"/>
              </a:rPr>
              <a:t>Thank you</a:t>
            </a:r>
            <a:endParaRPr/>
          </a:p>
        </p:txBody>
      </p:sp>
      <p:sp>
        <p:nvSpPr>
          <p:cNvPr id="332" name="Google Shape;332;p1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Problem Definition</a:t>
            </a:r>
            <a:endParaRPr/>
          </a:p>
        </p:txBody>
      </p:sp>
      <p:sp>
        <p:nvSpPr>
          <p:cNvPr id="108" name="Google Shape;108;p2"/>
          <p:cNvSpPr txBox="1"/>
          <p:nvPr>
            <p:ph idx="1" type="body"/>
          </p:nvPr>
        </p:nvSpPr>
        <p:spPr>
          <a:xfrm>
            <a:off x="1143000" y="2007486"/>
            <a:ext cx="9905999" cy="3977579"/>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a:latin typeface="Calibri"/>
                <a:ea typeface="Calibri"/>
                <a:cs typeface="Calibri"/>
                <a:sym typeface="Calibri"/>
              </a:rPr>
              <a:t>Predict whether the client will subscribe for a term deposit or not!</a:t>
            </a:r>
            <a:endParaRPr/>
          </a:p>
          <a:p>
            <a:pPr indent="-101600" lvl="0" marL="228600" rtl="0" algn="l">
              <a:lnSpc>
                <a:spcPct val="120000"/>
              </a:lnSpc>
              <a:spcBef>
                <a:spcPts val="1000"/>
              </a:spcBef>
              <a:spcAft>
                <a:spcPts val="0"/>
              </a:spcAft>
              <a:buClr>
                <a:schemeClr val="lt1"/>
              </a:buClr>
              <a:buSzPts val="2000"/>
              <a:buNone/>
            </a:pPr>
            <a:r>
              <a:t/>
            </a:r>
            <a:endParaRPr>
              <a:latin typeface="Calibri"/>
              <a:ea typeface="Calibri"/>
              <a:cs typeface="Calibri"/>
              <a:sym typeface="Calibri"/>
            </a:endParaRPr>
          </a:p>
          <a:p>
            <a:pPr indent="-101600" lvl="0" marL="228600" rtl="0" algn="l">
              <a:lnSpc>
                <a:spcPct val="120000"/>
              </a:lnSpc>
              <a:spcBef>
                <a:spcPts val="1000"/>
              </a:spcBef>
              <a:spcAft>
                <a:spcPts val="0"/>
              </a:spcAft>
              <a:buClr>
                <a:schemeClr val="lt1"/>
              </a:buClr>
              <a:buSzPts val="2000"/>
              <a:buNone/>
            </a:pPr>
            <a:r>
              <a:t/>
            </a:r>
            <a:endParaRPr>
              <a:latin typeface="Calibri"/>
              <a:ea typeface="Calibri"/>
              <a:cs typeface="Calibri"/>
              <a:sym typeface="Calibri"/>
            </a:endParaRPr>
          </a:p>
          <a:p>
            <a:pPr indent="-101600" lvl="0" marL="228600" rtl="0" algn="l">
              <a:lnSpc>
                <a:spcPct val="120000"/>
              </a:lnSpc>
              <a:spcBef>
                <a:spcPts val="1000"/>
              </a:spcBef>
              <a:spcAft>
                <a:spcPts val="0"/>
              </a:spcAft>
              <a:buClr>
                <a:schemeClr val="lt1"/>
              </a:buClr>
              <a:buSzPts val="2000"/>
              <a:buNone/>
            </a:pPr>
            <a:r>
              <a:t/>
            </a:r>
            <a:endParaRPr>
              <a:latin typeface="Calibri"/>
              <a:ea typeface="Calibri"/>
              <a:cs typeface="Calibri"/>
              <a:sym typeface="Calibri"/>
            </a:endParaRPr>
          </a:p>
          <a:p>
            <a:pPr indent="-101600" lvl="0" marL="228600" rtl="0" algn="l">
              <a:lnSpc>
                <a:spcPct val="120000"/>
              </a:lnSpc>
              <a:spcBef>
                <a:spcPts val="1000"/>
              </a:spcBef>
              <a:spcAft>
                <a:spcPts val="0"/>
              </a:spcAft>
              <a:buClr>
                <a:schemeClr val="lt1"/>
              </a:buClr>
              <a:buSzPts val="2000"/>
              <a:buNone/>
            </a:pPr>
            <a:r>
              <a:t/>
            </a:r>
            <a:endParaRPr>
              <a:latin typeface="Calibri"/>
              <a:ea typeface="Calibri"/>
              <a:cs typeface="Calibri"/>
              <a:sym typeface="Calibri"/>
            </a:endParaRPr>
          </a:p>
          <a:p>
            <a:pPr indent="-228600" lvl="0" marL="228600" rtl="0" algn="l">
              <a:lnSpc>
                <a:spcPct val="120000"/>
              </a:lnSpc>
              <a:spcBef>
                <a:spcPts val="1000"/>
              </a:spcBef>
              <a:spcAft>
                <a:spcPts val="0"/>
              </a:spcAft>
              <a:buClr>
                <a:schemeClr val="lt1"/>
              </a:buClr>
              <a:buSzPts val="2000"/>
              <a:buChar char="•"/>
            </a:pPr>
            <a:r>
              <a:rPr lang="en-US">
                <a:latin typeface="Calibri"/>
                <a:ea typeface="Calibri"/>
                <a:cs typeface="Calibri"/>
                <a:sym typeface="Calibri"/>
              </a:rPr>
              <a:t>Advantage</a:t>
            </a:r>
            <a:r>
              <a:rPr i="0" lang="en-US">
                <a:latin typeface="Calibri"/>
                <a:ea typeface="Calibri"/>
                <a:cs typeface="Calibri"/>
                <a:sym typeface="Calibri"/>
              </a:rPr>
              <a:t>:</a:t>
            </a:r>
            <a:endParaRPr/>
          </a:p>
          <a:p>
            <a:pPr indent="0" lvl="1" marL="228600" rtl="0" algn="l">
              <a:lnSpc>
                <a:spcPct val="120000"/>
              </a:lnSpc>
              <a:spcBef>
                <a:spcPts val="500"/>
              </a:spcBef>
              <a:spcAft>
                <a:spcPts val="0"/>
              </a:spcAft>
              <a:buClr>
                <a:schemeClr val="lt1"/>
              </a:buClr>
              <a:buSzPts val="1800"/>
              <a:buFont typeface="Calibri"/>
              <a:buNone/>
            </a:pPr>
            <a:r>
              <a:rPr i="0" lang="en-US">
                <a:latin typeface="Calibri"/>
                <a:ea typeface="Calibri"/>
                <a:cs typeface="Calibri"/>
                <a:sym typeface="Calibri"/>
              </a:rPr>
              <a:t>Financial institute can decide doing proactive marketing instead of mass marketing </a:t>
            </a:r>
            <a:endParaRPr/>
          </a:p>
          <a:p>
            <a:pPr indent="0" lvl="1" marL="228600" rtl="0" algn="l">
              <a:lnSpc>
                <a:spcPct val="120000"/>
              </a:lnSpc>
              <a:spcBef>
                <a:spcPts val="500"/>
              </a:spcBef>
              <a:spcAft>
                <a:spcPts val="0"/>
              </a:spcAft>
              <a:buClr>
                <a:schemeClr val="lt1"/>
              </a:buClr>
              <a:buSzPts val="1800"/>
              <a:buFont typeface="Calibri"/>
              <a:buNone/>
            </a:pPr>
            <a:r>
              <a:rPr i="0" lang="en-US">
                <a:latin typeface="Calibri"/>
                <a:ea typeface="Calibri"/>
                <a:cs typeface="Calibri"/>
                <a:sym typeface="Calibri"/>
              </a:rPr>
              <a:t>Financial institute can save time, costs and improve the quality of work </a:t>
            </a:r>
            <a:endParaRPr i="0">
              <a:latin typeface="Calibri"/>
              <a:ea typeface="Calibri"/>
              <a:cs typeface="Calibri"/>
              <a:sym typeface="Calibri"/>
            </a:endParaRPr>
          </a:p>
        </p:txBody>
      </p:sp>
      <p:sp>
        <p:nvSpPr>
          <p:cNvPr id="109" name="Google Shape;109;p2"/>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110" name="Google Shape;110;p2"/>
          <p:cNvPicPr preferRelativeResize="0"/>
          <p:nvPr/>
        </p:nvPicPr>
        <p:blipFill rotWithShape="1">
          <a:blip r:embed="rId3">
            <a:alphaModFix/>
          </a:blip>
          <a:srcRect b="0" l="0" r="0" t="0"/>
          <a:stretch/>
        </p:blipFill>
        <p:spPr>
          <a:xfrm>
            <a:off x="10028067" y="5179360"/>
            <a:ext cx="1779620" cy="948387"/>
          </a:xfrm>
          <a:prstGeom prst="rect">
            <a:avLst/>
          </a:prstGeom>
          <a:noFill/>
          <a:ln>
            <a:noFill/>
          </a:ln>
        </p:spPr>
      </p:pic>
      <p:grpSp>
        <p:nvGrpSpPr>
          <p:cNvPr id="111" name="Google Shape;111;p2"/>
          <p:cNvGrpSpPr/>
          <p:nvPr/>
        </p:nvGrpSpPr>
        <p:grpSpPr>
          <a:xfrm>
            <a:off x="3456181" y="2970138"/>
            <a:ext cx="4568399" cy="1468535"/>
            <a:chOff x="998768" y="27308"/>
            <a:chExt cx="4568399" cy="1468535"/>
          </a:xfrm>
        </p:grpSpPr>
        <p:sp>
          <p:nvSpPr>
            <p:cNvPr id="112" name="Google Shape;112;p2"/>
            <p:cNvSpPr/>
            <p:nvPr/>
          </p:nvSpPr>
          <p:spPr>
            <a:xfrm>
              <a:off x="998768" y="27308"/>
              <a:ext cx="604800" cy="604800"/>
            </a:xfrm>
            <a:prstGeom prst="ellipse">
              <a:avLst/>
            </a:prstGeom>
            <a:solidFill>
              <a:srgbClr val="B9222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1125776" y="154316"/>
              <a:ext cx="350784" cy="350784"/>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1733168" y="27308"/>
              <a:ext cx="1425599" cy="6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txBox="1"/>
            <p:nvPr/>
          </p:nvSpPr>
          <p:spPr>
            <a:xfrm>
              <a:off x="1733168" y="27308"/>
              <a:ext cx="1425599" cy="60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Promotion of the Product</a:t>
              </a:r>
              <a:endParaRPr/>
            </a:p>
          </p:txBody>
        </p:sp>
        <p:sp>
          <p:nvSpPr>
            <p:cNvPr id="116" name="Google Shape;116;p2"/>
            <p:cNvSpPr/>
            <p:nvPr/>
          </p:nvSpPr>
          <p:spPr>
            <a:xfrm>
              <a:off x="3407168" y="27308"/>
              <a:ext cx="604800" cy="604800"/>
            </a:xfrm>
            <a:prstGeom prst="ellipse">
              <a:avLst/>
            </a:prstGeom>
            <a:solidFill>
              <a:srgbClr val="1554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3534176" y="154316"/>
              <a:ext cx="350784" cy="35078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4141568" y="27308"/>
              <a:ext cx="1425599" cy="6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txBox="1"/>
            <p:nvPr/>
          </p:nvSpPr>
          <p:spPr>
            <a:xfrm>
              <a:off x="4141568" y="27308"/>
              <a:ext cx="1425599" cy="60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Efficiency improvement</a:t>
              </a:r>
              <a:endParaRPr/>
            </a:p>
          </p:txBody>
        </p:sp>
        <p:sp>
          <p:nvSpPr>
            <p:cNvPr id="120" name="Google Shape;120;p2"/>
            <p:cNvSpPr/>
            <p:nvPr/>
          </p:nvSpPr>
          <p:spPr>
            <a:xfrm>
              <a:off x="998768" y="891043"/>
              <a:ext cx="604800" cy="604800"/>
            </a:xfrm>
            <a:prstGeom prst="ellipse">
              <a:avLst/>
            </a:prstGeom>
            <a:solidFill>
              <a:srgbClr val="1A8B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1125776" y="1018051"/>
              <a:ext cx="350784" cy="35078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1733168" y="891043"/>
              <a:ext cx="1425599" cy="6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1733168" y="891043"/>
              <a:ext cx="1425599" cy="60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Expand marketing campaigns</a:t>
              </a:r>
              <a:endParaRPr/>
            </a:p>
          </p:txBody>
        </p:sp>
        <p:sp>
          <p:nvSpPr>
            <p:cNvPr id="124" name="Google Shape;124;p2"/>
            <p:cNvSpPr/>
            <p:nvPr/>
          </p:nvSpPr>
          <p:spPr>
            <a:xfrm>
              <a:off x="3407168" y="891043"/>
              <a:ext cx="604800" cy="604800"/>
            </a:xfrm>
            <a:prstGeom prst="ellipse">
              <a:avLst/>
            </a:prstGeom>
            <a:solidFill>
              <a:srgbClr val="EA74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3534176" y="1018051"/>
              <a:ext cx="350784" cy="35078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4141568" y="891043"/>
              <a:ext cx="1425599" cy="6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txBox="1"/>
            <p:nvPr/>
          </p:nvSpPr>
          <p:spPr>
            <a:xfrm>
              <a:off x="4141568" y="891043"/>
              <a:ext cx="1425599" cy="604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lt1"/>
                </a:buClr>
                <a:buSzPts val="1500"/>
                <a:buFont typeface="Calibri"/>
                <a:buNone/>
              </a:pPr>
              <a:r>
                <a:rPr b="0" i="0" lang="en-US" sz="1500" u="none" cap="none" strike="noStrike">
                  <a:solidFill>
                    <a:schemeClr val="lt1"/>
                  </a:solidFill>
                  <a:latin typeface="Calibri"/>
                  <a:ea typeface="Calibri"/>
                  <a:cs typeface="Calibri"/>
                  <a:sym typeface="Calibri"/>
                </a:rPr>
                <a:t>Cost-effective and Time-Saving</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Project Lifecycle</a:t>
            </a:r>
            <a:endParaRPr/>
          </a:p>
        </p:txBody>
      </p:sp>
      <p:sp>
        <p:nvSpPr>
          <p:cNvPr id="134" name="Google Shape;134;p3"/>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35" name="Google Shape;135;p3"/>
          <p:cNvGrpSpPr/>
          <p:nvPr/>
        </p:nvGrpSpPr>
        <p:grpSpPr>
          <a:xfrm>
            <a:off x="1146386" y="2799163"/>
            <a:ext cx="9899225" cy="2180250"/>
            <a:chOff x="3386" y="358"/>
            <a:chExt cx="9899225" cy="2180250"/>
          </a:xfrm>
        </p:grpSpPr>
        <p:sp>
          <p:nvSpPr>
            <p:cNvPr id="136" name="Google Shape;136;p3"/>
            <p:cNvSpPr/>
            <p:nvPr/>
          </p:nvSpPr>
          <p:spPr>
            <a:xfrm>
              <a:off x="3386" y="358"/>
              <a:ext cx="1619906" cy="648000"/>
            </a:xfrm>
            <a:prstGeom prst="roundRect">
              <a:avLst>
                <a:gd fmla="val 10000" name="adj"/>
              </a:avLst>
            </a:prstGeom>
            <a:solidFill>
              <a:srgbClr val="0E3D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txBox="1"/>
            <p:nvPr/>
          </p:nvSpPr>
          <p:spPr>
            <a:xfrm>
              <a:off x="3386" y="358"/>
              <a:ext cx="1619906" cy="4320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Dataset</a:t>
              </a:r>
              <a:endParaRPr/>
            </a:p>
          </p:txBody>
        </p:sp>
        <p:sp>
          <p:nvSpPr>
            <p:cNvPr id="138" name="Google Shape;138;p3"/>
            <p:cNvSpPr/>
            <p:nvPr/>
          </p:nvSpPr>
          <p:spPr>
            <a:xfrm>
              <a:off x="364851" y="432358"/>
              <a:ext cx="1560553" cy="1748250"/>
            </a:xfrm>
            <a:prstGeom prst="roundRect">
              <a:avLst>
                <a:gd fmla="val 10000" name="adj"/>
              </a:avLst>
            </a:prstGeom>
            <a:solidFill>
              <a:schemeClr val="lt1">
                <a:alpha val="89803"/>
              </a:schemeClr>
            </a:solidFill>
            <a:ln cap="flat" cmpd="sng" w="12700">
              <a:solidFill>
                <a:srgbClr val="0E3D66"/>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txBox="1"/>
            <p:nvPr/>
          </p:nvSpPr>
          <p:spPr>
            <a:xfrm>
              <a:off x="410558" y="478065"/>
              <a:ext cx="1469139" cy="1656836"/>
            </a:xfrm>
            <a:prstGeom prst="rect">
              <a:avLst/>
            </a:prstGeom>
            <a:noFill/>
            <a:ln>
              <a:noFill/>
            </a:ln>
          </p:spPr>
          <p:txBody>
            <a:bodyPr anchorCtr="0" anchor="t" bIns="85325" lIns="85325" spcFirstLastPara="1" rIns="85325" wrap="square" tIns="85325">
              <a:noAutofit/>
            </a:bodyPr>
            <a:lstStyle/>
            <a:p>
              <a:pPr indent="-38100" lvl="1" marL="114300" marR="0" rtl="0" algn="l">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Calibri"/>
                <a:ea typeface="Calibri"/>
                <a:cs typeface="Calibri"/>
                <a:sym typeface="Calibri"/>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Understanding</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Downloading</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Loading</a:t>
              </a:r>
              <a:endParaRPr/>
            </a:p>
          </p:txBody>
        </p:sp>
        <p:sp>
          <p:nvSpPr>
            <p:cNvPr id="140" name="Google Shape;140;p3"/>
            <p:cNvSpPr/>
            <p:nvPr/>
          </p:nvSpPr>
          <p:spPr>
            <a:xfrm>
              <a:off x="1861445" y="14704"/>
              <a:ext cx="504883" cy="403309"/>
            </a:xfrm>
            <a:prstGeom prst="rightArrow">
              <a:avLst>
                <a:gd fmla="val 60000" name="adj1"/>
                <a:gd fmla="val 50000" name="adj2"/>
              </a:avLst>
            </a:prstGeom>
            <a:solidFill>
              <a:srgbClr val="1351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txBox="1"/>
            <p:nvPr/>
          </p:nvSpPr>
          <p:spPr>
            <a:xfrm>
              <a:off x="1861445" y="95366"/>
              <a:ext cx="383890" cy="2419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Play"/>
                <a:ea typeface="Play"/>
                <a:cs typeface="Play"/>
                <a:sym typeface="Play"/>
              </a:endParaRPr>
            </a:p>
          </p:txBody>
        </p:sp>
        <p:sp>
          <p:nvSpPr>
            <p:cNvPr id="142" name="Google Shape;142;p3"/>
            <p:cNvSpPr/>
            <p:nvPr/>
          </p:nvSpPr>
          <p:spPr>
            <a:xfrm>
              <a:off x="2575904" y="358"/>
              <a:ext cx="1619906" cy="648000"/>
            </a:xfrm>
            <a:prstGeom prst="roundRect">
              <a:avLst>
                <a:gd fmla="val 10000" name="adj"/>
              </a:avLst>
            </a:prstGeom>
            <a:solidFill>
              <a:srgbClr val="4475B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txBox="1"/>
            <p:nvPr/>
          </p:nvSpPr>
          <p:spPr>
            <a:xfrm>
              <a:off x="2575904" y="358"/>
              <a:ext cx="1619906" cy="4320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Data Preprocess</a:t>
              </a:r>
              <a:endParaRPr/>
            </a:p>
          </p:txBody>
        </p:sp>
        <p:sp>
          <p:nvSpPr>
            <p:cNvPr id="144" name="Google Shape;144;p3"/>
            <p:cNvSpPr/>
            <p:nvPr/>
          </p:nvSpPr>
          <p:spPr>
            <a:xfrm>
              <a:off x="2781404" y="432358"/>
              <a:ext cx="1872482" cy="1748250"/>
            </a:xfrm>
            <a:prstGeom prst="roundRect">
              <a:avLst>
                <a:gd fmla="val 10000" name="adj"/>
              </a:avLst>
            </a:prstGeom>
            <a:solidFill>
              <a:schemeClr val="lt1">
                <a:alpha val="89803"/>
              </a:schemeClr>
            </a:solidFill>
            <a:ln cap="flat" cmpd="sng" w="12700">
              <a:solidFill>
                <a:srgbClr val="4475B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txBox="1"/>
            <p:nvPr/>
          </p:nvSpPr>
          <p:spPr>
            <a:xfrm>
              <a:off x="2832608" y="483562"/>
              <a:ext cx="1770074" cy="1645842"/>
            </a:xfrm>
            <a:prstGeom prst="rect">
              <a:avLst/>
            </a:prstGeom>
            <a:noFill/>
            <a:ln>
              <a:noFill/>
            </a:ln>
          </p:spPr>
          <p:txBody>
            <a:bodyPr anchorCtr="0" anchor="t" bIns="85325" lIns="85325" spcFirstLastPara="1" rIns="85325" wrap="square" tIns="85325">
              <a:noAutofit/>
            </a:bodyPr>
            <a:lstStyle/>
            <a:p>
              <a:pPr indent="-38100" lvl="1" marL="114300" marR="0" rtl="0" algn="l">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Calibri"/>
                <a:ea typeface="Calibri"/>
                <a:cs typeface="Calibri"/>
                <a:sym typeface="Calibri"/>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Data cleaning</a:t>
              </a:r>
              <a:endParaRPr/>
            </a:p>
            <a:p>
              <a:pPr indent="-114300" lvl="1" marL="114300" marR="0" rtl="0" algn="l">
                <a:lnSpc>
                  <a:spcPct val="90000"/>
                </a:lnSpc>
                <a:spcBef>
                  <a:spcPts val="18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    (Check missing value)</a:t>
              </a:r>
              <a:endParaRPr/>
            </a:p>
            <a:p>
              <a:pPr indent="-114300" lvl="1" marL="114300" marR="0" rtl="0" algn="l">
                <a:lnSpc>
                  <a:spcPct val="90000"/>
                </a:lnSpc>
                <a:spcBef>
                  <a:spcPts val="18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    (Remove duplicate)</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Data converting</a:t>
              </a:r>
              <a:endParaRPr/>
            </a:p>
            <a:p>
              <a:pPr indent="-114300" lvl="1" marL="114300" marR="0" rtl="0" algn="l">
                <a:lnSpc>
                  <a:spcPct val="90000"/>
                </a:lnSpc>
                <a:spcBef>
                  <a:spcPts val="18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    (Categorical to</a:t>
              </a:r>
              <a:endParaRPr/>
            </a:p>
            <a:p>
              <a:pPr indent="-114300" lvl="1" marL="114300" marR="0" rtl="0" algn="l">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      numeric)</a:t>
              </a:r>
              <a:endParaRPr/>
            </a:p>
          </p:txBody>
        </p:sp>
        <p:sp>
          <p:nvSpPr>
            <p:cNvPr id="146" name="Google Shape;146;p3"/>
            <p:cNvSpPr/>
            <p:nvPr/>
          </p:nvSpPr>
          <p:spPr>
            <a:xfrm>
              <a:off x="4472954" y="14704"/>
              <a:ext cx="587545" cy="403309"/>
            </a:xfrm>
            <a:prstGeom prst="rightArrow">
              <a:avLst>
                <a:gd fmla="val 60000" name="adj1"/>
                <a:gd fmla="val 50000" name="adj2"/>
              </a:avLst>
            </a:prstGeom>
            <a:solidFill>
              <a:srgbClr val="789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txBox="1"/>
            <p:nvPr/>
          </p:nvSpPr>
          <p:spPr>
            <a:xfrm>
              <a:off x="4472954" y="95366"/>
              <a:ext cx="466552" cy="2419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Play"/>
                <a:ea typeface="Play"/>
                <a:cs typeface="Play"/>
                <a:sym typeface="Play"/>
              </a:endParaRPr>
            </a:p>
          </p:txBody>
        </p:sp>
        <p:sp>
          <p:nvSpPr>
            <p:cNvPr id="148" name="Google Shape;148;p3"/>
            <p:cNvSpPr/>
            <p:nvPr/>
          </p:nvSpPr>
          <p:spPr>
            <a:xfrm>
              <a:off x="5304386" y="358"/>
              <a:ext cx="1619906" cy="648000"/>
            </a:xfrm>
            <a:prstGeom prst="roundRect">
              <a:avLst>
                <a:gd fmla="val 10000" name="adj"/>
              </a:avLst>
            </a:prstGeom>
            <a:solidFill>
              <a:srgbClr val="7F7F7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txBox="1"/>
            <p:nvPr/>
          </p:nvSpPr>
          <p:spPr>
            <a:xfrm>
              <a:off x="5304386" y="358"/>
              <a:ext cx="1619906" cy="4320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Model building</a:t>
              </a:r>
              <a:endParaRPr/>
            </a:p>
          </p:txBody>
        </p:sp>
        <p:sp>
          <p:nvSpPr>
            <p:cNvPr id="150" name="Google Shape;150;p3"/>
            <p:cNvSpPr/>
            <p:nvPr/>
          </p:nvSpPr>
          <p:spPr>
            <a:xfrm>
              <a:off x="5591837" y="432358"/>
              <a:ext cx="1708580" cy="1748250"/>
            </a:xfrm>
            <a:prstGeom prst="roundRect">
              <a:avLst>
                <a:gd fmla="val 10000" name="adj"/>
              </a:avLst>
            </a:prstGeom>
            <a:solidFill>
              <a:schemeClr val="lt1">
                <a:alpha val="89803"/>
              </a:schemeClr>
            </a:solidFill>
            <a:ln cap="flat" cmpd="sng" w="12700">
              <a:solidFill>
                <a:srgbClr val="B5BDC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txBox="1"/>
            <p:nvPr/>
          </p:nvSpPr>
          <p:spPr>
            <a:xfrm>
              <a:off x="5641880" y="482401"/>
              <a:ext cx="1608494" cy="1648164"/>
            </a:xfrm>
            <a:prstGeom prst="rect">
              <a:avLst/>
            </a:prstGeom>
            <a:noFill/>
            <a:ln>
              <a:noFill/>
            </a:ln>
          </p:spPr>
          <p:txBody>
            <a:bodyPr anchorCtr="0" anchor="t" bIns="85325" lIns="85325" spcFirstLastPara="1" rIns="85325" wrap="square" tIns="85325">
              <a:noAutofit/>
            </a:bodyPr>
            <a:lstStyle/>
            <a:p>
              <a:pPr indent="-38100" lvl="1" marL="114300" marR="0" rtl="0" algn="l">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Calibri"/>
                <a:ea typeface="Calibri"/>
                <a:cs typeface="Calibri"/>
                <a:sym typeface="Calibri"/>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Decision Tree</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Logistic Regression</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MLP</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Gaussian NB</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KNN</a:t>
              </a:r>
              <a:endParaRPr/>
            </a:p>
          </p:txBody>
        </p:sp>
        <p:sp>
          <p:nvSpPr>
            <p:cNvPr id="152" name="Google Shape;152;p3"/>
            <p:cNvSpPr/>
            <p:nvPr/>
          </p:nvSpPr>
          <p:spPr>
            <a:xfrm>
              <a:off x="7180949" y="14704"/>
              <a:ext cx="544111" cy="403309"/>
            </a:xfrm>
            <a:prstGeom prst="rightArrow">
              <a:avLst>
                <a:gd fmla="val 60000" name="adj1"/>
                <a:gd fmla="val 50000" name="adj2"/>
              </a:avLst>
            </a:prstGeom>
            <a:solidFill>
              <a:srgbClr val="7895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txBox="1"/>
            <p:nvPr/>
          </p:nvSpPr>
          <p:spPr>
            <a:xfrm>
              <a:off x="7180949" y="95366"/>
              <a:ext cx="423118" cy="24198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Play"/>
                <a:ea typeface="Play"/>
                <a:cs typeface="Play"/>
                <a:sym typeface="Play"/>
              </a:endParaRPr>
            </a:p>
          </p:txBody>
        </p:sp>
        <p:sp>
          <p:nvSpPr>
            <p:cNvPr id="154" name="Google Shape;154;p3"/>
            <p:cNvSpPr/>
            <p:nvPr/>
          </p:nvSpPr>
          <p:spPr>
            <a:xfrm>
              <a:off x="7950917" y="358"/>
              <a:ext cx="1619906" cy="648000"/>
            </a:xfrm>
            <a:prstGeom prst="roundRect">
              <a:avLst>
                <a:gd fmla="val 10000" name="adj"/>
              </a:avLst>
            </a:prstGeom>
            <a:solidFill>
              <a:srgbClr val="4475B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txBox="1"/>
            <p:nvPr/>
          </p:nvSpPr>
          <p:spPr>
            <a:xfrm>
              <a:off x="7950917" y="358"/>
              <a:ext cx="1619906" cy="432000"/>
            </a:xfrm>
            <a:prstGeom prst="rect">
              <a:avLst/>
            </a:prstGeom>
            <a:noFill/>
            <a:ln>
              <a:noFill/>
            </a:ln>
          </p:spPr>
          <p:txBody>
            <a:bodyPr anchorCtr="0" anchor="t" bIns="60950" lIns="113775" spcFirstLastPara="1" rIns="113775" wrap="square" tIns="113775">
              <a:noAutofit/>
            </a:bodyPr>
            <a:lstStyle/>
            <a:p>
              <a:pPr indent="0" lvl="0" marL="0" marR="0" rtl="0" algn="l">
                <a:lnSpc>
                  <a:spcPct val="90000"/>
                </a:lnSpc>
                <a:spcBef>
                  <a:spcPts val="0"/>
                </a:spcBef>
                <a:spcAft>
                  <a:spcPts val="0"/>
                </a:spcAft>
                <a:buClr>
                  <a:schemeClr val="lt1"/>
                </a:buClr>
                <a:buSzPts val="1600"/>
                <a:buFont typeface="Calibri"/>
                <a:buNone/>
              </a:pPr>
              <a:r>
                <a:rPr b="0" i="0" lang="en-US" sz="1600" u="none" cap="none" strike="noStrike">
                  <a:solidFill>
                    <a:schemeClr val="lt1"/>
                  </a:solidFill>
                  <a:latin typeface="Calibri"/>
                  <a:ea typeface="Calibri"/>
                  <a:cs typeface="Calibri"/>
                  <a:sym typeface="Calibri"/>
                </a:rPr>
                <a:t>Evaluation</a:t>
              </a:r>
              <a:endParaRPr/>
            </a:p>
          </p:txBody>
        </p:sp>
        <p:sp>
          <p:nvSpPr>
            <p:cNvPr id="156" name="Google Shape;156;p3"/>
            <p:cNvSpPr/>
            <p:nvPr/>
          </p:nvSpPr>
          <p:spPr>
            <a:xfrm>
              <a:off x="8282705" y="432358"/>
              <a:ext cx="1619906" cy="1748250"/>
            </a:xfrm>
            <a:prstGeom prst="roundRect">
              <a:avLst>
                <a:gd fmla="val 10000" name="adj"/>
              </a:avLst>
            </a:prstGeom>
            <a:solidFill>
              <a:schemeClr val="lt1">
                <a:alpha val="89803"/>
              </a:schemeClr>
            </a:solidFill>
            <a:ln cap="flat" cmpd="sng" w="12700">
              <a:solidFill>
                <a:srgbClr val="4475B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txBox="1"/>
            <p:nvPr/>
          </p:nvSpPr>
          <p:spPr>
            <a:xfrm>
              <a:off x="8330150" y="479803"/>
              <a:ext cx="1525016" cy="1653360"/>
            </a:xfrm>
            <a:prstGeom prst="rect">
              <a:avLst/>
            </a:prstGeom>
            <a:noFill/>
            <a:ln>
              <a:noFill/>
            </a:ln>
          </p:spPr>
          <p:txBody>
            <a:bodyPr anchorCtr="0" anchor="t" bIns="85325" lIns="85325" spcFirstLastPara="1" rIns="85325" wrap="square" tIns="85325">
              <a:noAutofit/>
            </a:bodyPr>
            <a:lstStyle/>
            <a:p>
              <a:pPr indent="-38100" lvl="1" marL="114300" marR="0" rtl="0" algn="l">
                <a:lnSpc>
                  <a:spcPct val="90000"/>
                </a:lnSpc>
                <a:spcBef>
                  <a:spcPts val="0"/>
                </a:spcBef>
                <a:spcAft>
                  <a:spcPts val="0"/>
                </a:spcAft>
                <a:buClr>
                  <a:schemeClr val="lt1"/>
                </a:buClr>
                <a:buSzPts val="1200"/>
                <a:buFont typeface="Play"/>
                <a:buNone/>
              </a:pPr>
              <a:r>
                <a:t/>
              </a:r>
              <a:endParaRPr b="0" i="0" sz="1200" u="none" cap="none" strike="noStrike">
                <a:solidFill>
                  <a:schemeClr val="lt1"/>
                </a:solidFill>
                <a:latin typeface="Calibri"/>
                <a:ea typeface="Calibri"/>
                <a:cs typeface="Calibri"/>
                <a:sym typeface="Calibri"/>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Accuracy</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Precision</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Recall</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F1-Score</a:t>
              </a:r>
              <a:endParaRPr/>
            </a:p>
            <a:p>
              <a:pPr indent="-114300" lvl="1" marL="114300" marR="0" rtl="0" algn="l">
                <a:lnSpc>
                  <a:spcPct val="90000"/>
                </a:lnSpc>
                <a:spcBef>
                  <a:spcPts val="180"/>
                </a:spcBef>
                <a:spcAft>
                  <a:spcPts val="0"/>
                </a:spcAft>
                <a:buClr>
                  <a:schemeClr val="lt1"/>
                </a:buClr>
                <a:buSzPts val="1200"/>
                <a:buFont typeface="Calibri"/>
                <a:buChar char="•"/>
              </a:pPr>
              <a:r>
                <a:rPr b="0" i="0" lang="en-US" sz="1200" u="none" cap="none" strike="noStrike">
                  <a:solidFill>
                    <a:schemeClr val="lt1"/>
                  </a:solidFill>
                  <a:latin typeface="Calibri"/>
                  <a:ea typeface="Calibri"/>
                  <a:cs typeface="Calibri"/>
                  <a:sym typeface="Calibri"/>
                </a:rPr>
                <a:t> MSE</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64" name="Google Shape;164;p4"/>
          <p:cNvSpPr txBox="1"/>
          <p:nvPr>
            <p:ph type="title"/>
          </p:nvPr>
        </p:nvSpPr>
        <p:spPr>
          <a:xfrm>
            <a:off x="1143000" y="685799"/>
            <a:ext cx="8689571" cy="100188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Work Distribution</a:t>
            </a:r>
            <a:endParaRPr/>
          </a:p>
        </p:txBody>
      </p:sp>
      <p:cxnSp>
        <p:nvCxnSpPr>
          <p:cNvPr id="165" name="Google Shape;165;p4"/>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166" name="Google Shape;166;p4"/>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67" name="Google Shape;167;p4"/>
          <p:cNvGraphicFramePr/>
          <p:nvPr/>
        </p:nvGraphicFramePr>
        <p:xfrm>
          <a:off x="1233838" y="2212241"/>
          <a:ext cx="3000000" cy="3000000"/>
        </p:xfrm>
        <a:graphic>
          <a:graphicData uri="http://schemas.openxmlformats.org/drawingml/2006/table">
            <a:tbl>
              <a:tblPr bandRow="1" firstCol="1" firstRow="1">
                <a:noFill/>
                <a:tableStyleId>{B532404B-31BE-4203-835E-F64DE463B851}</a:tableStyleId>
              </a:tblPr>
              <a:tblGrid>
                <a:gridCol w="1442675"/>
                <a:gridCol w="4301475"/>
                <a:gridCol w="4016500"/>
              </a:tblGrid>
              <a:tr h="5884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Team 2</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Urmi (member 1)</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Jay (member 2)</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859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Task 1</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Data understanding and Data cleaning / preprocessing (via zoom meeting)</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r>
              <a:tr h="4859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Task 2</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Model 1 and 2</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Model 3 and 4</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859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Task 3</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Prediction 1</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Prediction 2</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4859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Task 4</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Model Comparison and result evaluation (via zoom meeting)</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r>
              <a:tr h="485900">
                <a:tc>
                  <a:txBody>
                    <a:bodyPr/>
                    <a:lstStyle/>
                    <a:p>
                      <a:pPr indent="0" lvl="0" marL="0" marR="0" rtl="0" algn="ctr">
                        <a:lnSpc>
                          <a:spcPct val="150000"/>
                        </a:lnSpc>
                        <a:spcBef>
                          <a:spcPts val="0"/>
                        </a:spcBef>
                        <a:spcAft>
                          <a:spcPts val="0"/>
                        </a:spcAft>
                        <a:buNone/>
                      </a:pPr>
                      <a:r>
                        <a:rPr b="1" lang="en-US" sz="1600" u="none" cap="none" strike="noStrike">
                          <a:solidFill>
                            <a:srgbClr val="FEFEFE"/>
                          </a:solidFill>
                          <a:latin typeface="Calibri"/>
                          <a:ea typeface="Calibri"/>
                          <a:cs typeface="Calibri"/>
                          <a:sym typeface="Calibri"/>
                        </a:rPr>
                        <a:t>Task 5</a:t>
                      </a:r>
                      <a:endParaRPr b="1"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lang="en-US" sz="1600" u="none" cap="none" strike="noStrike">
                          <a:solidFill>
                            <a:srgbClr val="FEFEFE"/>
                          </a:solidFill>
                          <a:latin typeface="Calibri"/>
                          <a:ea typeface="Calibri"/>
                          <a:cs typeface="Calibri"/>
                          <a:sym typeface="Calibri"/>
                        </a:rPr>
                        <a:t>Report writing and ppt making (via Google’s platform)</a:t>
                      </a:r>
                      <a:endParaRPr sz="1600" u="none" cap="none" strike="noStrike">
                        <a:solidFill>
                          <a:srgbClr val="FEFEFE"/>
                        </a:solidFill>
                        <a:latin typeface="Calibri"/>
                        <a:ea typeface="Calibri"/>
                        <a:cs typeface="Calibri"/>
                        <a:sym typeface="Calibri"/>
                      </a:endParaRPr>
                    </a:p>
                  </a:txBody>
                  <a:tcPr marT="91450" marB="91450" marR="137150" marL="1828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hMerge="1"/>
              </a:tr>
            </a:tbl>
          </a:graphicData>
        </a:graphic>
      </p:graphicFrame>
      <p:pic>
        <p:nvPicPr>
          <p:cNvPr descr="Icon&#10;&#10;Description automatically generated" id="168" name="Google Shape;168;p4"/>
          <p:cNvPicPr preferRelativeResize="0"/>
          <p:nvPr/>
        </p:nvPicPr>
        <p:blipFill rotWithShape="1">
          <a:blip r:embed="rId3">
            <a:alphaModFix/>
          </a:blip>
          <a:srcRect b="20435" l="714" r="-713" t="10519"/>
          <a:stretch/>
        </p:blipFill>
        <p:spPr>
          <a:xfrm>
            <a:off x="10042442" y="1324144"/>
            <a:ext cx="969843" cy="703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5"/>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Dataset Description</a:t>
            </a:r>
            <a:endParaRPr/>
          </a:p>
        </p:txBody>
      </p:sp>
      <p:sp>
        <p:nvSpPr>
          <p:cNvPr id="175" name="Google Shape;175;p5"/>
          <p:cNvSpPr txBox="1"/>
          <p:nvPr>
            <p:ph idx="1" type="body"/>
          </p:nvPr>
        </p:nvSpPr>
        <p:spPr>
          <a:xfrm>
            <a:off x="1143000" y="2332026"/>
            <a:ext cx="9905999" cy="3567118"/>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2000"/>
              <a:buChar char="•"/>
            </a:pPr>
            <a:r>
              <a:rPr lang="en-US">
                <a:latin typeface="Calibri"/>
                <a:ea typeface="Calibri"/>
                <a:cs typeface="Calibri"/>
                <a:sym typeface="Calibri"/>
              </a:rPr>
              <a:t>Bank marketing dataset – UCI website</a:t>
            </a:r>
            <a:endParaRPr/>
          </a:p>
          <a:p>
            <a:pPr indent="-228600" lvl="0" marL="228600" rtl="0" algn="l">
              <a:lnSpc>
                <a:spcPct val="120000"/>
              </a:lnSpc>
              <a:spcBef>
                <a:spcPts val="1000"/>
              </a:spcBef>
              <a:spcAft>
                <a:spcPts val="0"/>
              </a:spcAft>
              <a:buClr>
                <a:schemeClr val="lt1"/>
              </a:buClr>
              <a:buSzPts val="2000"/>
              <a:buChar char="•"/>
            </a:pPr>
            <a:r>
              <a:rPr lang="en-US">
                <a:latin typeface="Calibri"/>
                <a:ea typeface="Calibri"/>
                <a:cs typeface="Calibri"/>
                <a:sym typeface="Calibri"/>
              </a:rPr>
              <a:t>Dataset contains information about Portuguese banking institution including personal and financial information of the bank’s clients </a:t>
            </a:r>
            <a:endParaRPr/>
          </a:p>
          <a:p>
            <a:pPr indent="-228600" lvl="0" marL="228600" rtl="0" algn="l">
              <a:lnSpc>
                <a:spcPct val="120000"/>
              </a:lnSpc>
              <a:spcBef>
                <a:spcPts val="1000"/>
              </a:spcBef>
              <a:spcAft>
                <a:spcPts val="0"/>
              </a:spcAft>
              <a:buClr>
                <a:schemeClr val="lt1"/>
              </a:buClr>
              <a:buSzPts val="2000"/>
              <a:buChar char="•"/>
            </a:pPr>
            <a:r>
              <a:rPr lang="en-US">
                <a:latin typeface="Calibri"/>
                <a:ea typeface="Calibri"/>
                <a:cs typeface="Calibri"/>
                <a:sym typeface="Calibri"/>
              </a:rPr>
              <a:t>Used bank-additional-full.csv file</a:t>
            </a:r>
            <a:endParaRPr/>
          </a:p>
          <a:p>
            <a:pPr indent="-228600" lvl="0" marL="228600" rtl="0" algn="l">
              <a:lnSpc>
                <a:spcPct val="120000"/>
              </a:lnSpc>
              <a:spcBef>
                <a:spcPts val="1000"/>
              </a:spcBef>
              <a:spcAft>
                <a:spcPts val="0"/>
              </a:spcAft>
              <a:buClr>
                <a:schemeClr val="lt1"/>
              </a:buClr>
              <a:buSzPts val="2000"/>
              <a:buChar char="•"/>
            </a:pPr>
            <a:r>
              <a:rPr lang="en-US">
                <a:latin typeface="Calibri"/>
                <a:ea typeface="Calibri"/>
                <a:cs typeface="Calibri"/>
                <a:sym typeface="Calibri"/>
              </a:rPr>
              <a:t>Total 21 attributes (columns) and 41188 instances (rows)</a:t>
            </a:r>
            <a:endParaRPr/>
          </a:p>
          <a:p>
            <a:pPr indent="-228600" lvl="0" marL="228600" rtl="0" algn="l">
              <a:lnSpc>
                <a:spcPct val="120000"/>
              </a:lnSpc>
              <a:spcBef>
                <a:spcPts val="1000"/>
              </a:spcBef>
              <a:spcAft>
                <a:spcPts val="0"/>
              </a:spcAft>
              <a:buClr>
                <a:schemeClr val="lt1"/>
              </a:buClr>
              <a:buSzPts val="2000"/>
              <a:buChar char="•"/>
            </a:pPr>
            <a:r>
              <a:rPr lang="en-US">
                <a:latin typeface="Calibri"/>
                <a:ea typeface="Calibri"/>
                <a:cs typeface="Calibri"/>
                <a:sym typeface="Calibri"/>
              </a:rPr>
              <a:t>Each record has twenty descriptive explanations about the client and one observation of a bank term deposit would be yes or no.</a:t>
            </a:r>
            <a:endParaRPr/>
          </a:p>
          <a:p>
            <a:pPr indent="-101600" lvl="0" marL="228600" rtl="0" algn="l">
              <a:lnSpc>
                <a:spcPct val="120000"/>
              </a:lnSpc>
              <a:spcBef>
                <a:spcPts val="1000"/>
              </a:spcBef>
              <a:spcAft>
                <a:spcPts val="0"/>
              </a:spcAft>
              <a:buClr>
                <a:schemeClr val="lt1"/>
              </a:buClr>
              <a:buSzPts val="2000"/>
              <a:buNone/>
            </a:pPr>
            <a:r>
              <a:t/>
            </a:r>
            <a:endParaRPr/>
          </a:p>
        </p:txBody>
      </p:sp>
      <p:sp>
        <p:nvSpPr>
          <p:cNvPr id="176" name="Google Shape;176;p5"/>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83" name="Google Shape;183;p6"/>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84" name="Google Shape;184;p6"/>
          <p:cNvSpPr txBox="1"/>
          <p:nvPr>
            <p:ph type="title"/>
          </p:nvPr>
        </p:nvSpPr>
        <p:spPr>
          <a:xfrm>
            <a:off x="1143001" y="872935"/>
            <a:ext cx="5999018"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Data Preprocess</a:t>
            </a:r>
            <a:endParaRPr/>
          </a:p>
        </p:txBody>
      </p:sp>
      <p:sp>
        <p:nvSpPr>
          <p:cNvPr id="185" name="Google Shape;185;p6"/>
          <p:cNvSpPr txBox="1"/>
          <p:nvPr>
            <p:ph idx="1" type="body"/>
          </p:nvPr>
        </p:nvSpPr>
        <p:spPr>
          <a:xfrm>
            <a:off x="1233836" y="1970784"/>
            <a:ext cx="7465321" cy="378671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lt1"/>
              </a:buClr>
              <a:buSzPts val="1900"/>
              <a:buChar char="•"/>
            </a:pPr>
            <a:r>
              <a:rPr lang="en-US" sz="1900">
                <a:latin typeface="Calibri"/>
                <a:ea typeface="Calibri"/>
                <a:cs typeface="Calibri"/>
                <a:sym typeface="Calibri"/>
              </a:rPr>
              <a:t>Cleaning</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No missing values in the dataset</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12 duplicate rows removed (41187 remain)</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Label encoding on categorical data such as marital status </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Dummy encoding for target variable y (categorical data into binary data)</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Eliminated unnecessary columns (16 remain)</a:t>
            </a:r>
            <a:endParaRPr/>
          </a:p>
          <a:p>
            <a:pPr indent="-228600" lvl="0" marL="228600" rtl="0" algn="l">
              <a:lnSpc>
                <a:spcPct val="110000"/>
              </a:lnSpc>
              <a:spcBef>
                <a:spcPts val="1000"/>
              </a:spcBef>
              <a:spcAft>
                <a:spcPts val="0"/>
              </a:spcAft>
              <a:buClr>
                <a:schemeClr val="lt1"/>
              </a:buClr>
              <a:buSzPts val="1900"/>
              <a:buChar char="•"/>
            </a:pPr>
            <a:r>
              <a:rPr lang="en-US" sz="1900">
                <a:latin typeface="Calibri"/>
                <a:ea typeface="Calibri"/>
                <a:cs typeface="Calibri"/>
                <a:sym typeface="Calibri"/>
              </a:rPr>
              <a:t>Splitting Dataset</a:t>
            </a:r>
            <a:endParaRPr i="0" sz="1900">
              <a:latin typeface="Calibri"/>
              <a:ea typeface="Calibri"/>
              <a:cs typeface="Calibri"/>
              <a:sym typeface="Calibri"/>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80:20 ratio (used sklearn library)</a:t>
            </a:r>
            <a:endParaRPr/>
          </a:p>
          <a:p>
            <a:pPr indent="0" lvl="1" marL="228600" rtl="0" algn="l">
              <a:lnSpc>
                <a:spcPct val="110000"/>
              </a:lnSpc>
              <a:spcBef>
                <a:spcPts val="500"/>
              </a:spcBef>
              <a:spcAft>
                <a:spcPts val="0"/>
              </a:spcAft>
              <a:buClr>
                <a:schemeClr val="lt1"/>
              </a:buClr>
              <a:buSzPts val="1900"/>
              <a:buFont typeface="Calibri"/>
              <a:buNone/>
            </a:pPr>
            <a:r>
              <a:rPr i="0" lang="en-US" sz="1900">
                <a:latin typeface="Calibri"/>
                <a:ea typeface="Calibri"/>
                <a:cs typeface="Calibri"/>
                <a:sym typeface="Calibri"/>
              </a:rPr>
              <a:t>101 random state used for shuffling the applied data</a:t>
            </a:r>
            <a:endParaRPr/>
          </a:p>
          <a:p>
            <a:pPr indent="0" lvl="1" marL="228600" rtl="0" algn="l">
              <a:lnSpc>
                <a:spcPct val="110000"/>
              </a:lnSpc>
              <a:spcBef>
                <a:spcPts val="500"/>
              </a:spcBef>
              <a:spcAft>
                <a:spcPts val="0"/>
              </a:spcAft>
              <a:buClr>
                <a:schemeClr val="lt1"/>
              </a:buClr>
              <a:buSzPts val="1500"/>
              <a:buFont typeface="Play"/>
              <a:buNone/>
            </a:pPr>
            <a:r>
              <a:t/>
            </a:r>
            <a:endParaRPr sz="1500"/>
          </a:p>
        </p:txBody>
      </p:sp>
      <p:pic>
        <p:nvPicPr>
          <p:cNvPr descr="Text, whiteboard&#10;&#10;Description automatically generated" id="186" name="Google Shape;186;p6"/>
          <p:cNvPicPr preferRelativeResize="0"/>
          <p:nvPr/>
        </p:nvPicPr>
        <p:blipFill rotWithShape="1">
          <a:blip r:embed="rId3">
            <a:alphaModFix/>
          </a:blip>
          <a:srcRect b="16262" l="-144" r="0" t="-890"/>
          <a:stretch/>
        </p:blipFill>
        <p:spPr>
          <a:xfrm>
            <a:off x="9257345" y="4350091"/>
            <a:ext cx="1737130" cy="1580923"/>
          </a:xfrm>
          <a:prstGeom prst="rect">
            <a:avLst/>
          </a:prstGeom>
          <a:noFill/>
          <a:ln>
            <a:noFill/>
          </a:ln>
        </p:spPr>
      </p:pic>
      <p:cxnSp>
        <p:nvCxnSpPr>
          <p:cNvPr id="187" name="Google Shape;187;p6"/>
          <p:cNvCxnSpPr/>
          <p:nvPr/>
        </p:nvCxnSpPr>
        <p:spPr>
          <a:xfrm>
            <a:off x="1233837" y="6172200"/>
            <a:ext cx="9760638" cy="0"/>
          </a:xfrm>
          <a:prstGeom prst="straightConnector1">
            <a:avLst/>
          </a:prstGeom>
          <a:noFill/>
          <a:ln cap="flat" cmpd="sng" w="12700">
            <a:solidFill>
              <a:schemeClr val="lt1"/>
            </a:solidFill>
            <a:prstDash val="solid"/>
            <a:miter lim="800000"/>
            <a:headEnd len="sm" w="sm" type="none"/>
            <a:tailEnd len="sm" w="sm" type="none"/>
          </a:ln>
        </p:spPr>
      </p:cxnSp>
      <p:sp>
        <p:nvSpPr>
          <p:cNvPr id="188" name="Google Shape;188;p6"/>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3" name="Shape 193"/>
        <p:cNvGrpSpPr/>
        <p:nvPr/>
      </p:nvGrpSpPr>
      <p:grpSpPr>
        <a:xfrm>
          <a:off x="0" y="0"/>
          <a:ext cx="0" cy="0"/>
          <a:chOff x="0" y="0"/>
          <a:chExt cx="0" cy="0"/>
        </a:xfrm>
      </p:grpSpPr>
      <p:sp>
        <p:nvSpPr>
          <p:cNvPr id="194" name="Google Shape;194;p7"/>
          <p:cNvSpPr/>
          <p:nvPr/>
        </p:nvSpPr>
        <p:spPr>
          <a:xfrm>
            <a:off x="5318308" y="0"/>
            <a:ext cx="6873692" cy="6858000"/>
          </a:xfrm>
          <a:custGeom>
            <a:rect b="b" l="l" r="r" t="t"/>
            <a:pathLst>
              <a:path extrusionOk="0" h="6858000" w="6873692">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cxnSp>
        <p:nvCxnSpPr>
          <p:cNvPr id="195" name="Google Shape;195;p7"/>
          <p:cNvCxnSpPr/>
          <p:nvPr/>
        </p:nvCxnSpPr>
        <p:spPr>
          <a:xfrm>
            <a:off x="1188357" y="5151666"/>
            <a:ext cx="9822543" cy="0"/>
          </a:xfrm>
          <a:prstGeom prst="straightConnector1">
            <a:avLst/>
          </a:prstGeom>
          <a:noFill/>
          <a:ln cap="flat" cmpd="sng" w="12700">
            <a:solidFill>
              <a:schemeClr val="lt1"/>
            </a:solidFill>
            <a:prstDash val="solid"/>
            <a:miter lim="800000"/>
            <a:headEnd len="sm" w="sm" type="none"/>
            <a:tailEnd len="sm" w="sm" type="none"/>
          </a:ln>
        </p:spPr>
      </p:cxnSp>
      <p:sp>
        <p:nvSpPr>
          <p:cNvPr id="196" name="Google Shape;196;p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97" name="Google Shape;197;p7"/>
          <p:cNvSpPr/>
          <p:nvPr/>
        </p:nvSpPr>
        <p:spPr>
          <a:xfrm rot="5400000">
            <a:off x="1127553" y="-1127553"/>
            <a:ext cx="6858000" cy="9113106"/>
          </a:xfrm>
          <a:custGeom>
            <a:rect b="b" l="l" r="r" t="t"/>
            <a:pathLst>
              <a:path extrusionOk="0" h="9113106" w="685800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98" name="Google Shape;198;p7"/>
          <p:cNvSpPr/>
          <p:nvPr/>
        </p:nvSpPr>
        <p:spPr>
          <a:xfrm>
            <a:off x="2234482" y="-2"/>
            <a:ext cx="9957519" cy="6858002"/>
          </a:xfrm>
          <a:custGeom>
            <a:rect b="b" l="l" r="r" t="t"/>
            <a:pathLst>
              <a:path extrusionOk="0" h="6858000" w="9957519">
                <a:moveTo>
                  <a:pt x="6878624" y="0"/>
                </a:moveTo>
                <a:lnTo>
                  <a:pt x="9957519" y="0"/>
                </a:lnTo>
                <a:lnTo>
                  <a:pt x="9957519" y="1557082"/>
                </a:lnTo>
                <a:lnTo>
                  <a:pt x="9957518" y="1557083"/>
                </a:lnTo>
                <a:lnTo>
                  <a:pt x="9957518" y="6858000"/>
                </a:lnTo>
                <a:lnTo>
                  <a:pt x="8318421" y="6858000"/>
                </a:lnTo>
                <a:lnTo>
                  <a:pt x="6213394" y="6858000"/>
                </a:lnTo>
                <a:lnTo>
                  <a:pt x="5311608" y="6858000"/>
                </a:lnTo>
                <a:lnTo>
                  <a:pt x="4574297" y="6858000"/>
                </a:lnTo>
                <a:lnTo>
                  <a:pt x="868032" y="6858000"/>
                </a:lnTo>
                <a:close/>
                <a:moveTo>
                  <a:pt x="0" y="0"/>
                </a:moveTo>
                <a:lnTo>
                  <a:pt x="6878624" y="0"/>
                </a:lnTo>
                <a:lnTo>
                  <a:pt x="0" y="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lay"/>
              <a:ea typeface="Play"/>
              <a:cs typeface="Play"/>
              <a:sym typeface="Play"/>
            </a:endParaRPr>
          </a:p>
        </p:txBody>
      </p:sp>
      <p:sp>
        <p:nvSpPr>
          <p:cNvPr id="199" name="Google Shape;199;p7"/>
          <p:cNvSpPr txBox="1"/>
          <p:nvPr>
            <p:ph type="title"/>
          </p:nvPr>
        </p:nvSpPr>
        <p:spPr>
          <a:xfrm>
            <a:off x="401537" y="635666"/>
            <a:ext cx="6749716" cy="81913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Platform and library</a:t>
            </a:r>
            <a:endParaRPr/>
          </a:p>
        </p:txBody>
      </p:sp>
      <p:pic>
        <p:nvPicPr>
          <p:cNvPr descr="Diagram&#10;&#10;Description automatically generated" id="200" name="Google Shape;200;p7"/>
          <p:cNvPicPr preferRelativeResize="0"/>
          <p:nvPr/>
        </p:nvPicPr>
        <p:blipFill rotWithShape="1">
          <a:blip r:embed="rId3">
            <a:alphaModFix/>
          </a:blip>
          <a:srcRect b="10350" l="11824" r="20807" t="25088"/>
          <a:stretch/>
        </p:blipFill>
        <p:spPr>
          <a:xfrm>
            <a:off x="7354909" y="2167860"/>
            <a:ext cx="4047720" cy="1939504"/>
          </a:xfrm>
          <a:prstGeom prst="rect">
            <a:avLst/>
          </a:prstGeom>
          <a:noFill/>
          <a:ln>
            <a:noFill/>
          </a:ln>
        </p:spPr>
      </p:pic>
      <p:pic>
        <p:nvPicPr>
          <p:cNvPr descr="Logo&#10;&#10;Description automatically generated with medium confidence" id="201" name="Google Shape;201;p7"/>
          <p:cNvPicPr preferRelativeResize="0"/>
          <p:nvPr/>
        </p:nvPicPr>
        <p:blipFill rotWithShape="1">
          <a:blip r:embed="rId4">
            <a:alphaModFix/>
          </a:blip>
          <a:srcRect b="0" l="0" r="0" t="0"/>
          <a:stretch/>
        </p:blipFill>
        <p:spPr>
          <a:xfrm>
            <a:off x="8408999" y="4274989"/>
            <a:ext cx="1939543" cy="1939543"/>
          </a:xfrm>
          <a:prstGeom prst="rect">
            <a:avLst/>
          </a:prstGeom>
          <a:noFill/>
          <a:ln>
            <a:noFill/>
          </a:ln>
        </p:spPr>
      </p:pic>
      <p:sp>
        <p:nvSpPr>
          <p:cNvPr id="202" name="Google Shape;202;p7"/>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
        <p:nvSpPr>
          <p:cNvPr id="203" name="Google Shape;203;p7"/>
          <p:cNvSpPr txBox="1"/>
          <p:nvPr/>
        </p:nvSpPr>
        <p:spPr>
          <a:xfrm>
            <a:off x="401537" y="2294982"/>
            <a:ext cx="445570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lt1"/>
                </a:solidFill>
                <a:latin typeface="Calibri"/>
                <a:ea typeface="Calibri"/>
                <a:cs typeface="Calibri"/>
                <a:sym typeface="Calibri"/>
              </a:rPr>
              <a:t>Platform: Google Colab</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Language: Python </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Libraries: Pandas, NumPy, Sklearn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1 – Decision Tree</a:t>
            </a:r>
            <a:endParaRPr/>
          </a:p>
        </p:txBody>
      </p:sp>
      <p:sp>
        <p:nvSpPr>
          <p:cNvPr id="210" name="Google Shape;210;p8"/>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text, application&#10;&#10;Description automatically generated" id="211" name="Google Shape;211;p8"/>
          <p:cNvPicPr preferRelativeResize="0"/>
          <p:nvPr/>
        </p:nvPicPr>
        <p:blipFill rotWithShape="1">
          <a:blip r:embed="rId3">
            <a:alphaModFix/>
          </a:blip>
          <a:srcRect b="0" l="0" r="0" t="0"/>
          <a:stretch/>
        </p:blipFill>
        <p:spPr>
          <a:xfrm>
            <a:off x="1237596" y="2111460"/>
            <a:ext cx="9689172" cy="2225762"/>
          </a:xfrm>
          <a:prstGeom prst="rect">
            <a:avLst/>
          </a:prstGeom>
          <a:noFill/>
          <a:ln>
            <a:noFill/>
          </a:ln>
        </p:spPr>
      </p:pic>
      <p:sp>
        <p:nvSpPr>
          <p:cNvPr id="212" name="Google Shape;212;p8"/>
          <p:cNvSpPr txBox="1"/>
          <p:nvPr/>
        </p:nvSpPr>
        <p:spPr>
          <a:xfrm>
            <a:off x="1143000" y="4586155"/>
            <a:ext cx="9905999" cy="156966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A decision tree is a flowchart-like structure where internal node represents a "test" on an attribute,  each branch represents the outcome of the test, and each leaf node represents a class label.</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Parameters:</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criterion = gini where the criterion function used to measure the quality of a split</a:t>
            </a:r>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max_depth = default (it will be expanded until all leaves are pure)</a:t>
            </a:r>
            <a:endParaRPr sz="1600">
              <a:solidFill>
                <a:schemeClr val="lt1"/>
              </a:solidFill>
              <a:latin typeface="Calibri"/>
              <a:ea typeface="Calibri"/>
              <a:cs typeface="Calibri"/>
              <a:sym typeface="Calibri"/>
            </a:endParaRPr>
          </a:p>
          <a:p>
            <a:pPr indent="0" lvl="0" marL="0" marR="0" rtl="0" algn="l">
              <a:spcBef>
                <a:spcPts val="0"/>
              </a:spcBef>
              <a:spcAft>
                <a:spcPts val="0"/>
              </a:spcAft>
              <a:buNone/>
            </a:pPr>
            <a:r>
              <a:rPr lang="en-US" sz="1600">
                <a:solidFill>
                  <a:schemeClr val="lt1"/>
                </a:solidFill>
                <a:latin typeface="Calibri"/>
                <a:ea typeface="Calibri"/>
                <a:cs typeface="Calibri"/>
                <a:sym typeface="Calibri"/>
              </a:rPr>
              <a:t> </a:t>
            </a:r>
            <a:endParaRPr sz="16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143000" y="872935"/>
            <a:ext cx="9905999" cy="1360898"/>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lt1"/>
              </a:buClr>
              <a:buSzPts val="4000"/>
              <a:buFont typeface="Calibri"/>
              <a:buNone/>
            </a:pPr>
            <a:r>
              <a:rPr lang="en-US">
                <a:latin typeface="Calibri"/>
                <a:ea typeface="Calibri"/>
                <a:cs typeface="Calibri"/>
                <a:sym typeface="Calibri"/>
              </a:rPr>
              <a:t>Model 2 – Gaussian Naïve Bayes</a:t>
            </a:r>
            <a:endParaRPr/>
          </a:p>
        </p:txBody>
      </p:sp>
      <p:sp>
        <p:nvSpPr>
          <p:cNvPr id="219" name="Google Shape;219;p9"/>
          <p:cNvSpPr txBox="1"/>
          <p:nvPr>
            <p:ph idx="12" type="sldNum"/>
          </p:nvPr>
        </p:nvSpPr>
        <p:spPr>
          <a:xfrm>
            <a:off x="10423186" y="6356350"/>
            <a:ext cx="62581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text, application, email&#10;&#10;Description automatically generated" id="220" name="Google Shape;220;p9"/>
          <p:cNvPicPr preferRelativeResize="0"/>
          <p:nvPr>
            <p:ph idx="1" type="body"/>
          </p:nvPr>
        </p:nvPicPr>
        <p:blipFill rotWithShape="1">
          <a:blip r:embed="rId3">
            <a:alphaModFix/>
          </a:blip>
          <a:srcRect b="0" l="0" r="0" t="0"/>
          <a:stretch/>
        </p:blipFill>
        <p:spPr>
          <a:xfrm>
            <a:off x="1265238" y="2075369"/>
            <a:ext cx="9371288" cy="2707261"/>
          </a:xfrm>
          <a:prstGeom prst="rect">
            <a:avLst/>
          </a:prstGeom>
          <a:noFill/>
          <a:ln>
            <a:noFill/>
          </a:ln>
        </p:spPr>
      </p:pic>
      <p:sp>
        <p:nvSpPr>
          <p:cNvPr id="221" name="Google Shape;221;p9"/>
          <p:cNvSpPr txBox="1"/>
          <p:nvPr/>
        </p:nvSpPr>
        <p:spPr>
          <a:xfrm>
            <a:off x="1143000" y="5061734"/>
            <a:ext cx="10735503" cy="107721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Gaussian Naive Bayes is a variant of Naive Bayes that follows Gaussian normal distribution and supports continuous data.</a:t>
            </a:r>
            <a:endParaRPr sz="16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Model works well with large scale of dataset and need less time for training process </a:t>
            </a:r>
            <a:endParaRPr/>
          </a:p>
          <a:p>
            <a:pPr indent="-285750" lvl="0" marL="285750" marR="0" rtl="0" algn="l">
              <a:spcBef>
                <a:spcPts val="0"/>
              </a:spcBef>
              <a:spcAft>
                <a:spcPts val="0"/>
              </a:spcAft>
              <a:buClr>
                <a:schemeClr val="lt1"/>
              </a:buClr>
              <a:buSzPts val="1600"/>
              <a:buFont typeface="Arial"/>
              <a:buChar char="•"/>
            </a:pPr>
            <a:r>
              <a:rPr lang="en-US" sz="1600">
                <a:solidFill>
                  <a:schemeClr val="lt1"/>
                </a:solidFill>
                <a:latin typeface="Calibri"/>
                <a:ea typeface="Calibri"/>
                <a:cs typeface="Calibri"/>
                <a:sym typeface="Calibri"/>
              </a:rPr>
              <a:t>Parameters: Default</a:t>
            </a:r>
            <a:endParaRPr/>
          </a:p>
          <a:p>
            <a:pPr indent="0" lvl="0" marL="0" marR="0" rtl="0" algn="l">
              <a:spcBef>
                <a:spcPts val="0"/>
              </a:spcBef>
              <a:spcAft>
                <a:spcPts val="0"/>
              </a:spcAft>
              <a:buNone/>
            </a:pPr>
            <a:r>
              <a:t/>
            </a:r>
            <a:endParaRPr sz="16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2022-04-24T17:22:11Z</dcterms:created>
  <dc:creator>Urmi Patel</dc:creator>
</cp:coreProperties>
</file>