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1" r:id="rId4"/>
    <p:sldId id="262" r:id="rId5"/>
    <p:sldId id="267" r:id="rId6"/>
    <p:sldId id="258" r:id="rId7"/>
    <p:sldId id="259" r:id="rId8"/>
    <p:sldId id="270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680" autoAdjust="0"/>
  </p:normalViewPr>
  <p:slideViewPr>
    <p:cSldViewPr>
      <p:cViewPr varScale="1">
        <p:scale>
          <a:sx n="70" d="100"/>
          <a:sy n="70" d="100"/>
        </p:scale>
        <p:origin x="13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E25932-BA57-44F5-A164-643A0EF87A47}" type="datetimeFigureOut">
              <a:rPr lang="es-CO" smtClean="0"/>
              <a:t>01/11/2013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2A71FD-A2C1-4DD7-A81F-09581AEFA18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23d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" y="-984786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115616" y="2348880"/>
            <a:ext cx="7772400" cy="4267200"/>
          </a:xfrm>
        </p:spPr>
        <p:txBody>
          <a:bodyPr/>
          <a:lstStyle/>
          <a:p>
            <a:pPr algn="r"/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Nelson David </a:t>
            </a:r>
            <a:r>
              <a:rPr lang="es-CO" sz="2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Aristizabal</a:t>
            </a:r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Oscar </a:t>
            </a:r>
            <a:r>
              <a:rPr lang="es-CO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Julián Buitrago </a:t>
            </a:r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CO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Juan Diego Gonzalez</a:t>
            </a:r>
            <a:b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Juan Pablo Lopera</a:t>
            </a:r>
            <a:endParaRPr lang="es-CO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5013176"/>
            <a:ext cx="432048" cy="8154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4" y="2708920"/>
            <a:ext cx="441180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53443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s-CO" sz="8800" dirty="0" smtClean="0">
                <a:solidFill>
                  <a:srgbClr val="C00000"/>
                </a:solidFill>
                <a:latin typeface="Brush Script MT" pitchFamily="66" charset="0"/>
              </a:rPr>
              <a:t>PlastiSer S.A.</a:t>
            </a:r>
            <a:endParaRPr lang="es-CO" sz="8800" dirty="0">
              <a:solidFill>
                <a:srgbClr val="C00000"/>
              </a:solidFill>
              <a:latin typeface="Brush Script MT" pitchFamily="66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2852936"/>
            <a:ext cx="385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Empresa dedicada a la producción y comercialización de bolsas plásticas y prestación de servicios relacionados. </a:t>
            </a:r>
            <a:endParaRPr lang="es-CO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1610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711" y="476672"/>
            <a:ext cx="8229600" cy="1600200"/>
          </a:xfrm>
        </p:spPr>
        <p:txBody>
          <a:bodyPr/>
          <a:lstStyle/>
          <a:p>
            <a:r>
              <a:rPr lang="es-CO" sz="9600" dirty="0" smtClean="0">
                <a:solidFill>
                  <a:srgbClr val="C00000"/>
                </a:solidFill>
                <a:latin typeface="Brush Script MT" pitchFamily="66" charset="0"/>
              </a:rPr>
              <a:t>Ordenes De Producción</a:t>
            </a:r>
            <a:endParaRPr lang="es-CO" sz="9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2636912"/>
            <a:ext cx="8229600" cy="2808312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Se dividen en procesos de producción:</a:t>
            </a:r>
          </a:p>
          <a:p>
            <a:pPr>
              <a:buFont typeface="Century Gothic" pitchFamily="34" charset="0"/>
              <a:buChar char="+"/>
            </a:pPr>
            <a:endParaRPr lang="es-CO" dirty="0"/>
          </a:p>
          <a:p>
            <a:pPr>
              <a:buFont typeface="Century Gothic" pitchFamily="34" charset="0"/>
              <a:buChar char="+"/>
            </a:pPr>
            <a:r>
              <a:rPr lang="es-CO" dirty="0" smtClean="0"/>
              <a:t>Extrusión</a:t>
            </a:r>
          </a:p>
          <a:p>
            <a:pPr>
              <a:buFont typeface="Century Gothic" pitchFamily="34" charset="0"/>
              <a:buChar char="+"/>
            </a:pPr>
            <a:r>
              <a:rPr lang="es-CO" dirty="0" smtClean="0"/>
              <a:t>Impresión</a:t>
            </a:r>
          </a:p>
          <a:p>
            <a:pPr>
              <a:buFont typeface="Century Gothic" pitchFamily="34" charset="0"/>
              <a:buChar char="+"/>
            </a:pPr>
            <a:r>
              <a:rPr lang="es-CO" dirty="0" smtClean="0"/>
              <a:t>Sellado</a:t>
            </a:r>
            <a:endParaRPr lang="es-CO" dirty="0"/>
          </a:p>
        </p:txBody>
      </p:sp>
      <p:sp>
        <p:nvSpPr>
          <p:cNvPr id="4" name="3 Conector"/>
          <p:cNvSpPr/>
          <p:nvPr/>
        </p:nvSpPr>
        <p:spPr>
          <a:xfrm>
            <a:off x="197514" y="5229200"/>
            <a:ext cx="504056" cy="50405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onector"/>
          <p:cNvSpPr/>
          <p:nvPr/>
        </p:nvSpPr>
        <p:spPr>
          <a:xfrm>
            <a:off x="8316416" y="5700397"/>
            <a:ext cx="639688" cy="6396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onector"/>
          <p:cNvSpPr/>
          <p:nvPr/>
        </p:nvSpPr>
        <p:spPr>
          <a:xfrm>
            <a:off x="539552" y="6354805"/>
            <a:ext cx="324036" cy="36004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7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35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62" y="3948431"/>
            <a:ext cx="894951" cy="6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600200"/>
          </a:xfrm>
        </p:spPr>
        <p:txBody>
          <a:bodyPr/>
          <a:lstStyle/>
          <a:p>
            <a:r>
              <a:rPr lang="es-CO" sz="96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Problema</a:t>
            </a:r>
            <a:endParaRPr lang="es-CO" sz="96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6306" y="2376541"/>
            <a:ext cx="3895601" cy="3777283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La empresa actualmente procesa mucha información referente a los procesos de producción, usando formularios físicos y tablas en Excel entre otros</a:t>
            </a:r>
            <a:endParaRPr lang="es-CO" dirty="0"/>
          </a:p>
        </p:txBody>
      </p:sp>
      <p:sp>
        <p:nvSpPr>
          <p:cNvPr id="5" name="AutoShape 4" descr="data:image/jpeg;base64,/9j/4AAQSkZJRgABAQAAAQABAAD/2wCEAAkGBhESERUTEhQVFRUVGBkYGRUXGCAaHhsiGhoYGB0cGx4gHicfHB0kGxgaHy8gJCcpLSwsGB4xNTwqNSYrLCkBCQoKBQUFDQUFDSkYEhgpKSkpKSkpKSkpKSkpKSkpKSkpKSkpKSkpKSkpKSkpKSkpKSkpKSkpKSkpKSkpKSkpKf/AABEIAL0BCwMBIgACEQEDEQH/xAAcAAEAAwEAAwEAAAAAAAAAAAAABAUGAwECBwj/xABLEAACAQMCAwUDCAULAwEJAAABAgMABBEFEiExYQYTQVFxIjKBBxQjQlJicpEzQ1OCoRUWJDRjc4OSk6KyRKOxVAg1hLPBwsPE8P/EABQBAQAAAAAAAAAAAAAAAAAAAAD/xAAUEQEAAAAAAAAAAAAAAAAAAAAA/9oADAMBAAIRAxEAPwD7jSlKBSlKBSlKBSlKBSlKBSlKBSlKBSlKBSlKBSmaUClKUClKUClKUClKUClKUClKUClKUClKUClKUClKUClKUClKUClKUClM1W6l2ktLc4mnijP2WcBj6LncfgKCypWcPa55OFraXE2eTuvcR/5pcMR1VGoun6lMcy3Eduv7O2Te3oZZQR/ljFBcalq0FuneTyJGn2nYAegzzPQcap17UTTf1S0lkXwlmPzeM9RuBlI693jrUnTuyNtC/e7TLN+2mYyyfBmzs9FwKuqDJ3PZzUbhleW+NvtziO0XA4499pN3ecvsqB5V5Gn6zGMJdWlx/fW7Rt8Wik2/HZWqdcjnjrVFqWl3TY2uj4zg5aFxnH11Dg8vBVoIo1bVk4PYwS/egusf7ZI1/wDNdx2muB72m3f7rW7f/sVAU38ZGTPjPH6OKdR8Q6yn/LWg0meRgTIQfLELxH4h2JPwoK49sAPetL5f/hy3/AtT+fdmP0hmh/vreaMfm0YX+NaDFMUFZadqbKU4jurdz5LKhP5A5qyVweI4jzFU2tS6fvWO7WDdJ7vfIu1vDAZhtLfdznpXN+wunHiLaJOsY7r/AIbaC/zSqA9i4AMJJdR/gu58fkZCP4U/m5cL+jv7kdHWGQfxiDf7qC/pWd+Y6qo9m6tZOkls6/7knx/trz881VQM21pIfEpcOn5BoT/yoNDSsre9rrm3jaW5sWSNBlnW4hIH+d4/yq07MdpI76ATxJKiE4AljKE8AcjwZTn3gSOflQW1KUoFKUoFUOp9trWCc27d88oUOUigklKhuALbEOM4P5VfVQ9oeyMVyyyqzQXMf6O5iwHX7reDofFGyDk8s0HI9vrQcxdA+RsrnP8A8mvR+3kf1bTUH6izlH/MLXGHtNcWns6lHhBwF5CC0R6yLxeA9TlPvCtNa3UciB42V0YZVlIYEeYI4EelBnU7fJ9a01Fehs5D/wAQRXT+ewPu2d+xPh82ZP4uVH8a0eKzfaHtTNaybfmcjxkDFwGXu1J597jLxqPtlSKDo3aW6I9jTbo5+29un/5yf4V4Gqam3u2UK/3l1jHwSF//ADXBu30Sxq8kUq7iBldjoQR7ySh+7kH3VO/7vPF5p+swT57twSOanKsuftIwDL8QKCrVdWY8Wsoh5bJZj+e6P/xRtFv3P0l/tHlBboh/ORpa0NKDOy9joCpNxNczKASe9uHC+ZLKhRMeoxU7TdMs4Nogjgi3jK92qqWAHMY4twxx41ZkZrPah2HtpFIjHdcd21QCm77QjPsq3349j/eoJ9z2ktY2CySqucjc3BMg4K957gcEe6Wz0qxDgjIPPkaw112Vuo2LqFlOMF0YpIR5Fi6uw/vJZR0qbpHZiZGB9mJSeIjJRhwJyRGEhc5xwaEY48+dBb391doh2ojsMYYZI67kzuHDhlTIfHB5Vn27X3Xt7ljUDgeeI+pkG8D0mjgrY2sLKuGdnP2mCg/7QB/CvL2yFgxUFl5NjiPQ8xQZW17XSrt71UdWxtYYiLZ5bSztBIfwzZ+7Vx/OaI+yocv4xFdkmPEhH2lwPNc9M173PZyBiWVe7dveaM7C34wPZk9HDCqW47Kyou1Nssf2CAvLj+jYNCT+AQ+tBo7PVYpSQjDcOaEFWHqjAMPiKl1iRuUqj5DA+yki7uPH3Fdt2ccu5mf0q4h7S43K0TMyDiIjvby4o22VfiuOpoLqdyFYqMkAkDlk44DIBP8AA/GsqO3I3FJY9jeK7ify9kS/Fo1HWu1l8olpI2z6QOOG0IXP+Vcv8doFTG7SadMNjz25zwMcrKD8UfB/MUGQvdEmfJs72UQsCHt7pDewtx5b9z7R90tnlyq97Jdi47e1SNZnLrnc8MjKuSS2Am4qQudo3AnAGavLDRrRcPDFEPEMgHj9kjw6DhVjQQNL0juWkYyzStIQSZGBA2qFAVVVVUYHHA4nic1YVXax2gtrRN9zNHEvhvYAnoo5segBrJ6r8oE7KDbxC3iY4W5vAy7z5QW6/TTMRxAwuaDb3V2kSF5GVEUZZmIUAeZJ4Cvnes/K40kq22lWzXUr52yPlIwB9fjhmQfaO1fImuUXYi4vmElw0uAc99dBTJ4foLUZhtx5NIHceQPGvftNpfZ2xQ/OYY5ZVXcV4yztn6znOeJPvOQPDPhQX2i9iS2yfUn+d3Q9obv0MRPhDFjaMcPbI3HGeHKtaDXwqHQ9Ku5Ebv7PTosgiKC6Dzv4AO2/uk8PZUMetfYuz/Zu2sou6towik7jxJLHABZmJJJwBQWlKUoFKUoFZ/tf2mkso1kS2edS2HZSQsY+0+1Xfb1VDjHHHDOgpQZOx7Q3t1GJLVLBkP6wXbyD8lgHHoSDVdF2I1COUz21za2zscvFFbP3UnV1aYjd99VVupq91PsPZzSGUIYZ/wBvbsYZPiUxv/fDCo4t9Vt/ceK+QeEv0EvpvRTG59VT1oPP86Z7YH5/bsirzuYMyxYHiwA72LrlSo+1VzpWt21yu+3mjmXzjYNjocHgehrAa5YaTeyFdRS5tJnI9meZ0QngPo23tbty5Lx6VZt8npUKYXhlCgbO8hWNwOeEntu6ZR+61BobzslayEsEMTnm8LGIn8WwgSejhhWY1D5NZt8bW113YV9x3Rg8PuqMIrcfeVUNSkF5b8CblAPEgX0X5gLdfE8KsdP7VOwy0ayqOclq/e4/FEcSqfugOaC1/lCKDu4ppoxI/BdzbS5GM7QzEk8RwyTXiTtDbh2jMg71cnuvrnAz7CH2n6bQc16Q6laXYaPdHL9qJwNw/HGw3D94VFuuyURXbGSifsmAlh88d0+Qo6RlKCfYa7bzErHIC45xkFXX8UbAOvxAqfWMuOzzqArx7kXiCv06Dr3Mp7yMeQhcn0rpZXkyD2JCyr7w9qcD8SNi5jPDkTIBQa+vV844c/DNVkGujaGlXYp4iRTviPXeB7I6uFqzjkDAEEEEZBHEHqKDInXr+JmNykMY3nbncYtvIH5woOw+feRKD4Yq3g7URbQZg0GfrPgx/CVSYyPL2gegq4xVZJ2dhyWj3QuebRHZnqy+4x6spoJF1qkaR97xZDj2o1aTn44QE46gcKrrDthBIu5t0YzjcwDR/wCqhaMehYHzAqLddkZD+inED7ge+hiCORxyGAbu2yccSmOHLjVza6Wi7WfEkyqAZiqq7YGCTtA5+Q4UHWWGGePDBJY2HI4ZT/5BrO3PYXAxBO4UcoZx85jH4d5EqfuSrip152ysIGMZnQyZ4xRZlkz/AHcYZ/4VEftDfTcLSyZAf1t43cr6iNd0p9GCUFRedirmVgkuwjiQ0hF1HnqswW4jz4BJiBXG50y1skUXd93DA/olmaSOQDHAW9x3p4+ScfI1Yalo8gTvNT1RkjzxSEraR/h3ZMrem/j5Vy0YW8P/ALr01nJ/6iQdypz4mWUGdx1CMKCVD2snlATT9PkKDgJZ/wCixAeBVSDIw9EFV2rT3IIW+1NYGbla2EeZW/CWDzN6qi1ZalFME7zUb6O2iP6u3Pcg9DM57xj/AHfdmqSPtnY2uU0+3jTd+umzCHPmAVa5uG9EOfOg76R2Scv3lvbLaE87u7Pzm7bqqszLH6sx6pU22urG2mYW6y397ydlIllHR5WIigX7mUHktVslhf3vCVZZVPg+bK2+MYLXU3Hwk2qelW0nZqKCDN7d93AnDuoSLOBc+ACMHb0aQ58qCu1zWpvdupmQnGNP07MtwwJGS8mA4UDiSip44Y1SW/bPuI3WG0l0u3B9qeWzmlkOeG9sKE3En3pHkPmDVzedq1tI1XT9OkSFzxuTbOI1wM7zGi99J6sFz4E1VfyvpUtxEt7Jd388hHdxPbSpEOOMpAVVcDxLbzw4mgvuwOn6TOz3ds7XcwID3MytuBOSAm5FVMDwjAwMCt5XOCBUUKihVHAKowB6AcBXSgUpSgUpSgUzSs5207GpqEaqZHjZDuUj20PSSI+xIvLgeIxwIychA7cJp86gTag1q0ecNDciNuOMgrn2+Q4Yz5c6ydpZzblVYrjUom4bxJeWjAceJ76XuXH4WXNarTVmsRiTTomUfrrBF/NoTtdT0QvVk2uRXiGO0vBBP5FB3q45hoZQGHxWgorE6LEQs1kto54Zu4AM/wCM26NuP9oavYuysA+kspGtt3H6FgYmz5xHMRHVQp61mbj5Pr1nLXUyammQRFPJJbquPJI90TfvLUqS2tofbe2udNY8TNbkd16v3RaPH3pYwKDSLd3kXCWJZ1+3Adrepjc4/wAsjHpXkSWdywDBe9A4B1KSj0DASD1FQrO+vFQPG0OoQnk8bLHIR04mGQ+hjqS2tWc+Ibhe7Y4xFcJsJP3d3sueqFqD11XssJVCh1bHLv0M23qjB0lVvvd5UTT9B1KA5F8s6g57qWHHDHuiXe0g89zbzwq0OmTR/wBXlOB+rmzIvwcnvF+JYDyr0PaRYji6Rrf+0Y7oj/ijgv8AiBCfAUHkdo1ThdI1ueW9+MR9JR7I9H2E+VT57GOQhmUFl91uTD0YcR+ddfZdfBlYeoIP8CDVHf6JcRIP5PkSI7lzHIpeIKT7RRQQUYDJCqQpxgjjuAXqRgcuH/8Ac/WuYWOJSfZReZ5KPXyFZc9jLyRWE+q3ZJzjuEigA/JGY/5qprDsNcwzDv7e11BOQnnlk71eZyySmVPIext9KDUS9vtPDFUnWZhwKW6tO35RKxHxrke011J/V9PnP37hkt1/Ilpf+3XbN1GmFSztkHmzOB8AsQ/jVe12ZMj+UHfh7tlCpA/e2zEH94UEr5pqsvv3Ftbr5QxNK3+eQqv/AG6pr2LSlbbe373b5/RST7s48Pm8AVT6FDXduzKynJs5J+t/dMy+ojzKo9Nq12lt5rZPauLDT4zyEcIH5M7qp/06DpZauVXZp+myhPAsiWkfrhvpPyiNRNT1WZP67qVrZL+yg2mT07ybJP7sQNRXtIrjIxqOo7vFnNvB8cdzGy/hWT41YaX2OkT9GlpYL5WsSvLjrNIoGf8ADPrQZ49qtMtiZbe3mupRzuZ9wx/iz5dR0jXFesWva5qBxBH83iP6wARr8JZA7yDrHEvqK1smn6bYlZJ2TvPqyXD75Cf7MMSQT9mMD0rq3aWeX+qWcrj9rP8A0ZPXDgzH4R460FJZfJRGW7y6nklc89pZM9DKzPcEdBIB08Kt0k0vTMRRrHFI3KKJS80n7qgyv6nIFew7PXc/G7u2C/sLUGFfQyZMzeoZAfKuP8paZpysIUQEcX7lQT6yyZ2r+KVx60Hb55qNz+iiSzjP6yfEkp/DEjbF9XcnzWvU6PZ2ZFzdStLKOCzXDb2BP1YUACoT9mJAT1qBYdr7q9ZVtraRIWYbrk7cBc8ShcAOcfYWRTnn41pbHQ4YmMmC0pHGWQl3x5bjxVfurhelBme0naHVDGGsrOQRlgGkbZ323xaKFjz8u84+a4qBoPaPTbPdJLBfQTSfpZ7u2laR+XvSKrLt8lXCjwArQz9tEdjHZRNeSKcMYyFiQ+TzH2AfurubpWO13tBeMxF4L5Ys7TDYWzqGOcBTcSlXfPL6NUz4ZoN3o/bWwunEdvcxSuVLbVbJwMZJHhzFXdZ3sTpdvFbgwWRsw36twveHHIuQzE/vNmtFQKUpQKUpQKUpQZPtn2Rt73j37QXCKAsiSleGSwV0DruUnPkfIis6mnWERVNUtkB+rc97JPbknAzl3LW7fjwOHBjWn7W/J9ZagA0qKJlwVmVVLDHIMCCsi/ccEc+VZ0WVvp39esLIxj/rLa3jGB5ywkGRPMmPev4aC61G0is0V01JrVW90XEqzRt44HfHfjH2JBUO2+UY5xiG8A+tZl2Y9e7KFR/qmuV12Ls7uAPYPC8JO4QMS8GfOMqe8tn484iMeKmvGnazeWzrC7kMeCW982Cx8oLxAVl6K6GTzxQd9+myEy7LnT5H5y91LaEn77bRE5/HuqwX54I+cGowN+GNyP4wSn/TFTY+1ka8LmOW1PLMq/R/6yFov8zA9K6toFpL9LGoVm497AxjLZ8d0ZG/45FBT6VcWxfuoJJrKcf9LJw4A/VifKMvWE461cNc3SZEsKzLxBaE4Pxjc8vR2PSstd6pHNugw98qEgx3FlKCCOHszLEFXo2w+td4pJ4FVkkubZcZ7u7T5zEOhlVzLGOrvgeXhQeV0KIOTpdwbOf3jasp7pvx274KA8t8YX41LhvtbZONtYxsAfenkcMRkcAqeyDjPFjgMPEEVzutRknRY7jTjcbuKSQSRSQn76yMyPH5525HgTXDS9O1qJ2ZWg7jHs2s00kzA+QuO7DL+8JMfHgFbB2tvN4j1Kf+TXJwMW69034Lh3kjPD7QUjyrVPpcITvZ7ydkxne1x3S488xd2uK9LHtQkweG4tp4pFwHhaFpVIPIqyKyOhwRnhyOcVVw9ldPjcyQ6TuYnIJSNVH4RJINn7q0HvHrmiKwEZinkHLuka6f/Mqu38asRr95Lwt7F1H7S6cQr8EXfIfQqtdBdagRiO2t4h4GSctj9yOMj/eKp9Q1nY2LrV7eH+zt0jVv+40rH4KKC0Oj3suTc3ndr4x2qCP85X3ufVdlQILzR7aT6HZNcePdBrqcn7zDfIP3iKz+p69osQVpI7u/YnaveJLMGPkgl2xE9EFXdprOoGINBZW1jAvjdy7CB/dxrhPRmFBbfytfy/obRYlP17qUKfURxbyfRmU+lDoVzJxur2Tb4pbqLdPi2Wl/KQVRNPqNxwjuXcH61tAtvEP8afvWYdYkaqy/7K2YkC6ldyXMh4raq8srnps3M59USMUF7a63o9rKY7ULNcHmtuhuJT4He43EdS7iptzrV8UZ+6gsogMmW7kDFR5mOM7B8ZhUXTbeaOLZZWsGnwDiXnAL4x73dIwHxkkB8xUGG7szIHQXOrXCng6gPGh+4x2WsR6qd3nmg9lSe7/R95cqf11wDBbfuQJiS4H48qftVYp2as7ZVmvpllMeNrTlY4Yv7qLhFHjwOC/U1Ak12+uGKIyx4ODHaAXEi9JJ5ALeI+a7XbyzVNdWVlA7PdSNNOgyYoC93cjHPdMfaiH4FgA8zQaK67ftK3dafA07kZ7yTMcYH2sEd4y/e2qh8GrlqtjAuDq14Zi59m1QGONuiwIWlm9GLjoKqNK7X2kqBRd2umwniYlkUXDZ/aM4AjbzwHY/aFasxabpiGZu7iL85WJeWU88bjullPQZoK++1q/WJBZaeyRAhfa7tXVcHjHb71GOjOpGfdPGq5O2EFm6NeW2oCaQ7FlmjSRmJ+rEInIXP2UUZ4ZzzrJ9rf8A2hMoy6em08hLKuW9VT3QOrEn7or5cvba4d2e5CXTOwYtMDvGOQSRCskY+6rBelB+vreYOqsARuAOGGCMjOCDxB6V0r8+dlflP5Kl7c275wsFxGb6JuAwFdQs6ceG32seZ8N/b/KjLb3UNpqdsIZJ9oSWJ98bbm2DIIDJ7XDjnz5caD6JSlKBSlKBUHWtNaeFo1mlgY4IliIDKQc+III8CPEVLmnVFLOQqqMlicAAcySeAFfKe13bW/eRZLGXbaNhFZYVMs75wwtg+4y4HHdtVcA8TzoIuq2E+nsBqUtzfxSEhDDePFIeXs/Nt695z5ox61N0zUOz0qOlvFaRXYB2rfxEMH8A5kyTg8wrE07N6HZiUpPfahHdSe9HcOLaSTjyV1AaUeQSVgKte1fYnR7e3kmnspZxw3shklm/EWaTfgeJzwoKKzV+9D6lcHTpyRtlggSGN8csXOXjlUjHsSY/D41upIbsIUlSK/hYceCo7DqjZhk/OMdK+baJp10E36QLt7Zl4QXSw92wPgH73/kjVqoPm0B/6jSJD9UlfmzE+Xv235bGPSgtrB8Nss7gqwA/od0G4AfY3YmUeG4GRB4CkljbqdzJJYSnnLEwVCfMsAYX/wAVc9K952uGQLdW0V3FzEtvjPRu6c5U9Y5GPkK6WF4pJW2uNx8ba53Bx0G4CZR1YOPKg9Lj5wgHzmJL2IcRNCuJVHmY8+157omyfBakWEhkTfZXIkUHBjmy+0/ZJyJY2/Hux5VzJjjJLCSyPiwIMJ9ecXE+LBGNeL2wLESSxbmA4XVqSsgHMZXO5l+6DID5UEG+jiRiziTTpSc9/GQYXP8AaHHdtn+2RG8iOdS7f+WGGN9iAOUuyR+9B4htgkXu+GBjc+SDjhiu9tqkyA5xdxjm0YCzL/eRcA3XbtPkhqubScK1xo8qo2Tutj+gc+KsnOCTqu0594Ggp9U17WbeVhePDDbH3bu3tWmVf70GXdF+Iqy9fGr+w0R7iMP/ACrczIw4NAYY1PoY4t3+7Nelh8pdoylbnfbXCcJLZ0dnU9Nqnep5hl5gjlyrPap/Jbg3Nvb6igYbnksopbZZF5ncW7tHB+0OPWgt9W0bSIWVLp5LiQ+7DLPNcu34YNzZ+CYr2isbwgLY2lvp8Lc2YIs3hjCIjImeJ9rcfMKapOz3aCIKy6ZBaQ5I3uztdSnPi6QB2c8/elq2FheT/pDeTA+BdbCH/LGWucfizQeJtNgtHJmvRHcOAN0aCS5ceQMnfSsOiKqjwAqT9K57yKzJK8Rc6hJt2/eSP2nX0xFUaGKO2zGs9taMfeisoe+nP4mYO7HqYs9aXDQIvePavJ4fONRlWNfPI7wsyDosQHCg8yzGc4kuri7PjDYJ3MXo0u7P5zj0r37trZAq/NNNR/qovfTyegwql8dJajjtLLc8ImmmHIR2EW1PRrqbamP7vaaiDUO5dkWaC3lb3obRTfXj9JJGBwfD2kIH2qCXdaRGVMs6tIi8TPqk22MdVtxhPgyR+teJNWWdfoxNeoBzH9EslHLixx3idPphXpb9mbiQ98YkiI4/ONQf51MvjlIlYQQfBvUVxuGsmO92l1V1P6SZ1W1Q8uZ22wwfBVkcUHhL1rhBGhe7A9kW+ng29oo5Ye5OC4HiEbj9iur2ncgQS3C2+eK6fpaYkP4nAMp6uBEvmakl725HFnWID3LbNtEB9+4kAmZceMMajlUK11GGINDbOZGJ9qHTYtxJ/trl924+b5VqD1GgRwEStHa6dvbhLMRdXbn7pcsqv6GX0qZHcQ2+Z4YSHIIbUNRYofRQ/wBMw+4qxp5EVQzaw0cpSLu4Jj70dqpv71hyw8rewn7zcKmad2GvJ271o0t2/b3bfPbk8uIUkQRfAMRQfOe2OjXl/M03eQNbgki5EItYeJ45eQKXPjwaQ+WaiaF8n6y8IY59QbzhUwW46GaUZf4KvQ195sPk2s1cS3HeXkw/W3Td6R4+yp9hR6LwrVKgAwBwFB8u7M/JleohV5YLFHAyllHmXHkbiTLjrjd0xXntn2ItLdrB40LTNqFspmkdndhlmILMeXsjgMAeFfUaxvbz2rrSo/O9D/6cUh/+tBsqUFKBUHW78Q28srSJEERm7xxuVcDgSoILDOPZBBPIc6nV851nVEvpHeRWksrWXu44F4m8uB9XH1o4zwwfZJDM3spwDHpq93fiF9UmmggdmkgCWqPHIE475I8u5A4MN6Mg4HPn9F0bszazn50l7PcllCd6k4UYH1V7kIEGfqjHHieNVllrlpA0hmuPnGozqQ4tFM7xDiVhiCqwRE5+3jcwLNzwM1pmita77vUUvYmcn+mpcIkoUHIaWBGxyPEfSngcgCg+i612Hhnt3hDOm7m7YnPx77fwz5YPDgRWct9On05QjSzwRoOEylrq3wP2kUmZoB+F9oxxarHRdeu2XfbzW+qQjm0bLDOv4h+iY48+6NXMHbG3zsm32zn6twvd5/C/GN/3XNBmf5Jkz85jhUmT2vnWmTBDJ47ngk+il+LSHyqz0/tDOSYw0NywHGFwbW4x4/RuCr8PEbFq1l7LwbjJblraRuJeAhQ3VkIMb+rKT1FQb2O4C7Ly2jvYfCSJBvHVoXJ4/ejYnyUUEZWs4jkd9pzk8QQI4z6+/aknod1WFxBK6KJooLyPmGXCt6qrkoT94SL0FcNOhV1JsLw4Xg0M2Zgv3WVyJ4z0LjHlXB7VIiTJbyWp5me0YtGfHLqo/MyRFR5mgkwSoGCw3EkDnlBcqWB6L3hDn/Dk217G1li/VGLze1O9D1aBgOfP2Qx610iM0keUe3vYG88KT+8u6Nz02rUcNFGeDzWR+zJxi9Bu3RD0RlNB7C+WVvbVJ2UH2oSY5kHI5jYiRBz91snyrk1kJJC0E2ZgOTfRTADkGO32lHlLG448/GplyrkD51Ak6DissIyRnx7s5dfWNnPpXIaZHOuYJ94U+5MO92HHmSJo39XyPKg9oe0zRHbeIYv7UjCHHi3tEL6hmAHE7OVUOqRaShMtvqMdjISSTBcoEY8zuhJMbHzwoJ86tb83MUTCSBriMr7UXCdW+7k4l4/eSWsvpHaufOLLs/JG3IPIFgHxYxjP50Ha37RXLgCK8u7og8WtNOVFb8UkwMXLxBFSbjT7t0LzoI0HFnv70lcfehtwsBHQsKv4rS/kQvdXKWw5lLdV9kdZZdwz1CiqqOXRY3DNILuXwdi944P3QocIeigUFbZShl2QTXM6fs9MtltYc+P0zf8A2zA1Ms+yM7MHjtLS2b9vcM19cDqC2Ap/xGFXE+s3c3C2trhV8HkEcA/7m+Qf6NQdS0raneahdRQx+IZ94PTM2IjnyWAHyoFxplkcrc3FxfyeMe9nX0MMOI1H41+NTbS3uNnd2cEFjH1VXc+kcZWIHqZG6iquHtJGI/6BayTIo/rNwe4gXqGkGSOkaY4cKppO0M125jE8963Iw6cvcwKfKS6c5I/C3woLHWrS0icfP7szyZ9mJvp3J8NluqiFOQ5wsfvV63esvEokEMNkg4LcajJukx5RQhiV6ICo6VytdAmgX6WW20uNv1dqBJPJ0MzgszfgUmrPSuzqI++0svpDzvL4s0h6hWzMT0PdCgoktZr0hliub/ymvCbW1HiGSBRvkHqp9an/AMjo/wBFc3Mlxt4Gx09DFCvD3X2Hd/qSKOla3+bhk43U0k+f1Y+ji9NinLjpIz1a21rHGoSNVRF5KoCgegHAUGb0zQ7hE7u3jg0+H7MSLJKepOBErY8SJfWvHZfS+4vbxe8llBS2y0shdifpyefBeY4KAPICrrUdft4CFkkG88REuXkb8Magu3wFcNCO8zTtFLCZWX2ZdoYhEABwrNtB48GweeQKC4pWV1b5SbGF+6R2uZ+XcWy96/x2+yPiRUMvrd57oi02I+LYnnI9B9GnxyRQazUNThgQyTSJEg5s7BR+ZNYd9aTUtSsXtFkkgtWneSfu2WL2ojGoRmA3tuPIeGTyFXGm/JvZxuJZt93MP1t03ekfhU+wvwHCtSFxQeaUpQeCK+SdpfkuulgWCILd20Zdo4y/cXEfeEltsgzFLkk57xeOcV9cpQfELLtRcW6GwljGxl290QNPuQOHGNlIglx4bWBby4117MaXYrKVia3luQc9xq0JS4HRZeIPQhGr7BqOlQ3CGOeNJUPNXUMPyPj1rD6x8kyFCtpIAg5WtyvfwjohP0sPrG1B0vZbYtnUNOktXTlcwAuqjpPBiVB+NVFWFkZXjLWd1DfwHgY5mDfuiaMH8pEc+ZFYgXeoaZwZ5bZByWfdd2Z8MLMo7+3HRwfWrNe0VlKRNeW7WbtwGoWsm6JvLNxD/wAJQR50Fr3ltAeIudKbpg2+cfv2wHrsY9KvbbULwKG2w3cZ5SQNsYjojExt6iUelRbSW8VBJBPDqEJ5BtschHSWP6Jz0KL1IquiGmtJ7Jk0y5Y8V/q5Y/hObef1AegtZ5bC8cJIDHcD3A+6Cdesbey5HVCVPWvci/tsY/psQ5g7Y5x6HhFL8e7PU1zvLe62bLiCG+h4e6AknqY3JjY+OVdOgrjpsiM2yzunR1GTa3IZyP3JCs6jyIYr5A0Ha1Fldu7wO0FyuO82fRSqfDvo2GHHkXVl8j41MMt3EMSRrcp9qPCP8Y2OxupDjovhUDVY45MG+tWRk925gZm2dVkTbNF1yoXzJrrYz3UShkdb+3PusComA6EYimHX2Dw+saD1tvmTNthka1lPHuxmFif7lxsfnz2H1rreaTcE7iIZyBgPlreUf4ibgfTCipsF9a3atGQr4xvhkTDL5b43G4epHpXJuz7Rj+izPD5Rt9LF6bGOVHRGUUFZPrctuuZneJRzNzEHXw5zQttQdXHjVRp/aV5wTJflueVsLR2UAecrxyeGDn2efxq3TRNWlP09/HCv2bW3AP8AnlL4/wAtd5tKsbONprqQybBuMt1IZSPwhuC58kUZPhQV1nY20uHWxnuT4SXTq49R3srFfRVGPKrL+dkaMYQEeVf+ntiZ2XyDgKqx/vEDrWYv+0s12qtIZ7S2kOILaEf0y8AGcgc4YuXEEcOJZRg1b6X2NkeERShbS1xwsrVipOf284wzt5hMDPMvQVXaDtdcl+6M6Wn9hbr87vG6bUBjh9fa4+NR9L7I3Uj96lssDeF3qL/O7noUiz3cR6bvhX0PSNBtrVNlvDHEvkigZ9TzY9Tmo3bAH+T7vacH5vNgjwPdtigx6aJaTSbnF1q8ykjdJwt1I4HGdtvgHwUOw48Ca1UOlXTgCSVLeMcBDbDiOhlZf+CIetXFpju0/Cv/AIqtvu1dtG5iVjNMOcMKmRx+ILwT1cqOtBJ07QoICWjQbz70jEu7fikYl2+JqVPcpGpd2VFXiWYgAepPAVRtNfzAnEdlH9piJpceg+ijOPEtIOlZq77VaZFLtj77U7scgg+cMp8xyii4/YAoNSO0/e8LSGScftT9FF6944y46xq9QtZvRCneahepbp+zibu89N5zK56x7PSq/wCb63en22i02E/VTE05HVvcQ48uIqw0X5NbC3fvShnn5me4bvXJ8/a4KfQCgo7DtJK4K6Npp2tzurgdxG33jn6Wb151MX5Pbm646peyTL/6aD6GH0OPbkHUkGtzXmggaToNtapst4Y4l8kULn1PMnqc1PpSgUpSgUpSgUpSgUpSg8MoPOsrqHyc2rM0tsXs5m5yW52hv7yPjG48wV41q6UHyS97H3lo5lSJs+Nzpp7pzj9raOTFJ5nZipmmdup5A0UsUWoxjg4hUR3Cj+1tJcEn8GRX0+qjXOydpeY+cQq7L7snuuv4XXDL8DQZrRZLSYn+Srv5vIvvWjglOoa3cho/WIp8amapenAXUrHcinIng+nRPvYAE8R6qpx5+NVOtfJ3ccNrpfIvux3eVmXHH6K7QBwfLeCOtVEHaa9smEZldD4Wup8N3mIb1fYfyAeg29hHLsEtjdJcQnkkz94PRJ1y4/fEnwqNPeWyvunSSwmY/pchY3PWQZhk6CUbulUw17TXlBuopdMun/WEmHefMTp9FMPIvkdK0BlvYV2ugv4GHvpsWbB+0hxFKMeKlM/ZNBz1Cyu5GCNbwThRlLrvmgYZ8giM6nqjYb7vKuxg1SFFWJre5JzkzFoynl7SK3eDw91T4kmodjBauzDT5WtJx7RtypQer2zgDaTzdApPg1eLibVWQvcz2enwqAWdMyuPA+3JtiTJ5ZVuYoJM9tNHG0+o3wSNRlkgHcRj1fJmY+jrnyrNS2jSyxyy24LOxNlp7cPdxm6vDxOVB5NnZkKMu1eFMEjLd+1cwxSCK0V37x7u45d4GbgEQhguAFG2R8YArcdn9EaINLOwkuZsGWQZwMZ2xx54iNASAPHix4saDxoXZwQlppW765lA7ycjGcckQfUiB5IPU5OTVzSuc9wqKWdgqjiWY4A9SeAoOlQ9Zs2lt5olIDSRugLcQCylcnHHHGstffKnblzFYxy383LbbrlB+KU+yB1GajDSNbvuNzcJp8R/U23ty48mlPBT1X8qDrrrW0A3arfkg8rdG7lD0EaEyyDo7sD5Vw0/tDdzII9J08QQ/VmuV7mP1SJfbb1q80D5PbC0bfHEHl8Z5T3khPnubkfw4rSYoMOnybvce1ql3Ld8c9yv0MI6bEOW9SRWt03SILdO7giSJPsooUeXHHM9TUulApSlApSlApSlApSlApSlApSlApSlApSlApSlArjdWkciFJEV0bgVYBgfUHga7UoMXffJtGFK2cpgVuJt3UT2zesMmQvqhWshPpN9px3Ria0Uc2t913Znx9uBvpoB1XcBnhX2OvGKD5WO3UFxEp1O2V4lOVvrRjNEh4e1uT6a2b1w1enaGwt72O3torxr3vnbudzhhCgVTLLKR+kaNchO84hpBndxNbjVew1pO5lCtBP/AOot27qTj5leDjo4YVkdR7A3kCzi1jtZTcqIpJ1Atp+7Le2PZBhJZSQXVUOcEhiBQaDsjp0cpS6VAsEadzZR/ZjHAy8frS4GDz2BfF2qx7Q9t7GyH9InRG8Ix7Tn0Rct/DFZ5eyuq3SqtzdLZQAAC2sR7W0DAUzNxGBgYUYq+7Pdg7Cy4wQKH5mV/bkJ8SXbJ49MCgoj2p1a9OLGz+bRH/qb32T6rCPa9CciukPyXrMwk1O5mvnHEIx7uFfwxKcfmfhW5xSgj2WnxQoI4kSNByRFCgegHCpFKUClKUClKUClKUClKUClKUClKUClKUClKUClKUClKUClKUClKUClKUClKUClKUClKUClKUClKUClKUClKUClKUClKUClKUClK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data:image/jpeg;base64,/9j/4AAQSkZJRgABAQAAAQABAAD/2wCEAAkGBhESERUTEhQVFRUVGBkYGRUXGCAaHhsiGhoYGB0cGx4gHicfHB0kGxgaHy8gJCcpLSwsGB4xNTwqNSYrLCkBCQoKBQUFDQUFDSkYEhgpKSkpKSkpKSkpKSkpKSkpKSkpKSkpKSkpKSkpKSkpKSkpKSkpKSkpKSkpKSkpKSkpKf/AABEIAL0BCwMBIgACEQEDEQH/xAAcAAEAAwEAAwEAAAAAAAAAAAAABAUGAwECBwj/xABLEAACAQMCAwUDCAULAwEJAAABAgMABBEFEiExYQYTQVFxIjKBBxQjQlJicpEzQ1OCoRUWJDRjc4OSk6KyRKOxVAg1hLPBwsPE8P/EABQBAQAAAAAAAAAAAAAAAAAAAAD/xAAUEQEAAAAAAAAAAAAAAAAAAAAA/9oADAMBAAIRAxEAPwD7jSlKBSlKBSlKBSlKBSlKBSlKBSlKBSlKBSlKBSmaUClKUClKUClKUClKUClKUClKUClKUClKUClKUClKUClKUClKUClKUClM1W6l2ktLc4mnijP2WcBj6LncfgKCypWcPa55OFraXE2eTuvcR/5pcMR1VGoun6lMcy3Eduv7O2Te3oZZQR/ljFBcalq0FuneTyJGn2nYAegzzPQcap17UTTf1S0lkXwlmPzeM9RuBlI693jrUnTuyNtC/e7TLN+2mYyyfBmzs9FwKuqDJ3PZzUbhleW+NvtziO0XA4499pN3ecvsqB5V5Gn6zGMJdWlx/fW7Rt8Wik2/HZWqdcjnjrVFqWl3TY2uj4zg5aFxnH11Dg8vBVoIo1bVk4PYwS/egusf7ZI1/wDNdx2muB72m3f7rW7f/sVAU38ZGTPjPH6OKdR8Q6yn/LWg0meRgTIQfLELxH4h2JPwoK49sAPetL5f/hy3/AtT+fdmP0hmh/vreaMfm0YX+NaDFMUFZadqbKU4jurdz5LKhP5A5qyVweI4jzFU2tS6fvWO7WDdJ7vfIu1vDAZhtLfdznpXN+wunHiLaJOsY7r/AIbaC/zSqA9i4AMJJdR/gu58fkZCP4U/m5cL+jv7kdHWGQfxiDf7qC/pWd+Y6qo9m6tZOkls6/7knx/trz881VQM21pIfEpcOn5BoT/yoNDSsre9rrm3jaW5sWSNBlnW4hIH+d4/yq07MdpI76ATxJKiE4AljKE8AcjwZTn3gSOflQW1KUoFKUoFUOp9trWCc27d88oUOUigklKhuALbEOM4P5VfVQ9oeyMVyyyqzQXMf6O5iwHX7reDofFGyDk8s0HI9vrQcxdA+RsrnP8A8mvR+3kf1bTUH6izlH/MLXGHtNcWns6lHhBwF5CC0R6yLxeA9TlPvCtNa3UciB42V0YZVlIYEeYI4EelBnU7fJ9a01Fehs5D/wAQRXT+ewPu2d+xPh82ZP4uVH8a0eKzfaHtTNaybfmcjxkDFwGXu1J597jLxqPtlSKDo3aW6I9jTbo5+29un/5yf4V4Gqam3u2UK/3l1jHwSF//ADXBu30Sxq8kUq7iBldjoQR7ySh+7kH3VO/7vPF5p+swT57twSOanKsuftIwDL8QKCrVdWY8Wsoh5bJZj+e6P/xRtFv3P0l/tHlBboh/ORpa0NKDOy9joCpNxNczKASe9uHC+ZLKhRMeoxU7TdMs4Nogjgi3jK92qqWAHMY4twxx41ZkZrPah2HtpFIjHdcd21QCm77QjPsq3349j/eoJ9z2ktY2CySqucjc3BMg4K957gcEe6Wz0qxDgjIPPkaw112Vuo2LqFlOMF0YpIR5Fi6uw/vJZR0qbpHZiZGB9mJSeIjJRhwJyRGEhc5xwaEY48+dBb391doh2ojsMYYZI67kzuHDhlTIfHB5Vn27X3Xt7ljUDgeeI+pkG8D0mjgrY2sLKuGdnP2mCg/7QB/CvL2yFgxUFl5NjiPQ8xQZW17XSrt71UdWxtYYiLZ5bSztBIfwzZ+7Vx/OaI+yocv4xFdkmPEhH2lwPNc9M173PZyBiWVe7dveaM7C34wPZk9HDCqW47Kyou1Nssf2CAvLj+jYNCT+AQ+tBo7PVYpSQjDcOaEFWHqjAMPiKl1iRuUqj5DA+yki7uPH3Fdt2ccu5mf0q4h7S43K0TMyDiIjvby4o22VfiuOpoLqdyFYqMkAkDlk44DIBP8AA/GsqO3I3FJY9jeK7ify9kS/Fo1HWu1l8olpI2z6QOOG0IXP+Vcv8doFTG7SadMNjz25zwMcrKD8UfB/MUGQvdEmfJs72UQsCHt7pDewtx5b9z7R90tnlyq97Jdi47e1SNZnLrnc8MjKuSS2Am4qQudo3AnAGavLDRrRcPDFEPEMgHj9kjw6DhVjQQNL0juWkYyzStIQSZGBA2qFAVVVVUYHHA4nic1YVXax2gtrRN9zNHEvhvYAnoo5segBrJ6r8oE7KDbxC3iY4W5vAy7z5QW6/TTMRxAwuaDb3V2kSF5GVEUZZmIUAeZJ4Cvnes/K40kq22lWzXUr52yPlIwB9fjhmQfaO1fImuUXYi4vmElw0uAc99dBTJ4foLUZhtx5NIHceQPGvftNpfZ2xQ/OYY5ZVXcV4yztn6znOeJPvOQPDPhQX2i9iS2yfUn+d3Q9obv0MRPhDFjaMcPbI3HGeHKtaDXwqHQ9Ku5Ebv7PTosgiKC6Dzv4AO2/uk8PZUMetfYuz/Zu2sou6towik7jxJLHABZmJJJwBQWlKUoFKUoFZ/tf2mkso1kS2edS2HZSQsY+0+1Xfb1VDjHHHDOgpQZOx7Q3t1GJLVLBkP6wXbyD8lgHHoSDVdF2I1COUz21za2zscvFFbP3UnV1aYjd99VVupq91PsPZzSGUIYZ/wBvbsYZPiUxv/fDCo4t9Vt/ceK+QeEv0EvpvRTG59VT1oPP86Z7YH5/bsirzuYMyxYHiwA72LrlSo+1VzpWt21yu+3mjmXzjYNjocHgehrAa5YaTeyFdRS5tJnI9meZ0QngPo23tbty5Lx6VZt8npUKYXhlCgbO8hWNwOeEntu6ZR+61BobzslayEsEMTnm8LGIn8WwgSejhhWY1D5NZt8bW113YV9x3Rg8PuqMIrcfeVUNSkF5b8CblAPEgX0X5gLdfE8KsdP7VOwy0ayqOclq/e4/FEcSqfugOaC1/lCKDu4ppoxI/BdzbS5GM7QzEk8RwyTXiTtDbh2jMg71cnuvrnAz7CH2n6bQc16Q6laXYaPdHL9qJwNw/HGw3D94VFuuyURXbGSifsmAlh88d0+Qo6RlKCfYa7bzErHIC45xkFXX8UbAOvxAqfWMuOzzqArx7kXiCv06Dr3Mp7yMeQhcn0rpZXkyD2JCyr7w9qcD8SNi5jPDkTIBQa+vV844c/DNVkGujaGlXYp4iRTviPXeB7I6uFqzjkDAEEEEZBHEHqKDInXr+JmNykMY3nbncYtvIH5woOw+feRKD4Yq3g7URbQZg0GfrPgx/CVSYyPL2gegq4xVZJ2dhyWj3QuebRHZnqy+4x6spoJF1qkaR97xZDj2o1aTn44QE46gcKrrDthBIu5t0YzjcwDR/wCqhaMehYHzAqLddkZD+inED7ge+hiCORxyGAbu2yccSmOHLjVza6Wi7WfEkyqAZiqq7YGCTtA5+Q4UHWWGGePDBJY2HI4ZT/5BrO3PYXAxBO4UcoZx85jH4d5EqfuSrip152ysIGMZnQyZ4xRZlkz/AHcYZ/4VEftDfTcLSyZAf1t43cr6iNd0p9GCUFRedirmVgkuwjiQ0hF1HnqswW4jz4BJiBXG50y1skUXd93DA/olmaSOQDHAW9x3p4+ScfI1Yalo8gTvNT1RkjzxSEraR/h3ZMrem/j5Vy0YW8P/ALr01nJ/6iQdypz4mWUGdx1CMKCVD2snlATT9PkKDgJZ/wCixAeBVSDIw9EFV2rT3IIW+1NYGbla2EeZW/CWDzN6qi1ZalFME7zUb6O2iP6u3Pcg9DM57xj/AHfdmqSPtnY2uU0+3jTd+umzCHPmAVa5uG9EOfOg76R2Scv3lvbLaE87u7Pzm7bqqszLH6sx6pU22urG2mYW6y397ydlIllHR5WIigX7mUHktVslhf3vCVZZVPg+bK2+MYLXU3Hwk2qelW0nZqKCDN7d93AnDuoSLOBc+ACMHb0aQ58qCu1zWpvdupmQnGNP07MtwwJGS8mA4UDiSip44Y1SW/bPuI3WG0l0u3B9qeWzmlkOeG9sKE3En3pHkPmDVzedq1tI1XT9OkSFzxuTbOI1wM7zGi99J6sFz4E1VfyvpUtxEt7Jd388hHdxPbSpEOOMpAVVcDxLbzw4mgvuwOn6TOz3ds7XcwID3MytuBOSAm5FVMDwjAwMCt5XOCBUUKihVHAKowB6AcBXSgUpSgUpSgUzSs5207GpqEaqZHjZDuUj20PSSI+xIvLgeIxwIychA7cJp86gTag1q0ecNDciNuOMgrn2+Q4Yz5c6ydpZzblVYrjUom4bxJeWjAceJ76XuXH4WXNarTVmsRiTTomUfrrBF/NoTtdT0QvVk2uRXiGO0vBBP5FB3q45hoZQGHxWgorE6LEQs1kto54Zu4AM/wCM26NuP9oavYuysA+kspGtt3H6FgYmz5xHMRHVQp61mbj5Pr1nLXUyammQRFPJJbquPJI90TfvLUqS2tofbe2udNY8TNbkd16v3RaPH3pYwKDSLd3kXCWJZ1+3Adrepjc4/wAsjHpXkSWdywDBe9A4B1KSj0DASD1FQrO+vFQPG0OoQnk8bLHIR04mGQ+hjqS2tWc+Ibhe7Y4xFcJsJP3d3sueqFqD11XssJVCh1bHLv0M23qjB0lVvvd5UTT9B1KA5F8s6g57qWHHDHuiXe0g89zbzwq0OmTR/wBXlOB+rmzIvwcnvF+JYDyr0PaRYji6Rrf+0Y7oj/ijgv8AiBCfAUHkdo1ThdI1ueW9+MR9JR7I9H2E+VT57GOQhmUFl91uTD0YcR+ddfZdfBlYeoIP8CDVHf6JcRIP5PkSI7lzHIpeIKT7RRQQUYDJCqQpxgjjuAXqRgcuH/8Ac/WuYWOJSfZReZ5KPXyFZc9jLyRWE+q3ZJzjuEigA/JGY/5qprDsNcwzDv7e11BOQnnlk71eZyySmVPIext9KDUS9vtPDFUnWZhwKW6tO35RKxHxrke011J/V9PnP37hkt1/Ilpf+3XbN1GmFSztkHmzOB8AsQ/jVe12ZMj+UHfh7tlCpA/e2zEH94UEr5pqsvv3Ftbr5QxNK3+eQqv/AG6pr2LSlbbe373b5/RST7s48Pm8AVT6FDXduzKynJs5J+t/dMy+ojzKo9Nq12lt5rZPauLDT4zyEcIH5M7qp/06DpZauVXZp+myhPAsiWkfrhvpPyiNRNT1WZP67qVrZL+yg2mT07ybJP7sQNRXtIrjIxqOo7vFnNvB8cdzGy/hWT41YaX2OkT9GlpYL5WsSvLjrNIoGf8ADPrQZ49qtMtiZbe3mupRzuZ9wx/iz5dR0jXFesWva5qBxBH83iP6wARr8JZA7yDrHEvqK1smn6bYlZJ2TvPqyXD75Cf7MMSQT9mMD0rq3aWeX+qWcrj9rP8A0ZPXDgzH4R460FJZfJRGW7y6nklc89pZM9DKzPcEdBIB08Kt0k0vTMRRrHFI3KKJS80n7qgyv6nIFew7PXc/G7u2C/sLUGFfQyZMzeoZAfKuP8paZpysIUQEcX7lQT6yyZ2r+KVx60Hb55qNz+iiSzjP6yfEkp/DEjbF9XcnzWvU6PZ2ZFzdStLKOCzXDb2BP1YUACoT9mJAT1qBYdr7q9ZVtraRIWYbrk7cBc8ShcAOcfYWRTnn41pbHQ4YmMmC0pHGWQl3x5bjxVfurhelBme0naHVDGGsrOQRlgGkbZ323xaKFjz8u84+a4qBoPaPTbPdJLBfQTSfpZ7u2laR+XvSKrLt8lXCjwArQz9tEdjHZRNeSKcMYyFiQ+TzH2AfurubpWO13tBeMxF4L5Ys7TDYWzqGOcBTcSlXfPL6NUz4ZoN3o/bWwunEdvcxSuVLbVbJwMZJHhzFXdZ3sTpdvFbgwWRsw36twveHHIuQzE/vNmtFQKUpQKUpQKUpQZPtn2Rt73j37QXCKAsiSleGSwV0DruUnPkfIis6mnWERVNUtkB+rc97JPbknAzl3LW7fjwOHBjWn7W/J9ZagA0qKJlwVmVVLDHIMCCsi/ccEc+VZ0WVvp39esLIxj/rLa3jGB5ywkGRPMmPev4aC61G0is0V01JrVW90XEqzRt44HfHfjH2JBUO2+UY5xiG8A+tZl2Y9e7KFR/qmuV12Ls7uAPYPC8JO4QMS8GfOMqe8tn484iMeKmvGnazeWzrC7kMeCW982Cx8oLxAVl6K6GTzxQd9+myEy7LnT5H5y91LaEn77bRE5/HuqwX54I+cGowN+GNyP4wSn/TFTY+1ka8LmOW1PLMq/R/6yFov8zA9K6toFpL9LGoVm497AxjLZ8d0ZG/45FBT6VcWxfuoJJrKcf9LJw4A/VifKMvWE461cNc3SZEsKzLxBaE4Pxjc8vR2PSstd6pHNugw98qEgx3FlKCCOHszLEFXo2w+td4pJ4FVkkubZcZ7u7T5zEOhlVzLGOrvgeXhQeV0KIOTpdwbOf3jasp7pvx274KA8t8YX41LhvtbZONtYxsAfenkcMRkcAqeyDjPFjgMPEEVzutRknRY7jTjcbuKSQSRSQn76yMyPH5525HgTXDS9O1qJ2ZWg7jHs2s00kzA+QuO7DL+8JMfHgFbB2tvN4j1Kf+TXJwMW69034Lh3kjPD7QUjyrVPpcITvZ7ydkxne1x3S488xd2uK9LHtQkweG4tp4pFwHhaFpVIPIqyKyOhwRnhyOcVVw9ldPjcyQ6TuYnIJSNVH4RJINn7q0HvHrmiKwEZinkHLuka6f/Mqu38asRr95Lwt7F1H7S6cQr8EXfIfQqtdBdagRiO2t4h4GSctj9yOMj/eKp9Q1nY2LrV7eH+zt0jVv+40rH4KKC0Oj3suTc3ndr4x2qCP85X3ufVdlQILzR7aT6HZNcePdBrqcn7zDfIP3iKz+p69osQVpI7u/YnaveJLMGPkgl2xE9EFXdprOoGINBZW1jAvjdy7CB/dxrhPRmFBbfytfy/obRYlP17qUKfURxbyfRmU+lDoVzJxur2Tb4pbqLdPi2Wl/KQVRNPqNxwjuXcH61tAtvEP8afvWYdYkaqy/7K2YkC6ldyXMh4raq8srnps3M59USMUF7a63o9rKY7ULNcHmtuhuJT4He43EdS7iptzrV8UZ+6gsogMmW7kDFR5mOM7B8ZhUXTbeaOLZZWsGnwDiXnAL4x73dIwHxkkB8xUGG7szIHQXOrXCng6gPGh+4x2WsR6qd3nmg9lSe7/R95cqf11wDBbfuQJiS4H48qftVYp2as7ZVmvpllMeNrTlY4Yv7qLhFHjwOC/U1Ak12+uGKIyx4ODHaAXEi9JJ5ALeI+a7XbyzVNdWVlA7PdSNNOgyYoC93cjHPdMfaiH4FgA8zQaK67ftK3dafA07kZ7yTMcYH2sEd4y/e2qh8GrlqtjAuDq14Zi59m1QGONuiwIWlm9GLjoKqNK7X2kqBRd2umwniYlkUXDZ/aM4AjbzwHY/aFasxabpiGZu7iL85WJeWU88bjullPQZoK++1q/WJBZaeyRAhfa7tXVcHjHb71GOjOpGfdPGq5O2EFm6NeW2oCaQ7FlmjSRmJ+rEInIXP2UUZ4ZzzrJ9rf8A2hMoy6em08hLKuW9VT3QOrEn7or5cvba4d2e5CXTOwYtMDvGOQSRCskY+6rBelB+vreYOqsARuAOGGCMjOCDxB6V0r8+dlflP5Kl7c275wsFxGb6JuAwFdQs6ceG32seZ8N/b/KjLb3UNpqdsIZJ9oSWJ98bbm2DIIDJ7XDjnz5caD6JSlKBSlKBUHWtNaeFo1mlgY4IliIDKQc+III8CPEVLmnVFLOQqqMlicAAcySeAFfKe13bW/eRZLGXbaNhFZYVMs75wwtg+4y4HHdtVcA8TzoIuq2E+nsBqUtzfxSEhDDePFIeXs/Nt695z5ox61N0zUOz0qOlvFaRXYB2rfxEMH8A5kyTg8wrE07N6HZiUpPfahHdSe9HcOLaSTjyV1AaUeQSVgKte1fYnR7e3kmnspZxw3shklm/EWaTfgeJzwoKKzV+9D6lcHTpyRtlggSGN8csXOXjlUjHsSY/D41upIbsIUlSK/hYceCo7DqjZhk/OMdK+baJp10E36QLt7Zl4QXSw92wPgH73/kjVqoPm0B/6jSJD9UlfmzE+Xv235bGPSgtrB8Nss7gqwA/od0G4AfY3YmUeG4GRB4CkljbqdzJJYSnnLEwVCfMsAYX/wAVc9K952uGQLdW0V3FzEtvjPRu6c5U9Y5GPkK6WF4pJW2uNx8ba53Bx0G4CZR1YOPKg9Lj5wgHzmJL2IcRNCuJVHmY8+157omyfBakWEhkTfZXIkUHBjmy+0/ZJyJY2/Hux5VzJjjJLCSyPiwIMJ9ecXE+LBGNeL2wLESSxbmA4XVqSsgHMZXO5l+6DID5UEG+jiRiziTTpSc9/GQYXP8AaHHdtn+2RG8iOdS7f+WGGN9iAOUuyR+9B4htgkXu+GBjc+SDjhiu9tqkyA5xdxjm0YCzL/eRcA3XbtPkhqubScK1xo8qo2Tutj+gc+KsnOCTqu0594Ggp9U17WbeVhePDDbH3bu3tWmVf70GXdF+Iqy9fGr+w0R7iMP/ACrczIw4NAYY1PoY4t3+7Nelh8pdoylbnfbXCcJLZ0dnU9Nqnep5hl5gjlyrPap/Jbg3Nvb6igYbnksopbZZF5ncW7tHB+0OPWgt9W0bSIWVLp5LiQ+7DLPNcu34YNzZ+CYr2isbwgLY2lvp8Lc2YIs3hjCIjImeJ9rcfMKapOz3aCIKy6ZBaQ5I3uztdSnPi6QB2c8/elq2FheT/pDeTA+BdbCH/LGWucfizQeJtNgtHJmvRHcOAN0aCS5ceQMnfSsOiKqjwAqT9K57yKzJK8Rc6hJt2/eSP2nX0xFUaGKO2zGs9taMfeisoe+nP4mYO7HqYs9aXDQIvePavJ4fONRlWNfPI7wsyDosQHCg8yzGc4kuri7PjDYJ3MXo0u7P5zj0r37trZAq/NNNR/qovfTyegwql8dJajjtLLc8ImmmHIR2EW1PRrqbamP7vaaiDUO5dkWaC3lb3obRTfXj9JJGBwfD2kIH2qCXdaRGVMs6tIi8TPqk22MdVtxhPgyR+teJNWWdfoxNeoBzH9EslHLixx3idPphXpb9mbiQ98YkiI4/ONQf51MvjlIlYQQfBvUVxuGsmO92l1V1P6SZ1W1Q8uZ22wwfBVkcUHhL1rhBGhe7A9kW+ng29oo5Ye5OC4HiEbj9iur2ncgQS3C2+eK6fpaYkP4nAMp6uBEvmakl725HFnWID3LbNtEB9+4kAmZceMMajlUK11GGINDbOZGJ9qHTYtxJ/trl924+b5VqD1GgRwEStHa6dvbhLMRdXbn7pcsqv6GX0qZHcQ2+Z4YSHIIbUNRYofRQ/wBMw+4qxp5EVQzaw0cpSLu4Jj70dqpv71hyw8rewn7zcKmad2GvJ271o0t2/b3bfPbk8uIUkQRfAMRQfOe2OjXl/M03eQNbgki5EItYeJ45eQKXPjwaQ+WaiaF8n6y8IY59QbzhUwW46GaUZf4KvQ195sPk2s1cS3HeXkw/W3Td6R4+yp9hR6LwrVKgAwBwFB8u7M/JleohV5YLFHAyllHmXHkbiTLjrjd0xXntn2ItLdrB40LTNqFspmkdndhlmILMeXsjgMAeFfUaxvbz2rrSo/O9D/6cUh/+tBsqUFKBUHW78Q28srSJEERm7xxuVcDgSoILDOPZBBPIc6nV851nVEvpHeRWksrWXu44F4m8uB9XH1o4zwwfZJDM3spwDHpq93fiF9UmmggdmkgCWqPHIE475I8u5A4MN6Mg4HPn9F0bszazn50l7PcllCd6k4UYH1V7kIEGfqjHHieNVllrlpA0hmuPnGozqQ4tFM7xDiVhiCqwRE5+3jcwLNzwM1pmita77vUUvYmcn+mpcIkoUHIaWBGxyPEfSngcgCg+i612Hhnt3hDOm7m7YnPx77fwz5YPDgRWct9On05QjSzwRoOEylrq3wP2kUmZoB+F9oxxarHRdeu2XfbzW+qQjm0bLDOv4h+iY48+6NXMHbG3zsm32zn6twvd5/C/GN/3XNBmf5Jkz85jhUmT2vnWmTBDJ47ngk+il+LSHyqz0/tDOSYw0NywHGFwbW4x4/RuCr8PEbFq1l7LwbjJblraRuJeAhQ3VkIMb+rKT1FQb2O4C7Ly2jvYfCSJBvHVoXJ4/ejYnyUUEZWs4jkd9pzk8QQI4z6+/aknod1WFxBK6KJooLyPmGXCt6qrkoT94SL0FcNOhV1JsLw4Xg0M2Zgv3WVyJ4z0LjHlXB7VIiTJbyWp5me0YtGfHLqo/MyRFR5mgkwSoGCw3EkDnlBcqWB6L3hDn/Dk217G1li/VGLze1O9D1aBgOfP2Qx610iM0keUe3vYG88KT+8u6Nz02rUcNFGeDzWR+zJxi9Bu3RD0RlNB7C+WVvbVJ2UH2oSY5kHI5jYiRBz91snyrk1kJJC0E2ZgOTfRTADkGO32lHlLG448/GplyrkD51Ak6DissIyRnx7s5dfWNnPpXIaZHOuYJ94U+5MO92HHmSJo39XyPKg9oe0zRHbeIYv7UjCHHi3tEL6hmAHE7OVUOqRaShMtvqMdjISSTBcoEY8zuhJMbHzwoJ86tb83MUTCSBriMr7UXCdW+7k4l4/eSWsvpHaufOLLs/JG3IPIFgHxYxjP50Ha37RXLgCK8u7og8WtNOVFb8UkwMXLxBFSbjT7t0LzoI0HFnv70lcfehtwsBHQsKv4rS/kQvdXKWw5lLdV9kdZZdwz1CiqqOXRY3DNILuXwdi944P3QocIeigUFbZShl2QTXM6fs9MtltYc+P0zf8A2zA1Ms+yM7MHjtLS2b9vcM19cDqC2Ap/xGFXE+s3c3C2trhV8HkEcA/7m+Qf6NQdS0raneahdRQx+IZ94PTM2IjnyWAHyoFxplkcrc3FxfyeMe9nX0MMOI1H41+NTbS3uNnd2cEFjH1VXc+kcZWIHqZG6iquHtJGI/6BayTIo/rNwe4gXqGkGSOkaY4cKppO0M125jE8963Iw6cvcwKfKS6c5I/C3woLHWrS0icfP7szyZ9mJvp3J8NluqiFOQ5wsfvV63esvEokEMNkg4LcajJukx5RQhiV6ICo6VytdAmgX6WW20uNv1dqBJPJ0MzgszfgUmrPSuzqI++0svpDzvL4s0h6hWzMT0PdCgoktZr0hliub/ymvCbW1HiGSBRvkHqp9an/AMjo/wBFc3Mlxt4Gx09DFCvD3X2Hd/qSKOla3+bhk43U0k+f1Y+ji9NinLjpIz1a21rHGoSNVRF5KoCgegHAUGb0zQ7hE7u3jg0+H7MSLJKepOBErY8SJfWvHZfS+4vbxe8llBS2y0shdifpyefBeY4KAPICrrUdft4CFkkG88REuXkb8Magu3wFcNCO8zTtFLCZWX2ZdoYhEABwrNtB48GweeQKC4pWV1b5SbGF+6R2uZ+XcWy96/x2+yPiRUMvrd57oi02I+LYnnI9B9GnxyRQazUNThgQyTSJEg5s7BR+ZNYd9aTUtSsXtFkkgtWneSfu2WL2ojGoRmA3tuPIeGTyFXGm/JvZxuJZt93MP1t03ekfhU+wvwHCtSFxQeaUpQeCK+SdpfkuulgWCILd20Zdo4y/cXEfeEltsgzFLkk57xeOcV9cpQfELLtRcW6GwljGxl290QNPuQOHGNlIglx4bWBby4117MaXYrKVia3luQc9xq0JS4HRZeIPQhGr7BqOlQ3CGOeNJUPNXUMPyPj1rD6x8kyFCtpIAg5WtyvfwjohP0sPrG1B0vZbYtnUNOktXTlcwAuqjpPBiVB+NVFWFkZXjLWd1DfwHgY5mDfuiaMH8pEc+ZFYgXeoaZwZ5bZByWfdd2Z8MLMo7+3HRwfWrNe0VlKRNeW7WbtwGoWsm6JvLNxD/wAJQR50Fr3ltAeIudKbpg2+cfv2wHrsY9KvbbULwKG2w3cZ5SQNsYjojExt6iUelRbSW8VBJBPDqEJ5BtschHSWP6Jz0KL1IquiGmtJ7Jk0y5Y8V/q5Y/hObef1AegtZ5bC8cJIDHcD3A+6Cdesbey5HVCVPWvci/tsY/psQ5g7Y5x6HhFL8e7PU1zvLe62bLiCG+h4e6AknqY3JjY+OVdOgrjpsiM2yzunR1GTa3IZyP3JCs6jyIYr5A0Ha1Fldu7wO0FyuO82fRSqfDvo2GHHkXVl8j41MMt3EMSRrcp9qPCP8Y2OxupDjovhUDVY45MG+tWRk925gZm2dVkTbNF1yoXzJrrYz3UShkdb+3PusComA6EYimHX2Dw+saD1tvmTNthka1lPHuxmFif7lxsfnz2H1rreaTcE7iIZyBgPlreUf4ibgfTCipsF9a3atGQr4xvhkTDL5b43G4epHpXJuz7Rj+izPD5Rt9LF6bGOVHRGUUFZPrctuuZneJRzNzEHXw5zQttQdXHjVRp/aV5wTJflueVsLR2UAecrxyeGDn2efxq3TRNWlP09/HCv2bW3AP8AnlL4/wAtd5tKsbONprqQybBuMt1IZSPwhuC58kUZPhQV1nY20uHWxnuT4SXTq49R3srFfRVGPKrL+dkaMYQEeVf+ntiZ2XyDgKqx/vEDrWYv+0s12qtIZ7S2kOILaEf0y8AGcgc4YuXEEcOJZRg1b6X2NkeERShbS1xwsrVipOf284wzt5hMDPMvQVXaDtdcl+6M6Wn9hbr87vG6bUBjh9fa4+NR9L7I3Uj96lssDeF3qL/O7noUiz3cR6bvhX0PSNBtrVNlvDHEvkigZ9TzY9Tmo3bAH+T7vacH5vNgjwPdtigx6aJaTSbnF1q8ykjdJwt1I4HGdtvgHwUOw48Ca1UOlXTgCSVLeMcBDbDiOhlZf+CIetXFpju0/Cv/AIqtvu1dtG5iVjNMOcMKmRx+ILwT1cqOtBJ07QoICWjQbz70jEu7fikYl2+JqVPcpGpd2VFXiWYgAepPAVRtNfzAnEdlH9piJpceg+ijOPEtIOlZq77VaZFLtj77U7scgg+cMp8xyii4/YAoNSO0/e8LSGScftT9FF6944y46xq9QtZvRCneahepbp+zibu89N5zK56x7PSq/wCb63en22i02E/VTE05HVvcQ48uIqw0X5NbC3fvShnn5me4bvXJ8/a4KfQCgo7DtJK4K6Npp2tzurgdxG33jn6Wb151MX5Pbm646peyTL/6aD6GH0OPbkHUkGtzXmggaToNtapst4Y4l8kULn1PMnqc1PpSgUpSgUpSgUpSgUpSg8MoPOsrqHyc2rM0tsXs5m5yW52hv7yPjG48wV41q6UHyS97H3lo5lSJs+Nzpp7pzj9raOTFJ5nZipmmdup5A0UsUWoxjg4hUR3Cj+1tJcEn8GRX0+qjXOydpeY+cQq7L7snuuv4XXDL8DQZrRZLSYn+Srv5vIvvWjglOoa3cho/WIp8amapenAXUrHcinIng+nRPvYAE8R6qpx5+NVOtfJ3ccNrpfIvux3eVmXHH6K7QBwfLeCOtVEHaa9smEZldD4Wup8N3mIb1fYfyAeg29hHLsEtjdJcQnkkz94PRJ1y4/fEnwqNPeWyvunSSwmY/pchY3PWQZhk6CUbulUw17TXlBuopdMun/WEmHefMTp9FMPIvkdK0BlvYV2ugv4GHvpsWbB+0hxFKMeKlM/ZNBz1Cyu5GCNbwThRlLrvmgYZ8giM6nqjYb7vKuxg1SFFWJre5JzkzFoynl7SK3eDw91T4kmodjBauzDT5WtJx7RtypQer2zgDaTzdApPg1eLibVWQvcz2enwqAWdMyuPA+3JtiTJ5ZVuYoJM9tNHG0+o3wSNRlkgHcRj1fJmY+jrnyrNS2jSyxyy24LOxNlp7cPdxm6vDxOVB5NnZkKMu1eFMEjLd+1cwxSCK0V37x7u45d4GbgEQhguAFG2R8YArcdn9EaINLOwkuZsGWQZwMZ2xx54iNASAPHix4saDxoXZwQlppW765lA7ycjGcckQfUiB5IPU5OTVzSuc9wqKWdgqjiWY4A9SeAoOlQ9Zs2lt5olIDSRugLcQCylcnHHHGstffKnblzFYxy383LbbrlB+KU+yB1GajDSNbvuNzcJp8R/U23ty48mlPBT1X8qDrrrW0A3arfkg8rdG7lD0EaEyyDo7sD5Vw0/tDdzII9J08QQ/VmuV7mP1SJfbb1q80D5PbC0bfHEHl8Z5T3khPnubkfw4rSYoMOnybvce1ql3Ld8c9yv0MI6bEOW9SRWt03SILdO7giSJPsooUeXHHM9TUulApSlApSlApSlApSlApSlApSlApSlApSlApSlArjdWkciFJEV0bgVYBgfUHga7UoMXffJtGFK2cpgVuJt3UT2zesMmQvqhWshPpN9px3Ria0Uc2t913Znx9uBvpoB1XcBnhX2OvGKD5WO3UFxEp1O2V4lOVvrRjNEh4e1uT6a2b1w1enaGwt72O3torxr3vnbudzhhCgVTLLKR+kaNchO84hpBndxNbjVew1pO5lCtBP/AOot27qTj5leDjo4YVkdR7A3kCzi1jtZTcqIpJ1Atp+7Le2PZBhJZSQXVUOcEhiBQaDsjp0cpS6VAsEadzZR/ZjHAy8frS4GDz2BfF2qx7Q9t7GyH9InRG8Ix7Tn0Rct/DFZ5eyuq3SqtzdLZQAAC2sR7W0DAUzNxGBgYUYq+7Pdg7Cy4wQKH5mV/bkJ8SXbJ49MCgoj2p1a9OLGz+bRH/qb32T6rCPa9CciukPyXrMwk1O5mvnHEIx7uFfwxKcfmfhW5xSgj2WnxQoI4kSNByRFCgegHCpFKUClKUClKUClKUClKUClKUClKUClKUClKUClKUClKUClKUClKUClKUClKUClKUClKUClKUClKUClKUClKUClKUClKUClKUClKU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18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97" y="3948431"/>
            <a:ext cx="894951" cy="6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16 Conector recto de flecha"/>
          <p:cNvCxnSpPr/>
          <p:nvPr/>
        </p:nvCxnSpPr>
        <p:spPr>
          <a:xfrm>
            <a:off x="6864797" y="2763745"/>
            <a:ext cx="375466" cy="32120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5837064" y="2763745"/>
            <a:ext cx="307653" cy="32120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13" idx="0"/>
          </p:cNvCxnSpPr>
          <p:nvPr/>
        </p:nvCxnSpPr>
        <p:spPr>
          <a:xfrm>
            <a:off x="7905342" y="3517465"/>
            <a:ext cx="451496" cy="4309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7440861" y="3594668"/>
            <a:ext cx="159442" cy="35376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717410" y="3588062"/>
            <a:ext cx="246728" cy="46038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4992588" y="3560459"/>
            <a:ext cx="270664" cy="3879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3966445" y="5229200"/>
            <a:ext cx="5067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CO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Información </a:t>
            </a:r>
            <a:r>
              <a:rPr lang="es-CO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que se repite una y otra vez de </a:t>
            </a:r>
            <a:r>
              <a:rPr lang="es-CO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un lado </a:t>
            </a:r>
            <a:r>
              <a:rPr lang="es-CO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a otro.</a:t>
            </a:r>
          </a:p>
          <a:p>
            <a:endParaRPr lang="es-CO" dirty="0"/>
          </a:p>
        </p:txBody>
      </p:sp>
      <p:pic>
        <p:nvPicPr>
          <p:cNvPr id="22" name="21 Imagen" descr="C:\Users\juandiego\Pictures\ControlPed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28" y="2830981"/>
            <a:ext cx="709144" cy="69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blogdineromail.com/wp-content/uploads/2009/12/EXC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72" y="2690289"/>
            <a:ext cx="789319" cy="7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23 Imagen" descr="C:\Users\juandiego\Pictures\ControlPed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67" y="2164657"/>
            <a:ext cx="709144" cy="69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 descr="http://www.blogdineromail.com/wp-content/uploads/2009/12/EXC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727" y="3959841"/>
            <a:ext cx="789319" cy="7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25 Imagen" descr="C:\Users\juandiego\Pictures\ControlPed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76" y="4050577"/>
            <a:ext cx="709144" cy="69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:\Users\juandiego\Pictures\ControlPe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6799580" cy="575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3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9600" dirty="0" smtClean="0">
                <a:solidFill>
                  <a:srgbClr val="C00000"/>
                </a:solidFill>
                <a:latin typeface="Brush Script MT" pitchFamily="66" charset="0"/>
              </a:rPr>
              <a:t>Objetivo</a:t>
            </a:r>
            <a:endParaRPr lang="es-CO" sz="9600" dirty="0">
              <a:solidFill>
                <a:srgbClr val="C00000"/>
              </a:solidFill>
              <a:latin typeface="Brush Script MT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7564" y="2204864"/>
            <a:ext cx="8229600" cy="3744416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Realizar pedidos fácilmente</a:t>
            </a:r>
          </a:p>
          <a:p>
            <a:r>
              <a:rPr lang="es-CO" sz="3200" dirty="0" smtClean="0"/>
              <a:t>Mejorar la rapidez  en la elaboración de las </a:t>
            </a:r>
            <a:r>
              <a:rPr lang="es-CO" sz="3200" dirty="0"/>
              <a:t>ó</a:t>
            </a:r>
            <a:r>
              <a:rPr lang="es-CO" sz="3200" dirty="0" smtClean="0"/>
              <a:t>rdenes de producción.</a:t>
            </a:r>
            <a:endParaRPr lang="es-CO" sz="3200" dirty="0"/>
          </a:p>
        </p:txBody>
      </p:sp>
      <p:sp>
        <p:nvSpPr>
          <p:cNvPr id="5" name="4 Conector"/>
          <p:cNvSpPr/>
          <p:nvPr/>
        </p:nvSpPr>
        <p:spPr>
          <a:xfrm>
            <a:off x="1979712" y="6157304"/>
            <a:ext cx="639688" cy="6396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onector"/>
          <p:cNvSpPr/>
          <p:nvPr/>
        </p:nvSpPr>
        <p:spPr>
          <a:xfrm>
            <a:off x="175331" y="5001708"/>
            <a:ext cx="324036" cy="36004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Conector"/>
          <p:cNvSpPr/>
          <p:nvPr/>
        </p:nvSpPr>
        <p:spPr>
          <a:xfrm>
            <a:off x="499367" y="5799522"/>
            <a:ext cx="504056" cy="50405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5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9600" dirty="0" smtClean="0">
                <a:solidFill>
                  <a:srgbClr val="C00000"/>
                </a:solidFill>
                <a:latin typeface="Brush Script MT" pitchFamily="66" charset="0"/>
              </a:rPr>
              <a:t>Alcance</a:t>
            </a:r>
            <a:endParaRPr lang="es-CO" sz="9600" dirty="0">
              <a:solidFill>
                <a:srgbClr val="C00000"/>
              </a:solidFill>
              <a:latin typeface="Brush Script MT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772816"/>
            <a:ext cx="7416824" cy="2592288"/>
          </a:xfrm>
        </p:spPr>
        <p:txBody>
          <a:bodyPr/>
          <a:lstStyle/>
          <a:p>
            <a:r>
              <a:rPr lang="es-CO" dirty="0" smtClean="0"/>
              <a:t>Manejo de las órdenes de producción, desde la solicitud por  parte de los clientes  hasta la entrega del producto final .</a:t>
            </a:r>
            <a:endParaRPr lang="es-CO" dirty="0"/>
          </a:p>
        </p:txBody>
      </p:sp>
      <p:sp>
        <p:nvSpPr>
          <p:cNvPr id="4" name="3 Conector"/>
          <p:cNvSpPr/>
          <p:nvPr/>
        </p:nvSpPr>
        <p:spPr>
          <a:xfrm>
            <a:off x="6300192" y="6280560"/>
            <a:ext cx="504056" cy="50405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onector"/>
          <p:cNvSpPr/>
          <p:nvPr/>
        </p:nvSpPr>
        <p:spPr>
          <a:xfrm>
            <a:off x="8060196" y="5640872"/>
            <a:ext cx="639688" cy="6396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onector"/>
          <p:cNvSpPr/>
          <p:nvPr/>
        </p:nvSpPr>
        <p:spPr>
          <a:xfrm>
            <a:off x="539552" y="4725144"/>
            <a:ext cx="324036" cy="36004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 redondeado"/>
          <p:cNvSpPr/>
          <p:nvPr/>
        </p:nvSpPr>
        <p:spPr>
          <a:xfrm>
            <a:off x="3765702" y="5319151"/>
            <a:ext cx="227470" cy="60111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 redondeado"/>
          <p:cNvSpPr/>
          <p:nvPr/>
        </p:nvSpPr>
        <p:spPr>
          <a:xfrm>
            <a:off x="3761802" y="4951830"/>
            <a:ext cx="241585" cy="555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 redondeado"/>
          <p:cNvSpPr/>
          <p:nvPr/>
        </p:nvSpPr>
        <p:spPr>
          <a:xfrm rot="18560893">
            <a:off x="4094479" y="5089502"/>
            <a:ext cx="67193" cy="45929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 redondeado"/>
          <p:cNvSpPr/>
          <p:nvPr/>
        </p:nvSpPr>
        <p:spPr>
          <a:xfrm rot="18560893">
            <a:off x="3887552" y="5040143"/>
            <a:ext cx="104564" cy="21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3766931" y="4616728"/>
            <a:ext cx="267145" cy="4012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3926331" y="5587872"/>
            <a:ext cx="0" cy="320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 flipV="1">
            <a:off x="4505200" y="5312161"/>
            <a:ext cx="227470" cy="60111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Rectángulo redondeado"/>
          <p:cNvSpPr/>
          <p:nvPr/>
        </p:nvSpPr>
        <p:spPr>
          <a:xfrm flipV="1">
            <a:off x="4501300" y="4944840"/>
            <a:ext cx="241585" cy="5556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 redondeado"/>
          <p:cNvSpPr/>
          <p:nvPr/>
        </p:nvSpPr>
        <p:spPr>
          <a:xfrm rot="3039107" flipV="1">
            <a:off x="4425965" y="5045379"/>
            <a:ext cx="66353" cy="513703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Rectángulo redondeado"/>
          <p:cNvSpPr/>
          <p:nvPr/>
        </p:nvSpPr>
        <p:spPr>
          <a:xfrm rot="3039107" flipV="1">
            <a:off x="4627050" y="5033153"/>
            <a:ext cx="104564" cy="21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Elipse"/>
          <p:cNvSpPr/>
          <p:nvPr/>
        </p:nvSpPr>
        <p:spPr>
          <a:xfrm flipV="1">
            <a:off x="4506429" y="4609738"/>
            <a:ext cx="267145" cy="4012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26 Conector recto"/>
          <p:cNvCxnSpPr/>
          <p:nvPr/>
        </p:nvCxnSpPr>
        <p:spPr>
          <a:xfrm>
            <a:off x="4577752" y="5580882"/>
            <a:ext cx="0" cy="320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516214"/>
            <a:ext cx="61206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/>
              <a:t>Como resultado de todo el proceso de planeación realizado durante 2 años:</a:t>
            </a:r>
            <a:endParaRPr lang="es-CO" sz="2800" dirty="0"/>
          </a:p>
        </p:txBody>
      </p:sp>
      <p:sp>
        <p:nvSpPr>
          <p:cNvPr id="4" name="Rectángulo 3"/>
          <p:cNvSpPr/>
          <p:nvPr/>
        </p:nvSpPr>
        <p:spPr>
          <a:xfrm>
            <a:off x="1824282" y="2780928"/>
            <a:ext cx="2016224" cy="21295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600" dirty="0" smtClean="0">
                <a:latin typeface="Brush Script MT" panose="03060802040406070304" pitchFamily="66" charset="0"/>
              </a:rPr>
              <a:t>P</a:t>
            </a:r>
            <a:endParaRPr lang="es-CO" sz="16600" dirty="0">
              <a:latin typeface="Brush Script MT" panose="03060802040406070304" pitchFamily="66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441803" y="2695285"/>
            <a:ext cx="2520280" cy="240526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99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</a:t>
            </a:r>
            <a:endParaRPr lang="es-CO" sz="199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328338" y="510055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PlastiSoft Dektop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185811" y="519673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PlastiSoft Web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85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650</TotalTime>
  <Words>130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Century Gothic</vt:lpstr>
      <vt:lpstr>Courier New</vt:lpstr>
      <vt:lpstr>Palatino Linotype</vt:lpstr>
      <vt:lpstr>Ejecutivo</vt:lpstr>
      <vt:lpstr>Nelson David Aristizabal Oscar Julián Buitrago  Juan Diego Gonzalez Juan Pablo Lopera</vt:lpstr>
      <vt:lpstr>Presentación de PowerPoint</vt:lpstr>
      <vt:lpstr>Ordenes De Producción</vt:lpstr>
      <vt:lpstr>Problema</vt:lpstr>
      <vt:lpstr>Presentación de PowerPoint</vt:lpstr>
      <vt:lpstr>Objetivo</vt:lpstr>
      <vt:lpstr>Alcance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Plastiser 2013</dc:title>
  <dc:creator>USUARIO</dc:creator>
  <cp:lastModifiedBy>Oscar Buitrago</cp:lastModifiedBy>
  <cp:revision>49</cp:revision>
  <dcterms:created xsi:type="dcterms:W3CDTF">2013-03-19T13:18:21Z</dcterms:created>
  <dcterms:modified xsi:type="dcterms:W3CDTF">2013-11-01T11:47:50Z</dcterms:modified>
</cp:coreProperties>
</file>